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565" r:id="rId2"/>
    <p:sldId id="562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3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1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FA760-5F4D-464D-880F-19269E3C8CA6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61D4B-D80F-4194-A9C6-0FDB6F9681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6112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8AD40-8B6D-C540-BE1C-CF178F905DC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0620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B1A3-3534-4023-97F2-B6020906B83F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2344-D2BB-4A96-9659-BD8C27E973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6429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B1A3-3534-4023-97F2-B6020906B83F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2344-D2BB-4A96-9659-BD8C27E973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921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B1A3-3534-4023-97F2-B6020906B83F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2344-D2BB-4A96-9659-BD8C27E973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47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B1A3-3534-4023-97F2-B6020906B83F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2344-D2BB-4A96-9659-BD8C27E973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459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B1A3-3534-4023-97F2-B6020906B83F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2344-D2BB-4A96-9659-BD8C27E973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1561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B1A3-3534-4023-97F2-B6020906B83F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2344-D2BB-4A96-9659-BD8C27E973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060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B1A3-3534-4023-97F2-B6020906B83F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2344-D2BB-4A96-9659-BD8C27E973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7523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B1A3-3534-4023-97F2-B6020906B83F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2344-D2BB-4A96-9659-BD8C27E973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1933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B1A3-3534-4023-97F2-B6020906B83F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2344-D2BB-4A96-9659-BD8C27E973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983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B1A3-3534-4023-97F2-B6020906B83F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2344-D2BB-4A96-9659-BD8C27E973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37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B1A3-3534-4023-97F2-B6020906B83F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2344-D2BB-4A96-9659-BD8C27E973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8622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0B1A3-3534-4023-97F2-B6020906B83F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2344-D2BB-4A96-9659-BD8C27E973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805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2865CAD6-105C-4397-BB08-51A960D84EC7}"/>
              </a:ext>
            </a:extLst>
          </p:cNvPr>
          <p:cNvSpPr/>
          <p:nvPr/>
        </p:nvSpPr>
        <p:spPr bwMode="auto">
          <a:xfrm>
            <a:off x="-325218" y="962758"/>
            <a:ext cx="10231218" cy="271179"/>
          </a:xfrm>
          <a:prstGeom prst="rect">
            <a:avLst/>
          </a:prstGeom>
          <a:solidFill>
            <a:srgbClr val="E7E6E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Fibel Nord"/>
                <a:ea typeface="Fibel Nord"/>
                <a:cs typeface="Fibel Nord"/>
              </a:defRPr>
            </a:pPr>
            <a:endParaRPr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4399DF9E-8A6E-46F6-A7F9-B9D4C3C9CDF6}"/>
              </a:ext>
            </a:extLst>
          </p:cNvPr>
          <p:cNvSpPr txBox="1"/>
          <p:nvPr/>
        </p:nvSpPr>
        <p:spPr bwMode="auto">
          <a:xfrm>
            <a:off x="264997" y="516415"/>
            <a:ext cx="5913366" cy="430883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2000" b="1">
                <a:latin typeface="Fibel Nord"/>
                <a:ea typeface="Fibel Nord"/>
                <a:cs typeface="Fibel Nord"/>
              </a:defRPr>
            </a:lvl1pPr>
          </a:lstStyle>
          <a:p>
            <a:pPr>
              <a:defRPr/>
            </a:pPr>
            <a:r>
              <a:rPr lang="de-DE" sz="2200" spc="50" dirty="0"/>
              <a:t>AB 9.1: </a:t>
            </a:r>
            <a:r>
              <a:rPr sz="2200" spc="50" dirty="0"/>
              <a:t>Feedback - </a:t>
            </a:r>
            <a:r>
              <a:rPr lang="de-DE" sz="2200" spc="50" dirty="0"/>
              <a:t>Bildergeschichte</a:t>
            </a:r>
            <a:endParaRPr sz="2200" spc="50" dirty="0"/>
          </a:p>
        </p:txBody>
      </p:sp>
      <p:graphicFrame>
        <p:nvGraphicFramePr>
          <p:cNvPr id="6" name="Table 13">
            <a:extLst>
              <a:ext uri="{FF2B5EF4-FFF2-40B4-BE49-F238E27FC236}">
                <a16:creationId xmlns:a16="http://schemas.microsoft.com/office/drawing/2014/main" id="{AB38A6CC-480D-4C94-BFF9-FE50971A97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5859105"/>
              </p:ext>
            </p:extLst>
          </p:nvPr>
        </p:nvGraphicFramePr>
        <p:xfrm>
          <a:off x="324061" y="1758009"/>
          <a:ext cx="9308843" cy="4875656"/>
        </p:xfrm>
        <a:graphic>
          <a:graphicData uri="http://schemas.openxmlformats.org/drawingml/2006/table">
            <a:tbl>
              <a:tblPr/>
              <a:tblGrid>
                <a:gridCol w="5361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8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4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46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9876">
                <a:tc>
                  <a:txBody>
                    <a:bodyPr/>
                    <a:lstStyle/>
                    <a:p>
                      <a:pPr algn="l" defTabSz="685800">
                        <a:defRPr sz="1300" b="1">
                          <a:latin typeface="Fibel Nord"/>
                          <a:ea typeface="Fibel Nord"/>
                          <a:cs typeface="Fibel Nord"/>
                        </a:defRPr>
                      </a:pPr>
                      <a:r>
                        <a:rPr sz="1600" spc="50" baseline="0" dirty="0">
                          <a:latin typeface="Fibel Nord" panose="020B0603050302020204" pitchFamily="34" charset="0"/>
                        </a:rPr>
                        <a:t>Das </a:t>
                      </a:r>
                      <a:r>
                        <a:rPr sz="1600" spc="50" baseline="0" dirty="0" err="1">
                          <a:latin typeface="Fibel Nord" panose="020B0603050302020204" pitchFamily="34" charset="0"/>
                        </a:rPr>
                        <a:t>Ziel</a:t>
                      </a:r>
                      <a:r>
                        <a:rPr sz="1600" spc="50" baseline="0" dirty="0">
                          <a:latin typeface="Fibel Nord" panose="020B0603050302020204" pitchFamily="34" charset="0"/>
                        </a:rPr>
                        <a:t> </a:t>
                      </a:r>
                      <a:r>
                        <a:rPr sz="1600" spc="50" baseline="0" dirty="0" err="1">
                          <a:latin typeface="Fibel Nord" panose="020B0603050302020204" pitchFamily="34" charset="0"/>
                        </a:rPr>
                        <a:t>ist</a:t>
                      </a:r>
                      <a:r>
                        <a:rPr lang="de-DE" sz="1600" spc="50" baseline="0" dirty="0">
                          <a:latin typeface="Fibel Nord" panose="020B0603050302020204" pitchFamily="34" charset="0"/>
                        </a:rPr>
                        <a:t>,</a:t>
                      </a:r>
                      <a:r>
                        <a:rPr sz="1600" spc="50" baseline="0" dirty="0">
                          <a:latin typeface="Fibel Nord" panose="020B0603050302020204" pitchFamily="34" charset="0"/>
                        </a:rPr>
                        <a:t> </a:t>
                      </a:r>
                      <a:r>
                        <a:rPr lang="de-DE" sz="1600" b="0" spc="50" baseline="0" dirty="0">
                          <a:latin typeface="Fibel Nord" panose="020B0603050302020204" pitchFamily="34" charset="0"/>
                        </a:rPr>
                        <a:t>eine lebendige Geschichte zu erzählen.</a:t>
                      </a:r>
                      <a:endParaRPr sz="1600" spc="50" baseline="0" dirty="0">
                        <a:latin typeface="Fibel Nord" panose="020B06030503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 dirty="0">
                        <a:latin typeface="Fibel Nord" panose="020B06030503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>
                        <a:latin typeface="Fibel Nord" panose="020B06030503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>
                        <a:latin typeface="Fibel Nord" panose="020B06030503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545">
                <a:tc>
                  <a:txBody>
                    <a:bodyPr/>
                    <a:lstStyle/>
                    <a:p>
                      <a:pPr marL="648000" marR="0" lvl="0" indent="0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/>
                      </a:pPr>
                      <a:r>
                        <a:rPr lang="de-DE" sz="1600" spc="50" baseline="0" dirty="0">
                          <a:latin typeface="Fibel Nord" panose="020B0603050302020204" pitchFamily="34" charset="0"/>
                        </a:rPr>
                        <a:t>Deine Geschichte hat eine passende </a:t>
                      </a:r>
                      <a:r>
                        <a:rPr lang="de-DE" sz="1600" b="1" spc="50" baseline="0" dirty="0">
                          <a:latin typeface="Fibel Nord" panose="020B0603050302020204" pitchFamily="34" charset="0"/>
                        </a:rPr>
                        <a:t>Überschrift</a:t>
                      </a:r>
                      <a:r>
                        <a:rPr lang="de-DE" sz="1600" spc="50" baseline="0" dirty="0">
                          <a:latin typeface="Fibel Nord" panose="020B0603050302020204" pitchFamily="34" charset="0"/>
                        </a:rPr>
                        <a:t>.</a:t>
                      </a:r>
                      <a:endParaRPr sz="1600" spc="50" baseline="0" dirty="0">
                        <a:latin typeface="Fibel Nord" panose="020B0603050302020204" pitchFamily="34" charset="0"/>
                      </a:endParaRPr>
                    </a:p>
                  </a:txBody>
                  <a:tcPr marL="45720" marR="4572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 dirty="0">
                        <a:latin typeface="Fibel Nord" panose="020B0603050302020204" pitchFamily="34" charset="0"/>
                      </a:endParaRPr>
                    </a:p>
                  </a:txBody>
                  <a:tcPr marL="45720" marR="457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>
                        <a:latin typeface="Fibel Nord" panose="020B0603050302020204" pitchFamily="34" charset="0"/>
                      </a:endParaRPr>
                    </a:p>
                  </a:txBody>
                  <a:tcPr marL="45720" marR="457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 dirty="0">
                        <a:latin typeface="Fibel Nord" panose="020B0603050302020204" pitchFamily="34" charset="0"/>
                      </a:endParaRPr>
                    </a:p>
                  </a:txBody>
                  <a:tcPr marL="45720" marR="457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008440"/>
                  </a:ext>
                </a:extLst>
              </a:tr>
              <a:tr h="446005">
                <a:tc>
                  <a:txBody>
                    <a:bodyPr/>
                    <a:lstStyle/>
                    <a:p>
                      <a:pPr marL="648000" marR="0" lvl="0" indent="0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/>
                      </a:pPr>
                      <a:r>
                        <a:rPr lang="de-DE" sz="1600" spc="50" baseline="0" dirty="0">
                          <a:latin typeface="Fibel Nord" panose="020B0603050302020204" pitchFamily="34" charset="0"/>
                        </a:rPr>
                        <a:t>Am </a:t>
                      </a:r>
                      <a:r>
                        <a:rPr lang="de-DE" sz="1600" b="1" spc="50" baseline="0" dirty="0">
                          <a:latin typeface="Fibel Nord" panose="020B0603050302020204" pitchFamily="34" charset="0"/>
                        </a:rPr>
                        <a:t>Anfang</a:t>
                      </a:r>
                      <a:r>
                        <a:rPr lang="de-DE" sz="1600" spc="50" baseline="0" dirty="0">
                          <a:latin typeface="Fibel Nord" panose="020B0603050302020204" pitchFamily="34" charset="0"/>
                        </a:rPr>
                        <a:t> beschreibst du, </a:t>
                      </a:r>
                      <a:r>
                        <a:rPr lang="de-DE" sz="1600" b="1" i="0" spc="50" baseline="0" dirty="0">
                          <a:latin typeface="Fibel Nord" panose="020B0603050302020204" pitchFamily="34" charset="0"/>
                        </a:rPr>
                        <a:t>wann</a:t>
                      </a:r>
                      <a:r>
                        <a:rPr lang="de-DE" sz="1600" i="1" spc="50" baseline="0" dirty="0">
                          <a:latin typeface="Fibel Nord" panose="020B0603050302020204" pitchFamily="34" charset="0"/>
                        </a:rPr>
                        <a:t> </a:t>
                      </a:r>
                      <a:r>
                        <a:rPr lang="de-DE" sz="1600" i="0" spc="50" baseline="0" dirty="0">
                          <a:latin typeface="Fibel Nord" panose="020B0603050302020204" pitchFamily="34" charset="0"/>
                        </a:rPr>
                        <a:t>und </a:t>
                      </a:r>
                      <a:r>
                        <a:rPr lang="de-DE" sz="1600" b="1" i="0" spc="50" baseline="0" dirty="0">
                          <a:latin typeface="Fibel Nord" panose="020B0603050302020204" pitchFamily="34" charset="0"/>
                        </a:rPr>
                        <a:t>wo</a:t>
                      </a:r>
                      <a:r>
                        <a:rPr lang="de-DE" sz="1600" i="1" spc="50" baseline="0" dirty="0">
                          <a:latin typeface="Fibel Nord" panose="020B0603050302020204" pitchFamily="34" charset="0"/>
                        </a:rPr>
                        <a:t> </a:t>
                      </a:r>
                      <a:r>
                        <a:rPr lang="de-DE" sz="1600" i="0" spc="50" baseline="0" dirty="0">
                          <a:latin typeface="Fibel Nord" panose="020B0603050302020204" pitchFamily="34" charset="0"/>
                        </a:rPr>
                        <a:t>deine Geschichte spielt.</a:t>
                      </a:r>
                      <a:endParaRPr sz="1600" spc="50" baseline="0" dirty="0">
                        <a:latin typeface="Fibel Nord" panose="020B0603050302020204" pitchFamily="34" charset="0"/>
                      </a:endParaRPr>
                    </a:p>
                  </a:txBody>
                  <a:tcPr marL="45720" marR="4572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 dirty="0">
                        <a:latin typeface="Fibel Nord" panose="020B0603050302020204" pitchFamily="34" charset="0"/>
                      </a:endParaRPr>
                    </a:p>
                  </a:txBody>
                  <a:tcPr marL="45720" marR="457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>
                        <a:latin typeface="Fibel Nord" panose="020B0603050302020204" pitchFamily="34" charset="0"/>
                      </a:endParaRPr>
                    </a:p>
                  </a:txBody>
                  <a:tcPr marL="45720" marR="457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>
                        <a:latin typeface="Fibel Nord" panose="020B0603050302020204" pitchFamily="34" charset="0"/>
                      </a:endParaRPr>
                    </a:p>
                  </a:txBody>
                  <a:tcPr marL="45720" marR="457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879">
                <a:tc>
                  <a:txBody>
                    <a:bodyPr/>
                    <a:lstStyle/>
                    <a:p>
                      <a:pPr marL="648000" marR="0" lvl="0" indent="0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/>
                      </a:pPr>
                      <a:r>
                        <a:rPr lang="de-DE" sz="1600" spc="50" baseline="0" dirty="0">
                          <a:latin typeface="Fibel Nord" panose="020B0603050302020204" pitchFamily="34" charset="0"/>
                        </a:rPr>
                        <a:t>Du schreibst, </a:t>
                      </a:r>
                      <a:r>
                        <a:rPr lang="de-DE" sz="1600" b="1" i="0" spc="50" baseline="0" dirty="0">
                          <a:latin typeface="Fibel Nord" panose="020B0603050302020204" pitchFamily="34" charset="0"/>
                        </a:rPr>
                        <a:t>wer</a:t>
                      </a:r>
                      <a:r>
                        <a:rPr lang="de-DE" sz="1600" spc="50" baseline="0" dirty="0">
                          <a:latin typeface="Fibel Nord" panose="020B0603050302020204" pitchFamily="34" charset="0"/>
                        </a:rPr>
                        <a:t> in der Geschichte vorkommt. Du gibst den Personen Namen.</a:t>
                      </a:r>
                    </a:p>
                  </a:txBody>
                  <a:tcPr marL="45720" marR="4572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>
                        <a:latin typeface="Fibel Nord" panose="020B0603050302020204" pitchFamily="34" charset="0"/>
                      </a:endParaRPr>
                    </a:p>
                  </a:txBody>
                  <a:tcPr marL="45720" marR="457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 dirty="0">
                        <a:latin typeface="Fibel Nord" panose="020B0603050302020204" pitchFamily="34" charset="0"/>
                      </a:endParaRPr>
                    </a:p>
                  </a:txBody>
                  <a:tcPr marL="45720" marR="457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 dirty="0">
                        <a:latin typeface="Fibel Nord" panose="020B0603050302020204" pitchFamily="34" charset="0"/>
                      </a:endParaRPr>
                    </a:p>
                  </a:txBody>
                  <a:tcPr marL="45720" marR="457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884">
                <a:tc>
                  <a:txBody>
                    <a:bodyPr/>
                    <a:lstStyle/>
                    <a:p>
                      <a:pPr marL="648000" algn="l" defTabSz="685800">
                        <a:defRPr sz="1800"/>
                      </a:pPr>
                      <a:r>
                        <a:rPr lang="en-US" sz="1600" spc="50" baseline="0" dirty="0">
                          <a:latin typeface="Fibel Nord" panose="020B0603050302020204" pitchFamily="34" charset="0"/>
                          <a:ea typeface="Fibel Nord"/>
                          <a:cs typeface="Fibel Nord"/>
                        </a:rPr>
                        <a:t>Du </a:t>
                      </a:r>
                      <a:r>
                        <a:rPr sz="1600" spc="50" baseline="0" dirty="0" err="1">
                          <a:latin typeface="Fibel Nord" panose="020B0603050302020204" pitchFamily="34" charset="0"/>
                          <a:ea typeface="Fibel Nord"/>
                          <a:cs typeface="Fibel Nord"/>
                        </a:rPr>
                        <a:t>beschreib</a:t>
                      </a:r>
                      <a:r>
                        <a:rPr lang="en-US" sz="1600" spc="50" baseline="0" dirty="0" err="1">
                          <a:latin typeface="Fibel Nord" panose="020B0603050302020204" pitchFamily="34" charset="0"/>
                          <a:ea typeface="Fibel Nord"/>
                          <a:cs typeface="Fibel Nord"/>
                        </a:rPr>
                        <a:t>s</a:t>
                      </a:r>
                      <a:r>
                        <a:rPr sz="1600" spc="50" baseline="0" dirty="0" err="1">
                          <a:latin typeface="Fibel Nord" panose="020B0603050302020204" pitchFamily="34" charset="0"/>
                          <a:ea typeface="Fibel Nord"/>
                          <a:cs typeface="Fibel Nord"/>
                        </a:rPr>
                        <a:t>t</a:t>
                      </a:r>
                      <a:r>
                        <a:rPr lang="de-DE" sz="1600" spc="50" baseline="0" dirty="0">
                          <a:latin typeface="Fibel Nord" panose="020B0603050302020204" pitchFamily="34" charset="0"/>
                          <a:ea typeface="Fibel Nord"/>
                          <a:cs typeface="Fibel Nord"/>
                        </a:rPr>
                        <a:t>,</a:t>
                      </a:r>
                      <a:r>
                        <a:rPr sz="1600" spc="50" baseline="0" dirty="0">
                          <a:latin typeface="Fibel Nord" panose="020B0603050302020204" pitchFamily="34" charset="0"/>
                          <a:ea typeface="Fibel Nord"/>
                          <a:cs typeface="Fibel Nord"/>
                        </a:rPr>
                        <a:t> </a:t>
                      </a:r>
                      <a:r>
                        <a:rPr lang="de-DE" sz="1600" b="1" i="0" spc="50" baseline="0" dirty="0">
                          <a:latin typeface="Fibel Nord" panose="020B0603050302020204" pitchFamily="34" charset="0"/>
                          <a:ea typeface="Fibel Nord"/>
                          <a:cs typeface="Fibel Nord"/>
                        </a:rPr>
                        <a:t>was</a:t>
                      </a:r>
                      <a:r>
                        <a:rPr lang="de-DE" sz="1600" i="1" spc="50" baseline="0" dirty="0">
                          <a:latin typeface="Fibel Nord" panose="020B0603050302020204" pitchFamily="34" charset="0"/>
                          <a:ea typeface="Fibel Nord"/>
                          <a:cs typeface="Fibel Nord"/>
                        </a:rPr>
                        <a:t> </a:t>
                      </a:r>
                      <a:r>
                        <a:rPr lang="de-DE" sz="1600" i="0" spc="50" baseline="0" dirty="0">
                          <a:latin typeface="Fibel Nord" panose="020B0603050302020204" pitchFamily="34" charset="0"/>
                          <a:ea typeface="Fibel Nord"/>
                          <a:cs typeface="Fibel Nord"/>
                        </a:rPr>
                        <a:t>in den einzelnen Bildern passiert und achtest </a:t>
                      </a:r>
                      <a:r>
                        <a:rPr lang="de-DE" sz="1600" spc="50" baseline="0" dirty="0">
                          <a:latin typeface="Fibel Nord" panose="020B0603050302020204" pitchFamily="34" charset="0"/>
                          <a:ea typeface="Fibel Nord"/>
                          <a:cs typeface="Fibel Nord"/>
                        </a:rPr>
                        <a:t>auf die richtige </a:t>
                      </a:r>
                      <a:r>
                        <a:rPr lang="de-DE" sz="1600" b="1" spc="50" baseline="0" dirty="0">
                          <a:latin typeface="Fibel Nord" panose="020B0603050302020204" pitchFamily="34" charset="0"/>
                          <a:ea typeface="Fibel Nord"/>
                          <a:cs typeface="Fibel Nord"/>
                        </a:rPr>
                        <a:t>Reihenfolge</a:t>
                      </a:r>
                      <a:r>
                        <a:rPr lang="de-DE" sz="1600" spc="50" baseline="0" dirty="0">
                          <a:latin typeface="Fibel Nord" panose="020B0603050302020204" pitchFamily="34" charset="0"/>
                          <a:ea typeface="Fibel Nord"/>
                          <a:cs typeface="Fibel Nord"/>
                        </a:rPr>
                        <a:t>.</a:t>
                      </a:r>
                      <a:endParaRPr sz="2400" spc="50" baseline="0" dirty="0">
                        <a:latin typeface="Fibel Nord" panose="020B0603050302020204" pitchFamily="34" charset="0"/>
                      </a:endParaRPr>
                    </a:p>
                  </a:txBody>
                  <a:tcPr marL="45720" marR="4572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>
                        <a:latin typeface="Fibel Nord" panose="020B0603050302020204" pitchFamily="34" charset="0"/>
                      </a:endParaRPr>
                    </a:p>
                  </a:txBody>
                  <a:tcPr marL="45720" marR="4572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 dirty="0">
                        <a:latin typeface="Fibel Nord" panose="020B0603050302020204" pitchFamily="34" charset="0"/>
                      </a:endParaRPr>
                    </a:p>
                  </a:txBody>
                  <a:tcPr marL="45720" marR="4572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>
                        <a:latin typeface="Fibel Nord" panose="020B0603050302020204" pitchFamily="34" charset="0"/>
                      </a:endParaRPr>
                    </a:p>
                  </a:txBody>
                  <a:tcPr marL="45720" marR="4572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884">
                <a:tc>
                  <a:txBody>
                    <a:bodyPr/>
                    <a:lstStyle/>
                    <a:p>
                      <a:pPr marL="648000" algn="l" defTabSz="685800">
                        <a:defRPr sz="1800"/>
                      </a:pPr>
                      <a:r>
                        <a:rPr lang="de-DE" sz="1600" kern="1200" spc="50" baseline="0" dirty="0">
                          <a:solidFill>
                            <a:schemeClr val="tx1"/>
                          </a:solidFill>
                          <a:latin typeface="Fibel Nord" panose="020B0603050302020204" pitchFamily="34" charset="0"/>
                        </a:rPr>
                        <a:t>Du schreibst, </a:t>
                      </a:r>
                      <a:r>
                        <a:rPr lang="de-DE" sz="1600" b="1" kern="1200" spc="50" baseline="0" dirty="0">
                          <a:solidFill>
                            <a:schemeClr val="tx1"/>
                          </a:solidFill>
                          <a:latin typeface="Fibel Nord" panose="020B0603050302020204" pitchFamily="34" charset="0"/>
                        </a:rPr>
                        <a:t>was</a:t>
                      </a:r>
                      <a:r>
                        <a:rPr lang="de-DE" sz="1600" kern="1200" spc="50" baseline="0" dirty="0">
                          <a:solidFill>
                            <a:schemeClr val="tx1"/>
                          </a:solidFill>
                          <a:latin typeface="Fibel Nord" panose="020B0603050302020204" pitchFamily="34" charset="0"/>
                        </a:rPr>
                        <a:t> die Personen sagen und denken. Dabei benutzt du die wörtliche Rede.</a:t>
                      </a:r>
                      <a:endParaRPr sz="1600" kern="1200" spc="50" baseline="0" dirty="0">
                        <a:solidFill>
                          <a:schemeClr val="tx1"/>
                        </a:solidFill>
                        <a:latin typeface="Fibel Nord" panose="020B0603050302020204" pitchFamily="34" charset="0"/>
                      </a:endParaRPr>
                    </a:p>
                  </a:txBody>
                  <a:tcPr marL="45720" marR="4572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 dirty="0">
                        <a:latin typeface="Fibel Nord" panose="020B0603050302020204" pitchFamily="34" charset="0"/>
                      </a:endParaRPr>
                    </a:p>
                  </a:txBody>
                  <a:tcPr marL="45720" marR="4572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 dirty="0">
                        <a:latin typeface="Fibel Nord" panose="020B0603050302020204" pitchFamily="34" charset="0"/>
                      </a:endParaRPr>
                    </a:p>
                  </a:txBody>
                  <a:tcPr marL="45720" marR="4572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 dirty="0">
                        <a:latin typeface="Fibel Nord" panose="020B0603050302020204" pitchFamily="34" charset="0"/>
                      </a:endParaRPr>
                    </a:p>
                  </a:txBody>
                  <a:tcPr marL="45720" marR="4572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482665"/>
                  </a:ext>
                </a:extLst>
              </a:tr>
              <a:tr h="446005">
                <a:tc>
                  <a:txBody>
                    <a:bodyPr/>
                    <a:lstStyle/>
                    <a:p>
                      <a:pPr marL="648000" algn="l" defTabSz="685800">
                        <a:defRPr sz="1800"/>
                      </a:pPr>
                      <a:r>
                        <a:rPr lang="de-DE" sz="1600" kern="1200" spc="50" baseline="0" dirty="0">
                          <a:solidFill>
                            <a:schemeClr val="tx1"/>
                          </a:solidFill>
                          <a:latin typeface="Fibel Nord" panose="020B0603050302020204" pitchFamily="34" charset="0"/>
                        </a:rPr>
                        <a:t>Du beschreibst den </a:t>
                      </a:r>
                      <a:r>
                        <a:rPr lang="de-DE" sz="1600" b="1" kern="1200" spc="50" baseline="0" dirty="0">
                          <a:solidFill>
                            <a:schemeClr val="tx1"/>
                          </a:solidFill>
                          <a:latin typeface="Fibel Nord" panose="020B0603050302020204" pitchFamily="34" charset="0"/>
                        </a:rPr>
                        <a:t>Höhepunkt</a:t>
                      </a:r>
                      <a:r>
                        <a:rPr lang="de-DE" sz="1600" kern="1200" spc="50" baseline="0" dirty="0">
                          <a:solidFill>
                            <a:schemeClr val="tx1"/>
                          </a:solidFill>
                          <a:latin typeface="Fibel Nord" panose="020B0603050302020204" pitchFamily="34" charset="0"/>
                        </a:rPr>
                        <a:t>.</a:t>
                      </a:r>
                    </a:p>
                  </a:txBody>
                  <a:tcPr marL="45720" marR="4572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>
                        <a:latin typeface="Fibel Nord" panose="020B0603050302020204" pitchFamily="34" charset="0"/>
                      </a:endParaRPr>
                    </a:p>
                  </a:txBody>
                  <a:tcPr marL="45720" marR="4572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 dirty="0">
                        <a:latin typeface="Fibel Nord" panose="020B0603050302020204" pitchFamily="34" charset="0"/>
                      </a:endParaRPr>
                    </a:p>
                  </a:txBody>
                  <a:tcPr marL="45720" marR="4572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 dirty="0">
                        <a:latin typeface="Fibel Nord" panose="020B0603050302020204" pitchFamily="34" charset="0"/>
                      </a:endParaRPr>
                    </a:p>
                  </a:txBody>
                  <a:tcPr marL="45720" marR="4572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96824"/>
                  </a:ext>
                </a:extLst>
              </a:tr>
              <a:tr h="446005">
                <a:tc>
                  <a:txBody>
                    <a:bodyPr/>
                    <a:lstStyle/>
                    <a:p>
                      <a:pPr marL="648000" algn="l" defTabSz="685800">
                        <a:defRPr sz="1800"/>
                      </a:pPr>
                      <a:r>
                        <a:rPr lang="de-DE" sz="1600" kern="1200" spc="50" baseline="0" dirty="0">
                          <a:solidFill>
                            <a:schemeClr val="tx1"/>
                          </a:solidFill>
                          <a:latin typeface="Fibel Nord" panose="020B0603050302020204" pitchFamily="34" charset="0"/>
                        </a:rPr>
                        <a:t>Deine Geschichte hat einen </a:t>
                      </a:r>
                      <a:r>
                        <a:rPr lang="de-DE" sz="1600" b="1" kern="1200" spc="50" baseline="0" dirty="0">
                          <a:solidFill>
                            <a:schemeClr val="tx1"/>
                          </a:solidFill>
                          <a:latin typeface="Fibel Nord" panose="020B0603050302020204" pitchFamily="34" charset="0"/>
                        </a:rPr>
                        <a:t>Abschluss</a:t>
                      </a:r>
                      <a:r>
                        <a:rPr lang="de-DE" sz="1600" kern="1200" spc="50" baseline="0" dirty="0">
                          <a:solidFill>
                            <a:schemeClr val="tx1"/>
                          </a:solidFill>
                          <a:latin typeface="Fibel Nord" panose="020B0603050302020204" pitchFamily="34" charset="0"/>
                        </a:rPr>
                        <a:t>.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 dirty="0">
                        <a:latin typeface="Fibel Nord" panose="020B0603050302020204" pitchFamily="34" charset="0"/>
                      </a:endParaRPr>
                    </a:p>
                  </a:txBody>
                  <a:tcPr marL="45720" marR="4572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 dirty="0">
                        <a:latin typeface="Fibel Nord" panose="020B0603050302020204" pitchFamily="34" charset="0"/>
                      </a:endParaRPr>
                    </a:p>
                  </a:txBody>
                  <a:tcPr marL="45720" marR="4572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 dirty="0">
                        <a:latin typeface="Fibel Nord" panose="020B0603050302020204" pitchFamily="34" charset="0"/>
                      </a:endParaRPr>
                    </a:p>
                  </a:txBody>
                  <a:tcPr marL="45720" marR="4572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93146"/>
                  </a:ext>
                </a:extLst>
              </a:tr>
              <a:tr h="446005">
                <a:tc>
                  <a:txBody>
                    <a:bodyPr/>
                    <a:lstStyle/>
                    <a:p>
                      <a:pPr marL="648000" algn="l" defTabSz="685800">
                        <a:defRPr sz="1800"/>
                      </a:pPr>
                      <a:r>
                        <a:rPr lang="en-US" sz="1600" spc="50" baseline="0" dirty="0">
                          <a:latin typeface="Fibel Nord" panose="020B0603050302020204" pitchFamily="34" charset="0"/>
                          <a:ea typeface="Fibel Nord"/>
                          <a:cs typeface="Fibel Nord"/>
                        </a:rPr>
                        <a:t>Du </a:t>
                      </a:r>
                      <a:r>
                        <a:rPr lang="en-US" sz="1600" spc="50" baseline="0" dirty="0" err="1">
                          <a:latin typeface="Fibel Nord" panose="020B0603050302020204" pitchFamily="34" charset="0"/>
                          <a:ea typeface="Fibel Nord"/>
                          <a:cs typeface="Fibel Nord"/>
                        </a:rPr>
                        <a:t>schreibst</a:t>
                      </a:r>
                      <a:r>
                        <a:rPr sz="1600" spc="50" baseline="0" dirty="0">
                          <a:latin typeface="Fibel Nord" panose="020B0603050302020204" pitchFamily="34" charset="0"/>
                          <a:ea typeface="Fibel Nord"/>
                          <a:cs typeface="Fibel Nord"/>
                        </a:rPr>
                        <a:t> </a:t>
                      </a:r>
                      <a:r>
                        <a:rPr sz="1600" spc="50" baseline="0" dirty="0" err="1">
                          <a:latin typeface="Fibel Nord" panose="020B0603050302020204" pitchFamily="34" charset="0"/>
                          <a:ea typeface="Fibel Nord"/>
                          <a:cs typeface="Fibel Nord"/>
                        </a:rPr>
                        <a:t>im</a:t>
                      </a:r>
                      <a:r>
                        <a:rPr sz="1600" spc="50" baseline="0" dirty="0">
                          <a:latin typeface="Fibel Nord" panose="020B0603050302020204" pitchFamily="34" charset="0"/>
                          <a:ea typeface="Fibel Nord"/>
                          <a:cs typeface="Fibel Nord"/>
                        </a:rPr>
                        <a:t> </a:t>
                      </a:r>
                      <a:r>
                        <a:rPr lang="de-DE" sz="1600" b="1" spc="50" baseline="0" dirty="0">
                          <a:latin typeface="Fibel Nord" panose="020B0603050302020204" pitchFamily="34" charset="0"/>
                          <a:ea typeface="Fibel Nord"/>
                          <a:cs typeface="Fibel Nord"/>
                        </a:rPr>
                        <a:t>Präteritum</a:t>
                      </a:r>
                      <a:r>
                        <a:rPr lang="de-DE" sz="1600" spc="50" baseline="0" dirty="0">
                          <a:latin typeface="Fibel Nord" panose="020B0603050302020204" pitchFamily="34" charset="0"/>
                          <a:ea typeface="Fibel Nord"/>
                          <a:cs typeface="Fibel Nord"/>
                        </a:rPr>
                        <a:t> (</a:t>
                      </a:r>
                      <a:r>
                        <a:rPr lang="de-DE" sz="1600" spc="50" baseline="0">
                          <a:latin typeface="Fibel Nord" panose="020B0603050302020204" pitchFamily="34" charset="0"/>
                          <a:ea typeface="Fibel Nord"/>
                          <a:cs typeface="Fibel Nord"/>
                        </a:rPr>
                        <a:t>z. B</a:t>
                      </a:r>
                      <a:r>
                        <a:rPr lang="de-DE" sz="1600" spc="50" baseline="0" dirty="0">
                          <a:latin typeface="Fibel Nord" panose="020B0603050302020204" pitchFamily="34" charset="0"/>
                          <a:ea typeface="Fibel Nord"/>
                          <a:cs typeface="Fibel Nord"/>
                        </a:rPr>
                        <a:t>. er rief, sie dachte).</a:t>
                      </a:r>
                      <a:endParaRPr sz="2400" spc="50" baseline="0" dirty="0">
                        <a:latin typeface="Fibel Nord" panose="020B060305030202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 dirty="0">
                        <a:latin typeface="Fibel Nord" panose="020B0603050302020204" pitchFamily="34" charset="0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 dirty="0">
                        <a:latin typeface="Fibel Nord" panose="020B0603050302020204" pitchFamily="34" charset="0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 dirty="0">
                        <a:latin typeface="Fibel Nord" panose="020B0603050302020204" pitchFamily="34" charset="0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005">
                <a:tc>
                  <a:txBody>
                    <a:bodyPr/>
                    <a:lstStyle/>
                    <a:p>
                      <a:pPr marL="648000" algn="l" defTabSz="685800">
                        <a:defRPr sz="1800"/>
                      </a:pPr>
                      <a:r>
                        <a:rPr lang="en-US" sz="1600" spc="50" baseline="0" dirty="0">
                          <a:latin typeface="Fibel Nord" panose="020B0603050302020204" pitchFamily="34" charset="0"/>
                          <a:ea typeface="Fibel Nord"/>
                          <a:cs typeface="Fibel Nord"/>
                        </a:rPr>
                        <a:t>Du </a:t>
                      </a:r>
                      <a:r>
                        <a:rPr lang="de-DE" sz="1600" spc="50" baseline="0" dirty="0">
                          <a:latin typeface="Fibel Nord" panose="020B0603050302020204" pitchFamily="34" charset="0"/>
                          <a:ea typeface="Fibel Nord"/>
                          <a:cs typeface="Fibel Nord"/>
                        </a:rPr>
                        <a:t>nutzt unterschiedliche </a:t>
                      </a:r>
                      <a:r>
                        <a:rPr lang="de-DE" sz="1600" b="1" spc="50" baseline="0" dirty="0">
                          <a:latin typeface="Fibel Nord" panose="020B0603050302020204" pitchFamily="34" charset="0"/>
                          <a:ea typeface="Fibel Nord"/>
                          <a:cs typeface="Fibel Nord"/>
                        </a:rPr>
                        <a:t>Satzanfänge</a:t>
                      </a:r>
                      <a:r>
                        <a:rPr lang="de-DE" sz="1600" spc="50" baseline="0" dirty="0">
                          <a:latin typeface="Fibel Nord" panose="020B0603050302020204" pitchFamily="34" charset="0"/>
                          <a:ea typeface="Fibel Nord"/>
                          <a:cs typeface="Fibel Nord"/>
                        </a:rPr>
                        <a:t>.</a:t>
                      </a:r>
                      <a:endParaRPr sz="1600" spc="50" baseline="0" dirty="0">
                        <a:latin typeface="Fibel Nord" panose="020B0603050302020204" pitchFamily="34" charset="0"/>
                        <a:ea typeface="Fibel Nord"/>
                        <a:cs typeface="Fibel Nord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>
                        <a:latin typeface="Fibel Nord" panose="020B0603050302020204" pitchFamily="34" charset="0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 dirty="0">
                        <a:latin typeface="Fibel Nord" panose="020B0603050302020204" pitchFamily="34" charset="0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 dirty="0">
                        <a:latin typeface="Fibel Nord" panose="020B0603050302020204" pitchFamily="34" charset="0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Grafik 6" descr="Grafik 6">
            <a:extLst>
              <a:ext uri="{FF2B5EF4-FFF2-40B4-BE49-F238E27FC236}">
                <a16:creationId xmlns:a16="http://schemas.microsoft.com/office/drawing/2014/main" id="{7DB75654-A982-4891-9145-DEE69AA969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5000" t="26786" b="25945"/>
          <a:stretch/>
        </p:blipFill>
        <p:spPr bwMode="auto">
          <a:xfrm>
            <a:off x="6178363" y="1830387"/>
            <a:ext cx="358896" cy="33928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Grafik 8" descr="Grafik 8">
            <a:extLst>
              <a:ext uri="{FF2B5EF4-FFF2-40B4-BE49-F238E27FC236}">
                <a16:creationId xmlns:a16="http://schemas.microsoft.com/office/drawing/2014/main" id="{D00C6385-BBB1-4DBF-BB58-99AA693EE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437718" y="1814434"/>
            <a:ext cx="470518" cy="33928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rafik 12" descr="Grafik 12">
            <a:extLst>
              <a:ext uri="{FF2B5EF4-FFF2-40B4-BE49-F238E27FC236}">
                <a16:creationId xmlns:a16="http://schemas.microsoft.com/office/drawing/2014/main" id="{2DEA7021-69AA-44FE-BA10-1CCE1E7E90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0458" r="84320" b="49998"/>
          <a:stretch/>
        </p:blipFill>
        <p:spPr bwMode="auto">
          <a:xfrm>
            <a:off x="8743028" y="1814434"/>
            <a:ext cx="566558" cy="3530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" name="Gruppieren 4">
            <a:extLst>
              <a:ext uri="{FF2B5EF4-FFF2-40B4-BE49-F238E27FC236}">
                <a16:creationId xmlns:a16="http://schemas.microsoft.com/office/drawing/2014/main" id="{4463E493-E24C-4D72-9774-8123F01BBE00}"/>
              </a:ext>
            </a:extLst>
          </p:cNvPr>
          <p:cNvGrpSpPr/>
          <p:nvPr/>
        </p:nvGrpSpPr>
        <p:grpSpPr bwMode="auto">
          <a:xfrm>
            <a:off x="320308" y="1207117"/>
            <a:ext cx="8266343" cy="584771"/>
            <a:chOff x="-86502" y="-205100"/>
            <a:chExt cx="5465549" cy="584771"/>
          </a:xfrm>
        </p:grpSpPr>
        <p:sp>
          <p:nvSpPr>
            <p:cNvPr id="11" name="TextBox 1">
              <a:extLst>
                <a:ext uri="{FF2B5EF4-FFF2-40B4-BE49-F238E27FC236}">
                  <a16:creationId xmlns:a16="http://schemas.microsoft.com/office/drawing/2014/main" id="{6B15F82A-6383-46F7-A018-BABC552246FA}"/>
                </a:ext>
              </a:extLst>
            </p:cNvPr>
            <p:cNvSpPr txBox="1"/>
            <p:nvPr/>
          </p:nvSpPr>
          <p:spPr bwMode="auto">
            <a:xfrm>
              <a:off x="223589" y="-205100"/>
              <a:ext cx="5155458" cy="5847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defRPr>
                  <a:latin typeface="Fibel Nord"/>
                  <a:ea typeface="Fibel Nord"/>
                  <a:cs typeface="Fibel Nord"/>
                </a:defRPr>
              </a:pPr>
              <a:r>
                <a:rPr lang="de-DE" sz="1600" spc="50" dirty="0"/>
                <a:t>Fülle den Feedbackbogen für die Bildergeschichte eines anderen Kindes aus. Kreuze in jeder Zeile entweder die Sonne, die verdeckte Sonne oder die Wolke an.</a:t>
              </a:r>
              <a:endParaRPr sz="1600" spc="50" dirty="0"/>
            </a:p>
          </p:txBody>
        </p:sp>
        <p:grpSp>
          <p:nvGrpSpPr>
            <p:cNvPr id="12" name="Oval 18">
              <a:extLst>
                <a:ext uri="{FF2B5EF4-FFF2-40B4-BE49-F238E27FC236}">
                  <a16:creationId xmlns:a16="http://schemas.microsoft.com/office/drawing/2014/main" id="{3465BDD5-918D-45F7-A969-683082BC4BA0}"/>
                </a:ext>
              </a:extLst>
            </p:cNvPr>
            <p:cNvGrpSpPr/>
            <p:nvPr/>
          </p:nvGrpSpPr>
          <p:grpSpPr bwMode="auto">
            <a:xfrm>
              <a:off x="-86502" y="-173603"/>
              <a:ext cx="271511" cy="370838"/>
              <a:chOff x="-86502" y="-173603"/>
              <a:chExt cx="271510" cy="370837"/>
            </a:xfrm>
          </p:grpSpPr>
          <p:sp>
            <p:nvSpPr>
              <p:cNvPr id="13" name="Circle">
                <a:extLst>
                  <a:ext uri="{FF2B5EF4-FFF2-40B4-BE49-F238E27FC236}">
                    <a16:creationId xmlns:a16="http://schemas.microsoft.com/office/drawing/2014/main" id="{834BB663-5C47-4202-B879-730715FD8611}"/>
                  </a:ext>
                </a:extLst>
              </p:cNvPr>
              <p:cNvSpPr/>
              <p:nvPr/>
            </p:nvSpPr>
            <p:spPr bwMode="auto">
              <a:xfrm>
                <a:off x="-86502" y="-165724"/>
                <a:ext cx="271510" cy="355079"/>
              </a:xfrm>
              <a:custGeom>
                <a:avLst/>
                <a:gdLst>
                  <a:gd name="connsiteX0" fmla="*/ 0 w 271510"/>
                  <a:gd name="connsiteY0" fmla="*/ 177540 h 355079"/>
                  <a:gd name="connsiteX1" fmla="*/ 135755 w 271510"/>
                  <a:gd name="connsiteY1" fmla="*/ 0 h 355079"/>
                  <a:gd name="connsiteX2" fmla="*/ 271510 w 271510"/>
                  <a:gd name="connsiteY2" fmla="*/ 177540 h 355079"/>
                  <a:gd name="connsiteX3" fmla="*/ 135755 w 271510"/>
                  <a:gd name="connsiteY3" fmla="*/ 355080 h 355079"/>
                  <a:gd name="connsiteX4" fmla="*/ 0 w 271510"/>
                  <a:gd name="connsiteY4" fmla="*/ 177540 h 355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510" h="355079" fill="none" extrusionOk="0">
                    <a:moveTo>
                      <a:pt x="0" y="177540"/>
                    </a:moveTo>
                    <a:cubicBezTo>
                      <a:pt x="16959" y="81499"/>
                      <a:pt x="69335" y="-17605"/>
                      <a:pt x="135755" y="0"/>
                    </a:cubicBezTo>
                    <a:cubicBezTo>
                      <a:pt x="191985" y="-2870"/>
                      <a:pt x="263245" y="87268"/>
                      <a:pt x="271510" y="177540"/>
                    </a:cubicBezTo>
                    <a:cubicBezTo>
                      <a:pt x="270970" y="270447"/>
                      <a:pt x="209798" y="356375"/>
                      <a:pt x="135755" y="355080"/>
                    </a:cubicBezTo>
                    <a:cubicBezTo>
                      <a:pt x="75733" y="363451"/>
                      <a:pt x="18998" y="280161"/>
                      <a:pt x="0" y="177540"/>
                    </a:cubicBezTo>
                    <a:close/>
                  </a:path>
                  <a:path w="271510" h="355079" stroke="0" extrusionOk="0">
                    <a:moveTo>
                      <a:pt x="0" y="177540"/>
                    </a:moveTo>
                    <a:cubicBezTo>
                      <a:pt x="-2947" y="77669"/>
                      <a:pt x="55876" y="1840"/>
                      <a:pt x="135755" y="0"/>
                    </a:cubicBezTo>
                    <a:cubicBezTo>
                      <a:pt x="228300" y="3699"/>
                      <a:pt x="258803" y="79891"/>
                      <a:pt x="271510" y="177540"/>
                    </a:cubicBezTo>
                    <a:cubicBezTo>
                      <a:pt x="262482" y="284409"/>
                      <a:pt x="210041" y="358888"/>
                      <a:pt x="135755" y="355080"/>
                    </a:cubicBezTo>
                    <a:cubicBezTo>
                      <a:pt x="54826" y="351822"/>
                      <a:pt x="22586" y="286385"/>
                      <a:pt x="0" y="17754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700" cap="flat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ellipse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Fibel Nord"/>
                    <a:ea typeface="Fibel Nord"/>
                    <a:cs typeface="Fibel Nord"/>
                  </a:defRPr>
                </a:pPr>
                <a:endParaRPr/>
              </a:p>
            </p:txBody>
          </p:sp>
          <p:sp>
            <p:nvSpPr>
              <p:cNvPr id="14" name="1">
                <a:extLst>
                  <a:ext uri="{FF2B5EF4-FFF2-40B4-BE49-F238E27FC236}">
                    <a16:creationId xmlns:a16="http://schemas.microsoft.com/office/drawing/2014/main" id="{AD0DD482-C816-4A8A-94CA-A63E8FBB2EB0}"/>
                  </a:ext>
                </a:extLst>
              </p:cNvPr>
              <p:cNvSpPr txBox="1"/>
              <p:nvPr/>
            </p:nvSpPr>
            <p:spPr bwMode="auto">
              <a:xfrm>
                <a:off x="-15088" y="-173603"/>
                <a:ext cx="152061" cy="3708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>
                    <a:solidFill>
                      <a:srgbClr val="FFFFFF"/>
                    </a:solidFill>
                    <a:latin typeface="Fibel Nord"/>
                    <a:ea typeface="Fibel Nord"/>
                    <a:cs typeface="Fibel Nord"/>
                  </a:defRPr>
                </a:lvl1pPr>
              </a:lstStyle>
              <a:p>
                <a:pPr>
                  <a:defRPr/>
                </a:pPr>
                <a:r>
                  <a:rPr dirty="0"/>
                  <a:t>1</a:t>
                </a: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B283129-9FA6-44EE-A908-DDCC077CB7BA}"/>
              </a:ext>
            </a:extLst>
          </p:cNvPr>
          <p:cNvSpPr txBox="1"/>
          <p:nvPr/>
        </p:nvSpPr>
        <p:spPr bwMode="auto">
          <a:xfrm>
            <a:off x="5046361" y="515580"/>
            <a:ext cx="4586543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Fibel Nord"/>
                <a:ea typeface="+mj-ea"/>
                <a:cs typeface="+mj-cs"/>
              </a:rPr>
              <a:t>Wer bekommt Feedback?  </a:t>
            </a:r>
            <a:endParaRPr dirty="0">
              <a:latin typeface="Fibel Nord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4041D3D-A9C3-4B1B-923C-C25E63249FC2}"/>
              </a:ext>
            </a:extLst>
          </p:cNvPr>
          <p:cNvSpPr txBox="1"/>
          <p:nvPr/>
        </p:nvSpPr>
        <p:spPr bwMode="auto">
          <a:xfrm>
            <a:off x="5046361" y="98016"/>
            <a:ext cx="464830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Fibel Nord"/>
                <a:ea typeface="+mj-ea"/>
                <a:cs typeface="+mj-cs"/>
              </a:rPr>
              <a:t>Wer gibt Feedback? </a:t>
            </a:r>
            <a:endParaRPr dirty="0">
              <a:latin typeface="Fibel Nor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F0C03B-F382-4951-9364-67F1754F5051}"/>
              </a:ext>
            </a:extLst>
          </p:cNvPr>
          <p:cNvSpPr txBox="1"/>
          <p:nvPr/>
        </p:nvSpPr>
        <p:spPr>
          <a:xfrm>
            <a:off x="7672977" y="258515"/>
            <a:ext cx="1770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bel Nord"/>
              </a:rPr>
              <a:t>(Name)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4534817-91E0-4A8F-B668-2988626095CC}"/>
              </a:ext>
            </a:extLst>
          </p:cNvPr>
          <p:cNvSpPr txBox="1"/>
          <p:nvPr/>
        </p:nvSpPr>
        <p:spPr>
          <a:xfrm>
            <a:off x="7672977" y="740851"/>
            <a:ext cx="1770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bel Nord"/>
              </a:rPr>
              <a:t>(Name)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225B9A3-3AA5-4037-9F72-680C58931E3C}"/>
              </a:ext>
            </a:extLst>
          </p:cNvPr>
          <p:cNvCxnSpPr/>
          <p:nvPr/>
        </p:nvCxnSpPr>
        <p:spPr>
          <a:xfrm>
            <a:off x="7767053" y="283086"/>
            <a:ext cx="19816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B2A138B-A659-4DCB-8CE2-3911E2E30C80}"/>
              </a:ext>
            </a:extLst>
          </p:cNvPr>
          <p:cNvCxnSpPr/>
          <p:nvPr/>
        </p:nvCxnSpPr>
        <p:spPr>
          <a:xfrm>
            <a:off x="7767053" y="763901"/>
            <a:ext cx="19816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 descr="Rede, Blase, Gestalten, Text, Plaudern">
            <a:extLst>
              <a:ext uri="{FF2B5EF4-FFF2-40B4-BE49-F238E27FC236}">
                <a16:creationId xmlns:a16="http://schemas.microsoft.com/office/drawing/2014/main" id="{D6CB23C1-35B3-6881-D24F-F1BB2A334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48" y="4419587"/>
            <a:ext cx="357711" cy="32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Person, Einzeln, Allein, Icon">
            <a:extLst>
              <a:ext uri="{FF2B5EF4-FFF2-40B4-BE49-F238E27FC236}">
                <a16:creationId xmlns:a16="http://schemas.microsoft.com/office/drawing/2014/main" id="{D4666432-A113-6958-E36D-0DF1215EA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33" y="3270972"/>
            <a:ext cx="225669" cy="23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Standort, Position, Stelle">
            <a:extLst>
              <a:ext uri="{FF2B5EF4-FFF2-40B4-BE49-F238E27FC236}">
                <a16:creationId xmlns:a16="http://schemas.microsoft.com/office/drawing/2014/main" id="{576B61A2-A63A-C978-32BE-5356F5B9F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72" y="2690102"/>
            <a:ext cx="184107" cy="24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>
            <a:extLst>
              <a:ext uri="{FF2B5EF4-FFF2-40B4-BE49-F238E27FC236}">
                <a16:creationId xmlns:a16="http://schemas.microsoft.com/office/drawing/2014/main" id="{B3132B65-6119-E935-3224-333BD8072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23" y="2690102"/>
            <a:ext cx="257135" cy="25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Fußabdrücke, Zehen, Fuß, Silhouette">
            <a:extLst>
              <a:ext uri="{FF2B5EF4-FFF2-40B4-BE49-F238E27FC236}">
                <a16:creationId xmlns:a16="http://schemas.microsoft.com/office/drawing/2014/main" id="{39879E7F-2696-D4CC-8FB3-2A5F9E58B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8215">
            <a:off x="501713" y="3799697"/>
            <a:ext cx="275629" cy="36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6" descr="Checker Flags, Rennflaggen, Flaggen">
            <a:extLst>
              <a:ext uri="{FF2B5EF4-FFF2-40B4-BE49-F238E27FC236}">
                <a16:creationId xmlns:a16="http://schemas.microsoft.com/office/drawing/2014/main" id="{144E819A-AE3E-B84A-F897-C8BD6F6E4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22" y="5395808"/>
            <a:ext cx="562894" cy="28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8" descr="Fahne, Flagge, Vektor, Weiß, Wehen">
            <a:extLst>
              <a:ext uri="{FF2B5EF4-FFF2-40B4-BE49-F238E27FC236}">
                <a16:creationId xmlns:a16="http://schemas.microsoft.com/office/drawing/2014/main" id="{C93711E2-A191-831E-3174-8F3057F1C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60" y="4913809"/>
            <a:ext cx="302966" cy="40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latt, Dokumentieren, Papier, Buchstabe">
            <a:extLst>
              <a:ext uri="{FF2B5EF4-FFF2-40B4-BE49-F238E27FC236}">
                <a16:creationId xmlns:a16="http://schemas.microsoft.com/office/drawing/2014/main" id="{F82C2B29-77C8-5DDF-5613-65DEA8E30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31" y="5769357"/>
            <a:ext cx="316117" cy="40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Blatt, Dokumentieren, Papier, Buchstabe">
            <a:extLst>
              <a:ext uri="{FF2B5EF4-FFF2-40B4-BE49-F238E27FC236}">
                <a16:creationId xmlns:a16="http://schemas.microsoft.com/office/drawing/2014/main" id="{2BA789A8-51C3-F8D3-99FC-012D47DE5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31" y="6216269"/>
            <a:ext cx="316117" cy="40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4D916F9-B763-44A2-8675-C8188C73C198}"/>
              </a:ext>
            </a:extLst>
          </p:cNvPr>
          <p:cNvSpPr txBox="1"/>
          <p:nvPr/>
        </p:nvSpPr>
        <p:spPr bwMode="auto">
          <a:xfrm rot="5400000">
            <a:off x="-94692" y="6604166"/>
            <a:ext cx="420216" cy="23083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888888"/>
                </a:solidFill>
              </a:rPr>
              <a:t>167</a:t>
            </a:r>
            <a:endParaRPr lang="de-DE" sz="900" dirty="0">
              <a:solidFill>
                <a:srgbClr val="888888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1" name="Picture 4" descr="Icon, Symbol, Stift, Bleistift, Design">
            <a:extLst>
              <a:ext uri="{FF2B5EF4-FFF2-40B4-BE49-F238E27FC236}">
                <a16:creationId xmlns:a16="http://schemas.microsoft.com/office/drawing/2014/main" id="{1F0510A7-F3F2-4DDB-AC11-99BD27624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8904922" y="1261847"/>
            <a:ext cx="443802" cy="4438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516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096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160</Words>
  <Application>Microsoft Macintosh PowerPoint</Application>
  <PresentationFormat>A4-Papier (210 x 297 mm)</PresentationFormat>
  <Paragraphs>19</Paragraphs>
  <Slides>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Fibel Nord</vt:lpstr>
      <vt:lpstr>Office Theme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Stephens, Tanne Maurine</dc:creator>
  <cp:lastModifiedBy>Anna Klasen</cp:lastModifiedBy>
  <cp:revision>10</cp:revision>
  <dcterms:created xsi:type="dcterms:W3CDTF">2023-08-18T11:36:39Z</dcterms:created>
  <dcterms:modified xsi:type="dcterms:W3CDTF">2023-08-27T11:42:49Z</dcterms:modified>
</cp:coreProperties>
</file>