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571" r:id="rId2"/>
    <p:sldId id="572" r:id="rId3"/>
    <p:sldId id="573" r:id="rId4"/>
    <p:sldId id="574" r:id="rId5"/>
    <p:sldId id="575" r:id="rId6"/>
    <p:sldId id="576" r:id="rId7"/>
    <p:sldId id="557" r:id="rId8"/>
    <p:sldId id="570" r:id="rId9"/>
    <p:sldId id="555" r:id="rId10"/>
    <p:sldId id="565" r:id="rId11"/>
    <p:sldId id="556" r:id="rId12"/>
    <p:sldId id="566" r:id="rId1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1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1AF15-F454-4803-AE92-0477CF0A7D9A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F0283-34B1-4CBC-A715-EC3AB6E602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08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798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8AD40-8B6D-C540-BE1C-CF178F905DC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03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80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80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31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3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62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26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86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45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47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14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641FF-5045-456B-AF7D-DB73830C3800}" type="datetimeFigureOut">
              <a:rPr lang="de-DE" smtClean="0"/>
              <a:t>27.08.23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39C2-CC98-4291-BA4A-5B85E1A676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98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8688A7-57DF-4BAE-B1E9-6428934D96C1}"/>
              </a:ext>
            </a:extLst>
          </p:cNvPr>
          <p:cNvGraphicFramePr>
            <a:graphicFrameLocks noGrp="1"/>
          </p:cNvGraphicFramePr>
          <p:nvPr/>
        </p:nvGraphicFramePr>
        <p:xfrm>
          <a:off x="337736" y="1623156"/>
          <a:ext cx="9381028" cy="5011950"/>
        </p:xfrm>
        <a:graphic>
          <a:graphicData uri="http://schemas.openxmlformats.org/drawingml/2006/table">
            <a:tbl>
              <a:tblPr firstRow="1" firstCol="1" bandRow="1"/>
              <a:tblGrid>
                <a:gridCol w="2154652">
                  <a:extLst>
                    <a:ext uri="{9D8B030D-6E8A-4147-A177-3AD203B41FA5}">
                      <a16:colId xmlns:a16="http://schemas.microsoft.com/office/drawing/2014/main" val="332448991"/>
                    </a:ext>
                  </a:extLst>
                </a:gridCol>
                <a:gridCol w="2262386">
                  <a:extLst>
                    <a:ext uri="{9D8B030D-6E8A-4147-A177-3AD203B41FA5}">
                      <a16:colId xmlns:a16="http://schemas.microsoft.com/office/drawing/2014/main" val="3559081924"/>
                    </a:ext>
                  </a:extLst>
                </a:gridCol>
                <a:gridCol w="2270649">
                  <a:extLst>
                    <a:ext uri="{9D8B030D-6E8A-4147-A177-3AD203B41FA5}">
                      <a16:colId xmlns:a16="http://schemas.microsoft.com/office/drawing/2014/main" val="3126692712"/>
                    </a:ext>
                  </a:extLst>
                </a:gridCol>
                <a:gridCol w="2693341">
                  <a:extLst>
                    <a:ext uri="{9D8B030D-6E8A-4147-A177-3AD203B41FA5}">
                      <a16:colId xmlns:a16="http://schemas.microsoft.com/office/drawing/2014/main" val="3093630718"/>
                    </a:ext>
                  </a:extLst>
                </a:gridCol>
              </a:tblGrid>
              <a:tr h="5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1266"/>
                  </a:ext>
                </a:extLst>
              </a:tr>
              <a:tr h="62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34643"/>
                  </a:ext>
                </a:extLst>
              </a:tr>
              <a:tr h="628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98653"/>
                  </a:ext>
                </a:extLst>
              </a:tr>
              <a:tr h="626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304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36618"/>
                  </a:ext>
                </a:extLst>
              </a:tr>
              <a:tr h="195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48354"/>
                  </a:ext>
                </a:extLst>
              </a:tr>
            </a:tbl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81190B13-CAAB-4823-9736-34350D3549E4}"/>
              </a:ext>
            </a:extLst>
          </p:cNvPr>
          <p:cNvSpPr/>
          <p:nvPr/>
        </p:nvSpPr>
        <p:spPr bwMode="auto">
          <a:xfrm>
            <a:off x="-332953" y="591356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9C10355A-26A3-45D9-8969-C6A2FB6E83C1}"/>
              </a:ext>
            </a:extLst>
          </p:cNvPr>
          <p:cNvSpPr txBox="1"/>
          <p:nvPr/>
        </p:nvSpPr>
        <p:spPr bwMode="auto">
          <a:xfrm>
            <a:off x="264997" y="194533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1.4: Matteos Bildergeschichte</a:t>
            </a:r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70EEF3A-6180-4C1A-AC4A-DC258C953BBF}"/>
              </a:ext>
            </a:extLst>
          </p:cNvPr>
          <p:cNvSpPr txBox="1"/>
          <p:nvPr/>
        </p:nvSpPr>
        <p:spPr bwMode="auto">
          <a:xfrm>
            <a:off x="6886690" y="87088"/>
            <a:ext cx="34798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50" dirty="0">
                <a:ln>
                  <a:noFill/>
                </a:ln>
                <a:solidFill>
                  <a:srgbClr val="000000"/>
                </a:solidFill>
                <a:latin typeface="Fibel Nord" panose="020B0603050302020204" pitchFamily="34" charset="0"/>
              </a:rPr>
              <a:t>Name: </a:t>
            </a:r>
            <a:r>
              <a:rPr lang="de-DE" b="0" i="0" u="none" strike="noStrike" cap="none" dirty="0">
                <a:ln>
                  <a:noFill/>
                </a:ln>
                <a:solidFill>
                  <a:srgbClr val="000000"/>
                </a:solidFill>
              </a:rPr>
              <a:t>__________________</a:t>
            </a:r>
            <a:endParaRPr sz="2400" dirty="0"/>
          </a:p>
        </p:txBody>
      </p:sp>
      <p:pic>
        <p:nvPicPr>
          <p:cNvPr id="13" name="Picture 8" descr="Herz, Liebe, Ferien, Valentinstag, Rot">
            <a:extLst>
              <a:ext uri="{FF2B5EF4-FFF2-40B4-BE49-F238E27FC236}">
                <a16:creationId xmlns:a16="http://schemas.microsoft.com/office/drawing/2014/main" id="{490B3B19-91CD-4E11-C729-1AB38A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8" y="4172872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e, Blase, Gestalten, Text, Plaudern">
            <a:extLst>
              <a:ext uri="{FF2B5EF4-FFF2-40B4-BE49-F238E27FC236}">
                <a16:creationId xmlns:a16="http://schemas.microsoft.com/office/drawing/2014/main" id="{8D553C0B-6D5D-6514-5BF1-46B8CE3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4158371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E420E9D-2E24-0472-452F-3CB26AF010AD}"/>
              </a:ext>
            </a:extLst>
          </p:cNvPr>
          <p:cNvSpPr txBox="1"/>
          <p:nvPr/>
        </p:nvSpPr>
        <p:spPr>
          <a:xfrm>
            <a:off x="7513044" y="4045440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D3B9A7-F785-F595-D1A3-D17E369ABD55}"/>
              </a:ext>
            </a:extLst>
          </p:cNvPr>
          <p:cNvSpPr txBox="1"/>
          <p:nvPr/>
        </p:nvSpPr>
        <p:spPr>
          <a:xfrm>
            <a:off x="5318097" y="4069900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27" name="Picture 4" descr="Fußabdrücke, Zehen, Fuß, Silhouette">
            <a:extLst>
              <a:ext uri="{FF2B5EF4-FFF2-40B4-BE49-F238E27FC236}">
                <a16:creationId xmlns:a16="http://schemas.microsoft.com/office/drawing/2014/main" id="{B55A82D0-4AF1-0347-2CF3-29FDD2B0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589258" y="4108913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EE0C28-878B-6609-F1A9-7DCEC9F7C174}"/>
              </a:ext>
            </a:extLst>
          </p:cNvPr>
          <p:cNvSpPr txBox="1"/>
          <p:nvPr/>
        </p:nvSpPr>
        <p:spPr>
          <a:xfrm>
            <a:off x="3045587" y="4175421"/>
            <a:ext cx="15093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30" name="Picture 6" descr="Person, Einzeln, Allein, Icon">
            <a:extLst>
              <a:ext uri="{FF2B5EF4-FFF2-40B4-BE49-F238E27FC236}">
                <a16:creationId xmlns:a16="http://schemas.microsoft.com/office/drawing/2014/main" id="{40640269-EE79-63E1-7E54-65639A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3537467"/>
            <a:ext cx="315796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tandort, Position, Stelle">
            <a:extLst>
              <a:ext uri="{FF2B5EF4-FFF2-40B4-BE49-F238E27FC236}">
                <a16:creationId xmlns:a16="http://schemas.microsoft.com/office/drawing/2014/main" id="{B8C6632F-111D-9BE9-C860-A0BEEB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847999"/>
            <a:ext cx="315796" cy="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F91DAF2B-FA39-CDEF-7973-B0E1286A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286523"/>
            <a:ext cx="324506" cy="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589F23-6EF6-A411-6B84-A039F929EF1D}"/>
              </a:ext>
            </a:extLst>
          </p:cNvPr>
          <p:cNvSpPr txBox="1"/>
          <p:nvPr/>
        </p:nvSpPr>
        <p:spPr>
          <a:xfrm>
            <a:off x="819251" y="1591147"/>
            <a:ext cx="157407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heißt die Geschichte?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3E4A7-7C61-BB18-7B43-6D1E493709AF}"/>
              </a:ext>
            </a:extLst>
          </p:cNvPr>
          <p:cNvSpPr txBox="1"/>
          <p:nvPr/>
        </p:nvSpPr>
        <p:spPr>
          <a:xfrm>
            <a:off x="851217" y="2145195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7FFD3C1-60AB-5D2B-5F38-FE687AB74FB6}"/>
              </a:ext>
            </a:extLst>
          </p:cNvPr>
          <p:cNvSpPr txBox="1"/>
          <p:nvPr/>
        </p:nvSpPr>
        <p:spPr>
          <a:xfrm>
            <a:off x="851217" y="2752734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908396-88EB-8B5A-6998-C4F98604F775}"/>
              </a:ext>
            </a:extLst>
          </p:cNvPr>
          <p:cNvSpPr txBox="1"/>
          <p:nvPr/>
        </p:nvSpPr>
        <p:spPr>
          <a:xfrm>
            <a:off x="851217" y="3399492"/>
            <a:ext cx="18038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kommt vor in der Geschichte?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D74305-3431-1AFF-6CED-8FCA5318DAE3}"/>
              </a:ext>
            </a:extLst>
          </p:cNvPr>
          <p:cNvSpPr txBox="1"/>
          <p:nvPr/>
        </p:nvSpPr>
        <p:spPr>
          <a:xfrm>
            <a:off x="867948" y="4181379"/>
            <a:ext cx="15366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824026-6A79-9131-2D37-E7AEE1A1520D}"/>
              </a:ext>
            </a:extLst>
          </p:cNvPr>
          <p:cNvSpPr txBox="1"/>
          <p:nvPr/>
        </p:nvSpPr>
        <p:spPr bwMode="auto">
          <a:xfrm>
            <a:off x="933256" y="818258"/>
            <a:ext cx="8948998" cy="768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>
            <a:lvl1pPr>
              <a:defRPr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pc="50" dirty="0"/>
              <a:t>Auf welche W-Fragen gibt Matteo in seiner Bildergeschichte Antwort? </a:t>
            </a:r>
          </a:p>
          <a:p>
            <a:pPr>
              <a:defRPr/>
            </a:pPr>
            <a:r>
              <a:rPr lang="de-DE" spc="50" dirty="0"/>
              <a:t>Schreibe stichwortartig die Antworten in die Tabelle.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6C5B11C3-D7FF-D5FF-EF15-F2F6EE2B2536}"/>
              </a:ext>
            </a:extLst>
          </p:cNvPr>
          <p:cNvSpPr/>
          <p:nvPr/>
        </p:nvSpPr>
        <p:spPr bwMode="auto">
          <a:xfrm>
            <a:off x="390068" y="885186"/>
            <a:ext cx="431900" cy="425993"/>
          </a:xfrm>
          <a:custGeom>
            <a:avLst/>
            <a:gdLst>
              <a:gd name="connsiteX0" fmla="*/ 0 w 431900"/>
              <a:gd name="connsiteY0" fmla="*/ 212997 h 425993"/>
              <a:gd name="connsiteX1" fmla="*/ 215950 w 431900"/>
              <a:gd name="connsiteY1" fmla="*/ 0 h 425993"/>
              <a:gd name="connsiteX2" fmla="*/ 431900 w 431900"/>
              <a:gd name="connsiteY2" fmla="*/ 212997 h 425993"/>
              <a:gd name="connsiteX3" fmla="*/ 215950 w 431900"/>
              <a:gd name="connsiteY3" fmla="*/ 425994 h 425993"/>
              <a:gd name="connsiteX4" fmla="*/ 0 w 431900"/>
              <a:gd name="connsiteY4" fmla="*/ 212997 h 42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00" h="425993" fill="none" extrusionOk="0">
                <a:moveTo>
                  <a:pt x="0" y="212997"/>
                </a:moveTo>
                <a:cubicBezTo>
                  <a:pt x="-13088" y="110241"/>
                  <a:pt x="96812" y="-25681"/>
                  <a:pt x="215950" y="0"/>
                </a:cubicBezTo>
                <a:cubicBezTo>
                  <a:pt x="323106" y="5909"/>
                  <a:pt x="430138" y="78168"/>
                  <a:pt x="431900" y="212997"/>
                </a:cubicBezTo>
                <a:cubicBezTo>
                  <a:pt x="436348" y="359021"/>
                  <a:pt x="319159" y="441065"/>
                  <a:pt x="215950" y="425994"/>
                </a:cubicBezTo>
                <a:cubicBezTo>
                  <a:pt x="94469" y="398822"/>
                  <a:pt x="-23258" y="336620"/>
                  <a:pt x="0" y="212997"/>
                </a:cubicBezTo>
                <a:close/>
              </a:path>
              <a:path w="431900" h="425993" stroke="0" extrusionOk="0">
                <a:moveTo>
                  <a:pt x="0" y="212997"/>
                </a:moveTo>
                <a:cubicBezTo>
                  <a:pt x="-13879" y="86907"/>
                  <a:pt x="86174" y="19403"/>
                  <a:pt x="215950" y="0"/>
                </a:cubicBezTo>
                <a:cubicBezTo>
                  <a:pt x="329144" y="-3086"/>
                  <a:pt x="428471" y="83068"/>
                  <a:pt x="431900" y="212997"/>
                </a:cubicBezTo>
                <a:cubicBezTo>
                  <a:pt x="438395" y="358417"/>
                  <a:pt x="335921" y="437735"/>
                  <a:pt x="215950" y="425994"/>
                </a:cubicBezTo>
                <a:cubicBezTo>
                  <a:pt x="108710" y="436748"/>
                  <a:pt x="18460" y="340930"/>
                  <a:pt x="0" y="2129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3519744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D88B1DE-9E15-F3BB-20B7-E5876867C3B8}"/>
              </a:ext>
            </a:extLst>
          </p:cNvPr>
          <p:cNvSpPr txBox="1"/>
          <p:nvPr/>
        </p:nvSpPr>
        <p:spPr bwMode="auto">
          <a:xfrm>
            <a:off x="514803" y="875730"/>
            <a:ext cx="182430" cy="444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</a:t>
            </a:r>
            <a:endParaRPr dirty="0"/>
          </a:p>
        </p:txBody>
      </p:sp>
      <p:pic>
        <p:nvPicPr>
          <p:cNvPr id="22" name="Grafik 21" descr="Ein Bild, das Zeichnung, Entwurf, Clipart, Kleidung enthält.&#10;&#10;Automatisch generierte Beschreibung">
            <a:extLst>
              <a:ext uri="{FF2B5EF4-FFF2-40B4-BE49-F238E27FC236}">
                <a16:creationId xmlns:a16="http://schemas.microsoft.com/office/drawing/2014/main" id="{7A018CA8-0CB2-1D88-EC51-2B56588430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52648"/>
          <a:stretch/>
        </p:blipFill>
        <p:spPr>
          <a:xfrm>
            <a:off x="6237397" y="556520"/>
            <a:ext cx="1574073" cy="10556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9BD9836-68F5-33ED-14CD-4C6DEFE4E0D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87" t="4081" r="57188" b="52961"/>
          <a:stretch/>
        </p:blipFill>
        <p:spPr>
          <a:xfrm>
            <a:off x="363864" y="4988068"/>
            <a:ext cx="2090158" cy="13857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19915A5-A278-4B6B-B365-B88DC1E9C2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2527200" y="4943865"/>
            <a:ext cx="2184136" cy="16507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E0EA52A-9AB6-4F11-BE8C-14A2004BF8E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4799282" y="4943864"/>
            <a:ext cx="2184136" cy="16507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EC9D400-F6D1-4089-894B-3807B8D91AD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68153" r="5339" b="17246"/>
          <a:stretch/>
        </p:blipFill>
        <p:spPr bwMode="auto">
          <a:xfrm>
            <a:off x="7038998" y="4945084"/>
            <a:ext cx="2633768" cy="1650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EBAC8AE-3CC6-436D-9C6C-16291AA9A687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25</a:t>
            </a:r>
          </a:p>
        </p:txBody>
      </p:sp>
      <p:pic>
        <p:nvPicPr>
          <p:cNvPr id="41" name="Picture 4" descr="Icon, Symbol, Stift, Bleistift, Design">
            <a:extLst>
              <a:ext uri="{FF2B5EF4-FFF2-40B4-BE49-F238E27FC236}">
                <a16:creationId xmlns:a16="http://schemas.microsoft.com/office/drawing/2014/main" id="{C780C15C-525C-459F-AE94-1EA332BF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75264" y="876932"/>
            <a:ext cx="594960" cy="5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51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997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59373"/>
              </p:ext>
            </p:extLst>
          </p:nvPr>
        </p:nvGraphicFramePr>
        <p:xfrm>
          <a:off x="360347" y="349592"/>
          <a:ext cx="9375836" cy="6260473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5735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30719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  <a:tr h="13607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89045"/>
                  </a:ext>
                </a:extLst>
              </a:tr>
              <a:tr h="12542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3598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484229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2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03649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EC98FD-2AD5-A95D-3727-55B77381F793}"/>
              </a:ext>
            </a:extLst>
          </p:cNvPr>
          <p:cNvSpPr txBox="1"/>
          <p:nvPr/>
        </p:nvSpPr>
        <p:spPr>
          <a:xfrm>
            <a:off x="1056744" y="4327740"/>
            <a:ext cx="136312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ist der Höhepunkt?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1E1FCF-17E4-2EA4-4C6E-A7AD09FD05FD}"/>
              </a:ext>
            </a:extLst>
          </p:cNvPr>
          <p:cNvSpPr txBox="1"/>
          <p:nvPr/>
        </p:nvSpPr>
        <p:spPr>
          <a:xfrm>
            <a:off x="1090811" y="5636429"/>
            <a:ext cx="15463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endet die Geschichte?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6" descr="Checker Flags, Rennflaggen, Flaggen">
            <a:extLst>
              <a:ext uri="{FF2B5EF4-FFF2-40B4-BE49-F238E27FC236}">
                <a16:creationId xmlns:a16="http://schemas.microsoft.com/office/drawing/2014/main" id="{CE5C9503-35F7-8808-7C0D-2FBD8C69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8" y="5764449"/>
            <a:ext cx="696545" cy="3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ahne, Flagge, Vektor, Weiß, Wehen">
            <a:extLst>
              <a:ext uri="{FF2B5EF4-FFF2-40B4-BE49-F238E27FC236}">
                <a16:creationId xmlns:a16="http://schemas.microsoft.com/office/drawing/2014/main" id="{902C0B78-E17B-41A2-2753-239BD13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" y="4414048"/>
            <a:ext cx="386826" cy="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D7CE78A-0D8D-AB87-FC75-D197C9641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59" t="52202" r="12616" b="3796"/>
          <a:stretch/>
        </p:blipFill>
        <p:spPr>
          <a:xfrm>
            <a:off x="408100" y="1628945"/>
            <a:ext cx="2051114" cy="1392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25B963-8ACF-4EA1-B2BE-37A205A751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2" r="5237" b="67710"/>
          <a:stretch/>
        </p:blipFill>
        <p:spPr bwMode="auto">
          <a:xfrm>
            <a:off x="2534423" y="1239213"/>
            <a:ext cx="2195675" cy="26709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D74267-E6C9-46CB-828A-11DD0446A4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2" r="5237" b="67710"/>
          <a:stretch/>
        </p:blipFill>
        <p:spPr bwMode="auto">
          <a:xfrm>
            <a:off x="4801504" y="1239213"/>
            <a:ext cx="2195675" cy="26709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AADF15-6845-481A-AA7F-81909A3B29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4" r="5237" b="67647"/>
          <a:stretch/>
        </p:blipFill>
        <p:spPr bwMode="auto">
          <a:xfrm>
            <a:off x="7097240" y="1231087"/>
            <a:ext cx="2584521" cy="26790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E4F329-DC76-42BA-AE39-1E13A85AB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80255"/>
          <a:stretch/>
        </p:blipFill>
        <p:spPr bwMode="auto">
          <a:xfrm>
            <a:off x="2581148" y="4269991"/>
            <a:ext cx="7094078" cy="10003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20976F-A2DB-4C0E-AEF9-D80D921DDD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80255"/>
          <a:stretch/>
        </p:blipFill>
        <p:spPr bwMode="auto">
          <a:xfrm>
            <a:off x="2568087" y="5585769"/>
            <a:ext cx="7094078" cy="10003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877B028-F958-4C33-9938-BA9CEFC6F486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43246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78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6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/>
        </p:nvGraphicFramePr>
        <p:xfrm>
          <a:off x="360347" y="349592"/>
          <a:ext cx="9375836" cy="6237475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60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563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6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510355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29772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07E114-16C8-8959-79AD-F53302DB1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25" t="6093" r="13050" b="50949"/>
          <a:stretch/>
        </p:blipFill>
        <p:spPr>
          <a:xfrm>
            <a:off x="412601" y="1654299"/>
            <a:ext cx="2008384" cy="133156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CB8F5F-DAFE-5AAC-0421-D40307222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5" t="49652" r="57050" b="7390"/>
          <a:stretch/>
        </p:blipFill>
        <p:spPr>
          <a:xfrm>
            <a:off x="407283" y="4220631"/>
            <a:ext cx="2008386" cy="13315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0E1057-89D3-4AC3-9F67-E41E99B002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7073834" y="1210489"/>
            <a:ext cx="2633768" cy="5341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F3D64F-5882-4FA3-A4DA-99AEAADD3A7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4824548" y="1210489"/>
            <a:ext cx="2187266" cy="53418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6A6870-E2BF-4B60-8AF8-547508D49C6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17246"/>
          <a:stretch/>
        </p:blipFill>
        <p:spPr bwMode="auto">
          <a:xfrm>
            <a:off x="2529133" y="1206616"/>
            <a:ext cx="2187266" cy="53418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1BFFA4-0184-480B-A663-4CAFAAD12FCD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50594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9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/>
        </p:nvGraphicFramePr>
        <p:xfrm>
          <a:off x="360347" y="349592"/>
          <a:ext cx="9375836" cy="6347299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581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3114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  <a:tr h="137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2089045"/>
                  </a:ext>
                </a:extLst>
              </a:tr>
              <a:tr h="1271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93598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20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484229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522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03649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1EC98FD-2AD5-A95D-3727-55B77381F793}"/>
              </a:ext>
            </a:extLst>
          </p:cNvPr>
          <p:cNvSpPr txBox="1"/>
          <p:nvPr/>
        </p:nvSpPr>
        <p:spPr>
          <a:xfrm>
            <a:off x="1056744" y="4327740"/>
            <a:ext cx="136312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ist der Höhepunkt?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1E1FCF-17E4-2EA4-4C6E-A7AD09FD05FD}"/>
              </a:ext>
            </a:extLst>
          </p:cNvPr>
          <p:cNvSpPr txBox="1"/>
          <p:nvPr/>
        </p:nvSpPr>
        <p:spPr>
          <a:xfrm>
            <a:off x="1090811" y="5636429"/>
            <a:ext cx="15463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endet die Geschichte?</a:t>
            </a:r>
            <a:endParaRPr lang="de-DE" sz="1100" dirty="0">
              <a:effectLst/>
              <a:latin typeface="Fibel Nor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6" descr="Checker Flags, Rennflaggen, Flaggen">
            <a:extLst>
              <a:ext uri="{FF2B5EF4-FFF2-40B4-BE49-F238E27FC236}">
                <a16:creationId xmlns:a16="http://schemas.microsoft.com/office/drawing/2014/main" id="{CE5C9503-35F7-8808-7C0D-2FBD8C69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28" y="5764449"/>
            <a:ext cx="696545" cy="35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ahne, Flagge, Vektor, Weiß, Wehen">
            <a:extLst>
              <a:ext uri="{FF2B5EF4-FFF2-40B4-BE49-F238E27FC236}">
                <a16:creationId xmlns:a16="http://schemas.microsoft.com/office/drawing/2014/main" id="{902C0B78-E17B-41A2-2753-239BD131B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2" y="4414048"/>
            <a:ext cx="386826" cy="52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D7CE78A-0D8D-AB87-FC75-D197C9641D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259" t="52202" r="12616" b="3796"/>
          <a:stretch/>
        </p:blipFill>
        <p:spPr>
          <a:xfrm>
            <a:off x="408100" y="1628945"/>
            <a:ext cx="2051114" cy="13929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179E65-5EAD-4D43-BB2C-605E6F4A2C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93"/>
          <a:stretch/>
        </p:blipFill>
        <p:spPr bwMode="auto">
          <a:xfrm>
            <a:off x="7073834" y="1210490"/>
            <a:ext cx="2633768" cy="269095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F927F7-1E0F-46E9-98D8-08E4B6B30E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93"/>
          <a:stretch/>
        </p:blipFill>
        <p:spPr bwMode="auto">
          <a:xfrm>
            <a:off x="4824548" y="1210490"/>
            <a:ext cx="2187266" cy="26909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F65950F-292D-4A90-A730-145C903A07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7" t="35506" r="5339" b="40659"/>
          <a:stretch/>
        </p:blipFill>
        <p:spPr bwMode="auto">
          <a:xfrm>
            <a:off x="2529133" y="1206617"/>
            <a:ext cx="2187266" cy="26948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F012100-5BF1-4DD1-BEF0-6A5FF7D1D3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35506" r="5339" b="53846"/>
          <a:stretch/>
        </p:blipFill>
        <p:spPr bwMode="auto">
          <a:xfrm>
            <a:off x="2532638" y="4134473"/>
            <a:ext cx="7174964" cy="120388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0C146F2-9EAF-4052-9FB3-C779B7B9089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8" t="35506" r="5339" b="53846"/>
          <a:stretch/>
        </p:blipFill>
        <p:spPr bwMode="auto">
          <a:xfrm>
            <a:off x="2520185" y="5467147"/>
            <a:ext cx="7174964" cy="120388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90F23AE-8425-44C6-B4FC-968FCA09A804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90321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04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D68688A7-57DF-4BAE-B1E9-6428934D96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33611"/>
              </p:ext>
            </p:extLst>
          </p:nvPr>
        </p:nvGraphicFramePr>
        <p:xfrm>
          <a:off x="337736" y="1623156"/>
          <a:ext cx="9381028" cy="5011950"/>
        </p:xfrm>
        <a:graphic>
          <a:graphicData uri="http://schemas.openxmlformats.org/drawingml/2006/table">
            <a:tbl>
              <a:tblPr firstRow="1" firstCol="1" bandRow="1"/>
              <a:tblGrid>
                <a:gridCol w="2154652">
                  <a:extLst>
                    <a:ext uri="{9D8B030D-6E8A-4147-A177-3AD203B41FA5}">
                      <a16:colId xmlns:a16="http://schemas.microsoft.com/office/drawing/2014/main" val="332448991"/>
                    </a:ext>
                  </a:extLst>
                </a:gridCol>
                <a:gridCol w="2262386">
                  <a:extLst>
                    <a:ext uri="{9D8B030D-6E8A-4147-A177-3AD203B41FA5}">
                      <a16:colId xmlns:a16="http://schemas.microsoft.com/office/drawing/2014/main" val="3559081924"/>
                    </a:ext>
                  </a:extLst>
                </a:gridCol>
                <a:gridCol w="2270649">
                  <a:extLst>
                    <a:ext uri="{9D8B030D-6E8A-4147-A177-3AD203B41FA5}">
                      <a16:colId xmlns:a16="http://schemas.microsoft.com/office/drawing/2014/main" val="3126692712"/>
                    </a:ext>
                  </a:extLst>
                </a:gridCol>
                <a:gridCol w="2693341">
                  <a:extLst>
                    <a:ext uri="{9D8B030D-6E8A-4147-A177-3AD203B41FA5}">
                      <a16:colId xmlns:a16="http://schemas.microsoft.com/office/drawing/2014/main" val="3093630718"/>
                    </a:ext>
                  </a:extLst>
                </a:gridCol>
              </a:tblGrid>
              <a:tr h="521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961266"/>
                  </a:ext>
                </a:extLst>
              </a:tr>
              <a:tr h="6241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8934643"/>
                  </a:ext>
                </a:extLst>
              </a:tr>
              <a:tr h="628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198653"/>
                  </a:ext>
                </a:extLst>
              </a:tr>
              <a:tr h="6267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b="0" dirty="0">
                          <a:effectLst/>
                          <a:latin typeface="Fibel Nord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730473"/>
                  </a:ext>
                </a:extLst>
              </a:tr>
              <a:tr h="653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b="1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136618"/>
                  </a:ext>
                </a:extLst>
              </a:tr>
              <a:tr h="195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5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31" marR="64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148354"/>
                  </a:ext>
                </a:extLst>
              </a:tr>
            </a:tbl>
          </a:graphicData>
        </a:graphic>
      </p:graphicFrame>
      <p:sp>
        <p:nvSpPr>
          <p:cNvPr id="35" name="Rectangle 7">
            <a:extLst>
              <a:ext uri="{FF2B5EF4-FFF2-40B4-BE49-F238E27FC236}">
                <a16:creationId xmlns:a16="http://schemas.microsoft.com/office/drawing/2014/main" id="{81190B13-CAAB-4823-9736-34350D3549E4}"/>
              </a:ext>
            </a:extLst>
          </p:cNvPr>
          <p:cNvSpPr/>
          <p:nvPr/>
        </p:nvSpPr>
        <p:spPr bwMode="auto">
          <a:xfrm>
            <a:off x="-332953" y="591356"/>
            <a:ext cx="10231218" cy="271179"/>
          </a:xfrm>
          <a:prstGeom prst="rect">
            <a:avLst/>
          </a:prstGeom>
          <a:solidFill>
            <a:srgbClr val="E7E6E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Fibel Nord"/>
                <a:ea typeface="Fibel Nord"/>
                <a:cs typeface="Fibel Nord"/>
              </a:defRPr>
            </a:pPr>
            <a:endParaRPr/>
          </a:p>
        </p:txBody>
      </p:sp>
      <p:sp>
        <p:nvSpPr>
          <p:cNvPr id="37" name="TextBox 2">
            <a:extLst>
              <a:ext uri="{FF2B5EF4-FFF2-40B4-BE49-F238E27FC236}">
                <a16:creationId xmlns:a16="http://schemas.microsoft.com/office/drawing/2014/main" id="{9C10355A-26A3-45D9-8969-C6A2FB6E83C1}"/>
              </a:ext>
            </a:extLst>
          </p:cNvPr>
          <p:cNvSpPr txBox="1"/>
          <p:nvPr/>
        </p:nvSpPr>
        <p:spPr bwMode="auto">
          <a:xfrm>
            <a:off x="264997" y="194533"/>
            <a:ext cx="5913366" cy="430883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lvl1pPr>
              <a:defRPr sz="2000" b="1"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z="2200" spc="50" dirty="0"/>
              <a:t>AB 1.4</a:t>
            </a:r>
            <a:r>
              <a:rPr lang="de-DE" sz="2200" spc="50"/>
              <a:t>: Matteos Bildergeschichte</a:t>
            </a:r>
            <a:endParaRPr lang="de-DE" sz="2200" spc="50" dirty="0"/>
          </a:p>
        </p:txBody>
      </p:sp>
      <p:sp>
        <p:nvSpPr>
          <p:cNvPr id="39" name="TextBox 45">
            <a:extLst>
              <a:ext uri="{FF2B5EF4-FFF2-40B4-BE49-F238E27FC236}">
                <a16:creationId xmlns:a16="http://schemas.microsoft.com/office/drawing/2014/main" id="{570EEF3A-6180-4C1A-AC4A-DC258C953BBF}"/>
              </a:ext>
            </a:extLst>
          </p:cNvPr>
          <p:cNvSpPr txBox="1"/>
          <p:nvPr/>
        </p:nvSpPr>
        <p:spPr bwMode="auto">
          <a:xfrm>
            <a:off x="6886690" y="87088"/>
            <a:ext cx="347980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de-DE" b="0" i="0" u="none" strike="noStrike" cap="none" spc="50" dirty="0">
                <a:ln>
                  <a:noFill/>
                </a:ln>
                <a:solidFill>
                  <a:srgbClr val="000000"/>
                </a:solidFill>
                <a:latin typeface="Fibel Nord" panose="020B0603050302020204" pitchFamily="34" charset="0"/>
              </a:rPr>
              <a:t>Name: </a:t>
            </a:r>
            <a:r>
              <a:rPr lang="de-DE" b="0" i="0" u="none" strike="noStrike" cap="none" dirty="0">
                <a:ln>
                  <a:noFill/>
                </a:ln>
                <a:solidFill>
                  <a:srgbClr val="000000"/>
                </a:solidFill>
              </a:rPr>
              <a:t>__________________</a:t>
            </a:r>
            <a:endParaRPr sz="2400" dirty="0"/>
          </a:p>
        </p:txBody>
      </p:sp>
      <p:pic>
        <p:nvPicPr>
          <p:cNvPr id="13" name="Picture 8" descr="Herz, Liebe, Ferien, Valentinstag, Rot">
            <a:extLst>
              <a:ext uri="{FF2B5EF4-FFF2-40B4-BE49-F238E27FC236}">
                <a16:creationId xmlns:a16="http://schemas.microsoft.com/office/drawing/2014/main" id="{490B3B19-91CD-4E11-C729-1AB38A39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188" y="4172872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Rede, Blase, Gestalten, Text, Plaudern">
            <a:extLst>
              <a:ext uri="{FF2B5EF4-FFF2-40B4-BE49-F238E27FC236}">
                <a16:creationId xmlns:a16="http://schemas.microsoft.com/office/drawing/2014/main" id="{8D553C0B-6D5D-6514-5BF1-46B8CE375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17" y="4158371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E420E9D-2E24-0472-452F-3CB26AF010AD}"/>
              </a:ext>
            </a:extLst>
          </p:cNvPr>
          <p:cNvSpPr txBox="1"/>
          <p:nvPr/>
        </p:nvSpPr>
        <p:spPr>
          <a:xfrm>
            <a:off x="7513044" y="4045440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9D3B9A7-F785-F595-D1A3-D17E369ABD55}"/>
              </a:ext>
            </a:extLst>
          </p:cNvPr>
          <p:cNvSpPr txBox="1"/>
          <p:nvPr/>
        </p:nvSpPr>
        <p:spPr>
          <a:xfrm>
            <a:off x="5318097" y="4069900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27" name="Picture 4" descr="Fußabdrücke, Zehen, Fuß, Silhouette">
            <a:extLst>
              <a:ext uri="{FF2B5EF4-FFF2-40B4-BE49-F238E27FC236}">
                <a16:creationId xmlns:a16="http://schemas.microsoft.com/office/drawing/2014/main" id="{B55A82D0-4AF1-0347-2CF3-29FDD2B0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589258" y="4108913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CEE0C28-878B-6609-F1A9-7DCEC9F7C174}"/>
              </a:ext>
            </a:extLst>
          </p:cNvPr>
          <p:cNvSpPr txBox="1"/>
          <p:nvPr/>
        </p:nvSpPr>
        <p:spPr>
          <a:xfrm>
            <a:off x="3045587" y="4175421"/>
            <a:ext cx="1509358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30" name="Picture 6" descr="Person, Einzeln, Allein, Icon">
            <a:extLst>
              <a:ext uri="{FF2B5EF4-FFF2-40B4-BE49-F238E27FC236}">
                <a16:creationId xmlns:a16="http://schemas.microsoft.com/office/drawing/2014/main" id="{40640269-EE79-63E1-7E54-65639A61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2" y="3569997"/>
            <a:ext cx="315796" cy="3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Standort, Position, Stelle">
            <a:extLst>
              <a:ext uri="{FF2B5EF4-FFF2-40B4-BE49-F238E27FC236}">
                <a16:creationId xmlns:a16="http://schemas.microsoft.com/office/drawing/2014/main" id="{B8C6632F-111D-9BE9-C860-A0BEEB699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870277"/>
            <a:ext cx="315796" cy="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F91DAF2B-FA39-CDEF-7973-B0E1286A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2" y="2316462"/>
            <a:ext cx="324506" cy="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589F23-6EF6-A411-6B84-A039F929EF1D}"/>
              </a:ext>
            </a:extLst>
          </p:cNvPr>
          <p:cNvSpPr txBox="1"/>
          <p:nvPr/>
        </p:nvSpPr>
        <p:spPr>
          <a:xfrm>
            <a:off x="849220" y="1594367"/>
            <a:ext cx="157407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Wie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heißt die Geschichte?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5C3E4A7-7C61-BB18-7B43-6D1E493709AF}"/>
              </a:ext>
            </a:extLst>
          </p:cNvPr>
          <p:cNvSpPr txBox="1"/>
          <p:nvPr/>
        </p:nvSpPr>
        <p:spPr>
          <a:xfrm>
            <a:off x="851217" y="2148473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Wann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7FFD3C1-60AB-5D2B-5F38-FE687AB74FB6}"/>
              </a:ext>
            </a:extLst>
          </p:cNvPr>
          <p:cNvSpPr txBox="1"/>
          <p:nvPr/>
        </p:nvSpPr>
        <p:spPr>
          <a:xfrm>
            <a:off x="851217" y="2773207"/>
            <a:ext cx="1553349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Wo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spielt die Geschichte?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7908396-88EB-8B5A-6998-C4F98604F775}"/>
              </a:ext>
            </a:extLst>
          </p:cNvPr>
          <p:cNvSpPr txBox="1"/>
          <p:nvPr/>
        </p:nvSpPr>
        <p:spPr>
          <a:xfrm>
            <a:off x="851217" y="3399442"/>
            <a:ext cx="1803831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Wer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 kommt vor in der Geschichte?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19D74305-3431-1AFF-6CED-8FCA5318DAE3}"/>
              </a:ext>
            </a:extLst>
          </p:cNvPr>
          <p:cNvSpPr txBox="1"/>
          <p:nvPr/>
        </p:nvSpPr>
        <p:spPr>
          <a:xfrm>
            <a:off x="867948" y="4181379"/>
            <a:ext cx="153661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71824026-6A79-9131-2D37-E7AEE1A1520D}"/>
              </a:ext>
            </a:extLst>
          </p:cNvPr>
          <p:cNvSpPr txBox="1"/>
          <p:nvPr/>
        </p:nvSpPr>
        <p:spPr bwMode="auto">
          <a:xfrm>
            <a:off x="933256" y="818258"/>
            <a:ext cx="8948998" cy="7687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>
            <a:lvl1pPr>
              <a:defRPr>
                <a:latin typeface="Fibel Nord"/>
                <a:ea typeface="Fibel Nord"/>
                <a:cs typeface="Fibel Nord"/>
              </a:defRPr>
            </a:lvl1pPr>
          </a:lstStyle>
          <a:p>
            <a:pPr>
              <a:defRPr/>
            </a:pPr>
            <a:r>
              <a:rPr lang="de-DE" spc="50" dirty="0"/>
              <a:t>Auf welche W-Fragen gibt Matteo in seiner Bildergeschichte Antwort? </a:t>
            </a:r>
          </a:p>
          <a:p>
            <a:pPr>
              <a:defRPr/>
            </a:pPr>
            <a:r>
              <a:rPr lang="de-DE" spc="50" dirty="0"/>
              <a:t>Schreibe stichwortartig die Antworten in die Tabelle.</a:t>
            </a: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6C5B11C3-D7FF-D5FF-EF15-F2F6EE2B2536}"/>
              </a:ext>
            </a:extLst>
          </p:cNvPr>
          <p:cNvSpPr/>
          <p:nvPr/>
        </p:nvSpPr>
        <p:spPr bwMode="auto">
          <a:xfrm>
            <a:off x="390068" y="885186"/>
            <a:ext cx="431900" cy="425993"/>
          </a:xfrm>
          <a:custGeom>
            <a:avLst/>
            <a:gdLst>
              <a:gd name="connsiteX0" fmla="*/ 0 w 431900"/>
              <a:gd name="connsiteY0" fmla="*/ 212997 h 425993"/>
              <a:gd name="connsiteX1" fmla="*/ 215950 w 431900"/>
              <a:gd name="connsiteY1" fmla="*/ 0 h 425993"/>
              <a:gd name="connsiteX2" fmla="*/ 431900 w 431900"/>
              <a:gd name="connsiteY2" fmla="*/ 212997 h 425993"/>
              <a:gd name="connsiteX3" fmla="*/ 215950 w 431900"/>
              <a:gd name="connsiteY3" fmla="*/ 425994 h 425993"/>
              <a:gd name="connsiteX4" fmla="*/ 0 w 431900"/>
              <a:gd name="connsiteY4" fmla="*/ 212997 h 42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900" h="425993" fill="none" extrusionOk="0">
                <a:moveTo>
                  <a:pt x="0" y="212997"/>
                </a:moveTo>
                <a:cubicBezTo>
                  <a:pt x="-13088" y="110241"/>
                  <a:pt x="96812" y="-25681"/>
                  <a:pt x="215950" y="0"/>
                </a:cubicBezTo>
                <a:cubicBezTo>
                  <a:pt x="323106" y="5909"/>
                  <a:pt x="430138" y="78168"/>
                  <a:pt x="431900" y="212997"/>
                </a:cubicBezTo>
                <a:cubicBezTo>
                  <a:pt x="436348" y="359021"/>
                  <a:pt x="319159" y="441065"/>
                  <a:pt x="215950" y="425994"/>
                </a:cubicBezTo>
                <a:cubicBezTo>
                  <a:pt x="94469" y="398822"/>
                  <a:pt x="-23258" y="336620"/>
                  <a:pt x="0" y="212997"/>
                </a:cubicBezTo>
                <a:close/>
              </a:path>
              <a:path w="431900" h="425993" stroke="0" extrusionOk="0">
                <a:moveTo>
                  <a:pt x="0" y="212997"/>
                </a:moveTo>
                <a:cubicBezTo>
                  <a:pt x="-13879" y="86907"/>
                  <a:pt x="86174" y="19403"/>
                  <a:pt x="215950" y="0"/>
                </a:cubicBezTo>
                <a:cubicBezTo>
                  <a:pt x="329144" y="-3086"/>
                  <a:pt x="428471" y="83068"/>
                  <a:pt x="431900" y="212997"/>
                </a:cubicBezTo>
                <a:cubicBezTo>
                  <a:pt x="438395" y="358417"/>
                  <a:pt x="335921" y="437735"/>
                  <a:pt x="215950" y="425994"/>
                </a:cubicBezTo>
                <a:cubicBezTo>
                  <a:pt x="108710" y="436748"/>
                  <a:pt x="18460" y="340930"/>
                  <a:pt x="0" y="21299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235197445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dirty="0"/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CD88B1DE-9E15-F3BB-20B7-E5876867C3B8}"/>
              </a:ext>
            </a:extLst>
          </p:cNvPr>
          <p:cNvSpPr txBox="1"/>
          <p:nvPr/>
        </p:nvSpPr>
        <p:spPr bwMode="auto">
          <a:xfrm>
            <a:off x="514803" y="875730"/>
            <a:ext cx="182430" cy="4448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>
            <a:lvl1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1</a:t>
            </a:r>
            <a:endParaRPr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9BD9836-68F5-33ED-14CD-4C6DEFE4E0D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87" t="4081" r="57188" b="52961"/>
          <a:stretch/>
        </p:blipFill>
        <p:spPr>
          <a:xfrm>
            <a:off x="363864" y="4988068"/>
            <a:ext cx="2090158" cy="13857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F2664D-5CB5-470F-AE4A-C09ADB36EF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2525428" y="4957773"/>
            <a:ext cx="2195675" cy="14944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2A5DB94-A231-4FFE-A90A-1505C92A51D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4792509" y="4957773"/>
            <a:ext cx="2195675" cy="14944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8F817D9-8FDB-42B6-859C-2B3181F891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12233" r="5237" b="76544"/>
          <a:stretch/>
        </p:blipFill>
        <p:spPr bwMode="auto">
          <a:xfrm>
            <a:off x="7088245" y="4949648"/>
            <a:ext cx="2584521" cy="149445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620E348-FEFD-420F-A5B1-C3427A942B8C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31</a:t>
            </a:r>
          </a:p>
        </p:txBody>
      </p:sp>
      <p:pic>
        <p:nvPicPr>
          <p:cNvPr id="33" name="Grafik 21" descr="Ein Bild, das Zeichnung, Entwurf, Clipart, Kleidung enthält.&#10;&#10;Automatisch generierte Beschreibung">
            <a:extLst>
              <a:ext uri="{FF2B5EF4-FFF2-40B4-BE49-F238E27FC236}">
                <a16:creationId xmlns:a16="http://schemas.microsoft.com/office/drawing/2014/main" id="{77CECE7C-9EF4-4364-B361-FFA4F97984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52648"/>
          <a:stretch/>
        </p:blipFill>
        <p:spPr>
          <a:xfrm>
            <a:off x="6237397" y="556520"/>
            <a:ext cx="1574073" cy="1055615"/>
          </a:xfrm>
          <a:prstGeom prst="rect">
            <a:avLst/>
          </a:prstGeom>
        </p:spPr>
      </p:pic>
      <p:pic>
        <p:nvPicPr>
          <p:cNvPr id="46" name="Picture 4" descr="Icon, Symbol, Stift, Bleistift, Design">
            <a:extLst>
              <a:ext uri="{FF2B5EF4-FFF2-40B4-BE49-F238E27FC236}">
                <a16:creationId xmlns:a16="http://schemas.microsoft.com/office/drawing/2014/main" id="{6C6B2082-E611-48C5-B43B-3EDE78096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8675264" y="876932"/>
            <a:ext cx="594960" cy="594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62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16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C63BBF61-00D9-44C8-8D42-0D5B58A14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986489"/>
              </p:ext>
            </p:extLst>
          </p:nvPr>
        </p:nvGraphicFramePr>
        <p:xfrm>
          <a:off x="360347" y="349592"/>
          <a:ext cx="9375836" cy="6237475"/>
        </p:xfrm>
        <a:graphic>
          <a:graphicData uri="http://schemas.openxmlformats.org/drawingml/2006/table">
            <a:tbl>
              <a:tblPr firstRow="1" firstCol="1" bandRow="1"/>
              <a:tblGrid>
                <a:gridCol w="2149025">
                  <a:extLst>
                    <a:ext uri="{9D8B030D-6E8A-4147-A177-3AD203B41FA5}">
                      <a16:colId xmlns:a16="http://schemas.microsoft.com/office/drawing/2014/main" val="3760768137"/>
                    </a:ext>
                  </a:extLst>
                </a:gridCol>
                <a:gridCol w="2266749">
                  <a:extLst>
                    <a:ext uri="{9D8B030D-6E8A-4147-A177-3AD203B41FA5}">
                      <a16:colId xmlns:a16="http://schemas.microsoft.com/office/drawing/2014/main" val="1284979987"/>
                    </a:ext>
                  </a:extLst>
                </a:gridCol>
                <a:gridCol w="2266750">
                  <a:extLst>
                    <a:ext uri="{9D8B030D-6E8A-4147-A177-3AD203B41FA5}">
                      <a16:colId xmlns:a16="http://schemas.microsoft.com/office/drawing/2014/main" val="438141926"/>
                    </a:ext>
                  </a:extLst>
                </a:gridCol>
                <a:gridCol w="2693312">
                  <a:extLst>
                    <a:ext uri="{9D8B030D-6E8A-4147-A177-3AD203B41FA5}">
                      <a16:colId xmlns:a16="http://schemas.microsoft.com/office/drawing/2014/main" val="549620878"/>
                    </a:ext>
                  </a:extLst>
                </a:gridCol>
              </a:tblGrid>
              <a:tr h="601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Fibel Nor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046467"/>
                  </a:ext>
                </a:extLst>
              </a:tr>
              <a:tr h="56360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733325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8F14B2C-AC5C-1F83-D5B0-50C8AFF5749D}"/>
              </a:ext>
            </a:extLst>
          </p:cNvPr>
          <p:cNvSpPr txBox="1"/>
          <p:nvPr/>
        </p:nvSpPr>
        <p:spPr>
          <a:xfrm>
            <a:off x="1041229" y="469922"/>
            <a:ext cx="110325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de-DE" sz="1600" b="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4" descr="Fußabdrücke, Zehen, Fuß, Silhouette">
            <a:extLst>
              <a:ext uri="{FF2B5EF4-FFF2-40B4-BE49-F238E27FC236}">
                <a16:creationId xmlns:a16="http://schemas.microsoft.com/office/drawing/2014/main" id="{E6B4DF07-0860-6DAB-39A2-08BEDA2A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68215">
            <a:off x="2651361" y="403414"/>
            <a:ext cx="402515" cy="52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CB78CA1-CDC9-CA36-62DC-A4F0EB514FD5}"/>
              </a:ext>
            </a:extLst>
          </p:cNvPr>
          <p:cNvSpPr txBox="1"/>
          <p:nvPr/>
        </p:nvSpPr>
        <p:spPr>
          <a:xfrm>
            <a:off x="3107690" y="469922"/>
            <a:ext cx="534177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passiert?</a:t>
            </a:r>
          </a:p>
        </p:txBody>
      </p:sp>
      <p:pic>
        <p:nvPicPr>
          <p:cNvPr id="8" name="Picture 8" descr="Herz, Liebe, Ferien, Valentinstag, Rot">
            <a:extLst>
              <a:ext uri="{FF2B5EF4-FFF2-40B4-BE49-F238E27FC236}">
                <a16:creationId xmlns:a16="http://schemas.microsoft.com/office/drawing/2014/main" id="{F5EBB2E7-9FDB-8E68-083B-6D82661A5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46" y="448308"/>
            <a:ext cx="415467" cy="40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B0512EF-5BB1-49BD-80C4-1341025101F9}"/>
              </a:ext>
            </a:extLst>
          </p:cNvPr>
          <p:cNvSpPr txBox="1"/>
          <p:nvPr/>
        </p:nvSpPr>
        <p:spPr>
          <a:xfrm>
            <a:off x="5510355" y="345336"/>
            <a:ext cx="1613917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fühlen die Personen? </a:t>
            </a:r>
          </a:p>
        </p:txBody>
      </p:sp>
      <p:pic>
        <p:nvPicPr>
          <p:cNvPr id="11" name="Picture 4" descr="Rede, Blase, Gestalten, Text, Plaudern">
            <a:extLst>
              <a:ext uri="{FF2B5EF4-FFF2-40B4-BE49-F238E27FC236}">
                <a16:creationId xmlns:a16="http://schemas.microsoft.com/office/drawing/2014/main" id="{5DF1182A-748C-8090-8AFE-3127D267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45" y="454493"/>
            <a:ext cx="426235" cy="3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7142C7F-CCC0-257C-5DE7-3B5767E8B2A6}"/>
              </a:ext>
            </a:extLst>
          </p:cNvPr>
          <p:cNvSpPr txBox="1"/>
          <p:nvPr/>
        </p:nvSpPr>
        <p:spPr>
          <a:xfrm>
            <a:off x="7629772" y="341562"/>
            <a:ext cx="2159722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600" b="1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Was </a:t>
            </a:r>
            <a:r>
              <a:rPr lang="de-DE" sz="1600" dirty="0">
                <a:effectLst/>
                <a:latin typeface="Fibel Nord"/>
                <a:ea typeface="Calibri" panose="020F0502020204030204" pitchFamily="34" charset="0"/>
                <a:cs typeface="Times New Roman" panose="02020603050405020304" pitchFamily="18" charset="0"/>
              </a:rPr>
              <a:t>sagen und denken die Personen?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07E114-16C8-8959-79AD-F53302DB19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825" t="6093" r="13050" b="50949"/>
          <a:stretch/>
        </p:blipFill>
        <p:spPr>
          <a:xfrm>
            <a:off x="412601" y="1654299"/>
            <a:ext cx="2008384" cy="133156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2CB8F5F-DAFE-5AAC-0421-D40307222E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25" t="49652" r="57050" b="7390"/>
          <a:stretch/>
        </p:blipFill>
        <p:spPr>
          <a:xfrm>
            <a:off x="407283" y="4220631"/>
            <a:ext cx="2008386" cy="1331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30DD1C-0A82-4818-A778-1F84B811064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2525428" y="1219193"/>
            <a:ext cx="2195675" cy="50945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D23C39-E571-4EF0-BF60-22902CFC46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4816837" y="1208832"/>
            <a:ext cx="2195675" cy="50945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E8586D-67EB-4515-A77F-562951E742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8880" r="5237" b="52861"/>
          <a:stretch/>
        </p:blipFill>
        <p:spPr bwMode="auto">
          <a:xfrm>
            <a:off x="7108246" y="1208831"/>
            <a:ext cx="2566978" cy="50945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BC2BF8-4396-42EE-8D2E-ECA31FD2180E}"/>
              </a:ext>
            </a:extLst>
          </p:cNvPr>
          <p:cNvSpPr txBox="1"/>
          <p:nvPr/>
        </p:nvSpPr>
        <p:spPr bwMode="auto">
          <a:xfrm rot="5400000">
            <a:off x="-94692" y="6604166"/>
            <a:ext cx="420216" cy="23083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888888"/>
                </a:solidFill>
                <a:latin typeface="+mn-lt"/>
                <a:ea typeface="+mn-ea"/>
                <a:cs typeface="+mn-cs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4949852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302</Words>
  <Application>Microsoft Macintosh PowerPoint</Application>
  <PresentationFormat>A4-Papier (210 x 297 mm)</PresentationFormat>
  <Paragraphs>128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Fibel Nord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Tanne Maurine</dc:creator>
  <cp:lastModifiedBy>Anna Klasen</cp:lastModifiedBy>
  <cp:revision>15</cp:revision>
  <dcterms:created xsi:type="dcterms:W3CDTF">2023-08-18T11:33:24Z</dcterms:created>
  <dcterms:modified xsi:type="dcterms:W3CDTF">2023-08-27T11:25:47Z</dcterms:modified>
</cp:coreProperties>
</file>