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comment1.xml" ContentType="application/vnd.openxmlformats-officedocument.presentationml.comment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2"/>
  </p:notesMasterIdLst>
  <p:sldIdLst>
    <p:sldId id="320" r:id="rId2"/>
    <p:sldId id="563" r:id="rId3"/>
    <p:sldId id="344" r:id="rId4"/>
    <p:sldId id="564" r:id="rId5"/>
    <p:sldId id="345" r:id="rId6"/>
    <p:sldId id="569" r:id="rId7"/>
    <p:sldId id="270" r:id="rId8"/>
    <p:sldId id="565" r:id="rId9"/>
    <p:sldId id="346" r:id="rId10"/>
    <p:sldId id="503" r:id="rId11"/>
    <p:sldId id="259" r:id="rId12"/>
    <p:sldId id="566" r:id="rId13"/>
    <p:sldId id="626" r:id="rId14"/>
    <p:sldId id="631" r:id="rId15"/>
    <p:sldId id="260" r:id="rId16"/>
    <p:sldId id="567" r:id="rId17"/>
    <p:sldId id="627" r:id="rId18"/>
    <p:sldId id="630" r:id="rId19"/>
    <p:sldId id="261" r:id="rId20"/>
    <p:sldId id="568" r:id="rId21"/>
    <p:sldId id="628" r:id="rId22"/>
    <p:sldId id="629" r:id="rId23"/>
    <p:sldId id="347" r:id="rId24"/>
    <p:sldId id="504" r:id="rId25"/>
    <p:sldId id="606" r:id="rId26"/>
    <p:sldId id="607" r:id="rId27"/>
    <p:sldId id="632" r:id="rId28"/>
    <p:sldId id="633" r:id="rId29"/>
    <p:sldId id="634" r:id="rId30"/>
    <p:sldId id="635" r:id="rId31"/>
    <p:sldId id="636" r:id="rId32"/>
    <p:sldId id="637" r:id="rId33"/>
    <p:sldId id="272" r:id="rId34"/>
    <p:sldId id="578" r:id="rId35"/>
    <p:sldId id="638" r:id="rId36"/>
    <p:sldId id="639" r:id="rId37"/>
    <p:sldId id="271" r:id="rId38"/>
    <p:sldId id="579" r:id="rId39"/>
    <p:sldId id="640" r:id="rId40"/>
    <p:sldId id="641" r:id="rId41"/>
    <p:sldId id="275" r:id="rId42"/>
    <p:sldId id="580" r:id="rId43"/>
    <p:sldId id="642" r:id="rId44"/>
    <p:sldId id="643" r:id="rId45"/>
    <p:sldId id="274" r:id="rId46"/>
    <p:sldId id="581" r:id="rId47"/>
    <p:sldId id="644" r:id="rId48"/>
    <p:sldId id="645" r:id="rId49"/>
    <p:sldId id="273" r:id="rId50"/>
    <p:sldId id="582" r:id="rId51"/>
    <p:sldId id="646" r:id="rId52"/>
    <p:sldId id="647" r:id="rId53"/>
    <p:sldId id="276" r:id="rId54"/>
    <p:sldId id="520" r:id="rId55"/>
    <p:sldId id="258" r:id="rId56"/>
    <p:sldId id="583" r:id="rId57"/>
    <p:sldId id="278" r:id="rId58"/>
    <p:sldId id="584" r:id="rId59"/>
    <p:sldId id="277" r:id="rId60"/>
    <p:sldId id="585" r:id="rId61"/>
    <p:sldId id="648" r:id="rId62"/>
    <p:sldId id="649" r:id="rId63"/>
    <p:sldId id="325" r:id="rId64"/>
    <p:sldId id="521" r:id="rId65"/>
    <p:sldId id="321" r:id="rId66"/>
    <p:sldId id="522" r:id="rId67"/>
    <p:sldId id="650" r:id="rId68"/>
    <p:sldId id="651" r:id="rId69"/>
    <p:sldId id="326" r:id="rId70"/>
    <p:sldId id="557" r:id="rId71"/>
    <p:sldId id="508" r:id="rId72"/>
    <p:sldId id="558" r:id="rId73"/>
    <p:sldId id="652" r:id="rId74"/>
    <p:sldId id="653" r:id="rId75"/>
    <p:sldId id="329" r:id="rId76"/>
    <p:sldId id="559" r:id="rId77"/>
    <p:sldId id="509" r:id="rId78"/>
    <p:sldId id="560" r:id="rId79"/>
    <p:sldId id="654" r:id="rId80"/>
    <p:sldId id="655" r:id="rId81"/>
    <p:sldId id="283" r:id="rId82"/>
    <p:sldId id="586" r:id="rId83"/>
    <p:sldId id="656" r:id="rId84"/>
    <p:sldId id="657" r:id="rId85"/>
    <p:sldId id="282" r:id="rId86"/>
    <p:sldId id="587" r:id="rId87"/>
    <p:sldId id="658" r:id="rId88"/>
    <p:sldId id="659" r:id="rId89"/>
    <p:sldId id="348" r:id="rId90"/>
    <p:sldId id="588" r:id="rId91"/>
    <p:sldId id="284" r:id="rId92"/>
    <p:sldId id="608" r:id="rId93"/>
    <p:sldId id="549" r:id="rId94"/>
    <p:sldId id="589" r:id="rId95"/>
    <p:sldId id="550" r:id="rId96"/>
    <p:sldId id="590" r:id="rId97"/>
    <p:sldId id="553" r:id="rId98"/>
    <p:sldId id="609" r:id="rId99"/>
    <p:sldId id="551" r:id="rId100"/>
    <p:sldId id="591" r:id="rId101"/>
    <p:sldId id="552" r:id="rId102"/>
    <p:sldId id="592" r:id="rId103"/>
    <p:sldId id="554" r:id="rId104"/>
    <p:sldId id="610" r:id="rId105"/>
    <p:sldId id="555" r:id="rId106"/>
    <p:sldId id="593" r:id="rId107"/>
    <p:sldId id="556" r:id="rId108"/>
    <p:sldId id="594" r:id="rId109"/>
    <p:sldId id="293" r:id="rId110"/>
    <p:sldId id="611" r:id="rId111"/>
    <p:sldId id="612" r:id="rId112"/>
    <p:sldId id="613" r:id="rId113"/>
    <p:sldId id="614" r:id="rId114"/>
    <p:sldId id="615" r:id="rId115"/>
    <p:sldId id="616" r:id="rId116"/>
    <p:sldId id="617" r:id="rId117"/>
    <p:sldId id="349" r:id="rId118"/>
    <p:sldId id="595" r:id="rId119"/>
    <p:sldId id="299" r:id="rId120"/>
    <p:sldId id="596" r:id="rId121"/>
    <p:sldId id="660" r:id="rId122"/>
    <p:sldId id="661" r:id="rId123"/>
    <p:sldId id="350" r:id="rId124"/>
    <p:sldId id="597" r:id="rId125"/>
    <p:sldId id="351" r:id="rId126"/>
    <p:sldId id="493" r:id="rId127"/>
    <p:sldId id="505" r:id="rId128"/>
    <p:sldId id="598" r:id="rId129"/>
    <p:sldId id="516" r:id="rId130"/>
    <p:sldId id="532" r:id="rId131"/>
    <p:sldId id="535" r:id="rId132"/>
    <p:sldId id="536" r:id="rId133"/>
    <p:sldId id="331" r:id="rId134"/>
    <p:sldId id="537" r:id="rId135"/>
    <p:sldId id="332" r:id="rId136"/>
    <p:sldId id="538" r:id="rId137"/>
    <p:sldId id="494" r:id="rId138"/>
    <p:sldId id="599" r:id="rId139"/>
    <p:sldId id="495" r:id="rId140"/>
    <p:sldId id="507" r:id="rId141"/>
    <p:sldId id="302" r:id="rId142"/>
    <p:sldId id="618" r:id="rId143"/>
    <p:sldId id="619" r:id="rId144"/>
    <p:sldId id="620" r:id="rId145"/>
    <p:sldId id="496" r:id="rId146"/>
    <p:sldId id="600" r:id="rId147"/>
    <p:sldId id="304" r:id="rId148"/>
    <p:sldId id="543" r:id="rId149"/>
    <p:sldId id="334" r:id="rId150"/>
    <p:sldId id="544" r:id="rId151"/>
    <p:sldId id="497" r:id="rId152"/>
    <p:sldId id="601" r:id="rId153"/>
    <p:sldId id="498" r:id="rId154"/>
    <p:sldId id="603" r:id="rId155"/>
    <p:sldId id="305" r:id="rId156"/>
    <p:sldId id="662" r:id="rId157"/>
    <p:sldId id="539" r:id="rId158"/>
    <p:sldId id="540" r:id="rId159"/>
    <p:sldId id="541" r:id="rId160"/>
    <p:sldId id="542" r:id="rId161"/>
    <p:sldId id="335" r:id="rId162"/>
    <p:sldId id="545" r:id="rId163"/>
    <p:sldId id="336" r:id="rId164"/>
    <p:sldId id="546" r:id="rId165"/>
    <p:sldId id="499" r:id="rId166"/>
    <p:sldId id="604" r:id="rId167"/>
    <p:sldId id="500" r:id="rId168"/>
    <p:sldId id="621" r:id="rId169"/>
    <p:sldId id="625" r:id="rId170"/>
    <p:sldId id="624" r:id="rId171"/>
    <p:sldId id="339" r:id="rId172"/>
    <p:sldId id="547" r:id="rId173"/>
    <p:sldId id="340" r:id="rId174"/>
    <p:sldId id="548" r:id="rId175"/>
    <p:sldId id="310" r:id="rId176"/>
    <p:sldId id="605" r:id="rId177"/>
    <p:sldId id="501" r:id="rId178"/>
    <p:sldId id="622" r:id="rId179"/>
    <p:sldId id="663" r:id="rId180"/>
    <p:sldId id="257" r:id="rId181"/>
  </p:sldIdLst>
  <p:sldSz cx="6858000" cy="9906000" type="A4"/>
  <p:notesSz cx="6858000" cy="9906000"/>
  <p:defaultTex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p:defaultTextStyle>
  <p:extLst>
    <p:ext uri="{EFAFB233-063F-42B5-8137-9DF3F51BA10A}">
      <p15:sldGuideLst xmlns:p15="http://schemas.microsoft.com/office/powerpoint/2012/main">
        <p15:guide id="1" pos="2160">
          <p15:clr>
            <a:srgbClr val="A4A3A4"/>
          </p15:clr>
        </p15:guide>
        <p15:guide id="2" orient="horz"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s, Tanne Maurine" initials="STM" lastIdx="46" clrIdx="0"/>
  <p:cmAuthor id="2" name="Sparwasser, Rita" initials="SR" lastIdx="1" clrIdx="1"/>
  <p:cmAuthor id="3" name="Busse, Vera (vbusse@uni-muenster.de)" initials="BV(" lastIdx="15" clrIdx="2"/>
  <p:cmAuthor id="4" name="vera busse" initials="vb" lastIdx="7" clrIdx="3">
    <p:extLst>
      <p:ext uri="{19B8F6BF-5375-455C-9EA6-DF929625EA0E}">
        <p15:presenceInfo xmlns:p15="http://schemas.microsoft.com/office/powerpoint/2012/main" userId="e50e4b3a8fe9cb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F2F2F2"/>
    <a:srgbClr val="FFFF89"/>
    <a:srgbClr val="CF9F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wholeTbl>
      <a:tcTxStyle>
        <a:fontRef idx="minor">
          <a:srgbClr val="000000"/>
        </a:fontRef>
        <a:srgbClr val="000000"/>
      </a:tcTxStyle>
      <a:tcStyle>
        <a:tcBdr>
          <a:left>
            <a:ln w="12700">
              <a:solidFill>
                <a:srgbClr val="000000"/>
              </a:solidFill>
            </a:ln>
          </a:left>
          <a:right>
            <a:ln w="12700">
              <a:solidFill>
                <a:srgbClr val="000000"/>
              </a:solidFill>
            </a:ln>
          </a:right>
          <a:top>
            <a:ln w="12700">
              <a:solidFill>
                <a:srgbClr val="000000"/>
              </a:solidFill>
            </a:ln>
          </a:top>
          <a:bottom>
            <a:ln w="12700">
              <a:solidFill>
                <a:srgbClr val="000000"/>
              </a:solidFill>
            </a:ln>
          </a:bottom>
          <a:insideH>
            <a:ln w="12700">
              <a:solidFill>
                <a:srgbClr val="000000"/>
              </a:solidFill>
            </a:ln>
          </a:insideH>
          <a:insideV>
            <a:ln w="12700">
              <a:solidFill>
                <a:srgbClr val="000000"/>
              </a:solidFill>
            </a:ln>
          </a:insideV>
        </a:tcBdr>
        <a:fill>
          <a:noFill/>
        </a:fill>
      </a:tcStyle>
    </a:wholeTbl>
    <a:band1H>
      <a:tcStyle>
        <a:tcBdr/>
      </a:tcStyle>
    </a:band1H>
    <a:band2H>
      <a:tcStyle>
        <a:tcBdr/>
        <a:fill>
          <a:solidFill>
            <a:srgbClr val="FFFFFF"/>
          </a:solidFill>
        </a:fill>
      </a:tcStyle>
    </a:band2H>
    <a:band1V>
      <a:tcStyle>
        <a:tcBdr/>
      </a:tcStyle>
    </a:band1V>
    <a:band2V>
      <a:tcStyle>
        <a:tcBdr/>
      </a:tcStyle>
    </a:band2V>
    <a:lastCol>
      <a:tcStyle>
        <a:tcBdr/>
      </a:tcStyle>
    </a:lastCol>
    <a:firstCol>
      <a:tcTxStyle b="off" i="off">
        <a:fontRef idx="minor">
          <a:srgbClr val="000000"/>
        </a:fontRef>
        <a:srgbClr val="000000"/>
      </a:tcTxStyle>
      <a:tcStyle>
        <a:tcBdr>
          <a:left>
            <a:ln w="12700">
              <a:solidFill>
                <a:srgbClr val="000000"/>
              </a:solidFill>
            </a:ln>
          </a:left>
          <a:right>
            <a:ln w="12700">
              <a:solidFill>
                <a:srgbClr val="000000"/>
              </a:solidFill>
            </a:ln>
          </a:right>
          <a:top>
            <a:ln w="12700">
              <a:solidFill>
                <a:srgbClr val="000000"/>
              </a:solidFill>
            </a:ln>
          </a:top>
          <a:bottom>
            <a:ln w="12700">
              <a:solidFill>
                <a:srgbClr val="000000"/>
              </a:solidFill>
            </a:ln>
          </a:bottom>
        </a:tcBdr>
        <a:fill>
          <a:noFill/>
        </a:fill>
      </a:tcStyle>
    </a:firstCol>
    <a:lastRow>
      <a:tcTxStyle b="off" i="off">
        <a:fontRef idx="minor">
          <a:srgbClr val="000000"/>
        </a:fontRef>
        <a:srgbClr val="000000"/>
      </a:tcTxStyle>
      <a:tcStyle>
        <a:tcBdr>
          <a:left>
            <a:ln w="12700">
              <a:solidFill>
                <a:srgbClr val="000000"/>
              </a:solidFill>
            </a:ln>
          </a:left>
          <a:right>
            <a:ln w="12700">
              <a:solidFill>
                <a:srgbClr val="000000"/>
              </a:solidFill>
            </a:ln>
          </a:right>
          <a:top>
            <a:ln w="12700">
              <a:solidFill>
                <a:srgbClr val="000000"/>
              </a:solidFill>
            </a:ln>
          </a:top>
          <a:bottom>
            <a:ln w="12700">
              <a:solidFill>
                <a:srgbClr val="000000"/>
              </a:solidFill>
            </a:ln>
          </a:bottom>
        </a:tcBdr>
        <a:fill>
          <a:noFill/>
        </a:fill>
      </a:tcStyle>
    </a:lastRow>
    <a:seCell>
      <a:tcStyle>
        <a:tcBdr/>
      </a:tcStyle>
    </a:seCell>
    <a:swCell>
      <a:tcStyle>
        <a:tcBdr/>
      </a:tcStyle>
    </a:swCell>
    <a:firstRow>
      <a:tcTxStyle b="off" i="off">
        <a:fontRef idx="minor">
          <a:srgbClr val="000000"/>
        </a:fontRef>
        <a:srgbClr val="000000"/>
      </a:tcTxStyle>
      <a:tcStyle>
        <a:tcBdr>
          <a:left>
            <a:ln w="12700">
              <a:solidFill>
                <a:srgbClr val="000000"/>
              </a:solidFill>
            </a:ln>
          </a:left>
          <a:right>
            <a:ln w="12700">
              <a:solidFill>
                <a:srgbClr val="000000"/>
              </a:solidFill>
            </a:ln>
          </a:right>
          <a:top>
            <a:ln w="12700">
              <a:solidFill>
                <a:srgbClr val="000000"/>
              </a:solidFill>
            </a:ln>
          </a:top>
          <a:bottom>
            <a:ln w="12700">
              <a:solidFill>
                <a:srgbClr val="000000"/>
              </a:solidFill>
            </a:ln>
          </a:bottom>
        </a:tcBdr>
        <a:fill>
          <a:noFill/>
        </a:fill>
      </a:tcStyle>
    </a:firstRow>
    <a:neCell>
      <a:tcStyle>
        <a:tcBdr/>
      </a:tcStyle>
    </a:neCell>
    <a:nwCell>
      <a:tcStyle>
        <a:tcBdr/>
      </a:tcStyle>
    </a:nwCell>
  </a:tblStyle>
  <a:tblStyle styleId="{5940675A-B579-460E-94D1-54222C63F5DA}" styleName="No Style, Table Grid">
    <a:wholeTbl>
      <a:tcTxStyle>
        <a:fontRef idx="minor">
          <a:srgbClr val="000000"/>
        </a:fontRef>
        <a:schemeClr val="tx1"/>
      </a:tcTxStyle>
      <a:tcStyle>
        <a:tcBdr>
          <a:left>
            <a:ln w="12700">
              <a:solidFill>
                <a:schemeClr val="tx1"/>
              </a:solidFill>
            </a:ln>
          </a:left>
          <a:right>
            <a:ln w="12700">
              <a:solidFill>
                <a:schemeClr val="tx1"/>
              </a:solidFill>
            </a:ln>
          </a:right>
          <a:top>
            <a:ln w="12700">
              <a:solidFill>
                <a:schemeClr val="tx1"/>
              </a:solidFill>
            </a:ln>
          </a:top>
          <a:bottom>
            <a:ln w="12700">
              <a:solidFill>
                <a:schemeClr val="tx1"/>
              </a:solidFill>
            </a:ln>
          </a:bottom>
          <a:insideH>
            <a:ln w="12700">
              <a:solidFill>
                <a:schemeClr val="tx1"/>
              </a:solidFill>
            </a:ln>
          </a:insideH>
          <a:insideV>
            <a:ln w="12700">
              <a:solidFill>
                <a:schemeClr val="tx1"/>
              </a:solid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83196" autoAdjust="0"/>
  </p:normalViewPr>
  <p:slideViewPr>
    <p:cSldViewPr snapToGrid="0">
      <p:cViewPr varScale="1">
        <p:scale>
          <a:sx n="64" d="100"/>
          <a:sy n="64" d="100"/>
        </p:scale>
        <p:origin x="3186" y="60"/>
      </p:cViewPr>
      <p:guideLst>
        <p:guide pos="2160"/>
        <p:guide orient="horz" pos="312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03T18:56:04.523" idx="46">
    <p:pos x="5761" y="1"/>
    <p:text>take out Kim?</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91" name="Shape 91"/>
          <p:cNvSpPr>
            <a:spLocks noGrp="1" noRot="1" noChangeAspect="1"/>
          </p:cNvSpPr>
          <p:nvPr>
            <p:ph type="sldImg"/>
          </p:nvPr>
        </p:nvSpPr>
        <p:spPr bwMode="auto">
          <a:xfrm>
            <a:off x="1143000" y="685800"/>
            <a:ext cx="4572000" cy="3429000"/>
          </a:xfrm>
          <a:prstGeom prst="rect">
            <a:avLst/>
          </a:prstGeom>
        </p:spPr>
        <p:txBody>
          <a:bodyPr/>
          <a:lstStyle/>
          <a:p>
            <a:pPr>
              <a:defRPr/>
            </a:pPr>
            <a:endParaRPr/>
          </a:p>
        </p:txBody>
      </p:sp>
      <p:sp>
        <p:nvSpPr>
          <p:cNvPr id="92" name="Shape 92"/>
          <p:cNvSpPr>
            <a:spLocks noGrp="1"/>
          </p:cNvSpPr>
          <p:nvPr>
            <p:ph type="body" sz="quarter" idx="1"/>
          </p:nvPr>
        </p:nvSpPr>
        <p:spPr bwMode="auto">
          <a:xfrm>
            <a:off x="914400" y="4343400"/>
            <a:ext cx="5029200" cy="4114800"/>
          </a:xfrm>
          <a:prstGeom prst="rect">
            <a:avLst/>
          </a:prstGeom>
        </p:spPr>
        <p:txBody>
          <a:bodyPr/>
          <a:lstStyle/>
          <a:p>
            <a:pPr>
              <a:defRPr/>
            </a:pPr>
            <a:endParaRPr/>
          </a:p>
        </p:txBody>
      </p:sp>
    </p:spTree>
  </p:cSld>
  <p:clrMap bg1="lt1" tx1="dk1" bg2="lt2" tx2="dk2" accent1="accent1" accent2="accent2" accent3="accent3" accent4="accent4" accent5="accent5" accent6="accent6" hlink="hlink" folHlink="folHlink"/>
  <p:notesStyle>
    <a:lvl1pPr>
      <a:defRPr sz="1200">
        <a:latin typeface="+mn-lt"/>
        <a:ea typeface="+mn-ea"/>
        <a:cs typeface="+mn-cs"/>
      </a:defRPr>
    </a:lvl1pPr>
    <a:lvl2pPr indent="228600">
      <a:defRPr sz="1200">
        <a:latin typeface="+mn-lt"/>
        <a:ea typeface="+mn-ea"/>
        <a:cs typeface="+mn-cs"/>
      </a:defRPr>
    </a:lvl2pPr>
    <a:lvl3pPr indent="457200">
      <a:defRPr sz="1200">
        <a:latin typeface="+mn-lt"/>
        <a:ea typeface="+mn-ea"/>
        <a:cs typeface="+mn-cs"/>
      </a:defRPr>
    </a:lvl3pPr>
    <a:lvl4pPr indent="685800">
      <a:defRPr sz="1200">
        <a:latin typeface="+mn-lt"/>
        <a:ea typeface="+mn-ea"/>
        <a:cs typeface="+mn-cs"/>
      </a:defRPr>
    </a:lvl4pPr>
    <a:lvl5pPr indent="914400">
      <a:defRPr sz="1200">
        <a:latin typeface="+mn-lt"/>
        <a:ea typeface="+mn-ea"/>
        <a:cs typeface="+mn-cs"/>
      </a:defRPr>
    </a:lvl5pPr>
    <a:lvl6pPr indent="1143000">
      <a:defRPr sz="1200">
        <a:latin typeface="+mn-lt"/>
        <a:ea typeface="+mn-ea"/>
        <a:cs typeface="+mn-cs"/>
      </a:defRPr>
    </a:lvl6pPr>
    <a:lvl7pPr indent="1371600">
      <a:defRPr sz="1200">
        <a:latin typeface="+mn-lt"/>
        <a:ea typeface="+mn-ea"/>
        <a:cs typeface="+mn-cs"/>
      </a:defRPr>
    </a:lvl7pPr>
    <a:lvl8pPr indent="1600200">
      <a:defRPr sz="1200">
        <a:latin typeface="+mn-lt"/>
        <a:ea typeface="+mn-ea"/>
        <a:cs typeface="+mn-cs"/>
      </a:defRPr>
    </a:lvl8pPr>
    <a:lvl9pPr indent="1828800">
      <a:defRPr sz="1200">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99258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51501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09070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05982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94965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97791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16888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2241550" y="685800"/>
            <a:ext cx="2374900" cy="3429000"/>
          </a:xfrm>
        </p:spPr>
      </p:sp>
      <p:sp>
        <p:nvSpPr>
          <p:cNvPr id="3" name="Notes Placeholder 2"/>
          <p:cNvSpPr>
            <a:spLocks noGrp="1"/>
          </p:cNvSpPr>
          <p:nvPr>
            <p:ph type="body" idx="1"/>
          </p:nvPr>
        </p:nvSpPr>
        <p:spPr bwMode="auto"/>
        <p:txBody>
          <a:bodyPr/>
          <a:lstStyle/>
          <a:p>
            <a:pPr>
              <a:defRPr/>
            </a:pPr>
            <a:endParaRPr lang="de-DE" dirty="0"/>
          </a:p>
        </p:txBody>
      </p:sp>
    </p:spTree>
    <p:extLst>
      <p:ext uri="{BB962C8B-B14F-4D97-AF65-F5344CB8AC3E}">
        <p14:creationId xmlns:p14="http://schemas.microsoft.com/office/powerpoint/2010/main" val="3412101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15616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17831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21459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2241550" y="685800"/>
            <a:ext cx="2374900" cy="3429000"/>
          </a:xfrm>
        </p:spPr>
      </p:sp>
      <p:sp>
        <p:nvSpPr>
          <p:cNvPr id="3" name="Notes Placeholder 2"/>
          <p:cNvSpPr>
            <a:spLocks noGrp="1"/>
          </p:cNvSpPr>
          <p:nvPr>
            <p:ph type="body" idx="1"/>
          </p:nvPr>
        </p:nvSpPr>
        <p:spPr bwMode="auto"/>
        <p:txBody>
          <a:bodyPr/>
          <a:lstStyle/>
          <a:p>
            <a:pPr>
              <a:defRPr/>
            </a:pPr>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098391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91" name="Shape 491"/>
          <p:cNvSpPr>
            <a:spLocks noGrp="1" noRot="1" noChangeAspect="1"/>
          </p:cNvSpPr>
          <p:nvPr>
            <p:ph type="sldImg"/>
          </p:nvPr>
        </p:nvSpPr>
        <p:spPr bwMode="auto">
          <a:xfrm>
            <a:off x="2241550" y="685800"/>
            <a:ext cx="2374900" cy="3429000"/>
          </a:xfrm>
          <a:prstGeom prst="rect">
            <a:avLst/>
          </a:prstGeom>
        </p:spPr>
        <p:txBody>
          <a:bodyPr/>
          <a:lstStyle/>
          <a:p>
            <a:pPr>
              <a:defRPr/>
            </a:pPr>
            <a:endParaRPr/>
          </a:p>
        </p:txBody>
      </p:sp>
      <p:sp>
        <p:nvSpPr>
          <p:cNvPr id="492" name="Shape 492"/>
          <p:cNvSpPr>
            <a:spLocks noGrp="1"/>
          </p:cNvSpPr>
          <p:nvPr>
            <p:ph type="body" sz="quarter" idx="1"/>
          </p:nvPr>
        </p:nvSpPr>
        <p:spPr bwMode="auto">
          <a:prstGeom prst="rect">
            <a:avLst/>
          </a:prstGeom>
        </p:spPr>
        <p:txBody>
          <a:bodyPr/>
          <a:lstStyle/>
          <a:p>
            <a:pPr>
              <a:defRPr/>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1641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584827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18" name="Shape 418"/>
          <p:cNvSpPr>
            <a:spLocks noGrp="1" noRot="1" noChangeAspect="1"/>
          </p:cNvSpPr>
          <p:nvPr>
            <p:ph type="sldImg"/>
          </p:nvPr>
        </p:nvSpPr>
        <p:spPr bwMode="auto">
          <a:xfrm>
            <a:off x="2241550" y="685800"/>
            <a:ext cx="2374900" cy="3429000"/>
          </a:xfrm>
          <a:prstGeom prst="rect">
            <a:avLst/>
          </a:prstGeom>
        </p:spPr>
        <p:txBody>
          <a:bodyPr/>
          <a:lstStyle/>
          <a:p>
            <a:pPr>
              <a:defRPr/>
            </a:pPr>
            <a:endParaRPr/>
          </a:p>
        </p:txBody>
      </p:sp>
      <p:sp>
        <p:nvSpPr>
          <p:cNvPr id="419" name="Shape 419"/>
          <p:cNvSpPr>
            <a:spLocks noGrp="1"/>
          </p:cNvSpPr>
          <p:nvPr>
            <p:ph type="body" sz="quarter" idx="1"/>
          </p:nvPr>
        </p:nvSpPr>
        <p:spPr bwMode="auto">
          <a:prstGeom prst="rect">
            <a:avLst/>
          </a:prstGeom>
        </p:spPr>
        <p:txBody>
          <a:bodyPr/>
          <a:lstStyle/>
          <a:p>
            <a:pPr>
              <a:defRPr/>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49058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30577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62390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278994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886067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61937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965097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28542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864129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28539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44313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7796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0349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99057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76294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92932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2241550" y="685800"/>
            <a:ext cx="2374900" cy="3429000"/>
          </a:xfrm>
        </p:spPr>
      </p:sp>
      <p:sp>
        <p:nvSpPr>
          <p:cNvPr id="3" name="Notes Placeholder 2"/>
          <p:cNvSpPr>
            <a:spLocks noGrp="1"/>
          </p:cNvSpPr>
          <p:nvPr>
            <p:ph type="body" idx="1"/>
          </p:nvPr>
        </p:nvSpPr>
        <p:spPr bwMode="auto"/>
        <p:txBody>
          <a:bodyPr/>
          <a:lstStyle/>
          <a:p>
            <a:pPr>
              <a:defRPr/>
            </a:pPr>
            <a:endParaRPr lang="de-DE" dirty="0"/>
          </a:p>
        </p:txBody>
      </p:sp>
    </p:spTree>
    <p:extLst>
      <p:ext uri="{BB962C8B-B14F-4D97-AF65-F5344CB8AC3E}">
        <p14:creationId xmlns:p14="http://schemas.microsoft.com/office/powerpoint/2010/main" val="3221661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948804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98627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53391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95011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429323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621162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983225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94391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654418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8341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861784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894514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209828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108560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123053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2241550" y="685800"/>
            <a:ext cx="2374900" cy="3429000"/>
          </a:xfrm>
        </p:spPr>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5"/>
          </p:nvPr>
        </p:nvSpPr>
        <p:spPr bwMode="auto"/>
        <p:txBody>
          <a:bodyPr/>
          <a:lstStyle/>
          <a:p>
            <a:pPr>
              <a:defRPr/>
            </a:pPr>
            <a:fld id="{2B643A33-05A4-418A-AA49-E6EF92A1FAD0}" type="slidenum">
              <a:rPr lang="de-DE"/>
              <a:t>109</a:t>
            </a:fld>
            <a:endParaRPr 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446862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68534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625191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8153040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8083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7" name="Shape 137"/>
          <p:cNvSpPr>
            <a:spLocks noGrp="1" noRot="1" noChangeAspect="1"/>
          </p:cNvSpPr>
          <p:nvPr>
            <p:ph type="sldImg"/>
          </p:nvPr>
        </p:nvSpPr>
        <p:spPr bwMode="auto">
          <a:xfrm>
            <a:off x="2241550" y="685800"/>
            <a:ext cx="2374900" cy="3429000"/>
          </a:xfrm>
          <a:prstGeom prst="rect">
            <a:avLst/>
          </a:prstGeom>
        </p:spPr>
        <p:txBody>
          <a:bodyPr/>
          <a:lstStyle/>
          <a:p>
            <a:pPr>
              <a:defRPr/>
            </a:pPr>
            <a:endParaRPr/>
          </a:p>
        </p:txBody>
      </p:sp>
      <p:sp>
        <p:nvSpPr>
          <p:cNvPr id="138" name="Shape 138"/>
          <p:cNvSpPr>
            <a:spLocks noGrp="1"/>
          </p:cNvSpPr>
          <p:nvPr>
            <p:ph type="body" sz="quarter" idx="1"/>
          </p:nvPr>
        </p:nvSpPr>
        <p:spPr bwMode="auto">
          <a:prstGeom prst="rect">
            <a:avLst/>
          </a:prstGeom>
        </p:spPr>
        <p:txBody>
          <a:bodyPr/>
          <a:lstStyle/>
          <a:p>
            <a:pPr>
              <a:defRPr/>
            </a:pPr>
            <a:endParaRPr dirty="0"/>
          </a:p>
        </p:txBody>
      </p:sp>
    </p:spTree>
    <p:extLst>
      <p:ext uri="{BB962C8B-B14F-4D97-AF65-F5344CB8AC3E}">
        <p14:creationId xmlns:p14="http://schemas.microsoft.com/office/powerpoint/2010/main" val="27934953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238578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12573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625324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676281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143585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defRPr/>
            </a:pPr>
            <a:fld id="{02DC1735-9737-4A8B-B11E-508C07D98330}" type="slidenum">
              <a:rPr lang="de-DE" smtClean="0"/>
              <a:t>123</a:t>
            </a:fld>
            <a:endParaRPr lang="de-DE"/>
          </a:p>
        </p:txBody>
      </p:sp>
    </p:spTree>
    <p:extLst>
      <p:ext uri="{BB962C8B-B14F-4D97-AF65-F5344CB8AC3E}">
        <p14:creationId xmlns:p14="http://schemas.microsoft.com/office/powerpoint/2010/main" val="8038030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199297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780302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311294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2553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0453424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2241550" y="685800"/>
            <a:ext cx="2374900" cy="3429000"/>
          </a:xfrm>
        </p:spPr>
      </p:sp>
      <p:sp>
        <p:nvSpPr>
          <p:cNvPr id="3" name="Notes Placeholder 2"/>
          <p:cNvSpPr>
            <a:spLocks noGrp="1"/>
          </p:cNvSpPr>
          <p:nvPr>
            <p:ph type="body" idx="1"/>
          </p:nvPr>
        </p:nvSpPr>
        <p:spPr bwMode="auto"/>
        <p:txBody>
          <a:bodyPr/>
          <a:lstStyle/>
          <a:p>
            <a:pPr>
              <a:defRPr/>
            </a:pPr>
            <a:endParaRPr lang="de-DE" dirty="0"/>
          </a:p>
        </p:txBody>
      </p:sp>
    </p:spTree>
    <p:extLst>
      <p:ext uri="{BB962C8B-B14F-4D97-AF65-F5344CB8AC3E}">
        <p14:creationId xmlns:p14="http://schemas.microsoft.com/office/powerpoint/2010/main" val="257785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7844329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84721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216875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862390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8503633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983767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926177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2241550" y="685800"/>
            <a:ext cx="2374900" cy="3429000"/>
          </a:xfrm>
        </p:spPr>
      </p:sp>
      <p:sp>
        <p:nvSpPr>
          <p:cNvPr id="3" name="Notes Placeholder 2"/>
          <p:cNvSpPr>
            <a:spLocks noGrp="1"/>
          </p:cNvSpPr>
          <p:nvPr>
            <p:ph type="body" idx="1"/>
          </p:nvPr>
        </p:nvSpPr>
        <p:spPr bwMode="auto"/>
        <p:txBody>
          <a:bodyPr/>
          <a:lstStyle/>
          <a:p>
            <a:pPr>
              <a:defRPr/>
            </a:pPr>
            <a:endParaRPr lang="de-DE" dirty="0"/>
          </a:p>
        </p:txBody>
      </p:sp>
    </p:spTree>
    <p:extLst>
      <p:ext uri="{BB962C8B-B14F-4D97-AF65-F5344CB8AC3E}">
        <p14:creationId xmlns:p14="http://schemas.microsoft.com/office/powerpoint/2010/main" val="19543623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6971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2241550" y="685800"/>
            <a:ext cx="2374900" cy="3429000"/>
          </a:xfrm>
        </p:spPr>
      </p:sp>
      <p:sp>
        <p:nvSpPr>
          <p:cNvPr id="3" name="Notes Placeholder 2"/>
          <p:cNvSpPr>
            <a:spLocks noGrp="1"/>
          </p:cNvSpPr>
          <p:nvPr>
            <p:ph type="body" idx="1"/>
          </p:nvPr>
        </p:nvSpPr>
        <p:spPr bwMode="auto"/>
        <p:txBody>
          <a:bodyPr/>
          <a:lstStyle/>
          <a:p>
            <a:pPr>
              <a:defRPr/>
            </a:pPr>
            <a:endParaRPr lang="de-DE" dirty="0"/>
          </a:p>
        </p:txBody>
      </p:sp>
    </p:spTree>
    <p:extLst>
      <p:ext uri="{BB962C8B-B14F-4D97-AF65-F5344CB8AC3E}">
        <p14:creationId xmlns:p14="http://schemas.microsoft.com/office/powerpoint/2010/main" val="31516016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07775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768451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5434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2241550" y="685800"/>
            <a:ext cx="2374900" cy="3429000"/>
          </a:xfrm>
        </p:spPr>
      </p:sp>
      <p:sp>
        <p:nvSpPr>
          <p:cNvPr id="3" name="Notes Placeholder 2"/>
          <p:cNvSpPr>
            <a:spLocks noGrp="1"/>
          </p:cNvSpPr>
          <p:nvPr>
            <p:ph type="body" idx="1"/>
          </p:nvPr>
        </p:nvSpPr>
        <p:spPr bwMode="auto"/>
        <p:txBody>
          <a:bodyPr/>
          <a:lstStyle/>
          <a:p>
            <a:pPr>
              <a:defRPr/>
            </a:pPr>
            <a:endParaRPr lang="de-DE" dirty="0"/>
          </a:p>
        </p:txBody>
      </p:sp>
    </p:spTree>
    <p:extLst>
      <p:ext uri="{BB962C8B-B14F-4D97-AF65-F5344CB8AC3E}">
        <p14:creationId xmlns:p14="http://schemas.microsoft.com/office/powerpoint/2010/main" val="90985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userDrawn="1">
  <p:cSld name="Title Slide">
    <p:spTree>
      <p:nvGrpSpPr>
        <p:cNvPr id="1" name=""/>
        <p:cNvGrpSpPr/>
        <p:nvPr/>
      </p:nvGrpSpPr>
      <p:grpSpPr bwMode="auto">
        <a:xfrm>
          <a:off x="0" y="0"/>
          <a:ext cx="0" cy="0"/>
          <a:chOff x="0" y="0"/>
          <a:chExt cx="0" cy="0"/>
        </a:xfrm>
      </p:grpSpPr>
      <p:sp>
        <p:nvSpPr>
          <p:cNvPr id="11" name="Title Text"/>
          <p:cNvSpPr txBox="1">
            <a:spLocks noGrp="1"/>
          </p:cNvSpPr>
          <p:nvPr>
            <p:ph type="title"/>
          </p:nvPr>
        </p:nvSpPr>
        <p:spPr bwMode="auto">
          <a:xfrm>
            <a:off x="514350" y="1621189"/>
            <a:ext cx="5829300" cy="3448761"/>
          </a:xfrm>
          <a:prstGeom prst="rect">
            <a:avLst/>
          </a:prstGeom>
        </p:spPr>
        <p:txBody>
          <a:bodyPr anchor="b"/>
          <a:lstStyle>
            <a:lvl1pPr algn="ctr">
              <a:defRPr sz="4500"/>
            </a:lvl1pPr>
          </a:lstStyle>
          <a:p>
            <a:pPr>
              <a:defRPr/>
            </a:pPr>
            <a:r>
              <a:t>Title Text</a:t>
            </a:r>
          </a:p>
        </p:txBody>
      </p:sp>
      <p:sp>
        <p:nvSpPr>
          <p:cNvPr id="12" name="Body Level One…"/>
          <p:cNvSpPr txBox="1">
            <a:spLocks noGrp="1"/>
          </p:cNvSpPr>
          <p:nvPr>
            <p:ph type="body" sz="quarter" idx="1"/>
          </p:nvPr>
        </p:nvSpPr>
        <p:spPr bwMode="auto">
          <a:xfrm>
            <a:off x="857250" y="5202944"/>
            <a:ext cx="5143500" cy="2391656"/>
          </a:xfrm>
          <a:prstGeom prst="rect">
            <a:avLst/>
          </a:prstGeom>
        </p:spPr>
        <p:txBody>
          <a:bodyPr/>
          <a:lstStyle>
            <a:lvl1pPr marL="0" indent="0" algn="ctr">
              <a:buSzTx/>
              <a:buFontTx/>
              <a:buNone/>
              <a:defRPr sz="1800"/>
            </a:lvl1pPr>
            <a:lvl2pPr marL="0" indent="0" algn="ctr">
              <a:buSzTx/>
              <a:buFontTx/>
              <a:buNone/>
              <a:defRPr sz="1800"/>
            </a:lvl2pPr>
            <a:lvl3pPr marL="0" indent="0" algn="ctr">
              <a:buSzTx/>
              <a:buFontTx/>
              <a:buNone/>
              <a:defRPr sz="1800"/>
            </a:lvl3pPr>
            <a:lvl4pPr marL="0" indent="0" algn="ctr">
              <a:buSzTx/>
              <a:buFontTx/>
              <a:buNone/>
              <a:defRPr sz="1800"/>
            </a:lvl4pPr>
            <a:lvl5pPr marL="0" indent="0" algn="ctr">
              <a:buSzTx/>
              <a:buFontTx/>
              <a:buNone/>
              <a:defRPr sz="1800"/>
            </a:lvl5p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13"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x" userDrawn="1">
  <p:cSld name="Title and Content">
    <p:spTree>
      <p:nvGrpSpPr>
        <p:cNvPr id="1" name=""/>
        <p:cNvGrpSpPr/>
        <p:nvPr/>
      </p:nvGrpSpPr>
      <p:grpSpPr bwMode="auto">
        <a:xfrm>
          <a:off x="0" y="0"/>
          <a:ext cx="0" cy="0"/>
          <a:chOff x="0" y="0"/>
          <a:chExt cx="0" cy="0"/>
        </a:xfrm>
      </p:grpSpPr>
      <p:sp>
        <p:nvSpPr>
          <p:cNvPr id="20" name="Title Text"/>
          <p:cNvSpPr txBox="1">
            <a:spLocks noGrp="1"/>
          </p:cNvSpPr>
          <p:nvPr>
            <p:ph type="title"/>
          </p:nvPr>
        </p:nvSpPr>
        <p:spPr bwMode="auto">
          <a:prstGeom prst="rect">
            <a:avLst/>
          </a:prstGeom>
        </p:spPr>
        <p:txBody>
          <a:bodyPr/>
          <a:lstStyle/>
          <a:p>
            <a:pPr>
              <a:defRPr/>
            </a:pPr>
            <a:r>
              <a:t>Title Text</a:t>
            </a:r>
          </a:p>
        </p:txBody>
      </p:sp>
      <p:sp>
        <p:nvSpPr>
          <p:cNvPr id="21" name="Body Level One…"/>
          <p:cNvSpPr txBox="1">
            <a:spLocks noGrp="1"/>
          </p:cNvSpPr>
          <p:nvPr>
            <p:ph type="body" idx="1"/>
          </p:nvPr>
        </p:nvSpPr>
        <p:spPr bwMode="auto">
          <a:prstGeom prst="rect">
            <a:avLst/>
          </a:prstGeom>
        </p:spPr>
        <p:txBody>
          <a:body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22"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x" userDrawn="1">
  <p:cSld name="Section Header">
    <p:spTree>
      <p:nvGrpSpPr>
        <p:cNvPr id="1" name=""/>
        <p:cNvGrpSpPr/>
        <p:nvPr/>
      </p:nvGrpSpPr>
      <p:grpSpPr bwMode="auto">
        <a:xfrm>
          <a:off x="0" y="0"/>
          <a:ext cx="0" cy="0"/>
          <a:chOff x="0" y="0"/>
          <a:chExt cx="0" cy="0"/>
        </a:xfrm>
      </p:grpSpPr>
      <p:sp>
        <p:nvSpPr>
          <p:cNvPr id="29" name="Title Text"/>
          <p:cNvSpPr txBox="1">
            <a:spLocks noGrp="1"/>
          </p:cNvSpPr>
          <p:nvPr>
            <p:ph type="title"/>
          </p:nvPr>
        </p:nvSpPr>
        <p:spPr bwMode="auto">
          <a:xfrm>
            <a:off x="467916" y="2469624"/>
            <a:ext cx="5915027" cy="4120623"/>
          </a:xfrm>
          <a:prstGeom prst="rect">
            <a:avLst/>
          </a:prstGeom>
        </p:spPr>
        <p:txBody>
          <a:bodyPr anchor="b"/>
          <a:lstStyle>
            <a:lvl1pPr>
              <a:defRPr sz="4500"/>
            </a:lvl1pPr>
          </a:lstStyle>
          <a:p>
            <a:pPr>
              <a:defRPr/>
            </a:pPr>
            <a:r>
              <a:t>Title Text</a:t>
            </a:r>
          </a:p>
        </p:txBody>
      </p:sp>
      <p:sp>
        <p:nvSpPr>
          <p:cNvPr id="30" name="Body Level One…"/>
          <p:cNvSpPr txBox="1">
            <a:spLocks noGrp="1"/>
          </p:cNvSpPr>
          <p:nvPr>
            <p:ph type="body" sz="quarter" idx="1"/>
          </p:nvPr>
        </p:nvSpPr>
        <p:spPr bwMode="auto">
          <a:xfrm>
            <a:off x="467916" y="6629226"/>
            <a:ext cx="5915027" cy="2166940"/>
          </a:xfrm>
          <a:prstGeom prst="rect">
            <a:avLst/>
          </a:prstGeom>
        </p:spPr>
        <p:txBody>
          <a:bodyPr/>
          <a:lstStyle>
            <a:lvl1pPr marL="0" indent="0">
              <a:buSzTx/>
              <a:buFontTx/>
              <a:buNone/>
              <a:defRPr sz="1800"/>
            </a:lvl1pPr>
            <a:lvl2pPr marL="0" indent="0">
              <a:buSzTx/>
              <a:buFontTx/>
              <a:buNone/>
              <a:defRPr sz="1800"/>
            </a:lvl2pPr>
            <a:lvl3pPr marL="0" indent="0">
              <a:buSzTx/>
              <a:buFontTx/>
              <a:buNone/>
              <a:defRPr sz="1800"/>
            </a:lvl3pPr>
            <a:lvl4pPr marL="0" indent="0">
              <a:buSzTx/>
              <a:buFontTx/>
              <a:buNone/>
              <a:defRPr sz="1800"/>
            </a:lvl4pPr>
            <a:lvl5pPr marL="0" indent="0">
              <a:buSzTx/>
              <a:buFontTx/>
              <a:buNone/>
              <a:defRPr sz="1800"/>
            </a:lvl5p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31"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x" userDrawn="1">
  <p:cSld name="Two Content">
    <p:spTree>
      <p:nvGrpSpPr>
        <p:cNvPr id="1" name=""/>
        <p:cNvGrpSpPr/>
        <p:nvPr/>
      </p:nvGrpSpPr>
      <p:grpSpPr bwMode="auto">
        <a:xfrm>
          <a:off x="0" y="0"/>
          <a:ext cx="0" cy="0"/>
          <a:chOff x="0" y="0"/>
          <a:chExt cx="0" cy="0"/>
        </a:xfrm>
      </p:grpSpPr>
      <p:sp>
        <p:nvSpPr>
          <p:cNvPr id="38" name="Title Text"/>
          <p:cNvSpPr txBox="1">
            <a:spLocks noGrp="1"/>
          </p:cNvSpPr>
          <p:nvPr>
            <p:ph type="title"/>
          </p:nvPr>
        </p:nvSpPr>
        <p:spPr bwMode="auto">
          <a:prstGeom prst="rect">
            <a:avLst/>
          </a:prstGeom>
        </p:spPr>
        <p:txBody>
          <a:bodyPr/>
          <a:lstStyle/>
          <a:p>
            <a:pPr>
              <a:defRPr/>
            </a:pPr>
            <a:r>
              <a:t>Title Text</a:t>
            </a:r>
          </a:p>
        </p:txBody>
      </p:sp>
      <p:sp>
        <p:nvSpPr>
          <p:cNvPr id="39" name="Body Level One…"/>
          <p:cNvSpPr txBox="1">
            <a:spLocks noGrp="1"/>
          </p:cNvSpPr>
          <p:nvPr>
            <p:ph type="body" sz="half" idx="1"/>
          </p:nvPr>
        </p:nvSpPr>
        <p:spPr bwMode="auto">
          <a:xfrm>
            <a:off x="471487" y="2637014"/>
            <a:ext cx="2914651" cy="6285268"/>
          </a:xfrm>
          <a:prstGeom prst="rect">
            <a:avLst/>
          </a:prstGeom>
        </p:spPr>
        <p:txBody>
          <a:body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40"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x" userDrawn="1">
  <p:cSld name="Comparison">
    <p:spTree>
      <p:nvGrpSpPr>
        <p:cNvPr id="1" name=""/>
        <p:cNvGrpSpPr/>
        <p:nvPr/>
      </p:nvGrpSpPr>
      <p:grpSpPr bwMode="auto">
        <a:xfrm>
          <a:off x="0" y="0"/>
          <a:ext cx="0" cy="0"/>
          <a:chOff x="0" y="0"/>
          <a:chExt cx="0" cy="0"/>
        </a:xfrm>
      </p:grpSpPr>
      <p:sp>
        <p:nvSpPr>
          <p:cNvPr id="47" name="Title Text"/>
          <p:cNvSpPr txBox="1">
            <a:spLocks noGrp="1"/>
          </p:cNvSpPr>
          <p:nvPr>
            <p:ph type="title"/>
          </p:nvPr>
        </p:nvSpPr>
        <p:spPr bwMode="auto">
          <a:xfrm>
            <a:off x="472381" y="527405"/>
            <a:ext cx="5915027" cy="1914702"/>
          </a:xfrm>
          <a:prstGeom prst="rect">
            <a:avLst/>
          </a:prstGeom>
        </p:spPr>
        <p:txBody>
          <a:bodyPr/>
          <a:lstStyle/>
          <a:p>
            <a:pPr>
              <a:defRPr/>
            </a:pPr>
            <a:r>
              <a:t>Title Text</a:t>
            </a:r>
          </a:p>
        </p:txBody>
      </p:sp>
      <p:sp>
        <p:nvSpPr>
          <p:cNvPr id="48" name="Body Level One…"/>
          <p:cNvSpPr txBox="1">
            <a:spLocks noGrp="1"/>
          </p:cNvSpPr>
          <p:nvPr>
            <p:ph type="body" sz="quarter" idx="1"/>
          </p:nvPr>
        </p:nvSpPr>
        <p:spPr bwMode="auto">
          <a:xfrm>
            <a:off x="472381" y="2428343"/>
            <a:ext cx="2901258" cy="1190099"/>
          </a:xfrm>
          <a:prstGeom prst="rect">
            <a:avLst/>
          </a:prstGeom>
        </p:spPr>
        <p:txBody>
          <a:bodyPr anchor="b"/>
          <a:lstStyle>
            <a:lvl1pPr marL="0" indent="0">
              <a:buSzTx/>
              <a:buFontTx/>
              <a:buNone/>
              <a:defRPr sz="1800" b="1"/>
            </a:lvl1pPr>
            <a:lvl2pPr marL="0" indent="0">
              <a:buSzTx/>
              <a:buFontTx/>
              <a:buNone/>
              <a:defRPr sz="1800" b="1"/>
            </a:lvl2pPr>
            <a:lvl3pPr marL="0" indent="0">
              <a:buSzTx/>
              <a:buFontTx/>
              <a:buNone/>
              <a:defRPr sz="1800" b="1"/>
            </a:lvl3pPr>
            <a:lvl4pPr marL="0" indent="0">
              <a:buSzTx/>
              <a:buFontTx/>
              <a:buNone/>
              <a:defRPr sz="1800" b="1"/>
            </a:lvl4pPr>
            <a:lvl5pPr marL="0" indent="0">
              <a:buSzTx/>
              <a:buFontTx/>
              <a:buNone/>
              <a:defRPr sz="1800" b="1"/>
            </a:lvl5p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49" name="Text Placeholder 4"/>
          <p:cNvSpPr>
            <a:spLocks noGrp="1"/>
          </p:cNvSpPr>
          <p:nvPr>
            <p:ph type="body" sz="quarter" idx="21"/>
          </p:nvPr>
        </p:nvSpPr>
        <p:spPr bwMode="auto">
          <a:xfrm>
            <a:off x="3471862" y="2428346"/>
            <a:ext cx="2915545" cy="1190096"/>
          </a:xfrm>
          <a:prstGeom prst="rect">
            <a:avLst/>
          </a:prstGeom>
        </p:spPr>
        <p:txBody>
          <a:bodyPr anchor="b"/>
          <a:lstStyle/>
          <a:p>
            <a:pPr>
              <a:defRPr/>
            </a:pPr>
            <a:endParaRPr/>
          </a:p>
        </p:txBody>
      </p:sp>
      <p:sp>
        <p:nvSpPr>
          <p:cNvPr id="50"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x" userDrawn="1">
  <p:cSld name="Title Only">
    <p:spTree>
      <p:nvGrpSpPr>
        <p:cNvPr id="1" name=""/>
        <p:cNvGrpSpPr/>
        <p:nvPr/>
      </p:nvGrpSpPr>
      <p:grpSpPr bwMode="auto">
        <a:xfrm>
          <a:off x="0" y="0"/>
          <a:ext cx="0" cy="0"/>
          <a:chOff x="0" y="0"/>
          <a:chExt cx="0" cy="0"/>
        </a:xfrm>
      </p:grpSpPr>
      <p:sp>
        <p:nvSpPr>
          <p:cNvPr id="57" name="Title Text"/>
          <p:cNvSpPr txBox="1">
            <a:spLocks noGrp="1"/>
          </p:cNvSpPr>
          <p:nvPr>
            <p:ph type="title"/>
          </p:nvPr>
        </p:nvSpPr>
        <p:spPr bwMode="auto">
          <a:prstGeom prst="rect">
            <a:avLst/>
          </a:prstGeom>
        </p:spPr>
        <p:txBody>
          <a:bodyPr/>
          <a:lstStyle/>
          <a:p>
            <a:pPr>
              <a:defRPr/>
            </a:pPr>
            <a:r>
              <a:t>Title Text</a:t>
            </a:r>
          </a:p>
        </p:txBody>
      </p:sp>
      <p:sp>
        <p:nvSpPr>
          <p:cNvPr id="58"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x" userDrawn="1">
  <p:cSld name="Blank">
    <p:spTree>
      <p:nvGrpSpPr>
        <p:cNvPr id="1" name=""/>
        <p:cNvGrpSpPr/>
        <p:nvPr/>
      </p:nvGrpSpPr>
      <p:grpSpPr bwMode="auto">
        <a:xfrm>
          <a:off x="0" y="0"/>
          <a:ext cx="0" cy="0"/>
          <a:chOff x="0" y="0"/>
          <a:chExt cx="0" cy="0"/>
        </a:xfrm>
      </p:grpSpPr>
      <p:sp>
        <p:nvSpPr>
          <p:cNvPr id="65"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tx" userDrawn="1">
  <p:cSld name="Content with Caption">
    <p:spTree>
      <p:nvGrpSpPr>
        <p:cNvPr id="1" name=""/>
        <p:cNvGrpSpPr/>
        <p:nvPr/>
      </p:nvGrpSpPr>
      <p:grpSpPr bwMode="auto">
        <a:xfrm>
          <a:off x="0" y="0"/>
          <a:ext cx="0" cy="0"/>
          <a:chOff x="0" y="0"/>
          <a:chExt cx="0" cy="0"/>
        </a:xfrm>
      </p:grpSpPr>
      <p:sp>
        <p:nvSpPr>
          <p:cNvPr id="72" name="Title Text"/>
          <p:cNvSpPr txBox="1">
            <a:spLocks noGrp="1"/>
          </p:cNvSpPr>
          <p:nvPr>
            <p:ph type="title"/>
          </p:nvPr>
        </p:nvSpPr>
        <p:spPr bwMode="auto">
          <a:xfrm>
            <a:off x="472381" y="660400"/>
            <a:ext cx="2211884" cy="2311399"/>
          </a:xfrm>
          <a:prstGeom prst="rect">
            <a:avLst/>
          </a:prstGeom>
        </p:spPr>
        <p:txBody>
          <a:bodyPr anchor="b"/>
          <a:lstStyle>
            <a:lvl1pPr>
              <a:defRPr sz="2400"/>
            </a:lvl1pPr>
          </a:lstStyle>
          <a:p>
            <a:pPr>
              <a:defRPr/>
            </a:pPr>
            <a:r>
              <a:t>Title Text</a:t>
            </a:r>
          </a:p>
        </p:txBody>
      </p:sp>
      <p:sp>
        <p:nvSpPr>
          <p:cNvPr id="73" name="Body Level One…"/>
          <p:cNvSpPr txBox="1">
            <a:spLocks noGrp="1"/>
          </p:cNvSpPr>
          <p:nvPr>
            <p:ph type="body" sz="half" idx="1"/>
          </p:nvPr>
        </p:nvSpPr>
        <p:spPr bwMode="auto">
          <a:xfrm>
            <a:off x="2915541" y="1426282"/>
            <a:ext cx="3471867" cy="7039683"/>
          </a:xfrm>
          <a:prstGeom prst="rect">
            <a:avLst/>
          </a:prstGeom>
        </p:spPr>
        <p:txBody>
          <a:bodyPr/>
          <a:lstStyle>
            <a:lvl1pPr>
              <a:defRPr sz="2400"/>
            </a:lvl1pPr>
            <a:lvl2pPr marL="538842" indent="-195942">
              <a:defRPr sz="2400"/>
            </a:lvl2pPr>
            <a:lvl3pPr marL="914400" indent="-228600">
              <a:defRPr sz="2400"/>
            </a:lvl3pPr>
            <a:lvl4pPr marL="1303019" indent="-274319">
              <a:defRPr sz="2400"/>
            </a:lvl4pPr>
            <a:lvl5pPr marL="1645920" indent="-274319">
              <a:defRPr sz="2400"/>
            </a:lvl5p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74" name="Text Placeholder 3"/>
          <p:cNvSpPr>
            <a:spLocks noGrp="1"/>
          </p:cNvSpPr>
          <p:nvPr>
            <p:ph type="body" sz="quarter" idx="21"/>
          </p:nvPr>
        </p:nvSpPr>
        <p:spPr bwMode="auto">
          <a:xfrm>
            <a:off x="472381" y="2971800"/>
            <a:ext cx="2211884" cy="5505628"/>
          </a:xfrm>
          <a:prstGeom prst="rect">
            <a:avLst/>
          </a:prstGeom>
        </p:spPr>
        <p:txBody>
          <a:bodyPr/>
          <a:lstStyle/>
          <a:p>
            <a:pPr>
              <a:defRPr/>
            </a:pPr>
            <a:endParaRPr/>
          </a:p>
        </p:txBody>
      </p:sp>
      <p:sp>
        <p:nvSpPr>
          <p:cNvPr id="75"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tx" userDrawn="1">
  <p:cSld name="Picture with Caption">
    <p:spTree>
      <p:nvGrpSpPr>
        <p:cNvPr id="1" name=""/>
        <p:cNvGrpSpPr/>
        <p:nvPr/>
      </p:nvGrpSpPr>
      <p:grpSpPr bwMode="auto">
        <a:xfrm>
          <a:off x="0" y="0"/>
          <a:ext cx="0" cy="0"/>
          <a:chOff x="0" y="0"/>
          <a:chExt cx="0" cy="0"/>
        </a:xfrm>
      </p:grpSpPr>
      <p:sp>
        <p:nvSpPr>
          <p:cNvPr id="82" name="Title Text"/>
          <p:cNvSpPr txBox="1">
            <a:spLocks noGrp="1"/>
          </p:cNvSpPr>
          <p:nvPr>
            <p:ph type="title"/>
          </p:nvPr>
        </p:nvSpPr>
        <p:spPr bwMode="auto">
          <a:xfrm>
            <a:off x="472381" y="660400"/>
            <a:ext cx="2211884" cy="2311399"/>
          </a:xfrm>
          <a:prstGeom prst="rect">
            <a:avLst/>
          </a:prstGeom>
        </p:spPr>
        <p:txBody>
          <a:bodyPr anchor="b"/>
          <a:lstStyle>
            <a:lvl1pPr>
              <a:defRPr sz="2400"/>
            </a:lvl1pPr>
          </a:lstStyle>
          <a:p>
            <a:pPr>
              <a:defRPr/>
            </a:pPr>
            <a:r>
              <a:t>Title Text</a:t>
            </a:r>
          </a:p>
        </p:txBody>
      </p:sp>
      <p:sp>
        <p:nvSpPr>
          <p:cNvPr id="83" name="Picture Placeholder 2"/>
          <p:cNvSpPr>
            <a:spLocks noGrp="1"/>
          </p:cNvSpPr>
          <p:nvPr>
            <p:ph type="pic" sz="half" idx="21"/>
          </p:nvPr>
        </p:nvSpPr>
        <p:spPr bwMode="auto">
          <a:xfrm>
            <a:off x="2915541" y="1426282"/>
            <a:ext cx="3471867" cy="7039683"/>
          </a:xfrm>
          <a:prstGeom prst="rect">
            <a:avLst/>
          </a:prstGeom>
        </p:spPr>
        <p:txBody>
          <a:bodyPr lIns="91439" tIns="45719" rIns="91439" bIns="45719">
            <a:noAutofit/>
          </a:bodyPr>
          <a:lstStyle/>
          <a:p>
            <a:pPr>
              <a:defRPr/>
            </a:pPr>
            <a:endParaRPr/>
          </a:p>
        </p:txBody>
      </p:sp>
      <p:sp>
        <p:nvSpPr>
          <p:cNvPr id="84" name="Body Level One…"/>
          <p:cNvSpPr txBox="1">
            <a:spLocks noGrp="1"/>
          </p:cNvSpPr>
          <p:nvPr>
            <p:ph type="body" sz="quarter" idx="1"/>
          </p:nvPr>
        </p:nvSpPr>
        <p:spPr bwMode="auto">
          <a:xfrm>
            <a:off x="472381" y="2971800"/>
            <a:ext cx="2211884" cy="5505628"/>
          </a:xfrm>
          <a:prstGeom prst="rect">
            <a:avLst/>
          </a:prstGeom>
        </p:spPr>
        <p:txBody>
          <a:bodyPr/>
          <a:lstStyle>
            <a:lvl1pPr marL="0" indent="0">
              <a:buSzTx/>
              <a:buFontTx/>
              <a:buNone/>
              <a:defRPr sz="1200"/>
            </a:lvl1pPr>
            <a:lvl2pPr marL="0" indent="0">
              <a:buSzTx/>
              <a:buFontTx/>
              <a:buNone/>
              <a:defRPr sz="1200"/>
            </a:lvl2pPr>
            <a:lvl3pPr marL="0" indent="0">
              <a:buSzTx/>
              <a:buFontTx/>
              <a:buNone/>
              <a:defRPr sz="1200"/>
            </a:lvl3pPr>
            <a:lvl4pPr marL="0" indent="0">
              <a:buSzTx/>
              <a:buFontTx/>
              <a:buNone/>
              <a:defRPr sz="1200"/>
            </a:lvl4pPr>
            <a:lvl5pPr marL="0" indent="0">
              <a:buSzTx/>
              <a:buFontTx/>
              <a:buNone/>
              <a:defRPr sz="1200"/>
            </a:lvl5p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85"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2" name="Title Text"/>
          <p:cNvSpPr txBox="1">
            <a:spLocks noGrp="1"/>
          </p:cNvSpPr>
          <p:nvPr>
            <p:ph type="title"/>
          </p:nvPr>
        </p:nvSpPr>
        <p:spPr bwMode="auto">
          <a:xfrm>
            <a:off x="471487" y="527405"/>
            <a:ext cx="5915027" cy="1914702"/>
          </a:xfrm>
          <a:prstGeom prst="rect">
            <a:avLst/>
          </a:prstGeom>
          <a:ln w="12700">
            <a:miter lim="400000"/>
          </a:ln>
        </p:spPr>
        <p:txBody>
          <a:bodyPr lIns="45718" tIns="45718" rIns="45718" bIns="45718" anchor="ctr">
            <a:normAutofit/>
          </a:bodyPr>
          <a:lstStyle/>
          <a:p>
            <a:pPr>
              <a:defRPr/>
            </a:pPr>
            <a:r>
              <a:t>Title Text</a:t>
            </a:r>
          </a:p>
        </p:txBody>
      </p:sp>
      <p:sp>
        <p:nvSpPr>
          <p:cNvPr id="3" name="Body Level One…"/>
          <p:cNvSpPr txBox="1">
            <a:spLocks noGrp="1"/>
          </p:cNvSpPr>
          <p:nvPr>
            <p:ph type="body" idx="1"/>
          </p:nvPr>
        </p:nvSpPr>
        <p:spPr bwMode="auto">
          <a:xfrm>
            <a:off x="471487" y="2637014"/>
            <a:ext cx="5915027" cy="6285268"/>
          </a:xfrm>
          <a:prstGeom prst="rect">
            <a:avLst/>
          </a:prstGeom>
          <a:ln w="12700">
            <a:miter lim="400000"/>
          </a:ln>
        </p:spPr>
        <p:txBody>
          <a:bodyPr lIns="45718" tIns="45718" rIns="45718" bIns="45718">
            <a:normAutofit/>
          </a:body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4" name="Slide Number"/>
          <p:cNvSpPr txBox="1">
            <a:spLocks noGrp="1"/>
          </p:cNvSpPr>
          <p:nvPr>
            <p:ph type="sldNum" sz="quarter" idx="2"/>
          </p:nvPr>
        </p:nvSpPr>
        <p:spPr bwMode="auto">
          <a:xfrm>
            <a:off x="6166515" y="9329530"/>
            <a:ext cx="219999" cy="231137"/>
          </a:xfrm>
          <a:prstGeom prst="rect">
            <a:avLst/>
          </a:prstGeom>
          <a:ln w="12700">
            <a:miter lim="400000"/>
          </a:ln>
        </p:spPr>
        <p:txBody>
          <a:bodyPr wrap="none" lIns="45718" tIns="45718" rIns="45718" bIns="45718" anchor="ctr">
            <a:spAutoFit/>
          </a:bodyPr>
          <a:lstStyle>
            <a:lvl1pPr algn="r">
              <a:defRPr sz="900">
                <a:solidFill>
                  <a:srgbClr val="888888"/>
                </a:solidFill>
                <a:latin typeface="+mn-lt"/>
                <a:ea typeface="+mn-ea"/>
                <a:cs typeface="+mn-cs"/>
              </a:defRPr>
            </a:lvl1pPr>
          </a:lstStyle>
          <a:p>
            <a:pPr>
              <a:defRPr/>
            </a:pPr>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lvl1pPr marL="0" marR="0" indent="0" algn="l" defTabSz="685800">
        <a:lnSpc>
          <a:spcPct val="90000"/>
        </a:lnSpc>
        <a:spcBef>
          <a:spcPts val="0"/>
        </a:spcBef>
        <a:spcAft>
          <a:spcPts val="0"/>
        </a:spcAft>
        <a:buClrTx/>
        <a:buSzTx/>
        <a:buFontTx/>
        <a:buNone/>
        <a:defRPr sz="3300" b="0" i="0" u="none" strike="noStrike" cap="none" spc="0">
          <a:solidFill>
            <a:srgbClr val="000000"/>
          </a:solidFill>
          <a:latin typeface="Calibri Light"/>
          <a:ea typeface="Calibri Light"/>
          <a:cs typeface="Calibri Light"/>
        </a:defRPr>
      </a:lvl1pPr>
      <a:lvl2pPr marL="0" marR="0" indent="0" algn="l" defTabSz="685800">
        <a:lnSpc>
          <a:spcPct val="90000"/>
        </a:lnSpc>
        <a:spcBef>
          <a:spcPts val="0"/>
        </a:spcBef>
        <a:spcAft>
          <a:spcPts val="0"/>
        </a:spcAft>
        <a:buClrTx/>
        <a:buSzTx/>
        <a:buFontTx/>
        <a:buNone/>
        <a:defRPr sz="3300" b="0" i="0" u="none" strike="noStrike" cap="none" spc="0">
          <a:solidFill>
            <a:srgbClr val="000000"/>
          </a:solidFill>
          <a:latin typeface="Calibri Light"/>
          <a:ea typeface="Calibri Light"/>
          <a:cs typeface="Calibri Light"/>
        </a:defRPr>
      </a:lvl2pPr>
      <a:lvl3pPr marL="0" marR="0" indent="0" algn="l" defTabSz="685800">
        <a:lnSpc>
          <a:spcPct val="90000"/>
        </a:lnSpc>
        <a:spcBef>
          <a:spcPts val="0"/>
        </a:spcBef>
        <a:spcAft>
          <a:spcPts val="0"/>
        </a:spcAft>
        <a:buClrTx/>
        <a:buSzTx/>
        <a:buFontTx/>
        <a:buNone/>
        <a:defRPr sz="3300" b="0" i="0" u="none" strike="noStrike" cap="none" spc="0">
          <a:solidFill>
            <a:srgbClr val="000000"/>
          </a:solidFill>
          <a:latin typeface="Calibri Light"/>
          <a:ea typeface="Calibri Light"/>
          <a:cs typeface="Calibri Light"/>
        </a:defRPr>
      </a:lvl3pPr>
      <a:lvl4pPr marL="0" marR="0" indent="0" algn="l" defTabSz="685800">
        <a:lnSpc>
          <a:spcPct val="90000"/>
        </a:lnSpc>
        <a:spcBef>
          <a:spcPts val="0"/>
        </a:spcBef>
        <a:spcAft>
          <a:spcPts val="0"/>
        </a:spcAft>
        <a:buClrTx/>
        <a:buSzTx/>
        <a:buFontTx/>
        <a:buNone/>
        <a:defRPr sz="3300" b="0" i="0" u="none" strike="noStrike" cap="none" spc="0">
          <a:solidFill>
            <a:srgbClr val="000000"/>
          </a:solidFill>
          <a:latin typeface="Calibri Light"/>
          <a:ea typeface="Calibri Light"/>
          <a:cs typeface="Calibri Light"/>
        </a:defRPr>
      </a:lvl4pPr>
      <a:lvl5pPr marL="0" marR="0" indent="0" algn="l" defTabSz="685800">
        <a:lnSpc>
          <a:spcPct val="90000"/>
        </a:lnSpc>
        <a:spcBef>
          <a:spcPts val="0"/>
        </a:spcBef>
        <a:spcAft>
          <a:spcPts val="0"/>
        </a:spcAft>
        <a:buClrTx/>
        <a:buSzTx/>
        <a:buFontTx/>
        <a:buNone/>
        <a:defRPr sz="3300" b="0" i="0" u="none" strike="noStrike" cap="none" spc="0">
          <a:solidFill>
            <a:srgbClr val="000000"/>
          </a:solidFill>
          <a:latin typeface="Calibri Light"/>
          <a:ea typeface="Calibri Light"/>
          <a:cs typeface="Calibri Light"/>
        </a:defRPr>
      </a:lvl5pPr>
      <a:lvl6pPr marL="0" marR="0" indent="0" algn="l" defTabSz="685800">
        <a:lnSpc>
          <a:spcPct val="90000"/>
        </a:lnSpc>
        <a:spcBef>
          <a:spcPts val="0"/>
        </a:spcBef>
        <a:spcAft>
          <a:spcPts val="0"/>
        </a:spcAft>
        <a:buClrTx/>
        <a:buSzTx/>
        <a:buFontTx/>
        <a:buNone/>
        <a:defRPr sz="3300" b="0" i="0" u="none" strike="noStrike" cap="none" spc="0">
          <a:solidFill>
            <a:srgbClr val="000000"/>
          </a:solidFill>
          <a:latin typeface="Calibri Light"/>
          <a:ea typeface="Calibri Light"/>
          <a:cs typeface="Calibri Light"/>
        </a:defRPr>
      </a:lvl6pPr>
      <a:lvl7pPr marL="0" marR="0" indent="0" algn="l" defTabSz="685800">
        <a:lnSpc>
          <a:spcPct val="90000"/>
        </a:lnSpc>
        <a:spcBef>
          <a:spcPts val="0"/>
        </a:spcBef>
        <a:spcAft>
          <a:spcPts val="0"/>
        </a:spcAft>
        <a:buClrTx/>
        <a:buSzTx/>
        <a:buFontTx/>
        <a:buNone/>
        <a:defRPr sz="3300" b="0" i="0" u="none" strike="noStrike" cap="none" spc="0">
          <a:solidFill>
            <a:srgbClr val="000000"/>
          </a:solidFill>
          <a:latin typeface="Calibri Light"/>
          <a:ea typeface="Calibri Light"/>
          <a:cs typeface="Calibri Light"/>
        </a:defRPr>
      </a:lvl7pPr>
      <a:lvl8pPr marL="0" marR="0" indent="0" algn="l" defTabSz="685800">
        <a:lnSpc>
          <a:spcPct val="90000"/>
        </a:lnSpc>
        <a:spcBef>
          <a:spcPts val="0"/>
        </a:spcBef>
        <a:spcAft>
          <a:spcPts val="0"/>
        </a:spcAft>
        <a:buClrTx/>
        <a:buSzTx/>
        <a:buFontTx/>
        <a:buNone/>
        <a:defRPr sz="3300" b="0" i="0" u="none" strike="noStrike" cap="none" spc="0">
          <a:solidFill>
            <a:srgbClr val="000000"/>
          </a:solidFill>
          <a:latin typeface="Calibri Light"/>
          <a:ea typeface="Calibri Light"/>
          <a:cs typeface="Calibri Light"/>
        </a:defRPr>
      </a:lvl8pPr>
      <a:lvl9pPr marL="0" marR="0" indent="0" algn="l" defTabSz="685800">
        <a:lnSpc>
          <a:spcPct val="90000"/>
        </a:lnSpc>
        <a:spcBef>
          <a:spcPts val="0"/>
        </a:spcBef>
        <a:spcAft>
          <a:spcPts val="0"/>
        </a:spcAft>
        <a:buClrTx/>
        <a:buSzTx/>
        <a:buFontTx/>
        <a:buNone/>
        <a:defRPr sz="3300" b="0" i="0" u="none" strike="noStrike" cap="none" spc="0">
          <a:solidFill>
            <a:srgbClr val="000000"/>
          </a:solidFill>
          <a:latin typeface="Calibri Light"/>
          <a:ea typeface="Calibri Light"/>
          <a:cs typeface="Calibri Light"/>
        </a:defRPr>
      </a:lvl9pPr>
    </p:titleStyle>
    <p:bodyStyle>
      <a:lvl1pPr marL="171450" marR="0" indent="-171450" algn="l" defTabSz="685800">
        <a:lnSpc>
          <a:spcPct val="90000"/>
        </a:lnSpc>
        <a:spcBef>
          <a:spcPts val="700"/>
        </a:spcBef>
        <a:spcAft>
          <a:spcPts val="0"/>
        </a:spcAft>
        <a:buClrTx/>
        <a:buSzPct val="100000"/>
        <a:buFont typeface="Arial"/>
        <a:buChar char="•"/>
        <a:defRPr sz="2100" b="0" i="0" u="none" strike="noStrike" cap="none" spc="0">
          <a:solidFill>
            <a:srgbClr val="000000"/>
          </a:solidFill>
          <a:latin typeface="+mn-lt"/>
          <a:ea typeface="+mn-ea"/>
          <a:cs typeface="+mn-cs"/>
        </a:defRPr>
      </a:lvl1pPr>
      <a:lvl2pPr marL="542925" marR="0" indent="-200025" algn="l" defTabSz="685800">
        <a:lnSpc>
          <a:spcPct val="90000"/>
        </a:lnSpc>
        <a:spcBef>
          <a:spcPts val="700"/>
        </a:spcBef>
        <a:spcAft>
          <a:spcPts val="0"/>
        </a:spcAft>
        <a:buClrTx/>
        <a:buSzPct val="100000"/>
        <a:buFont typeface="Arial"/>
        <a:buChar char="•"/>
        <a:defRPr sz="2100" b="0" i="0" u="none" strike="noStrike" cap="none" spc="0">
          <a:solidFill>
            <a:srgbClr val="000000"/>
          </a:solidFill>
          <a:latin typeface="+mn-lt"/>
          <a:ea typeface="+mn-ea"/>
          <a:cs typeface="+mn-cs"/>
        </a:defRPr>
      </a:lvl2pPr>
      <a:lvl3pPr marL="925830" marR="0" indent="-240030" algn="l" defTabSz="685800">
        <a:lnSpc>
          <a:spcPct val="90000"/>
        </a:lnSpc>
        <a:spcBef>
          <a:spcPts val="700"/>
        </a:spcBef>
        <a:spcAft>
          <a:spcPts val="0"/>
        </a:spcAft>
        <a:buClrTx/>
        <a:buSzPct val="100000"/>
        <a:buFont typeface="Arial"/>
        <a:buChar char="•"/>
        <a:defRPr sz="2100" b="0" i="0" u="none" strike="noStrike" cap="none" spc="0">
          <a:solidFill>
            <a:srgbClr val="000000"/>
          </a:solidFill>
          <a:latin typeface="+mn-lt"/>
          <a:ea typeface="+mn-ea"/>
          <a:cs typeface="+mn-cs"/>
        </a:defRPr>
      </a:lvl3pPr>
      <a:lvl4pPr marL="1305657" marR="0" indent="-276957" algn="l" defTabSz="685800">
        <a:lnSpc>
          <a:spcPct val="90000"/>
        </a:lnSpc>
        <a:spcBef>
          <a:spcPts val="700"/>
        </a:spcBef>
        <a:spcAft>
          <a:spcPts val="0"/>
        </a:spcAft>
        <a:buClrTx/>
        <a:buSzPct val="100000"/>
        <a:buFont typeface="Arial"/>
        <a:buChar char="•"/>
        <a:defRPr sz="2100" b="0" i="0" u="none" strike="noStrike" cap="none" spc="0">
          <a:solidFill>
            <a:srgbClr val="000000"/>
          </a:solidFill>
          <a:latin typeface="+mn-lt"/>
          <a:ea typeface="+mn-ea"/>
          <a:cs typeface="+mn-cs"/>
        </a:defRPr>
      </a:lvl4pPr>
      <a:lvl5pPr marL="1648555" marR="0" indent="-276957" algn="l" defTabSz="685800">
        <a:lnSpc>
          <a:spcPct val="90000"/>
        </a:lnSpc>
        <a:spcBef>
          <a:spcPts val="700"/>
        </a:spcBef>
        <a:spcAft>
          <a:spcPts val="0"/>
        </a:spcAft>
        <a:buClrTx/>
        <a:buSzPct val="100000"/>
        <a:buFont typeface="Arial"/>
        <a:buChar char="•"/>
        <a:defRPr sz="2100" b="0" i="0" u="none" strike="noStrike" cap="none" spc="0">
          <a:solidFill>
            <a:srgbClr val="000000"/>
          </a:solidFill>
          <a:latin typeface="+mn-lt"/>
          <a:ea typeface="+mn-ea"/>
          <a:cs typeface="+mn-cs"/>
        </a:defRPr>
      </a:lvl5pPr>
      <a:lvl6pPr marL="1991455" marR="0" indent="-276955" algn="l" defTabSz="685800">
        <a:lnSpc>
          <a:spcPct val="90000"/>
        </a:lnSpc>
        <a:spcBef>
          <a:spcPts val="700"/>
        </a:spcBef>
        <a:spcAft>
          <a:spcPts val="0"/>
        </a:spcAft>
        <a:buClrTx/>
        <a:buSzPct val="100000"/>
        <a:buFont typeface="Arial"/>
        <a:buChar char="•"/>
        <a:defRPr sz="2100" b="0" i="0" u="none" strike="noStrike" cap="none" spc="0">
          <a:solidFill>
            <a:srgbClr val="000000"/>
          </a:solidFill>
          <a:latin typeface="+mn-lt"/>
          <a:ea typeface="+mn-ea"/>
          <a:cs typeface="+mn-cs"/>
        </a:defRPr>
      </a:lvl6pPr>
      <a:lvl7pPr marL="2334355" marR="0" indent="-276955" algn="l" defTabSz="685800">
        <a:lnSpc>
          <a:spcPct val="90000"/>
        </a:lnSpc>
        <a:spcBef>
          <a:spcPts val="700"/>
        </a:spcBef>
        <a:spcAft>
          <a:spcPts val="0"/>
        </a:spcAft>
        <a:buClrTx/>
        <a:buSzPct val="100000"/>
        <a:buFont typeface="Arial"/>
        <a:buChar char="•"/>
        <a:defRPr sz="2100" b="0" i="0" u="none" strike="noStrike" cap="none" spc="0">
          <a:solidFill>
            <a:srgbClr val="000000"/>
          </a:solidFill>
          <a:latin typeface="+mn-lt"/>
          <a:ea typeface="+mn-ea"/>
          <a:cs typeface="+mn-cs"/>
        </a:defRPr>
      </a:lvl7pPr>
      <a:lvl8pPr marL="2677255" marR="0" indent="-276955" algn="l" defTabSz="685800">
        <a:lnSpc>
          <a:spcPct val="90000"/>
        </a:lnSpc>
        <a:spcBef>
          <a:spcPts val="700"/>
        </a:spcBef>
        <a:spcAft>
          <a:spcPts val="0"/>
        </a:spcAft>
        <a:buClrTx/>
        <a:buSzPct val="100000"/>
        <a:buFont typeface="Arial"/>
        <a:buChar char="•"/>
        <a:defRPr sz="2100" b="0" i="0" u="none" strike="noStrike" cap="none" spc="0">
          <a:solidFill>
            <a:srgbClr val="000000"/>
          </a:solidFill>
          <a:latin typeface="+mn-lt"/>
          <a:ea typeface="+mn-ea"/>
          <a:cs typeface="+mn-cs"/>
        </a:defRPr>
      </a:lvl8pPr>
      <a:lvl9pPr marL="3020155" marR="0" indent="-276955" algn="l" defTabSz="685800">
        <a:lnSpc>
          <a:spcPct val="90000"/>
        </a:lnSpc>
        <a:spcBef>
          <a:spcPts val="700"/>
        </a:spcBef>
        <a:spcAft>
          <a:spcPts val="0"/>
        </a:spcAft>
        <a:buClrTx/>
        <a:buSzPct val="100000"/>
        <a:buFont typeface="Arial"/>
        <a:buChar char="•"/>
        <a:defRPr sz="2100" b="0" i="0" u="none" strike="noStrike" cap="none" spc="0">
          <a:solidFill>
            <a:srgbClr val="000000"/>
          </a:solidFill>
          <a:latin typeface="+mn-lt"/>
          <a:ea typeface="+mn-ea"/>
          <a:cs typeface="+mn-cs"/>
        </a:defRPr>
      </a:lvl9pPr>
    </p:bodyStyle>
    <p:otherStyle>
      <a:lvl1pPr marL="0" marR="0" indent="0" algn="r" defTabSz="4572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1pPr>
      <a:lvl2pPr marL="0" marR="0" indent="0" algn="r" defTabSz="4572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2pPr>
      <a:lvl3pPr marL="0" marR="0" indent="0" algn="r" defTabSz="4572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3pPr>
      <a:lvl4pPr marL="0" marR="0" indent="0" algn="r" defTabSz="4572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4pPr>
      <a:lvl5pPr marL="0" marR="0" indent="0" algn="r" defTabSz="4572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5pPr>
      <a:lvl6pPr marL="0" marR="0" indent="0" algn="r" defTabSz="4572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6pPr>
      <a:lvl7pPr marL="0" marR="0" indent="0" algn="r" defTabSz="4572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7pPr>
      <a:lvl8pPr marL="0" marR="0" indent="0" algn="r" defTabSz="4572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8pPr>
      <a:lvl9pPr marL="0" marR="0" indent="0" algn="r" defTabSz="4572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13.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jpeg"/></Relationships>
</file>

<file path=ppt/slides/_rels/slide1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4.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jpeg"/></Relationships>
</file>

<file path=ppt/slides/_rels/slide1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9.jpe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9" name="TextBox 1"/>
          <p:cNvSpPr txBox="1"/>
          <p:nvPr/>
        </p:nvSpPr>
        <p:spPr bwMode="auto">
          <a:xfrm>
            <a:off x="1075499" y="73054"/>
            <a:ext cx="5674364" cy="370837"/>
          </a:xfrm>
          <a:prstGeom prst="rect">
            <a:avLst/>
          </a:prstGeom>
          <a:ln w="12700">
            <a:miter lim="400000"/>
          </a:ln>
        </p:spPr>
        <p:txBody>
          <a:bodyPr lIns="45718" tIns="45718" rIns="45718" bIns="45718">
            <a:spAutoFit/>
          </a:bodyPr>
          <a:lstStyle>
            <a:lvl1pPr>
              <a:defRPr b="1">
                <a:latin typeface="Fibel Nord"/>
                <a:ea typeface="Fibel Nord"/>
                <a:cs typeface="Fibel Nord"/>
              </a:defRPr>
            </a:lvl1pPr>
          </a:lstStyle>
          <a:p>
            <a:pPr>
              <a:defRPr/>
            </a:pPr>
            <a:r>
              <a:rPr spc="50" dirty="0" err="1">
                <a:latin typeface="+mn-lt"/>
              </a:rPr>
              <a:t>Personenbeschreibung</a:t>
            </a:r>
            <a:r>
              <a:rPr spc="50" dirty="0">
                <a:latin typeface="+mn-lt"/>
              </a:rPr>
              <a:t> – </a:t>
            </a:r>
            <a:r>
              <a:rPr spc="50" dirty="0" err="1">
                <a:latin typeface="+mn-lt"/>
              </a:rPr>
              <a:t>Methodische</a:t>
            </a:r>
            <a:r>
              <a:rPr spc="50" dirty="0">
                <a:latin typeface="+mn-lt"/>
              </a:rPr>
              <a:t> </a:t>
            </a:r>
            <a:r>
              <a:rPr spc="50" dirty="0" err="1">
                <a:latin typeface="+mn-lt"/>
              </a:rPr>
              <a:t>Hinweise</a:t>
            </a:r>
            <a:endParaRPr spc="50" dirty="0">
              <a:latin typeface="+mn-lt"/>
            </a:endParaRPr>
          </a:p>
        </p:txBody>
      </p:sp>
      <p:graphicFrame>
        <p:nvGraphicFramePr>
          <p:cNvPr id="120" name="Table 3"/>
          <p:cNvGraphicFramePr>
            <a:graphicFrameLocks/>
          </p:cNvGraphicFramePr>
          <p:nvPr>
            <p:extLst>
              <p:ext uri="{D42A27DB-BD31-4B8C-83A1-F6EECF244321}">
                <p14:modId xmlns:p14="http://schemas.microsoft.com/office/powerpoint/2010/main" val="3670018390"/>
              </p:ext>
            </p:extLst>
          </p:nvPr>
        </p:nvGraphicFramePr>
        <p:xfrm>
          <a:off x="292100" y="777240"/>
          <a:ext cx="6565900" cy="8552291"/>
        </p:xfrm>
        <a:graphic>
          <a:graphicData uri="http://schemas.openxmlformats.org/drawingml/2006/table">
            <a:tbl>
              <a:tblPr>
                <a:tableStyleId>{4C3C2611-4C71-4FC5-86AE-919BDF0F9419}</a:tableStyleId>
              </a:tblPr>
              <a:tblGrid>
                <a:gridCol w="800100">
                  <a:extLst>
                    <a:ext uri="{9D8B030D-6E8A-4147-A177-3AD203B41FA5}">
                      <a16:colId xmlns:a16="http://schemas.microsoft.com/office/drawing/2014/main" val="20000"/>
                    </a:ext>
                  </a:extLst>
                </a:gridCol>
                <a:gridCol w="22352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gridCol w="1511300">
                  <a:extLst>
                    <a:ext uri="{9D8B030D-6E8A-4147-A177-3AD203B41FA5}">
                      <a16:colId xmlns:a16="http://schemas.microsoft.com/office/drawing/2014/main" val="20004"/>
                    </a:ext>
                  </a:extLst>
                </a:gridCol>
              </a:tblGrid>
              <a:tr h="386574">
                <a:tc>
                  <a:txBody>
                    <a:bodyPr/>
                    <a:lstStyle/>
                    <a:p>
                      <a:pPr algn="l" defTabSz="685800">
                        <a:defRPr sz="1800"/>
                      </a:pPr>
                      <a:r>
                        <a:rPr sz="1400" b="1" spc="50" baseline="0" dirty="0">
                          <a:latin typeface="+mn-lt"/>
                          <a:ea typeface="Fibel Nord"/>
                          <a:cs typeface="Fibel Nord"/>
                        </a:rPr>
                        <a:t>Einheit</a:t>
                      </a:r>
                      <a:endParaRPr sz="1400" b="1" spc="50" baseline="0" dirty="0">
                        <a:latin typeface="+mn-lt"/>
                      </a:endParaRPr>
                    </a:p>
                  </a:txBody>
                  <a:tcPr marL="45720" marR="45720">
                    <a:solidFill>
                      <a:schemeClr val="bg1">
                        <a:lumMod val="95000"/>
                      </a:schemeClr>
                    </a:solidFill>
                  </a:tcPr>
                </a:tc>
                <a:tc>
                  <a:txBody>
                    <a:bodyPr/>
                    <a:lstStyle/>
                    <a:p>
                      <a:pPr algn="l" defTabSz="685800">
                        <a:defRPr sz="1800"/>
                      </a:pPr>
                      <a:r>
                        <a:rPr sz="1400" b="1" spc="50" baseline="0">
                          <a:latin typeface="+mn-lt"/>
                          <a:ea typeface="Fibel Nord"/>
                          <a:cs typeface="Fibel Nord"/>
                        </a:rPr>
                        <a:t>Themenbereich</a:t>
                      </a:r>
                      <a:endParaRPr sz="1400" b="1" spc="50" baseline="0">
                        <a:latin typeface="+mn-lt"/>
                      </a:endParaRPr>
                    </a:p>
                  </a:txBody>
                  <a:tcPr marL="45720" marR="45720">
                    <a:solidFill>
                      <a:schemeClr val="bg1">
                        <a:lumMod val="95000"/>
                      </a:schemeClr>
                    </a:solidFill>
                  </a:tcPr>
                </a:tc>
                <a:tc>
                  <a:txBody>
                    <a:bodyPr/>
                    <a:lstStyle/>
                    <a:p>
                      <a:pPr algn="l" defTabSz="685800">
                        <a:defRPr sz="1300">
                          <a:latin typeface="Fibel Nord"/>
                          <a:ea typeface="Fibel Nord"/>
                          <a:cs typeface="Fibel Nord"/>
                        </a:defRPr>
                      </a:pPr>
                      <a:r>
                        <a:rPr sz="1400" b="1" spc="50" baseline="0">
                          <a:latin typeface="+mn-lt"/>
                        </a:rPr>
                        <a:t>Methoden</a:t>
                      </a:r>
                    </a:p>
                  </a:txBody>
                  <a:tcPr marL="45720" marR="45720">
                    <a:solidFill>
                      <a:schemeClr val="bg1">
                        <a:lumMod val="95000"/>
                      </a:schemeClr>
                    </a:solidFill>
                  </a:tcPr>
                </a:tc>
                <a:tc>
                  <a:txBody>
                    <a:bodyPr/>
                    <a:lstStyle/>
                    <a:p>
                      <a:pPr algn="l" defTabSz="685800">
                        <a:defRPr sz="1800"/>
                      </a:pPr>
                      <a:r>
                        <a:rPr sz="1400" b="1" spc="50" baseline="0" dirty="0" err="1">
                          <a:latin typeface="+mn-lt"/>
                          <a:ea typeface="Fibel Nord"/>
                          <a:cs typeface="Fibel Nord"/>
                        </a:rPr>
                        <a:t>Sozialform</a:t>
                      </a:r>
                      <a:endParaRPr sz="1400" b="1" spc="50" baseline="0" dirty="0">
                        <a:latin typeface="+mn-lt"/>
                      </a:endParaRPr>
                    </a:p>
                  </a:txBody>
                  <a:tcPr marL="45720" marR="45720">
                    <a:solidFill>
                      <a:schemeClr val="bg1">
                        <a:lumMod val="95000"/>
                      </a:schemeClr>
                    </a:solidFill>
                  </a:tcPr>
                </a:tc>
                <a:extLst>
                  <a:ext uri="{0D108BD9-81ED-4DB2-BD59-A6C34878D82A}">
                    <a16:rowId xmlns:a16="http://schemas.microsoft.com/office/drawing/2014/main" val="10000"/>
                  </a:ext>
                </a:extLst>
              </a:tr>
              <a:tr h="540145">
                <a:tc>
                  <a:txBody>
                    <a:bodyPr/>
                    <a:lstStyle/>
                    <a:p>
                      <a:pPr algn="r" defTabSz="685800">
                        <a:defRPr sz="1800"/>
                      </a:pPr>
                      <a:r>
                        <a:rPr sz="1400" spc="50" baseline="0">
                          <a:latin typeface="+mn-lt"/>
                          <a:ea typeface="Fibel Nord"/>
                          <a:cs typeface="Fibel Nord"/>
                        </a:rPr>
                        <a:t>1</a:t>
                      </a:r>
                      <a:endParaRPr sz="1400" spc="50" baseline="0">
                        <a:latin typeface="+mn-lt"/>
                      </a:endParaRPr>
                    </a:p>
                  </a:txBody>
                  <a:tcPr marL="45720" marR="45720"/>
                </a:tc>
                <a:tc>
                  <a:txBody>
                    <a:bodyPr/>
                    <a:lstStyle/>
                    <a:p>
                      <a:pPr algn="l" defTabSz="685800">
                        <a:defRPr sz="1800"/>
                      </a:pPr>
                      <a:r>
                        <a:rPr sz="1400" spc="50" baseline="0" dirty="0" err="1">
                          <a:latin typeface="+mn-lt"/>
                          <a:ea typeface="Fibel Nord"/>
                          <a:cs typeface="Fibel Nord"/>
                        </a:rPr>
                        <a:t>Einleitung</a:t>
                      </a:r>
                      <a:endParaRPr sz="1400" spc="50" baseline="0" dirty="0">
                        <a:latin typeface="+mn-lt"/>
                      </a:endParaRPr>
                    </a:p>
                  </a:txBody>
                  <a:tcPr marL="45720" marR="45720"/>
                </a:tc>
                <a:tc>
                  <a:txBody>
                    <a:bodyPr/>
                    <a:lstStyle/>
                    <a:p>
                      <a:pPr algn="l" defTabSz="685800">
                        <a:defRPr sz="1800"/>
                      </a:pPr>
                      <a:r>
                        <a:rPr sz="1400" spc="50" baseline="0" dirty="0">
                          <a:latin typeface="+mn-lt"/>
                          <a:ea typeface="Fibel Nord"/>
                          <a:cs typeface="Fibel Nord"/>
                        </a:rPr>
                        <a:t>Mode</a:t>
                      </a:r>
                      <a:r>
                        <a:rPr lang="de-DE" sz="1400" spc="50" baseline="0" dirty="0">
                          <a:latin typeface="+mn-lt"/>
                          <a:ea typeface="Fibel Nord"/>
                          <a:cs typeface="Fibel Nord"/>
                        </a:rPr>
                        <a:t>l</a:t>
                      </a:r>
                      <a:r>
                        <a:rPr sz="1400" spc="50" baseline="0" dirty="0" err="1">
                          <a:latin typeface="+mn-lt"/>
                          <a:ea typeface="Fibel Nord"/>
                          <a:cs typeface="Fibel Nord"/>
                        </a:rPr>
                        <a:t>ltext</a:t>
                      </a:r>
                      <a:r>
                        <a:rPr sz="1400" spc="50" baseline="0" dirty="0">
                          <a:latin typeface="+mn-lt"/>
                          <a:ea typeface="Fibel Nord"/>
                          <a:cs typeface="Fibel Nord"/>
                        </a:rPr>
                        <a:t>; Think, Pair, Share</a:t>
                      </a:r>
                      <a:endParaRPr sz="1400" spc="50" baseline="0" dirty="0">
                        <a:latin typeface="+mn-lt"/>
                      </a:endParaRPr>
                    </a:p>
                  </a:txBody>
                  <a:tcPr marL="45720" marR="45720"/>
                </a:tc>
                <a:tc>
                  <a:txBody>
                    <a:bodyPr/>
                    <a:lstStyle/>
                    <a:p>
                      <a:pPr algn="l" defTabSz="685800">
                        <a:defRPr sz="1800"/>
                      </a:pPr>
                      <a:r>
                        <a:rPr sz="1400" spc="50" baseline="0" dirty="0">
                          <a:latin typeface="+mn-lt"/>
                          <a:ea typeface="Fibel Nord"/>
                          <a:cs typeface="Fibel Nord"/>
                        </a:rPr>
                        <a:t>Plenum; </a:t>
                      </a:r>
                      <a:r>
                        <a:rPr lang="de-DE" sz="1400" spc="50" baseline="0" dirty="0">
                          <a:latin typeface="+mn-lt"/>
                          <a:ea typeface="Fibel Nord"/>
                          <a:cs typeface="Fibel Nord"/>
                        </a:rPr>
                        <a:t>Partnerarbeit</a:t>
                      </a:r>
                      <a:endParaRPr sz="1400" spc="50" baseline="0" dirty="0">
                        <a:latin typeface="+mn-lt"/>
                      </a:endParaRPr>
                    </a:p>
                  </a:txBody>
                  <a:tcPr marL="45720" marR="45720"/>
                </a:tc>
                <a:extLst>
                  <a:ext uri="{0D108BD9-81ED-4DB2-BD59-A6C34878D82A}">
                    <a16:rowId xmlns:a16="http://schemas.microsoft.com/office/drawing/2014/main" val="10001"/>
                  </a:ext>
                </a:extLst>
              </a:tr>
              <a:tr h="762557">
                <a:tc>
                  <a:txBody>
                    <a:bodyPr/>
                    <a:lstStyle/>
                    <a:p>
                      <a:pPr algn="r" defTabSz="685800">
                        <a:defRPr sz="1800"/>
                      </a:pPr>
                      <a:r>
                        <a:rPr sz="1400" spc="50" baseline="0">
                          <a:latin typeface="+mn-lt"/>
                          <a:ea typeface="Fibel Nord"/>
                          <a:cs typeface="Fibel Nord"/>
                        </a:rPr>
                        <a:t>2</a:t>
                      </a:r>
                      <a:endParaRPr sz="1400" spc="50" baseline="0">
                        <a:latin typeface="+mn-lt"/>
                      </a:endParaRPr>
                    </a:p>
                  </a:txBody>
                  <a:tcPr marL="45720" marR="45720"/>
                </a:tc>
                <a:tc>
                  <a:txBody>
                    <a:bodyPr/>
                    <a:lstStyle/>
                    <a:p>
                      <a:pPr algn="l" defTabSz="685800">
                        <a:defRPr sz="1800"/>
                      </a:pPr>
                      <a:r>
                        <a:rPr lang="de-DE" sz="1400" spc="50" baseline="0" dirty="0">
                          <a:latin typeface="+mn-lt"/>
                          <a:ea typeface="Fibel Nord"/>
                          <a:cs typeface="Fibel Nord"/>
                        </a:rPr>
                        <a:t>Grundwortschatz</a:t>
                      </a:r>
                      <a:r>
                        <a:rPr sz="1400" spc="50" baseline="0" dirty="0">
                          <a:latin typeface="+mn-lt"/>
                          <a:ea typeface="Fibel Nord"/>
                          <a:cs typeface="Fibel Nord"/>
                        </a:rPr>
                        <a:t>: </a:t>
                      </a:r>
                      <a:r>
                        <a:rPr sz="1400" spc="50" baseline="0" dirty="0" err="1">
                          <a:latin typeface="+mn-lt"/>
                          <a:ea typeface="Fibel Nord"/>
                          <a:cs typeface="Fibel Nord"/>
                        </a:rPr>
                        <a:t>Adjektive</a:t>
                      </a:r>
                      <a:endParaRPr sz="1400" spc="50" baseline="0" dirty="0">
                        <a:latin typeface="+mn-lt"/>
                      </a:endParaRPr>
                    </a:p>
                  </a:txBody>
                  <a:tcPr marL="45720" marR="45720"/>
                </a:tc>
                <a:tc>
                  <a:txBody>
                    <a:bodyPr/>
                    <a:lstStyle/>
                    <a:p>
                      <a:pPr algn="l" defTabSz="685800">
                        <a:defRPr sz="1800"/>
                      </a:pPr>
                      <a:r>
                        <a:rPr sz="1400" spc="50" baseline="0" dirty="0">
                          <a:latin typeface="+mn-lt"/>
                          <a:ea typeface="Fibel Nord"/>
                          <a:cs typeface="Fibel Nord"/>
                        </a:rPr>
                        <a:t>Think, Pair, Share</a:t>
                      </a:r>
                      <a:r>
                        <a:rPr lang="de-DE" sz="1400" spc="50" baseline="0" dirty="0">
                          <a:latin typeface="+mn-lt"/>
                          <a:ea typeface="Fibel Nord"/>
                          <a:cs typeface="Fibel Nord"/>
                        </a:rPr>
                        <a:t>; Wortschatzspiel</a:t>
                      </a:r>
                      <a:endParaRPr sz="1400" spc="50" baseline="0" dirty="0">
                        <a:latin typeface="+mn-lt"/>
                      </a:endParaRPr>
                    </a:p>
                  </a:txBody>
                  <a:tcPr marL="45720" marR="45720"/>
                </a:tc>
                <a:tc>
                  <a:txBody>
                    <a:bodyPr/>
                    <a:lstStyle/>
                    <a:p>
                      <a:pPr algn="l" defTabSz="685800">
                        <a:defRPr sz="1800"/>
                      </a:pPr>
                      <a:r>
                        <a:rPr sz="1400" spc="50" baseline="0" dirty="0">
                          <a:latin typeface="+mn-lt"/>
                          <a:ea typeface="Fibel Nord"/>
                          <a:cs typeface="Fibel Nord"/>
                        </a:rPr>
                        <a:t>Plenum; </a:t>
                      </a:r>
                      <a:r>
                        <a:rPr lang="de-DE" sz="1400" spc="50" baseline="0" dirty="0">
                          <a:latin typeface="+mn-lt"/>
                          <a:ea typeface="Fibel Nord"/>
                          <a:cs typeface="Fibel Nord"/>
                        </a:rPr>
                        <a:t>Partnerarbeit; Gruppenarbeit</a:t>
                      </a:r>
                      <a:endParaRPr sz="1400" spc="50" baseline="0" dirty="0">
                        <a:latin typeface="+mn-lt"/>
                      </a:endParaRPr>
                    </a:p>
                  </a:txBody>
                  <a:tcPr marL="45720" marR="45720"/>
                </a:tc>
                <a:extLst>
                  <a:ext uri="{0D108BD9-81ED-4DB2-BD59-A6C34878D82A}">
                    <a16:rowId xmlns:a16="http://schemas.microsoft.com/office/drawing/2014/main" val="10002"/>
                  </a:ext>
                </a:extLst>
              </a:tr>
              <a:tr h="762557">
                <a:tc>
                  <a:txBody>
                    <a:bodyPr/>
                    <a:lstStyle/>
                    <a:p>
                      <a:pPr algn="r" defTabSz="685800">
                        <a:defRPr sz="1800"/>
                      </a:pPr>
                      <a:r>
                        <a:rPr sz="1400" spc="50" baseline="0">
                          <a:latin typeface="+mn-lt"/>
                          <a:ea typeface="Fibel Nord"/>
                          <a:cs typeface="Fibel Nord"/>
                        </a:rPr>
                        <a:t>3</a:t>
                      </a:r>
                      <a:endParaRPr sz="1400" spc="50" baseline="0">
                        <a:latin typeface="+mn-lt"/>
                      </a:endParaRPr>
                    </a:p>
                  </a:txBody>
                  <a:tcPr marL="45720" marR="45720"/>
                </a:tc>
                <a:tc>
                  <a:txBody>
                    <a:bodyPr/>
                    <a:lstStyle/>
                    <a:p>
                      <a:pPr algn="l" defTabSz="685800">
                        <a:defRPr sz="1800"/>
                      </a:pPr>
                      <a:r>
                        <a:rPr sz="1400" spc="50" baseline="0" dirty="0" err="1">
                          <a:latin typeface="+mn-lt"/>
                          <a:ea typeface="Fibel Nord"/>
                          <a:cs typeface="Fibel Nord"/>
                        </a:rPr>
                        <a:t>Konjunktionen</a:t>
                      </a:r>
                      <a:endParaRPr sz="1400" spc="50" baseline="0" dirty="0">
                        <a:latin typeface="+mn-lt"/>
                      </a:endParaRPr>
                    </a:p>
                  </a:txBody>
                  <a:tcPr marL="45720" marR="45720"/>
                </a:tc>
                <a:tc>
                  <a:txBody>
                    <a:bodyPr/>
                    <a:lstStyle/>
                    <a:p>
                      <a:pPr algn="l" defTabSz="685800">
                        <a:defRPr sz="1800"/>
                      </a:pPr>
                      <a:r>
                        <a:rPr sz="1400" spc="50" baseline="0" dirty="0">
                          <a:latin typeface="+mn-lt"/>
                          <a:ea typeface="Fibel Nord"/>
                          <a:cs typeface="Fibel Nord"/>
                        </a:rPr>
                        <a:t>Mode</a:t>
                      </a:r>
                      <a:r>
                        <a:rPr lang="de-DE" sz="1400" spc="50" baseline="0" dirty="0">
                          <a:latin typeface="+mn-lt"/>
                          <a:ea typeface="Fibel Nord"/>
                          <a:cs typeface="Fibel Nord"/>
                        </a:rPr>
                        <a:t>l</a:t>
                      </a:r>
                      <a:r>
                        <a:rPr sz="1400" spc="50" baseline="0" dirty="0" err="1">
                          <a:latin typeface="+mn-lt"/>
                          <a:ea typeface="Fibel Nord"/>
                          <a:cs typeface="Fibel Nord"/>
                        </a:rPr>
                        <a:t>ltext</a:t>
                      </a:r>
                      <a:r>
                        <a:rPr sz="1400" spc="50" baseline="0" dirty="0">
                          <a:latin typeface="+mn-lt"/>
                          <a:ea typeface="Fibel Nord"/>
                          <a:cs typeface="Fibel Nord"/>
                        </a:rPr>
                        <a:t>; </a:t>
                      </a:r>
                      <a:r>
                        <a:rPr sz="1400" spc="50" baseline="0" dirty="0" err="1">
                          <a:latin typeface="+mn-lt"/>
                          <a:ea typeface="Fibel Nord"/>
                          <a:cs typeface="Fibel Nord"/>
                        </a:rPr>
                        <a:t>Lückentext</a:t>
                      </a:r>
                      <a:endParaRPr sz="1400" spc="50" baseline="0" dirty="0">
                        <a:latin typeface="+mn-lt"/>
                      </a:endParaRPr>
                    </a:p>
                  </a:txBody>
                  <a:tcPr marL="45720" marR="45720"/>
                </a:tc>
                <a:tc>
                  <a:txBody>
                    <a:bodyPr/>
                    <a:lstStyle/>
                    <a:p>
                      <a:pPr algn="l" defTabSz="685800">
                        <a:defRPr sz="1800"/>
                      </a:pPr>
                      <a:r>
                        <a:rPr sz="1400" spc="50" baseline="0" dirty="0">
                          <a:latin typeface="+mn-lt"/>
                          <a:ea typeface="Fibel Nord"/>
                          <a:cs typeface="Fibel Nord"/>
                        </a:rPr>
                        <a:t>Plenum; </a:t>
                      </a:r>
                      <a:r>
                        <a:rPr sz="1400" spc="50" baseline="0" dirty="0" err="1">
                          <a:latin typeface="+mn-lt"/>
                          <a:ea typeface="Fibel Nord"/>
                          <a:cs typeface="Fibel Nord"/>
                        </a:rPr>
                        <a:t>Einzelarbeit</a:t>
                      </a:r>
                      <a:r>
                        <a:rPr lang="de-DE" sz="1400" spc="50" baseline="0" dirty="0">
                          <a:latin typeface="+mn-lt"/>
                          <a:ea typeface="Fibel Nord"/>
                          <a:cs typeface="Fibel Nord"/>
                        </a:rPr>
                        <a:t> oder Partnerarbeit</a:t>
                      </a:r>
                      <a:endParaRPr sz="1400" spc="50" baseline="0" dirty="0">
                        <a:latin typeface="+mn-lt"/>
                      </a:endParaRPr>
                    </a:p>
                  </a:txBody>
                  <a:tcPr marL="45720" marR="45720"/>
                </a:tc>
                <a:extLst>
                  <a:ext uri="{0D108BD9-81ED-4DB2-BD59-A6C34878D82A}">
                    <a16:rowId xmlns:a16="http://schemas.microsoft.com/office/drawing/2014/main" val="10003"/>
                  </a:ext>
                </a:extLst>
              </a:tr>
              <a:tr h="540145">
                <a:tc>
                  <a:txBody>
                    <a:bodyPr/>
                    <a:lstStyle/>
                    <a:p>
                      <a:pPr algn="r" defTabSz="685800">
                        <a:defRPr sz="1800"/>
                      </a:pPr>
                      <a:r>
                        <a:rPr sz="1400" spc="50" baseline="0">
                          <a:latin typeface="+mn-lt"/>
                          <a:ea typeface="Fibel Nord"/>
                          <a:cs typeface="Fibel Nord"/>
                        </a:rPr>
                        <a:t>4</a:t>
                      </a:r>
                      <a:endParaRPr sz="1400" spc="50" baseline="0">
                        <a:latin typeface="+mn-lt"/>
                      </a:endParaRPr>
                    </a:p>
                  </a:txBody>
                  <a:tcPr marL="45720" marR="45720"/>
                </a:tc>
                <a:tc>
                  <a:txBody>
                    <a:bodyPr/>
                    <a:lstStyle/>
                    <a:p>
                      <a:pPr algn="l" defTabSz="685800">
                        <a:defRPr sz="1800"/>
                      </a:pPr>
                      <a:r>
                        <a:rPr lang="de-DE" sz="1400" spc="50" baseline="0" dirty="0">
                          <a:latin typeface="+mn-lt"/>
                          <a:ea typeface="Fibel Nord"/>
                          <a:cs typeface="Fibel Nord"/>
                        </a:rPr>
                        <a:t>Unterstütztes Schreiben </a:t>
                      </a:r>
                      <a:r>
                        <a:rPr sz="1400" spc="50" baseline="0" dirty="0">
                          <a:latin typeface="+mn-lt"/>
                          <a:ea typeface="Fibel Nord"/>
                          <a:cs typeface="Fibel Nord"/>
                        </a:rPr>
                        <a:t>(</a:t>
                      </a:r>
                      <a:r>
                        <a:rPr lang="de-DE" sz="1400" spc="50" baseline="0" dirty="0">
                          <a:latin typeface="+mn-lt"/>
                          <a:ea typeface="Fibel Nord"/>
                          <a:cs typeface="Fibel Nord"/>
                        </a:rPr>
                        <a:t>Elf</a:t>
                      </a:r>
                      <a:r>
                        <a:rPr sz="1400" spc="50" baseline="0" dirty="0">
                          <a:latin typeface="+mn-lt"/>
                          <a:ea typeface="Fibel Nord"/>
                          <a:cs typeface="Fibel Nord"/>
                        </a:rPr>
                        <a:t>e</a:t>
                      </a:r>
                      <a:r>
                        <a:rPr lang="de-DE" sz="1400" spc="50" baseline="0" dirty="0">
                          <a:latin typeface="+mn-lt"/>
                          <a:ea typeface="Fibel Nord"/>
                          <a:cs typeface="Fibel Nord"/>
                        </a:rPr>
                        <a:t>n</a:t>
                      </a:r>
                      <a:r>
                        <a:rPr sz="1400" spc="50" baseline="0" dirty="0">
                          <a:latin typeface="+mn-lt"/>
                          <a:ea typeface="Fibel Nord"/>
                          <a:cs typeface="Fibel Nord"/>
                        </a:rPr>
                        <a:t>)</a:t>
                      </a:r>
                      <a:endParaRPr sz="1400" spc="50" baseline="0" dirty="0">
                        <a:latin typeface="+mn-lt"/>
                      </a:endParaRPr>
                    </a:p>
                  </a:txBody>
                  <a:tcPr marL="45720" marR="45720"/>
                </a:tc>
                <a:tc>
                  <a:txBody>
                    <a:bodyPr/>
                    <a:lstStyle/>
                    <a:p>
                      <a:pPr algn="l" defTabSz="685800">
                        <a:defRPr sz="1800"/>
                      </a:pPr>
                      <a:r>
                        <a:rPr sz="1400" spc="50" baseline="0" dirty="0" err="1">
                          <a:latin typeface="+mn-lt"/>
                          <a:ea typeface="Fibel Nord"/>
                          <a:cs typeface="Fibel Nord"/>
                        </a:rPr>
                        <a:t>Lückentext</a:t>
                      </a:r>
                      <a:endParaRPr sz="1400" spc="50" baseline="0" dirty="0">
                        <a:latin typeface="+mn-lt"/>
                      </a:endParaRPr>
                    </a:p>
                  </a:txBody>
                  <a:tcPr marL="45720" marR="45720"/>
                </a:tc>
                <a:tc>
                  <a:txBody>
                    <a:bodyPr/>
                    <a:lstStyle/>
                    <a:p>
                      <a:pPr algn="l" defTabSz="685800">
                        <a:defRPr sz="1800"/>
                      </a:pPr>
                      <a:r>
                        <a:rPr sz="1400" spc="50" baseline="0" dirty="0" err="1">
                          <a:latin typeface="+mn-lt"/>
                          <a:ea typeface="Fibel Nord"/>
                          <a:cs typeface="Fibel Nord"/>
                        </a:rPr>
                        <a:t>Einzelarbeit</a:t>
                      </a:r>
                      <a:r>
                        <a:rPr lang="de-DE" sz="1400" spc="50" baseline="0" dirty="0">
                          <a:latin typeface="+mn-lt"/>
                          <a:ea typeface="Fibel Nord"/>
                          <a:cs typeface="Fibel Nord"/>
                        </a:rPr>
                        <a:t> oder Partnerarbeit</a:t>
                      </a:r>
                      <a:endParaRPr sz="1400" spc="50" baseline="0" dirty="0">
                        <a:latin typeface="+mn-lt"/>
                      </a:endParaRPr>
                    </a:p>
                  </a:txBody>
                  <a:tcPr marL="45720" marR="45720"/>
                </a:tc>
                <a:extLst>
                  <a:ext uri="{0D108BD9-81ED-4DB2-BD59-A6C34878D82A}">
                    <a16:rowId xmlns:a16="http://schemas.microsoft.com/office/drawing/2014/main" val="10004"/>
                  </a:ext>
                </a:extLst>
              </a:tr>
              <a:tr h="762557">
                <a:tc>
                  <a:txBody>
                    <a:bodyPr/>
                    <a:lstStyle/>
                    <a:p>
                      <a:pPr algn="r" defTabSz="685800">
                        <a:defRPr sz="1800"/>
                      </a:pPr>
                      <a:r>
                        <a:rPr sz="1400" spc="50" baseline="0">
                          <a:latin typeface="+mn-lt"/>
                          <a:ea typeface="Fibel Nord"/>
                          <a:cs typeface="Fibel Nord"/>
                        </a:rPr>
                        <a:t>5</a:t>
                      </a:r>
                      <a:endParaRPr sz="1400" spc="50" baseline="0">
                        <a:latin typeface="+mn-lt"/>
                      </a:endParaRPr>
                    </a:p>
                  </a:txBody>
                  <a:tcPr marL="45720" marR="45720"/>
                </a:tc>
                <a:tc>
                  <a:txBody>
                    <a:bodyPr/>
                    <a:lstStyle/>
                    <a:p>
                      <a:pPr algn="l" defTabSz="685800">
                        <a:defRPr sz="1800"/>
                      </a:pPr>
                      <a:r>
                        <a:rPr sz="1400" spc="50" baseline="0" dirty="0">
                          <a:latin typeface="+mn-lt"/>
                          <a:ea typeface="Fibel Nord"/>
                          <a:cs typeface="Fibel Nord"/>
                        </a:rPr>
                        <a:t>Plan</a:t>
                      </a:r>
                      <a:r>
                        <a:rPr lang="de-DE" sz="1400" spc="50" baseline="0" dirty="0">
                          <a:latin typeface="+mn-lt"/>
                          <a:ea typeface="Fibel Nord"/>
                          <a:cs typeface="Fibel Nord"/>
                        </a:rPr>
                        <a:t>en einer Beschreibung (Puzzlefigur)</a:t>
                      </a:r>
                      <a:endParaRPr sz="1400" spc="50" baseline="0" dirty="0">
                        <a:latin typeface="+mn-lt"/>
                      </a:endParaRPr>
                    </a:p>
                  </a:txBody>
                  <a:tcPr marL="45720" marR="45720"/>
                </a:tc>
                <a:tc>
                  <a:txBody>
                    <a:bodyPr/>
                    <a:lstStyle/>
                    <a:p>
                      <a:pPr algn="l" defTabSz="685800">
                        <a:defRPr sz="1800"/>
                      </a:pPr>
                      <a:r>
                        <a:rPr sz="1400" spc="50" baseline="0" dirty="0">
                          <a:latin typeface="+mn-lt"/>
                          <a:ea typeface="Fibel Nord"/>
                          <a:cs typeface="Fibel Nord"/>
                        </a:rPr>
                        <a:t>Puzzle; </a:t>
                      </a:r>
                      <a:r>
                        <a:rPr lang="de-DE" sz="1400" spc="50" baseline="0" dirty="0">
                          <a:latin typeface="+mn-lt"/>
                          <a:ea typeface="Fibel Nord"/>
                          <a:cs typeface="Fibel Nord"/>
                        </a:rPr>
                        <a:t>Planungstabelle</a:t>
                      </a:r>
                      <a:endParaRPr sz="1400" spc="50" baseline="0" dirty="0">
                        <a:latin typeface="+mn-lt"/>
                      </a:endParaRPr>
                    </a:p>
                  </a:txBody>
                  <a:tcPr marL="45720" marR="45720"/>
                </a:tc>
                <a:tc>
                  <a:txBody>
                    <a:bodyPr/>
                    <a:lstStyle/>
                    <a:p>
                      <a:pPr algn="l" defTabSz="685800">
                        <a:defRPr sz="1800"/>
                      </a:pPr>
                      <a:r>
                        <a:rPr sz="1400" spc="50" baseline="0" dirty="0" err="1">
                          <a:latin typeface="+mn-lt"/>
                          <a:ea typeface="Fibel Nord"/>
                          <a:cs typeface="Fibel Nord"/>
                        </a:rPr>
                        <a:t>Einzelarbeit</a:t>
                      </a:r>
                      <a:r>
                        <a:rPr sz="1400" spc="50" baseline="0" dirty="0">
                          <a:latin typeface="+mn-lt"/>
                          <a:ea typeface="Fibel Nord"/>
                          <a:cs typeface="Fibel Nord"/>
                        </a:rPr>
                        <a:t>; </a:t>
                      </a:r>
                      <a:r>
                        <a:rPr sz="1400" spc="50" baseline="0" dirty="0" err="1">
                          <a:latin typeface="+mn-lt"/>
                          <a:ea typeface="Fibel Nord"/>
                          <a:cs typeface="Fibel Nord"/>
                        </a:rPr>
                        <a:t>Partnerarbeit</a:t>
                      </a:r>
                      <a:r>
                        <a:rPr lang="de-DE" sz="1400" spc="50" baseline="0" dirty="0">
                          <a:latin typeface="+mn-lt"/>
                          <a:ea typeface="Fibel Nord"/>
                          <a:cs typeface="Fibel Nord"/>
                        </a:rPr>
                        <a:t>;</a:t>
                      </a:r>
                      <a:endParaRPr sz="1400" spc="50" baseline="0" dirty="0">
                        <a:latin typeface="+mn-lt"/>
                        <a:ea typeface="Fibel Nord"/>
                        <a:cs typeface="Fibel Nord"/>
                      </a:endParaRPr>
                    </a:p>
                    <a:p>
                      <a:pPr algn="l" defTabSz="685800">
                        <a:defRPr sz="1800"/>
                      </a:pPr>
                      <a:r>
                        <a:rPr sz="1400" spc="50" baseline="0" dirty="0" err="1">
                          <a:latin typeface="+mn-lt"/>
                          <a:ea typeface="Fibel Nord"/>
                          <a:cs typeface="Fibel Nord"/>
                        </a:rPr>
                        <a:t>Gruppenarbeit</a:t>
                      </a:r>
                      <a:endParaRPr sz="1400" spc="50" baseline="0" dirty="0">
                        <a:latin typeface="+mn-lt"/>
                      </a:endParaRPr>
                    </a:p>
                  </a:txBody>
                  <a:tcPr marL="45720" marR="45720"/>
                </a:tc>
                <a:extLst>
                  <a:ext uri="{0D108BD9-81ED-4DB2-BD59-A6C34878D82A}">
                    <a16:rowId xmlns:a16="http://schemas.microsoft.com/office/drawing/2014/main" val="10005"/>
                  </a:ext>
                </a:extLst>
              </a:tr>
              <a:tr h="540145">
                <a:tc>
                  <a:txBody>
                    <a:bodyPr/>
                    <a:lstStyle/>
                    <a:p>
                      <a:pPr algn="r" defTabSz="685800">
                        <a:defRPr sz="1800"/>
                      </a:pPr>
                      <a:r>
                        <a:rPr sz="1400" spc="50" baseline="0">
                          <a:latin typeface="+mn-lt"/>
                          <a:ea typeface="Fibel Nord"/>
                          <a:cs typeface="Fibel Nord"/>
                        </a:rPr>
                        <a:t>6</a:t>
                      </a:r>
                      <a:endParaRPr sz="1400" spc="50" baseline="0">
                        <a:latin typeface="+mn-lt"/>
                      </a:endParaRPr>
                    </a:p>
                  </a:txBody>
                  <a:tcPr marL="45720" marR="45720"/>
                </a:tc>
                <a:tc>
                  <a:txBody>
                    <a:bodyPr/>
                    <a:lstStyle/>
                    <a:p>
                      <a:pPr algn="l" defTabSz="685800">
                        <a:defRPr sz="1800"/>
                      </a:pPr>
                      <a:r>
                        <a:rPr lang="de-DE" sz="1400" spc="50" baseline="0" dirty="0">
                          <a:latin typeface="+mn-lt"/>
                          <a:ea typeface="Fibel Nord"/>
                          <a:cs typeface="Fibel Nord"/>
                        </a:rPr>
                        <a:t>Verfassen einer Beschreibung </a:t>
                      </a:r>
                      <a:r>
                        <a:rPr sz="1400" spc="50" baseline="0" dirty="0">
                          <a:latin typeface="+mn-lt"/>
                          <a:ea typeface="Fibel Nord"/>
                          <a:cs typeface="Fibel Nord"/>
                        </a:rPr>
                        <a:t>(</a:t>
                      </a:r>
                      <a:r>
                        <a:rPr lang="de-DE" sz="1400" spc="50" baseline="0" dirty="0">
                          <a:latin typeface="+mn-lt"/>
                          <a:ea typeface="Fibel Nord"/>
                          <a:cs typeface="Fibel Nord"/>
                        </a:rPr>
                        <a:t>Puzzle</a:t>
                      </a:r>
                      <a:r>
                        <a:rPr sz="1400" spc="50" baseline="0" dirty="0" err="1">
                          <a:latin typeface="+mn-lt"/>
                          <a:ea typeface="Fibel Nord"/>
                          <a:cs typeface="Fibel Nord"/>
                        </a:rPr>
                        <a:t>figur</a:t>
                      </a:r>
                      <a:r>
                        <a:rPr sz="1400" spc="50" baseline="0" dirty="0">
                          <a:latin typeface="+mn-lt"/>
                          <a:ea typeface="Fibel Nord"/>
                          <a:cs typeface="Fibel Nord"/>
                        </a:rPr>
                        <a:t>)</a:t>
                      </a:r>
                      <a:endParaRPr sz="1400" spc="50" baseline="0" dirty="0">
                        <a:latin typeface="+mn-lt"/>
                      </a:endParaRPr>
                    </a:p>
                  </a:txBody>
                  <a:tcPr marL="45720" marR="45720"/>
                </a:tc>
                <a:tc>
                  <a:txBody>
                    <a:bodyPr/>
                    <a:lstStyle/>
                    <a:p>
                      <a:pPr algn="l" defTabSz="685800">
                        <a:defRPr sz="1800"/>
                      </a:pPr>
                      <a:r>
                        <a:rPr sz="1400" spc="50" baseline="0" dirty="0" err="1">
                          <a:latin typeface="+mn-lt"/>
                          <a:ea typeface="Fibel Nord"/>
                          <a:cs typeface="Fibel Nord"/>
                        </a:rPr>
                        <a:t>Modellierung</a:t>
                      </a:r>
                      <a:r>
                        <a:rPr sz="1400" spc="50" baseline="0" dirty="0">
                          <a:latin typeface="+mn-lt"/>
                          <a:ea typeface="Fibel Nord"/>
                          <a:cs typeface="Fibel Nord"/>
                        </a:rPr>
                        <a:t> </a:t>
                      </a:r>
                      <a:r>
                        <a:rPr sz="1400" spc="50" baseline="0" dirty="0" err="1">
                          <a:latin typeface="+mn-lt"/>
                          <a:ea typeface="Fibel Nord"/>
                          <a:cs typeface="Fibel Nord"/>
                        </a:rPr>
                        <a:t>durch</a:t>
                      </a:r>
                      <a:r>
                        <a:rPr sz="1400" spc="50" baseline="0" dirty="0">
                          <a:latin typeface="+mn-lt"/>
                          <a:ea typeface="Fibel Nord"/>
                          <a:cs typeface="Fibel Nord"/>
                        </a:rPr>
                        <a:t> die Lehr</a:t>
                      </a:r>
                      <a:r>
                        <a:rPr lang="de-DE" sz="1400" spc="50" baseline="0" dirty="0" err="1">
                          <a:latin typeface="+mn-lt"/>
                          <a:ea typeface="Fibel Nord"/>
                          <a:cs typeface="Fibel Nord"/>
                        </a:rPr>
                        <a:t>person</a:t>
                      </a:r>
                      <a:endParaRPr sz="1400" spc="50" baseline="0" dirty="0">
                        <a:latin typeface="+mn-lt"/>
                      </a:endParaRPr>
                    </a:p>
                  </a:txBody>
                  <a:tcPr marL="45720" marR="45720"/>
                </a:tc>
                <a:tc>
                  <a:txBody>
                    <a:bodyPr/>
                    <a:lstStyle/>
                    <a:p>
                      <a:pPr algn="l" defTabSz="685800">
                        <a:defRPr sz="1800"/>
                      </a:pPr>
                      <a:r>
                        <a:rPr sz="1400" spc="50" baseline="0" dirty="0" err="1">
                          <a:latin typeface="+mn-lt"/>
                          <a:ea typeface="Fibel Nord"/>
                          <a:cs typeface="Fibel Nord"/>
                        </a:rPr>
                        <a:t>Einzelarbeit</a:t>
                      </a:r>
                      <a:r>
                        <a:rPr sz="1400" spc="50" baseline="0" dirty="0">
                          <a:latin typeface="+mn-lt"/>
                          <a:ea typeface="Fibel Nord"/>
                          <a:cs typeface="Fibel Nord"/>
                        </a:rPr>
                        <a:t>; </a:t>
                      </a:r>
                      <a:r>
                        <a:rPr lang="de-DE" sz="1400" spc="50" baseline="0" dirty="0">
                          <a:latin typeface="+mn-lt"/>
                          <a:ea typeface="Fibel Nord"/>
                          <a:cs typeface="Fibel Nord"/>
                        </a:rPr>
                        <a:t>Partnerarbeit</a:t>
                      </a:r>
                      <a:endParaRPr sz="1400" spc="50" baseline="0" dirty="0">
                        <a:latin typeface="+mn-lt"/>
                      </a:endParaRPr>
                    </a:p>
                  </a:txBody>
                  <a:tcPr marL="45720" marR="45720"/>
                </a:tc>
                <a:extLst>
                  <a:ext uri="{0D108BD9-81ED-4DB2-BD59-A6C34878D82A}">
                    <a16:rowId xmlns:a16="http://schemas.microsoft.com/office/drawing/2014/main" val="10006"/>
                  </a:ext>
                </a:extLst>
              </a:tr>
              <a:tr h="984970">
                <a:tc>
                  <a:txBody>
                    <a:bodyPr/>
                    <a:lstStyle/>
                    <a:p>
                      <a:pPr algn="r" defTabSz="685800">
                        <a:defRPr sz="1800"/>
                      </a:pPr>
                      <a:r>
                        <a:rPr sz="1400" spc="50" baseline="0">
                          <a:latin typeface="+mn-lt"/>
                          <a:ea typeface="Fibel Nord"/>
                          <a:cs typeface="Fibel Nord"/>
                        </a:rPr>
                        <a:t>7</a:t>
                      </a:r>
                      <a:endParaRPr sz="1400" spc="50" baseline="0">
                        <a:latin typeface="+mn-lt"/>
                      </a:endParaRPr>
                    </a:p>
                  </a:txBody>
                  <a:tcPr marL="45720" marR="45720"/>
                </a:tc>
                <a:tc>
                  <a:txBody>
                    <a:bodyPr/>
                    <a:lstStyle/>
                    <a:p>
                      <a:pPr algn="l" defTabSz="685800">
                        <a:defRPr sz="1800"/>
                      </a:pPr>
                      <a:r>
                        <a:rPr sz="1400" spc="50" baseline="0" dirty="0">
                          <a:latin typeface="+mn-lt"/>
                          <a:ea typeface="Fibel Nord"/>
                          <a:cs typeface="Fibel Nord"/>
                        </a:rPr>
                        <a:t>Feedback </a:t>
                      </a:r>
                      <a:r>
                        <a:rPr sz="1400" spc="50" baseline="0" dirty="0" err="1">
                          <a:latin typeface="+mn-lt"/>
                          <a:ea typeface="Fibel Nord"/>
                          <a:cs typeface="Fibel Nord"/>
                        </a:rPr>
                        <a:t>geben</a:t>
                      </a:r>
                      <a:r>
                        <a:rPr sz="1400" spc="50" baseline="0" dirty="0">
                          <a:latin typeface="+mn-lt"/>
                          <a:ea typeface="Fibel Nord"/>
                          <a:cs typeface="Fibel Nord"/>
                        </a:rPr>
                        <a:t> (</a:t>
                      </a:r>
                      <a:r>
                        <a:rPr lang="de-DE" sz="1400" spc="50" baseline="0" dirty="0">
                          <a:latin typeface="+mn-lt"/>
                          <a:ea typeface="Fibel Nord"/>
                          <a:cs typeface="Fibel Nord"/>
                        </a:rPr>
                        <a:t>Puzzle</a:t>
                      </a:r>
                      <a:r>
                        <a:rPr sz="1400" spc="50" baseline="0" dirty="0" err="1">
                          <a:latin typeface="+mn-lt"/>
                          <a:ea typeface="Fibel Nord"/>
                          <a:cs typeface="Fibel Nord"/>
                        </a:rPr>
                        <a:t>figur</a:t>
                      </a:r>
                      <a:r>
                        <a:rPr sz="1400" spc="50" baseline="0" dirty="0">
                          <a:latin typeface="+mn-lt"/>
                          <a:ea typeface="Fibel Nord"/>
                          <a:cs typeface="Fibel Nord"/>
                        </a:rPr>
                        <a:t>)</a:t>
                      </a:r>
                      <a:endParaRPr sz="1400" spc="50" baseline="0" dirty="0">
                        <a:latin typeface="+mn-lt"/>
                      </a:endParaRPr>
                    </a:p>
                  </a:txBody>
                  <a:tcPr marL="45720" marR="45720"/>
                </a:tc>
                <a:tc>
                  <a:txBody>
                    <a:bodyPr/>
                    <a:lstStyle/>
                    <a:p>
                      <a:pPr algn="l" defTabSz="685800">
                        <a:defRPr sz="1800"/>
                      </a:pPr>
                      <a:r>
                        <a:rPr sz="1400" spc="50" baseline="0" dirty="0" err="1">
                          <a:latin typeface="+mn-lt"/>
                          <a:ea typeface="Fibel Nord"/>
                          <a:cs typeface="Fibel Nord"/>
                        </a:rPr>
                        <a:t>Modellierung</a:t>
                      </a:r>
                      <a:r>
                        <a:rPr sz="1400" spc="50" baseline="0" dirty="0">
                          <a:latin typeface="+mn-lt"/>
                          <a:ea typeface="Fibel Nord"/>
                          <a:cs typeface="Fibel Nord"/>
                        </a:rPr>
                        <a:t> </a:t>
                      </a:r>
                      <a:r>
                        <a:rPr sz="1400" spc="50" baseline="0" dirty="0" err="1">
                          <a:latin typeface="+mn-lt"/>
                          <a:ea typeface="Fibel Nord"/>
                          <a:cs typeface="Fibel Nord"/>
                        </a:rPr>
                        <a:t>durch</a:t>
                      </a:r>
                      <a:r>
                        <a:rPr sz="1400" spc="50" baseline="0" dirty="0">
                          <a:latin typeface="+mn-lt"/>
                          <a:ea typeface="Fibel Nord"/>
                          <a:cs typeface="Fibel Nord"/>
                        </a:rPr>
                        <a:t> die Lehr</a:t>
                      </a:r>
                      <a:r>
                        <a:rPr lang="de-DE" sz="1400" spc="50" baseline="0" dirty="0" err="1">
                          <a:latin typeface="+mn-lt"/>
                          <a:ea typeface="Fibel Nord"/>
                          <a:cs typeface="Fibel Nord"/>
                        </a:rPr>
                        <a:t>person</a:t>
                      </a:r>
                      <a:r>
                        <a:rPr lang="de-DE" sz="1400" spc="50" baseline="0" dirty="0">
                          <a:latin typeface="+mn-lt"/>
                          <a:ea typeface="Fibel Nord"/>
                          <a:cs typeface="Fibel Nord"/>
                        </a:rPr>
                        <a:t>; Feedbackbogen;</a:t>
                      </a:r>
                      <a:r>
                        <a:rPr sz="1400" spc="50" baseline="0" dirty="0">
                          <a:latin typeface="+mn-lt"/>
                          <a:ea typeface="Fibel Nord"/>
                          <a:cs typeface="Fibel Nord"/>
                        </a:rPr>
                        <a:t> Feedback-</a:t>
                      </a:r>
                      <a:r>
                        <a:rPr sz="1400" spc="50" baseline="0" dirty="0" err="1">
                          <a:latin typeface="+mn-lt"/>
                          <a:ea typeface="Fibel Nord"/>
                          <a:cs typeface="Fibel Nord"/>
                        </a:rPr>
                        <a:t>Konferenz</a:t>
                      </a:r>
                      <a:endParaRPr sz="1400" spc="50" baseline="0" dirty="0">
                        <a:latin typeface="+mn-lt"/>
                      </a:endParaRPr>
                    </a:p>
                  </a:txBody>
                  <a:tcPr marL="45720" marR="45720"/>
                </a:tc>
                <a:tc>
                  <a:txBody>
                    <a:bodyPr/>
                    <a:lstStyle/>
                    <a:p>
                      <a:pPr algn="l" defTabSz="685800">
                        <a:defRPr sz="1800"/>
                      </a:pPr>
                      <a:r>
                        <a:rPr sz="1400" spc="50" baseline="0" dirty="0" err="1">
                          <a:latin typeface="+mn-lt"/>
                          <a:ea typeface="Fibel Nord"/>
                          <a:cs typeface="Fibel Nord"/>
                        </a:rPr>
                        <a:t>Einzelarbeit</a:t>
                      </a:r>
                      <a:r>
                        <a:rPr sz="1400" spc="50" baseline="0" dirty="0">
                          <a:latin typeface="+mn-lt"/>
                          <a:ea typeface="Fibel Nord"/>
                          <a:cs typeface="Fibel Nord"/>
                        </a:rPr>
                        <a:t>; </a:t>
                      </a:r>
                      <a:r>
                        <a:rPr lang="de-DE" sz="1400" spc="50" baseline="0" dirty="0">
                          <a:latin typeface="+mn-lt"/>
                          <a:ea typeface="Fibel Nord"/>
                          <a:cs typeface="Fibel Nord"/>
                        </a:rPr>
                        <a:t>Partnerarbeit; </a:t>
                      </a:r>
                      <a:r>
                        <a:rPr sz="1400" spc="50" baseline="0" dirty="0" err="1">
                          <a:latin typeface="+mn-lt"/>
                          <a:ea typeface="Fibel Nord"/>
                          <a:cs typeface="Fibel Nord"/>
                        </a:rPr>
                        <a:t>Gruppenarbeit</a:t>
                      </a:r>
                      <a:endParaRPr sz="1400" spc="50" baseline="0" dirty="0">
                        <a:latin typeface="+mn-lt"/>
                      </a:endParaRPr>
                    </a:p>
                  </a:txBody>
                  <a:tcPr marL="45720" marR="45720"/>
                </a:tc>
                <a:extLst>
                  <a:ext uri="{0D108BD9-81ED-4DB2-BD59-A6C34878D82A}">
                    <a16:rowId xmlns:a16="http://schemas.microsoft.com/office/drawing/2014/main" val="10007"/>
                  </a:ext>
                </a:extLst>
              </a:tr>
              <a:tr h="540145">
                <a:tc>
                  <a:txBody>
                    <a:bodyPr/>
                    <a:lstStyle/>
                    <a:p>
                      <a:pPr algn="r" defTabSz="685800">
                        <a:defRPr sz="1800"/>
                      </a:pPr>
                      <a:r>
                        <a:rPr sz="1400" spc="50" baseline="0">
                          <a:latin typeface="+mn-lt"/>
                          <a:ea typeface="Fibel Nord"/>
                          <a:cs typeface="Fibel Nord"/>
                        </a:rPr>
                        <a:t>8</a:t>
                      </a:r>
                      <a:endParaRPr sz="1400" spc="50" baseline="0">
                        <a:latin typeface="+mn-lt"/>
                      </a:endParaRPr>
                    </a:p>
                  </a:txBody>
                  <a:tcPr marL="45720" marR="45720"/>
                </a:tc>
                <a:tc>
                  <a:txBody>
                    <a:bodyPr/>
                    <a:lstStyle/>
                    <a:p>
                      <a:pPr algn="l" defTabSz="685800">
                        <a:defRPr sz="1800"/>
                      </a:pPr>
                      <a:r>
                        <a:rPr sz="1400" spc="50" baseline="0" dirty="0" err="1">
                          <a:latin typeface="+mn-lt"/>
                          <a:ea typeface="Fibel Nord"/>
                          <a:cs typeface="Fibel Nord"/>
                        </a:rPr>
                        <a:t>Überarbeit</a:t>
                      </a:r>
                      <a:r>
                        <a:rPr lang="de-DE" sz="1400" spc="50" baseline="0" dirty="0">
                          <a:latin typeface="+mn-lt"/>
                          <a:ea typeface="Fibel Nord"/>
                          <a:cs typeface="Fibel Nord"/>
                        </a:rPr>
                        <a:t>en</a:t>
                      </a:r>
                      <a:r>
                        <a:rPr sz="1400" spc="50" baseline="0" dirty="0">
                          <a:latin typeface="+mn-lt"/>
                          <a:ea typeface="Fibel Nord"/>
                          <a:cs typeface="Fibel Nord"/>
                        </a:rPr>
                        <a:t> </a:t>
                      </a:r>
                      <a:r>
                        <a:rPr sz="1400" spc="50" baseline="0" dirty="0" err="1">
                          <a:latin typeface="+mn-lt"/>
                          <a:ea typeface="Fibel Nord"/>
                          <a:cs typeface="Fibel Nord"/>
                        </a:rPr>
                        <a:t>einer</a:t>
                      </a:r>
                      <a:r>
                        <a:rPr sz="1400" spc="50" baseline="0" dirty="0">
                          <a:latin typeface="+mn-lt"/>
                          <a:ea typeface="Fibel Nord"/>
                          <a:cs typeface="Fibel Nord"/>
                        </a:rPr>
                        <a:t> </a:t>
                      </a:r>
                      <a:r>
                        <a:rPr lang="de-DE" sz="1400" spc="50" baseline="0" dirty="0">
                          <a:latin typeface="+mn-lt"/>
                          <a:ea typeface="Fibel Nord"/>
                          <a:cs typeface="Fibel Nord"/>
                        </a:rPr>
                        <a:t>B</a:t>
                      </a:r>
                      <a:r>
                        <a:rPr sz="1400" spc="50" baseline="0" dirty="0" err="1">
                          <a:latin typeface="+mn-lt"/>
                          <a:ea typeface="Fibel Nord"/>
                          <a:cs typeface="Fibel Nord"/>
                        </a:rPr>
                        <a:t>eschreibung</a:t>
                      </a:r>
                      <a:r>
                        <a:rPr sz="1400" spc="50" baseline="0" dirty="0">
                          <a:latin typeface="+mn-lt"/>
                          <a:ea typeface="Fibel Nord"/>
                          <a:cs typeface="Fibel Nord"/>
                        </a:rPr>
                        <a:t> (</a:t>
                      </a:r>
                      <a:r>
                        <a:rPr lang="de-DE" sz="1400" spc="50" baseline="0" dirty="0">
                          <a:latin typeface="+mn-lt"/>
                          <a:ea typeface="Fibel Nord"/>
                          <a:cs typeface="Fibel Nord"/>
                        </a:rPr>
                        <a:t>Puzzle</a:t>
                      </a:r>
                      <a:r>
                        <a:rPr sz="1400" spc="50" baseline="0" dirty="0" err="1">
                          <a:latin typeface="+mn-lt"/>
                          <a:ea typeface="Fibel Nord"/>
                          <a:cs typeface="Fibel Nord"/>
                        </a:rPr>
                        <a:t>figur</a:t>
                      </a:r>
                      <a:r>
                        <a:rPr sz="1400" spc="50" baseline="0" dirty="0">
                          <a:latin typeface="+mn-lt"/>
                          <a:ea typeface="Fibel Nord"/>
                          <a:cs typeface="Fibel Nord"/>
                        </a:rPr>
                        <a:t>)</a:t>
                      </a:r>
                      <a:endParaRPr sz="1400" spc="50" baseline="0" dirty="0">
                        <a:latin typeface="+mn-lt"/>
                      </a:endParaRPr>
                    </a:p>
                  </a:txBody>
                  <a:tcPr marL="45720" marR="45720"/>
                </a:tc>
                <a:tc>
                  <a:txBody>
                    <a:bodyPr/>
                    <a:lstStyle/>
                    <a:p>
                      <a:pPr algn="l" defTabSz="685800">
                        <a:defRPr sz="1800"/>
                      </a:pPr>
                      <a:r>
                        <a:rPr sz="1400" spc="50" baseline="0" dirty="0" err="1">
                          <a:latin typeface="+mn-lt"/>
                          <a:ea typeface="Fibel Nord"/>
                          <a:cs typeface="Fibel Nord"/>
                        </a:rPr>
                        <a:t>Modellierung</a:t>
                      </a:r>
                      <a:r>
                        <a:rPr sz="1400" spc="50" baseline="0" dirty="0">
                          <a:latin typeface="+mn-lt"/>
                          <a:ea typeface="Fibel Nord"/>
                          <a:cs typeface="Fibel Nord"/>
                        </a:rPr>
                        <a:t> </a:t>
                      </a:r>
                      <a:r>
                        <a:rPr sz="1400" spc="50" baseline="0" dirty="0" err="1">
                          <a:latin typeface="+mn-lt"/>
                          <a:ea typeface="Fibel Nord"/>
                          <a:cs typeface="Fibel Nord"/>
                        </a:rPr>
                        <a:t>durch</a:t>
                      </a:r>
                      <a:r>
                        <a:rPr sz="1400" spc="50" baseline="0" dirty="0">
                          <a:latin typeface="+mn-lt"/>
                          <a:ea typeface="Fibel Nord"/>
                          <a:cs typeface="Fibel Nord"/>
                        </a:rPr>
                        <a:t> die Lehr</a:t>
                      </a:r>
                      <a:r>
                        <a:rPr lang="de-DE" sz="1400" spc="50" baseline="0" dirty="0" err="1">
                          <a:latin typeface="+mn-lt"/>
                          <a:ea typeface="Fibel Nord"/>
                          <a:cs typeface="Fibel Nord"/>
                        </a:rPr>
                        <a:t>person</a:t>
                      </a:r>
                      <a:endParaRPr sz="1400" spc="50" baseline="0" dirty="0">
                        <a:latin typeface="+mn-lt"/>
                      </a:endParaRPr>
                    </a:p>
                  </a:txBody>
                  <a:tcPr marL="45720" marR="45720"/>
                </a:tc>
                <a:tc>
                  <a:txBody>
                    <a:bodyPr/>
                    <a:lstStyle/>
                    <a:p>
                      <a:pPr algn="l" defTabSz="685800">
                        <a:defRPr sz="1800"/>
                      </a:pPr>
                      <a:r>
                        <a:rPr sz="1400" spc="50" baseline="0" dirty="0" err="1">
                          <a:latin typeface="+mn-lt"/>
                          <a:ea typeface="Fibel Nord"/>
                          <a:cs typeface="Fibel Nord"/>
                        </a:rPr>
                        <a:t>Einzelarbeit</a:t>
                      </a:r>
                      <a:r>
                        <a:rPr lang="de-DE" sz="1400" spc="50" baseline="0" dirty="0">
                          <a:latin typeface="+mn-lt"/>
                          <a:ea typeface="Fibel Nord"/>
                          <a:cs typeface="Fibel Nord"/>
                        </a:rPr>
                        <a:t> oder</a:t>
                      </a:r>
                      <a:r>
                        <a:rPr sz="1400" spc="50" baseline="0" dirty="0">
                          <a:latin typeface="+mn-lt"/>
                          <a:ea typeface="Fibel Nord"/>
                          <a:cs typeface="Fibel Nord"/>
                        </a:rPr>
                        <a:t> </a:t>
                      </a:r>
                      <a:r>
                        <a:rPr lang="de-DE" sz="1400" spc="50" baseline="0" dirty="0">
                          <a:latin typeface="+mn-lt"/>
                          <a:ea typeface="Fibel Nord"/>
                          <a:cs typeface="Fibel Nord"/>
                        </a:rPr>
                        <a:t>Partnerarbeit</a:t>
                      </a:r>
                      <a:endParaRPr sz="1400" spc="50" baseline="0" dirty="0">
                        <a:latin typeface="+mn-lt"/>
                      </a:endParaRPr>
                    </a:p>
                  </a:txBody>
                  <a:tcPr marL="45720" marR="45720"/>
                </a:tc>
                <a:extLst>
                  <a:ext uri="{0D108BD9-81ED-4DB2-BD59-A6C34878D82A}">
                    <a16:rowId xmlns:a16="http://schemas.microsoft.com/office/drawing/2014/main" val="10008"/>
                  </a:ext>
                </a:extLst>
              </a:tr>
              <a:tr h="762557">
                <a:tc>
                  <a:txBody>
                    <a:bodyPr/>
                    <a:lstStyle/>
                    <a:p>
                      <a:pPr algn="r" defTabSz="685800">
                        <a:defRPr sz="1800"/>
                      </a:pPr>
                      <a:r>
                        <a:rPr sz="1400" spc="50" baseline="0">
                          <a:latin typeface="+mn-lt"/>
                          <a:ea typeface="Fibel Nord"/>
                          <a:cs typeface="Fibel Nord"/>
                        </a:rPr>
                        <a:t>9</a:t>
                      </a:r>
                      <a:endParaRPr sz="1400" spc="50" baseline="0">
                        <a:latin typeface="+mn-lt"/>
                      </a:endParaRPr>
                    </a:p>
                  </a:txBody>
                  <a:tcPr marL="45720" marR="45720"/>
                </a:tc>
                <a:tc>
                  <a:txBody>
                    <a:bodyPr/>
                    <a:lstStyle/>
                    <a:p>
                      <a:pPr algn="l" defTabSz="685800">
                        <a:defRPr sz="1800"/>
                      </a:pPr>
                      <a:r>
                        <a:rPr lang="de-DE" sz="1400" spc="50" baseline="0" dirty="0">
                          <a:latin typeface="+mn-lt"/>
                          <a:ea typeface="Fibel Nord"/>
                          <a:cs typeface="Fibel Nord"/>
                        </a:rPr>
                        <a:t>Planen einer Beschreibung (eigene Fantasiefigur)</a:t>
                      </a:r>
                      <a:endParaRPr sz="1400" strike="sngStrike" spc="50" baseline="0" dirty="0">
                        <a:latin typeface="+mn-lt"/>
                      </a:endParaRPr>
                    </a:p>
                  </a:txBody>
                  <a:tcPr marL="45720" marR="45720"/>
                </a:tc>
                <a:tc>
                  <a:txBody>
                    <a:bodyPr/>
                    <a:lstStyle/>
                    <a:p>
                      <a:pPr algn="l" defTabSz="685800">
                        <a:defRPr sz="1800"/>
                      </a:pPr>
                      <a:r>
                        <a:rPr sz="1400" spc="50" baseline="0">
                          <a:latin typeface="+mn-lt"/>
                          <a:ea typeface="Fibel Nord"/>
                          <a:cs typeface="Fibel Nord"/>
                        </a:rPr>
                        <a:t>Traumreise; Brainstorming</a:t>
                      </a:r>
                      <a:endParaRPr sz="1400" spc="50" baseline="0">
                        <a:latin typeface="+mn-lt"/>
                      </a:endParaRPr>
                    </a:p>
                  </a:txBody>
                  <a:tcPr marL="45720" marR="45720"/>
                </a:tc>
                <a:tc>
                  <a:txBody>
                    <a:bodyPr/>
                    <a:lstStyle/>
                    <a:p>
                      <a:pPr algn="l" defTabSz="685800">
                        <a:defRPr sz="1800"/>
                      </a:pPr>
                      <a:r>
                        <a:rPr sz="1400" spc="50" baseline="0" dirty="0">
                          <a:latin typeface="+mn-lt"/>
                          <a:ea typeface="Fibel Nord"/>
                          <a:cs typeface="Fibel Nord"/>
                        </a:rPr>
                        <a:t>Plenum; </a:t>
                      </a:r>
                      <a:r>
                        <a:rPr sz="1400" spc="50" baseline="0" dirty="0" err="1">
                          <a:latin typeface="+mn-lt"/>
                          <a:ea typeface="Fibel Nord"/>
                          <a:cs typeface="Fibel Nord"/>
                        </a:rPr>
                        <a:t>Einzelarbeit</a:t>
                      </a:r>
                      <a:r>
                        <a:rPr lang="de-DE" sz="1400" spc="50" baseline="0" dirty="0">
                          <a:latin typeface="+mn-lt"/>
                          <a:ea typeface="Fibel Nord"/>
                          <a:cs typeface="Fibel Nord"/>
                        </a:rPr>
                        <a:t> oder Partnerarbeit</a:t>
                      </a:r>
                      <a:endParaRPr sz="1400" spc="50" baseline="0" dirty="0">
                        <a:latin typeface="+mn-lt"/>
                      </a:endParaRPr>
                    </a:p>
                  </a:txBody>
                  <a:tcPr marL="45720" marR="45720"/>
                </a:tc>
                <a:extLst>
                  <a:ext uri="{0D108BD9-81ED-4DB2-BD59-A6C34878D82A}">
                    <a16:rowId xmlns:a16="http://schemas.microsoft.com/office/drawing/2014/main" val="10009"/>
                  </a:ext>
                </a:extLst>
              </a:tr>
              <a:tr h="762557">
                <a:tc>
                  <a:txBody>
                    <a:bodyPr/>
                    <a:lstStyle/>
                    <a:p>
                      <a:pPr algn="r" defTabSz="685800">
                        <a:defRPr sz="1800"/>
                      </a:pPr>
                      <a:r>
                        <a:rPr sz="1400" spc="50" baseline="0">
                          <a:latin typeface="+mn-lt"/>
                          <a:ea typeface="Fibel Nord"/>
                          <a:cs typeface="Fibel Nord"/>
                        </a:rPr>
                        <a:t>10</a:t>
                      </a:r>
                      <a:endParaRPr sz="1400" spc="50" baseline="0">
                        <a:latin typeface="+mn-lt"/>
                      </a:endParaRPr>
                    </a:p>
                  </a:txBody>
                  <a:tcPr marL="45720" marR="45720"/>
                </a:tc>
                <a:tc>
                  <a:txBody>
                    <a:bodyPr/>
                    <a:lstStyle/>
                    <a:p>
                      <a:pPr algn="l" defTabSz="685800">
                        <a:defRPr sz="1800"/>
                      </a:pPr>
                      <a:r>
                        <a:rPr sz="1400" spc="50" baseline="0" dirty="0">
                          <a:latin typeface="+mn-lt"/>
                          <a:ea typeface="Fibel Nord"/>
                          <a:cs typeface="Fibel Nord"/>
                        </a:rPr>
                        <a:t>Feedback </a:t>
                      </a:r>
                      <a:r>
                        <a:rPr lang="de-DE" sz="1400" spc="50" baseline="0" dirty="0">
                          <a:latin typeface="+mn-lt"/>
                          <a:ea typeface="Fibel Nord"/>
                          <a:cs typeface="Fibel Nord"/>
                        </a:rPr>
                        <a:t>geben &amp; überarbeiten (eigene Fantasiefigur)</a:t>
                      </a:r>
                      <a:endParaRPr sz="1400" strike="sngStrike" spc="50" baseline="0" dirty="0">
                        <a:latin typeface="+mn-lt"/>
                      </a:endParaRPr>
                    </a:p>
                  </a:txBody>
                  <a:tcPr marL="45720" marR="45720"/>
                </a:tc>
                <a:tc>
                  <a:txBody>
                    <a:bodyPr/>
                    <a:lstStyle/>
                    <a:p>
                      <a:pPr algn="l" defTabSz="685800">
                        <a:defRPr sz="1800"/>
                      </a:pPr>
                      <a:r>
                        <a:rPr lang="de-DE" sz="1400" spc="50" baseline="0" dirty="0">
                          <a:latin typeface="+mn-lt"/>
                          <a:ea typeface="Fibel Nord"/>
                          <a:cs typeface="Fibel Nord"/>
                        </a:rPr>
                        <a:t>Feedbackbogen; </a:t>
                      </a:r>
                      <a:r>
                        <a:rPr sz="1400" spc="50" baseline="0" dirty="0">
                          <a:latin typeface="+mn-lt"/>
                          <a:ea typeface="Fibel Nord"/>
                          <a:cs typeface="Fibel Nord"/>
                        </a:rPr>
                        <a:t>Feedback-</a:t>
                      </a:r>
                      <a:r>
                        <a:rPr sz="1400" spc="50" baseline="0" dirty="0" err="1">
                          <a:latin typeface="+mn-lt"/>
                          <a:ea typeface="Fibel Nord"/>
                          <a:cs typeface="Fibel Nord"/>
                        </a:rPr>
                        <a:t>Konferenz</a:t>
                      </a:r>
                      <a:endParaRPr sz="1400" spc="50" baseline="0" dirty="0">
                        <a:latin typeface="+mn-lt"/>
                      </a:endParaRPr>
                    </a:p>
                  </a:txBody>
                  <a:tcPr marL="45720" marR="45720"/>
                </a:tc>
                <a:tc>
                  <a:txBody>
                    <a:bodyPr/>
                    <a:lstStyle/>
                    <a:p>
                      <a:pPr algn="l" defTabSz="685800">
                        <a:defRPr sz="1800"/>
                      </a:pPr>
                      <a:r>
                        <a:rPr lang="de-DE" sz="1400" spc="50" baseline="0" dirty="0">
                          <a:latin typeface="+mn-lt"/>
                          <a:ea typeface="Fibel Nord"/>
                          <a:cs typeface="Fibel Nord"/>
                        </a:rPr>
                        <a:t>Partnerarbeit oder </a:t>
                      </a:r>
                      <a:r>
                        <a:rPr sz="1400" spc="50" baseline="0" dirty="0" err="1">
                          <a:latin typeface="+mn-lt"/>
                          <a:ea typeface="Fibel Nord"/>
                          <a:cs typeface="Fibel Nord"/>
                        </a:rPr>
                        <a:t>Gruppenarbeit</a:t>
                      </a:r>
                      <a:endParaRPr sz="1400" spc="50" baseline="0" dirty="0">
                        <a:latin typeface="+mn-lt"/>
                      </a:endParaRPr>
                    </a:p>
                  </a:txBody>
                  <a:tcPr marL="45720" marR="45720"/>
                </a:tc>
                <a:extLst>
                  <a:ext uri="{0D108BD9-81ED-4DB2-BD59-A6C34878D82A}">
                    <a16:rowId xmlns:a16="http://schemas.microsoft.com/office/drawing/2014/main" val="10010"/>
                  </a:ext>
                </a:extLst>
              </a:tr>
              <a:tr h="1207382">
                <a:tc>
                  <a:txBody>
                    <a:bodyPr/>
                    <a:lstStyle/>
                    <a:p>
                      <a:pPr algn="r" defTabSz="685800">
                        <a:defRPr sz="1800"/>
                      </a:pPr>
                      <a:r>
                        <a:rPr sz="1400" spc="50" baseline="0" dirty="0">
                          <a:latin typeface="+mn-lt"/>
                          <a:ea typeface="Fibel Nord"/>
                          <a:cs typeface="Fibel Nord"/>
                        </a:rPr>
                        <a:t>11</a:t>
                      </a:r>
                      <a:endParaRPr sz="1400" spc="50" baseline="0" dirty="0">
                        <a:latin typeface="+mn-lt"/>
                      </a:endParaRPr>
                    </a:p>
                  </a:txBody>
                  <a:tcPr marL="45720" marR="45720"/>
                </a:tc>
                <a:tc>
                  <a:txBody>
                    <a:bodyPr/>
                    <a:lstStyle/>
                    <a:p>
                      <a:pPr algn="l" defTabSz="685800">
                        <a:defRPr sz="1800"/>
                      </a:pPr>
                      <a:r>
                        <a:rPr lang="de-DE" sz="1400" spc="50" baseline="0" dirty="0">
                          <a:latin typeface="+mn-lt"/>
                          <a:ea typeface="Fibel Nord"/>
                          <a:cs typeface="Fibel Nord"/>
                        </a:rPr>
                        <a:t>Präsentation des Endprodukts (eigene Fantasiefigur)</a:t>
                      </a:r>
                      <a:endParaRPr sz="1400" spc="50" baseline="0" dirty="0">
                        <a:latin typeface="+mn-lt"/>
                      </a:endParaRPr>
                    </a:p>
                  </a:txBody>
                  <a:tcPr marL="45720" marR="45720"/>
                </a:tc>
                <a:tc>
                  <a:txBody>
                    <a:bodyPr/>
                    <a:lstStyle/>
                    <a:p>
                      <a:pPr algn="l" defTabSz="685800">
                        <a:defRPr sz="1800"/>
                      </a:pPr>
                      <a:r>
                        <a:rPr sz="1400" spc="50" baseline="0">
                          <a:latin typeface="+mn-lt"/>
                          <a:ea typeface="Fibel Nord"/>
                          <a:cs typeface="Fibel Nord"/>
                        </a:rPr>
                        <a:t>Ausstellung im Klassenraum/ Würdigung des finalen Schreibprodukts</a:t>
                      </a:r>
                    </a:p>
                    <a:p>
                      <a:pPr algn="l" defTabSz="685800">
                        <a:defRPr sz="1800"/>
                      </a:pPr>
                      <a:r>
                        <a:rPr sz="1400" spc="50" baseline="0">
                          <a:latin typeface="+mn-lt"/>
                          <a:ea typeface="Fibel Nord"/>
                          <a:cs typeface="Fibel Nord"/>
                        </a:rPr>
                        <a:t>Ggf. Preisverleihung</a:t>
                      </a:r>
                      <a:endParaRPr sz="1400" spc="50" baseline="0">
                        <a:latin typeface="+mn-lt"/>
                      </a:endParaRPr>
                    </a:p>
                  </a:txBody>
                  <a:tcPr marL="45720" marR="45720"/>
                </a:tc>
                <a:tc>
                  <a:txBody>
                    <a:bodyPr/>
                    <a:lstStyle/>
                    <a:p>
                      <a:pPr algn="l" defTabSz="685800">
                        <a:defRPr sz="1800"/>
                      </a:pPr>
                      <a:r>
                        <a:rPr sz="1400" spc="50" baseline="0" dirty="0" err="1">
                          <a:latin typeface="+mn-lt"/>
                          <a:ea typeface="Fibel Nord"/>
                          <a:cs typeface="Fibel Nord"/>
                        </a:rPr>
                        <a:t>Einzelarbeit</a:t>
                      </a:r>
                      <a:r>
                        <a:rPr sz="1400" spc="50" baseline="0" dirty="0">
                          <a:latin typeface="+mn-lt"/>
                          <a:ea typeface="Fibel Nord"/>
                          <a:cs typeface="Fibel Nord"/>
                        </a:rPr>
                        <a:t>; Plenum</a:t>
                      </a:r>
                      <a:endParaRPr sz="1400" spc="50" baseline="0" dirty="0">
                        <a:latin typeface="+mn-lt"/>
                      </a:endParaRPr>
                    </a:p>
                  </a:txBody>
                  <a:tcPr marL="45720" marR="45720"/>
                </a:tc>
                <a:extLst>
                  <a:ext uri="{0D108BD9-81ED-4DB2-BD59-A6C34878D82A}">
                    <a16:rowId xmlns:a16="http://schemas.microsoft.com/office/drawing/2014/main" val="10011"/>
                  </a:ext>
                </a:extLst>
              </a:tr>
            </a:tbl>
          </a:graphicData>
        </a:graphic>
      </p:graphicFrame>
      <p:sp>
        <p:nvSpPr>
          <p:cNvPr id="8" name="Slide Number Placeholder 3">
            <a:extLst>
              <a:ext uri="{FF2B5EF4-FFF2-40B4-BE49-F238E27FC236}">
                <a16:creationId xmlns:a16="http://schemas.microsoft.com/office/drawing/2014/main" id="{54ECDA2E-37F4-4D2E-9F33-76A232845104}"/>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a:t>
            </a:fld>
            <a:endParaRPr lang="de-D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22" name="Tabelle 31"/>
          <p:cNvGraphicFramePr>
            <a:graphicFrameLocks/>
          </p:cNvGraphicFramePr>
          <p:nvPr>
            <p:extLst>
              <p:ext uri="{D42A27DB-BD31-4B8C-83A1-F6EECF244321}">
                <p14:modId xmlns:p14="http://schemas.microsoft.com/office/powerpoint/2010/main" val="3230732647"/>
              </p:ext>
            </p:extLst>
          </p:nvPr>
        </p:nvGraphicFramePr>
        <p:xfrm>
          <a:off x="240701" y="1119487"/>
          <a:ext cx="6340956" cy="5690746"/>
        </p:xfrm>
        <a:graphic>
          <a:graphicData uri="http://schemas.openxmlformats.org/drawingml/2006/table">
            <a:tbl>
              <a:tblPr bandRow="1"/>
              <a:tblGrid>
                <a:gridCol w="642036">
                  <a:extLst>
                    <a:ext uri="{9D8B030D-6E8A-4147-A177-3AD203B41FA5}">
                      <a16:colId xmlns:a16="http://schemas.microsoft.com/office/drawing/2014/main" val="20000"/>
                    </a:ext>
                  </a:extLst>
                </a:gridCol>
                <a:gridCol w="5698920">
                  <a:extLst>
                    <a:ext uri="{9D8B030D-6E8A-4147-A177-3AD203B41FA5}">
                      <a16:colId xmlns:a16="http://schemas.microsoft.com/office/drawing/2014/main" val="20001"/>
                    </a:ext>
                  </a:extLst>
                </a:gridCol>
              </a:tblGrid>
              <a:tr h="3441709">
                <a:tc>
                  <a:txBody>
                    <a:bodyPr/>
                    <a:lstStyle/>
                    <a:p>
                      <a:pPr algn="ctr" defTabSz="685800">
                        <a:defRPr sz="1800"/>
                      </a:pPr>
                      <a:r>
                        <a:rPr lang="de-DE" sz="1400" b="1" dirty="0"/>
                        <a:t>AB</a:t>
                      </a:r>
                      <a:r>
                        <a:rPr sz="1400" b="1" dirty="0"/>
                        <a:t> 3</a:t>
                      </a:r>
                      <a:endParaRPr sz="1400" dirty="0"/>
                    </a:p>
                  </a:txBody>
                  <a:tcPr marL="45720" marR="45720" anchor="ctr">
                    <a:noFill/>
                  </a:tcPr>
                </a:tc>
                <a:tc>
                  <a:txBody>
                    <a:bodyPr/>
                    <a:lstStyle/>
                    <a:p>
                      <a:pPr marL="171450" indent="-171450" algn="l" defTabSz="685800">
                        <a:buFont typeface="Arial"/>
                        <a:buChar char="•"/>
                        <a:defRPr sz="1200"/>
                      </a:pPr>
                      <a:r>
                        <a:rPr lang="de-DE" sz="1400" dirty="0"/>
                        <a:t>Die Lehrperson sensibilisiert die </a:t>
                      </a:r>
                      <a:r>
                        <a:rPr lang="de-DE" sz="1400" dirty="0" err="1"/>
                        <a:t>SuS</a:t>
                      </a:r>
                      <a:r>
                        <a:rPr lang="de-DE" sz="1400" dirty="0"/>
                        <a:t> für die Wichtigkeit von Feedback:</a:t>
                      </a:r>
                      <a:endParaRPr sz="1400" dirty="0"/>
                    </a:p>
                    <a:p>
                      <a:pPr marL="180000" indent="0" algn="l" defTabSz="685800">
                        <a:buFont typeface="Arial"/>
                        <a:buNone/>
                        <a:defRPr sz="1200"/>
                      </a:pPr>
                      <a:r>
                        <a:rPr lang="de-DE" sz="1400" dirty="0"/>
                        <a:t>„</a:t>
                      </a:r>
                      <a:r>
                        <a:rPr sz="1400" dirty="0"/>
                        <a:t>Lena </a:t>
                      </a:r>
                      <a:r>
                        <a:rPr lang="de-DE" sz="1400" dirty="0"/>
                        <a:t>hatet das </a:t>
                      </a:r>
                      <a:r>
                        <a:rPr sz="1400" dirty="0" err="1"/>
                        <a:t>Glück</a:t>
                      </a:r>
                      <a:r>
                        <a:rPr sz="1400" dirty="0"/>
                        <a:t>, </a:t>
                      </a:r>
                      <a:r>
                        <a:rPr sz="1400" dirty="0" err="1"/>
                        <a:t>nach</a:t>
                      </a:r>
                      <a:r>
                        <a:rPr sz="1400" dirty="0"/>
                        <a:t> </a:t>
                      </a:r>
                      <a:r>
                        <a:rPr sz="1400" dirty="0" err="1"/>
                        <a:t>ihrem</a:t>
                      </a:r>
                      <a:r>
                        <a:rPr sz="1400" dirty="0"/>
                        <a:t> </a:t>
                      </a:r>
                      <a:r>
                        <a:rPr sz="1400" dirty="0" err="1"/>
                        <a:t>zweiten</a:t>
                      </a:r>
                      <a:r>
                        <a:rPr sz="1400" dirty="0"/>
                        <a:t> </a:t>
                      </a:r>
                      <a:r>
                        <a:rPr sz="1400" dirty="0" err="1"/>
                        <a:t>Entwurf</a:t>
                      </a:r>
                      <a:r>
                        <a:rPr sz="1400" dirty="0"/>
                        <a:t> </a:t>
                      </a:r>
                      <a:r>
                        <a:rPr sz="1400" dirty="0" err="1"/>
                        <a:t>noch</a:t>
                      </a:r>
                      <a:r>
                        <a:rPr sz="1400" dirty="0"/>
                        <a:t> </a:t>
                      </a:r>
                      <a:r>
                        <a:rPr sz="1400" dirty="0" err="1"/>
                        <a:t>mehr</a:t>
                      </a:r>
                      <a:r>
                        <a:rPr sz="1400" dirty="0"/>
                        <a:t> Feedback </a:t>
                      </a:r>
                      <a:r>
                        <a:rPr sz="1400" dirty="0" err="1"/>
                        <a:t>zu</a:t>
                      </a:r>
                      <a:r>
                        <a:rPr sz="1400" dirty="0"/>
                        <a:t> </a:t>
                      </a:r>
                      <a:r>
                        <a:rPr sz="1400" dirty="0" err="1"/>
                        <a:t>bekommen</a:t>
                      </a:r>
                      <a:r>
                        <a:rPr lang="de-DE" sz="1400" dirty="0"/>
                        <a:t> und hat einen dritten Entwurf geschrieben. Welche Verbesserungen des Textes fallen euch auf?“</a:t>
                      </a:r>
                      <a:endParaRPr sz="1400" dirty="0"/>
                    </a:p>
                    <a:p>
                      <a:pPr marL="171450" marR="0" lvl="0" indent="-171450" algn="l" defTabSz="685800">
                        <a:lnSpc>
                          <a:spcPct val="100000"/>
                        </a:lnSpc>
                        <a:spcBef>
                          <a:spcPts val="0"/>
                        </a:spcBef>
                        <a:spcAft>
                          <a:spcPts val="0"/>
                        </a:spcAft>
                        <a:buClrTx/>
                        <a:buSzTx/>
                        <a:buFont typeface="Arial"/>
                        <a:buChar char="•"/>
                        <a:defRPr sz="1200"/>
                      </a:pPr>
                      <a:r>
                        <a:rPr lang="de-DE" sz="1400" dirty="0"/>
                        <a:t>Die Lehrperson liest den dritten Entwurf vor oder spielt diesen ab. </a:t>
                      </a:r>
                      <a:endParaRPr sz="1400" dirty="0"/>
                    </a:p>
                    <a:p>
                      <a:pPr marL="171450" marR="0" lvl="0" indent="-171450" algn="l" defTabSz="685800">
                        <a:lnSpc>
                          <a:spcPct val="100000"/>
                        </a:lnSpc>
                        <a:spcBef>
                          <a:spcPts val="0"/>
                        </a:spcBef>
                        <a:spcAft>
                          <a:spcPts val="0"/>
                        </a:spcAft>
                        <a:buClrTx/>
                        <a:buSzTx/>
                        <a:buFont typeface="Arial"/>
                        <a:buChar char="•"/>
                        <a:defRPr sz="1200"/>
                      </a:pPr>
                      <a:r>
                        <a:rPr lang="de-DE" sz="1400" dirty="0"/>
                        <a:t>Die </a:t>
                      </a:r>
                      <a:r>
                        <a:rPr lang="de-DE" sz="1400" dirty="0" err="1"/>
                        <a:t>SuS</a:t>
                      </a:r>
                      <a:r>
                        <a:rPr lang="de-DE" sz="1400" dirty="0"/>
                        <a:t> unterstreichen die neuen Informationen im dritten Entwurf.</a:t>
                      </a:r>
                      <a:endParaRPr sz="1400" dirty="0"/>
                    </a:p>
                    <a:p>
                      <a:pPr marL="171450" indent="-171450" algn="l" defTabSz="685800">
                        <a:buFont typeface="Arial"/>
                        <a:buChar char="•"/>
                        <a:defRPr sz="1200"/>
                      </a:pPr>
                      <a:r>
                        <a:rPr lang="de-DE" sz="1400" dirty="0"/>
                        <a:t>Die </a:t>
                      </a:r>
                      <a:r>
                        <a:rPr lang="de-DE" sz="1400" dirty="0" err="1"/>
                        <a:t>SuS</a:t>
                      </a:r>
                      <a:r>
                        <a:rPr lang="de-DE" sz="1400" dirty="0"/>
                        <a:t> diskutieren und vergleichen den zweiten und dritten Entwurf im Plenum.</a:t>
                      </a:r>
                      <a:endParaRPr sz="1400" dirty="0"/>
                    </a:p>
                    <a:p>
                      <a:pPr marL="171450" indent="-171450" algn="l" defTabSz="685800">
                        <a:buFont typeface="Arial"/>
                        <a:buChar char="•"/>
                        <a:defRPr sz="1200"/>
                      </a:pPr>
                      <a:r>
                        <a:rPr lang="de-DE" sz="1400" dirty="0"/>
                        <a:t>Die Lehrperson gibt weitere Impulse für das Unterrichtsgespräch:</a:t>
                      </a:r>
                      <a:endParaRPr sz="1400" dirty="0"/>
                    </a:p>
                    <a:p>
                      <a:pPr marL="180000" indent="0" algn="l" defTabSz="685800">
                        <a:buFont typeface="Arial"/>
                        <a:buNone/>
                        <a:defRPr sz="1200"/>
                      </a:pPr>
                      <a:r>
                        <a:rPr lang="de-DE" sz="1400" dirty="0"/>
                        <a:t>„Ist die Beschreibung jetzt genau genug, um den richtigen Elfen zu erkennen?“</a:t>
                      </a:r>
                      <a:endParaRPr sz="1400" dirty="0"/>
                    </a:p>
                    <a:p>
                      <a:pPr marL="0" indent="0" algn="l" defTabSz="685800">
                        <a:buFont typeface="Arial"/>
                        <a:buNone/>
                        <a:defRPr sz="1200"/>
                      </a:pPr>
                      <a:endParaRPr lang="de-DE" sz="1400" dirty="0"/>
                    </a:p>
                    <a:p>
                      <a:pPr marL="0" marR="0" lvl="0" indent="0" algn="l" defTabSz="685800">
                        <a:lnSpc>
                          <a:spcPct val="100000"/>
                        </a:lnSpc>
                        <a:spcBef>
                          <a:spcPts val="0"/>
                        </a:spcBef>
                        <a:spcAft>
                          <a:spcPts val="0"/>
                        </a:spcAft>
                        <a:buClrTx/>
                        <a:buSzTx/>
                        <a:buFontTx/>
                        <a:buNone/>
                        <a:defRPr sz="1200" b="1" u="sng"/>
                      </a:pPr>
                      <a:r>
                        <a:rPr lang="de-DE" sz="1400" b="0" i="1" u="sng" dirty="0">
                          <a:solidFill>
                            <a:schemeClr val="tx1"/>
                          </a:solidFill>
                          <a:latin typeface="+mn-lt"/>
                          <a:ea typeface="+mn-ea"/>
                          <a:cs typeface="+mn-cs"/>
                        </a:rPr>
                        <a:t>Alternativ: </a:t>
                      </a:r>
                      <a:r>
                        <a:rPr lang="de-DE" sz="1400" b="0" u="none" dirty="0"/>
                        <a:t>Die </a:t>
                      </a:r>
                      <a:r>
                        <a:rPr lang="de-DE" sz="1400" b="0" u="none" dirty="0" err="1"/>
                        <a:t>SuS</a:t>
                      </a:r>
                      <a:r>
                        <a:rPr lang="de-DE" sz="1400" b="0" u="none" dirty="0"/>
                        <a:t> lesen in </a:t>
                      </a:r>
                      <a:r>
                        <a:rPr lang="de-DE" sz="1400" b="1" u="none" dirty="0"/>
                        <a:t>Partnerarbeit</a:t>
                      </a:r>
                      <a:r>
                        <a:rPr lang="de-DE" sz="1400" b="0" u="none" dirty="0"/>
                        <a:t> die Beschreibung oder hören sich diese gemeinsam an und unterstreichen die neuen Informationen. </a:t>
                      </a:r>
                      <a:endParaRPr sz="1400" dirty="0"/>
                    </a:p>
                  </a:txBody>
                  <a:tcPr marL="45720" marR="45720" anchor="ctr">
                    <a:noFill/>
                  </a:tcPr>
                </a:tc>
                <a:extLst>
                  <a:ext uri="{0D108BD9-81ED-4DB2-BD59-A6C34878D82A}">
                    <a16:rowId xmlns:a16="http://schemas.microsoft.com/office/drawing/2014/main" val="10004"/>
                  </a:ext>
                </a:extLst>
              </a:tr>
              <a:tr h="2249037">
                <a:tc gridSpan="2">
                  <a:txBody>
                    <a:bodyPr/>
                    <a:lstStyle/>
                    <a:p>
                      <a:pPr algn="l" defTabSz="685800">
                        <a:defRPr sz="1200" b="1"/>
                      </a:pPr>
                      <a:r>
                        <a:rPr lang="de-DE" sz="1400" dirty="0"/>
                        <a:t>Sicherung:</a:t>
                      </a:r>
                      <a:endParaRPr sz="1400" dirty="0"/>
                    </a:p>
                    <a:p>
                      <a:pPr marL="171450" indent="-171450" algn="l" defTabSz="685800">
                        <a:buFont typeface="Arial"/>
                        <a:buChar char="•"/>
                        <a:defRPr sz="1200"/>
                      </a:pPr>
                      <a:r>
                        <a:rPr lang="de-DE" sz="1400" b="0" dirty="0"/>
                        <a:t>Die </a:t>
                      </a:r>
                      <a:r>
                        <a:rPr lang="de-DE" sz="1400" b="0" dirty="0" err="1"/>
                        <a:t>SuS</a:t>
                      </a:r>
                      <a:r>
                        <a:rPr lang="de-DE" sz="1400" b="0" dirty="0"/>
                        <a:t> sammeln Kriterien für eine gute Personenbeschreibung mit der </a:t>
                      </a:r>
                      <a:r>
                        <a:rPr lang="de-DE" sz="1400" dirty="0"/>
                        <a:t>T</a:t>
                      </a:r>
                      <a:r>
                        <a:rPr sz="1400" dirty="0" err="1"/>
                        <a:t>hink</a:t>
                      </a:r>
                      <a:r>
                        <a:rPr sz="1400" dirty="0"/>
                        <a:t>, Pair, Share</a:t>
                      </a:r>
                      <a:r>
                        <a:rPr lang="de-DE" sz="1400" dirty="0"/>
                        <a:t>-Methode:</a:t>
                      </a:r>
                      <a:endParaRPr lang="de-DE" sz="1400" b="0" dirty="0"/>
                    </a:p>
                    <a:p>
                      <a:pPr marL="180000" indent="0" algn="l" defTabSz="685800">
                        <a:buFont typeface="Arial"/>
                        <a:buNone/>
                        <a:defRPr sz="1200"/>
                      </a:pPr>
                      <a:r>
                        <a:rPr sz="1400" b="1" dirty="0"/>
                        <a:t>Think</a:t>
                      </a:r>
                      <a:r>
                        <a:rPr sz="1400" dirty="0"/>
                        <a:t>: </a:t>
                      </a:r>
                      <a:r>
                        <a:rPr lang="de-DE" sz="1400" dirty="0"/>
                        <a:t>Die </a:t>
                      </a:r>
                      <a:r>
                        <a:rPr lang="de-DE" sz="1400" dirty="0" err="1"/>
                        <a:t>SuS</a:t>
                      </a:r>
                      <a:r>
                        <a:rPr lang="de-DE" sz="1400" dirty="0"/>
                        <a:t> </a:t>
                      </a:r>
                      <a:r>
                        <a:rPr sz="1400" dirty="0" err="1"/>
                        <a:t>überleg</a:t>
                      </a:r>
                      <a:r>
                        <a:rPr lang="de-DE" sz="1400" dirty="0"/>
                        <a:t>en in </a:t>
                      </a:r>
                      <a:r>
                        <a:rPr lang="de-DE" sz="1400" b="1" dirty="0"/>
                        <a:t>Einzelarbeit</a:t>
                      </a:r>
                      <a:r>
                        <a:rPr sz="1400" dirty="0"/>
                        <a:t> </a:t>
                      </a:r>
                      <a:r>
                        <a:rPr sz="1400" dirty="0" err="1"/>
                        <a:t>zwei</a:t>
                      </a:r>
                      <a:r>
                        <a:rPr sz="1400" dirty="0"/>
                        <a:t> </a:t>
                      </a:r>
                      <a:r>
                        <a:rPr sz="1400" dirty="0" err="1"/>
                        <a:t>Kriterien</a:t>
                      </a:r>
                      <a:r>
                        <a:rPr sz="1400" dirty="0"/>
                        <a:t>, die </a:t>
                      </a:r>
                      <a:r>
                        <a:rPr sz="1400" dirty="0" err="1"/>
                        <a:t>eine</a:t>
                      </a:r>
                      <a:r>
                        <a:rPr sz="1400" dirty="0"/>
                        <a:t> </a:t>
                      </a:r>
                      <a:r>
                        <a:rPr sz="1400" dirty="0" err="1"/>
                        <a:t>gute</a:t>
                      </a:r>
                      <a:r>
                        <a:rPr sz="1400" dirty="0"/>
                        <a:t> </a:t>
                      </a:r>
                      <a:r>
                        <a:rPr sz="1400" dirty="0" err="1"/>
                        <a:t>Beschreibung</a:t>
                      </a:r>
                      <a:r>
                        <a:rPr sz="1400" dirty="0"/>
                        <a:t> </a:t>
                      </a:r>
                      <a:r>
                        <a:rPr lang="de-DE" sz="1400" dirty="0"/>
                        <a:t>erfüllen</a:t>
                      </a:r>
                      <a:r>
                        <a:rPr sz="1400" dirty="0"/>
                        <a:t> </a:t>
                      </a:r>
                      <a:r>
                        <a:rPr sz="1400" dirty="0" err="1"/>
                        <a:t>sollte</a:t>
                      </a:r>
                      <a:r>
                        <a:rPr sz="1400" dirty="0"/>
                        <a:t>. </a:t>
                      </a:r>
                      <a:endParaRPr lang="de-DE" sz="1400" dirty="0"/>
                    </a:p>
                    <a:p>
                      <a:pPr marL="180000" indent="0" algn="l" defTabSz="685800">
                        <a:buFont typeface="Arial"/>
                        <a:buNone/>
                        <a:defRPr sz="1200"/>
                      </a:pPr>
                      <a:r>
                        <a:rPr sz="1400" b="1" dirty="0"/>
                        <a:t>Pair</a:t>
                      </a:r>
                      <a:r>
                        <a:rPr sz="1400" dirty="0"/>
                        <a:t>: Die </a:t>
                      </a:r>
                      <a:r>
                        <a:rPr lang="de-DE" sz="1400" dirty="0" err="1"/>
                        <a:t>SuS</a:t>
                      </a:r>
                      <a:r>
                        <a:rPr lang="de-DE" sz="1400" dirty="0"/>
                        <a:t> </a:t>
                      </a:r>
                      <a:r>
                        <a:rPr sz="1400" dirty="0" err="1"/>
                        <a:t>tauschen</a:t>
                      </a:r>
                      <a:r>
                        <a:rPr sz="1400" dirty="0"/>
                        <a:t> </a:t>
                      </a:r>
                      <a:r>
                        <a:rPr sz="1400" dirty="0" err="1"/>
                        <a:t>sich</a:t>
                      </a:r>
                      <a:r>
                        <a:rPr sz="1400" dirty="0"/>
                        <a:t> </a:t>
                      </a:r>
                      <a:r>
                        <a:rPr lang="de-DE" sz="1400" dirty="0"/>
                        <a:t>in </a:t>
                      </a:r>
                      <a:r>
                        <a:rPr lang="de-DE" sz="1400" b="1" dirty="0"/>
                        <a:t>Partnerarbeit</a:t>
                      </a:r>
                      <a:r>
                        <a:rPr lang="de-DE" sz="1400" dirty="0"/>
                        <a:t> </a:t>
                      </a:r>
                      <a:r>
                        <a:rPr sz="1400" dirty="0" err="1"/>
                        <a:t>über</a:t>
                      </a:r>
                      <a:r>
                        <a:rPr sz="1400" dirty="0"/>
                        <a:t> die </a:t>
                      </a:r>
                      <a:r>
                        <a:rPr sz="1400" dirty="0" err="1"/>
                        <a:t>Kriterien</a:t>
                      </a:r>
                      <a:r>
                        <a:rPr sz="1400" dirty="0"/>
                        <a:t> </a:t>
                      </a:r>
                      <a:r>
                        <a:rPr sz="1400" dirty="0" err="1"/>
                        <a:t>aus</a:t>
                      </a:r>
                      <a:r>
                        <a:rPr lang="de-DE" sz="1400" dirty="0"/>
                        <a:t>.</a:t>
                      </a:r>
                      <a:r>
                        <a:rPr sz="1400" dirty="0"/>
                        <a:t> </a:t>
                      </a:r>
                      <a:r>
                        <a:rPr lang="de-DE" sz="1400" dirty="0"/>
                        <a:t>Gemeinsam</a:t>
                      </a:r>
                      <a:r>
                        <a:rPr sz="1400" dirty="0"/>
                        <a:t> </a:t>
                      </a:r>
                      <a:r>
                        <a:rPr lang="de-DE" sz="1400" dirty="0"/>
                        <a:t>erarbeiten sie </a:t>
                      </a:r>
                      <a:r>
                        <a:rPr sz="1400" dirty="0" err="1"/>
                        <a:t>weitere</a:t>
                      </a:r>
                      <a:r>
                        <a:rPr sz="1400" dirty="0"/>
                        <a:t> </a:t>
                      </a:r>
                      <a:r>
                        <a:rPr sz="1400" dirty="0" err="1"/>
                        <a:t>Kriterien</a:t>
                      </a:r>
                      <a:r>
                        <a:rPr sz="1400" dirty="0"/>
                        <a:t>. </a:t>
                      </a:r>
                      <a:endParaRPr lang="de-DE" sz="1400" dirty="0"/>
                    </a:p>
                    <a:p>
                      <a:pPr marL="180000" indent="0" algn="l" defTabSz="685800">
                        <a:buFont typeface="Arial"/>
                        <a:buNone/>
                        <a:defRPr sz="1200"/>
                      </a:pPr>
                      <a:r>
                        <a:rPr sz="1400" b="1" dirty="0"/>
                        <a:t>Share</a:t>
                      </a:r>
                      <a:r>
                        <a:rPr sz="1400" dirty="0"/>
                        <a:t>: Die </a:t>
                      </a:r>
                      <a:r>
                        <a:rPr lang="de-DE" sz="1400" dirty="0" err="1"/>
                        <a:t>SuS</a:t>
                      </a:r>
                      <a:r>
                        <a:rPr lang="de-DE" sz="1400" dirty="0"/>
                        <a:t> </a:t>
                      </a:r>
                      <a:r>
                        <a:rPr sz="1400" dirty="0" err="1"/>
                        <a:t>tauschen</a:t>
                      </a:r>
                      <a:r>
                        <a:rPr sz="1400" dirty="0"/>
                        <a:t> </a:t>
                      </a:r>
                      <a:r>
                        <a:rPr sz="1400" dirty="0" err="1"/>
                        <a:t>sich</a:t>
                      </a:r>
                      <a:r>
                        <a:rPr sz="1400" dirty="0"/>
                        <a:t> </a:t>
                      </a:r>
                      <a:r>
                        <a:rPr sz="1400" dirty="0" err="1"/>
                        <a:t>im</a:t>
                      </a:r>
                      <a:r>
                        <a:rPr sz="1400" dirty="0"/>
                        <a:t> </a:t>
                      </a:r>
                      <a:r>
                        <a:rPr sz="1400" b="1" dirty="0"/>
                        <a:t>Plenum</a:t>
                      </a:r>
                      <a:r>
                        <a:rPr sz="1400" dirty="0"/>
                        <a:t> </a:t>
                      </a:r>
                      <a:r>
                        <a:rPr sz="1400" dirty="0" err="1"/>
                        <a:t>über</a:t>
                      </a:r>
                      <a:r>
                        <a:rPr sz="1400" dirty="0"/>
                        <a:t> die </a:t>
                      </a:r>
                      <a:r>
                        <a:rPr sz="1400" dirty="0" err="1"/>
                        <a:t>Kriterien</a:t>
                      </a:r>
                      <a:r>
                        <a:rPr sz="1400" dirty="0"/>
                        <a:t> </a:t>
                      </a:r>
                      <a:r>
                        <a:rPr sz="1400" dirty="0" err="1"/>
                        <a:t>aus.</a:t>
                      </a:r>
                      <a:r>
                        <a:rPr sz="1400" dirty="0"/>
                        <a:t> </a:t>
                      </a:r>
                      <a:endParaRPr lang="de-DE" sz="1400" dirty="0"/>
                    </a:p>
                    <a:p>
                      <a:pPr marL="171450" indent="-171450" algn="l" defTabSz="685800">
                        <a:buFont typeface="Arial"/>
                        <a:buChar char="•"/>
                        <a:defRPr sz="1200"/>
                      </a:pPr>
                      <a:r>
                        <a:rPr lang="de-DE" sz="1400" dirty="0"/>
                        <a:t>Die Lehrperson sichert die Ergebnisse (Tafel, Plakat, etc.).</a:t>
                      </a:r>
                      <a:endParaRPr sz="1400" dirty="0"/>
                    </a:p>
                  </a:txBody>
                  <a:tcPr marL="45720" marR="45720" anchor="ctr">
                    <a:noFill/>
                  </a:tcPr>
                </a:tc>
                <a:tc hMerge="1">
                  <a:txBody>
                    <a:bodyPr/>
                    <a:lstStyle/>
                    <a:p>
                      <a:endParaRPr/>
                    </a:p>
                  </a:txBody>
                  <a:tcPr/>
                </a:tc>
                <a:extLst>
                  <a:ext uri="{0D108BD9-81ED-4DB2-BD59-A6C34878D82A}">
                    <a16:rowId xmlns:a16="http://schemas.microsoft.com/office/drawing/2014/main" val="10005"/>
                  </a:ext>
                </a:extLst>
              </a:tr>
            </a:tbl>
          </a:graphicData>
        </a:graphic>
      </p:graphicFrame>
      <p:sp>
        <p:nvSpPr>
          <p:cNvPr id="128"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129" name="Textfeld 39"/>
          <p:cNvSpPr txBox="1"/>
          <p:nvPr/>
        </p:nvSpPr>
        <p:spPr bwMode="auto">
          <a:xfrm>
            <a:off x="111268" y="584872"/>
            <a:ext cx="6595492" cy="370840"/>
          </a:xfrm>
          <a:prstGeom prst="rect">
            <a:avLst/>
          </a:prstGeom>
          <a:noFill/>
          <a:ln w="12700" cap="flat">
            <a:noFill/>
            <a:miter lim="400000"/>
          </a:ln>
          <a:effectLst/>
        </p:spPr>
        <p:txBody>
          <a:bodyPr wrap="square" lIns="45718" tIns="45718" rIns="45718" bIns="45718" numCol="1" anchor="t">
            <a:spAutoFit/>
          </a:bodyPr>
          <a:lstStyle>
            <a:lvl1pPr algn="ctr">
              <a:defRPr b="1">
                <a:latin typeface="+mj-lt"/>
                <a:ea typeface="+mj-ea"/>
                <a:cs typeface="+mj-cs"/>
              </a:defRPr>
            </a:lvl1pPr>
          </a:lstStyle>
          <a:p>
            <a:pPr>
              <a:defRPr/>
            </a:pPr>
            <a:r>
              <a:rPr lang="de-DE" b="0" dirty="0">
                <a:latin typeface="+mn-lt"/>
                <a:cs typeface="+mn-cs"/>
              </a:rPr>
              <a:t>Einheit</a:t>
            </a:r>
            <a:r>
              <a:rPr b="0" dirty="0">
                <a:latin typeface="+mn-lt"/>
                <a:cs typeface="+mn-cs"/>
              </a:rPr>
              <a:t> 1: </a:t>
            </a:r>
            <a:r>
              <a:rPr b="0" dirty="0" err="1">
                <a:solidFill>
                  <a:schemeClr val="tx1"/>
                </a:solidFill>
                <a:latin typeface="+mn-lt"/>
                <a:cs typeface="+mn-cs"/>
              </a:rPr>
              <a:t>Einleitung</a:t>
            </a:r>
            <a:r>
              <a:rPr b="0" dirty="0">
                <a:latin typeface="+mn-lt"/>
                <a:cs typeface="+mn-cs"/>
              </a:rPr>
              <a:t> </a:t>
            </a:r>
          </a:p>
        </p:txBody>
      </p:sp>
      <p:sp>
        <p:nvSpPr>
          <p:cNvPr id="5" name="Gerade Verbindung 38">
            <a:extLst>
              <a:ext uri="{FF2B5EF4-FFF2-40B4-BE49-F238E27FC236}">
                <a16:creationId xmlns:a16="http://schemas.microsoft.com/office/drawing/2014/main" id="{6743A282-1F70-485C-8DF2-95792429AFEB}"/>
              </a:ext>
            </a:extLst>
          </p:cNvPr>
          <p:cNvSpPr/>
          <p:nvPr/>
        </p:nvSpPr>
        <p:spPr bwMode="auto">
          <a:xfrm flipH="1">
            <a:off x="6806122" y="0"/>
            <a:ext cx="2" cy="9906001"/>
          </a:xfrm>
          <a:prstGeom prst="line">
            <a:avLst/>
          </a:prstGeom>
          <a:ln w="127000">
            <a:solidFill>
              <a:schemeClr val="accent2"/>
            </a:solidFill>
            <a:miter/>
          </a:ln>
        </p:spPr>
        <p:txBody>
          <a:bodyPr lIns="45718" tIns="45718" rIns="45718" bIns="45718"/>
          <a:lstStyle/>
          <a:p>
            <a:pPr>
              <a:defRPr/>
            </a:pPr>
            <a:endParaRPr/>
          </a:p>
        </p:txBody>
      </p:sp>
      <p:sp>
        <p:nvSpPr>
          <p:cNvPr id="8" name="Slide Number Placeholder 3">
            <a:extLst>
              <a:ext uri="{FF2B5EF4-FFF2-40B4-BE49-F238E27FC236}">
                <a16:creationId xmlns:a16="http://schemas.microsoft.com/office/drawing/2014/main" id="{6B0E4113-555B-43EC-8011-915265B63C6C}"/>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10</a:t>
            </a:fld>
            <a:endParaRPr lang="de-DE" dirty="0"/>
          </a:p>
        </p:txBody>
      </p:sp>
    </p:spTree>
    <p:extLst>
      <p:ext uri="{BB962C8B-B14F-4D97-AF65-F5344CB8AC3E}">
        <p14:creationId xmlns:p14="http://schemas.microsoft.com/office/powerpoint/2010/main" val="36083025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2691021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7" name="TextBox 1"/>
          <p:cNvSpPr txBox="1"/>
          <p:nvPr/>
        </p:nvSpPr>
        <p:spPr bwMode="auto">
          <a:xfrm>
            <a:off x="258849" y="428296"/>
            <a:ext cx="4950842"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11b: Lückentext – Elfenbeschreibung</a:t>
            </a:r>
            <a:endParaRPr sz="2200" spc="50" dirty="0"/>
          </a:p>
        </p:txBody>
      </p:sp>
      <p:sp>
        <p:nvSpPr>
          <p:cNvPr id="1408" name="TextBox 6"/>
          <p:cNvSpPr txBox="1"/>
          <p:nvPr/>
        </p:nvSpPr>
        <p:spPr bwMode="auto">
          <a:xfrm>
            <a:off x="408975" y="2358635"/>
            <a:ext cx="6599151" cy="5416030"/>
          </a:xfrm>
          <a:prstGeom prst="rect">
            <a:avLst/>
          </a:prstGeom>
          <a:ln w="12700">
            <a:miter lim="400000"/>
          </a:ln>
        </p:spPr>
        <p:txBody>
          <a:bodyPr wrap="square" lIns="45718" tIns="45718" rIns="45718" bIns="45718">
            <a:spAutoFit/>
          </a:bodyPr>
          <a:lstStyle>
            <a:lvl1pPr>
              <a:lnSpc>
                <a:spcPct val="200000"/>
              </a:lnSpc>
              <a:defRPr>
                <a:latin typeface="Fibel Nord"/>
                <a:ea typeface="Fibel Nord"/>
                <a:cs typeface="Fibel Nord"/>
              </a:defRPr>
            </a:lvl1pPr>
          </a:lstStyle>
          <a:p>
            <a:pPr>
              <a:defRPr/>
            </a:pPr>
            <a:r>
              <a:rPr lang="de-DE" sz="2200" spc="50" dirty="0"/>
              <a:t>Diese Elfe heißt </a:t>
            </a:r>
            <a:r>
              <a:rPr lang="de-DE" sz="2200" spc="-150" dirty="0"/>
              <a:t>________________</a:t>
            </a:r>
            <a:r>
              <a:rPr lang="de-DE" sz="2200" spc="50" dirty="0"/>
              <a:t>. Sie ist </a:t>
            </a:r>
            <a:r>
              <a:rPr lang="de-DE" sz="2200" spc="-150" dirty="0"/>
              <a:t>_______________</a:t>
            </a:r>
            <a:r>
              <a:rPr lang="de-DE" sz="2200" spc="50" dirty="0"/>
              <a:t> Jahre alt und hat </a:t>
            </a:r>
            <a:r>
              <a:rPr lang="de-DE" sz="2200" spc="-150" dirty="0"/>
              <a:t>_____________________</a:t>
            </a:r>
            <a:r>
              <a:rPr lang="de-DE" sz="2200" spc="50" dirty="0"/>
              <a:t> Haare. Ihre Augen sind </a:t>
            </a:r>
            <a:r>
              <a:rPr lang="de-DE" sz="2200" spc="-150" dirty="0"/>
              <a:t>________________</a:t>
            </a:r>
            <a:r>
              <a:rPr lang="de-DE" sz="2200" spc="50" dirty="0"/>
              <a:t>, denn </a:t>
            </a:r>
            <a:r>
              <a:rPr lang="de-DE" sz="2200" spc="-150" dirty="0"/>
              <a:t>________________________  ______________</a:t>
            </a:r>
            <a:r>
              <a:rPr lang="de-DE" sz="2200" spc="50" dirty="0"/>
              <a:t>. Ihre Ohren sind </a:t>
            </a:r>
            <a:r>
              <a:rPr lang="de-DE" sz="2200" spc="-150" dirty="0"/>
              <a:t>_________________</a:t>
            </a:r>
            <a:r>
              <a:rPr lang="de-DE" sz="2200" spc="50" dirty="0"/>
              <a:t> und sie trägt </a:t>
            </a:r>
            <a:r>
              <a:rPr lang="de-DE" sz="2200" spc="-150" dirty="0"/>
              <a:t>__________________________________________ __________________</a:t>
            </a:r>
            <a:r>
              <a:rPr lang="de-DE" sz="2200" spc="50" dirty="0"/>
              <a:t>. Sie hat </a:t>
            </a:r>
            <a:r>
              <a:rPr lang="de-DE" sz="2200" spc="-150" dirty="0"/>
              <a:t>________________________ _____________________. </a:t>
            </a:r>
            <a:r>
              <a:rPr lang="de-DE" sz="2200" spc="50" dirty="0"/>
              <a:t>Sie ist </a:t>
            </a:r>
            <a:r>
              <a:rPr lang="de-DE" sz="2200" spc="-150" dirty="0"/>
              <a:t>__________________</a:t>
            </a:r>
            <a:r>
              <a:rPr lang="de-DE" sz="2200" spc="50" dirty="0"/>
              <a:t>, aber </a:t>
            </a:r>
            <a:r>
              <a:rPr lang="de-DE" sz="2200" spc="-150" dirty="0"/>
              <a:t>_________________________</a:t>
            </a:r>
            <a:r>
              <a:rPr lang="de-DE" sz="2200" spc="50" dirty="0"/>
              <a:t>.</a:t>
            </a:r>
          </a:p>
        </p:txBody>
      </p:sp>
      <p:grpSp>
        <p:nvGrpSpPr>
          <p:cNvPr id="1428" name="Group"/>
          <p:cNvGrpSpPr/>
          <p:nvPr/>
        </p:nvGrpSpPr>
        <p:grpSpPr bwMode="auto">
          <a:xfrm>
            <a:off x="554152" y="1313113"/>
            <a:ext cx="6133002" cy="371858"/>
            <a:chOff x="0" y="0"/>
            <a:chExt cx="6133000" cy="371857"/>
          </a:xfrm>
        </p:grpSpPr>
        <p:grpSp>
          <p:nvGrpSpPr>
            <p:cNvPr id="1426" name="Oval 18"/>
            <p:cNvGrpSpPr/>
            <p:nvPr/>
          </p:nvGrpSpPr>
          <p:grpSpPr bwMode="auto">
            <a:xfrm>
              <a:off x="0" y="1021"/>
              <a:ext cx="365764" cy="370837"/>
              <a:chOff x="0" y="0"/>
              <a:chExt cx="365763" cy="370835"/>
            </a:xfrm>
          </p:grpSpPr>
          <p:sp>
            <p:nvSpPr>
              <p:cNvPr id="1424"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425"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dirty="0"/>
                  <a:t>2</a:t>
                </a:r>
              </a:p>
            </p:txBody>
          </p:sp>
        </p:grpSp>
        <p:sp>
          <p:nvSpPr>
            <p:cNvPr id="1427" name="Textfeld 3"/>
            <p:cNvSpPr txBox="1"/>
            <p:nvPr/>
          </p:nvSpPr>
          <p:spPr bwMode="auto">
            <a:xfrm>
              <a:off x="453142" y="0"/>
              <a:ext cx="5679859" cy="37083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spc="50" dirty="0" err="1"/>
                <a:t>Fülle</a:t>
              </a:r>
              <a:r>
                <a:rPr spc="50" dirty="0"/>
                <a:t> den </a:t>
              </a:r>
              <a:r>
                <a:rPr spc="50" dirty="0" err="1"/>
                <a:t>Lückentext</a:t>
              </a:r>
              <a:r>
                <a:rPr spc="50" dirty="0"/>
                <a:t> </a:t>
              </a:r>
              <a:r>
                <a:rPr spc="50" dirty="0" err="1"/>
                <a:t>mit</a:t>
              </a:r>
              <a:r>
                <a:rPr spc="50" dirty="0"/>
                <a:t> </a:t>
              </a:r>
              <a:r>
                <a:rPr spc="50" dirty="0" err="1"/>
                <a:t>Hilfe</a:t>
              </a:r>
              <a:r>
                <a:rPr spc="50" dirty="0"/>
                <a:t> der </a:t>
              </a:r>
              <a:r>
                <a:rPr spc="50" dirty="0" err="1"/>
                <a:t>Tabelle</a:t>
              </a:r>
              <a:r>
                <a:rPr lang="de-DE" spc="50" dirty="0"/>
                <a:t> (AB 11)</a:t>
              </a:r>
              <a:r>
                <a:rPr spc="50" dirty="0"/>
                <a:t> </a:t>
              </a:r>
              <a:r>
                <a:rPr spc="50" dirty="0" err="1"/>
                <a:t>aus.</a:t>
              </a:r>
              <a:endParaRPr spc="50" dirty="0"/>
            </a:p>
          </p:txBody>
        </p:sp>
      </p:grpSp>
      <p:sp>
        <p:nvSpPr>
          <p:cNvPr id="32" name="Rectangle 7">
            <a:extLst>
              <a:ext uri="{FF2B5EF4-FFF2-40B4-BE49-F238E27FC236}">
                <a16:creationId xmlns:a16="http://schemas.microsoft.com/office/drawing/2014/main" id="{72F7E878-6820-43E7-9F65-68503178D9F9}"/>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0" name="TextBox 45">
            <a:extLst>
              <a:ext uri="{FF2B5EF4-FFF2-40B4-BE49-F238E27FC236}">
                <a16:creationId xmlns:a16="http://schemas.microsoft.com/office/drawing/2014/main" id="{F9F2DAD0-A300-4AD3-8536-F49667FAF175}"/>
              </a:ext>
            </a:extLst>
          </p:cNvPr>
          <p:cNvSpPr txBox="1"/>
          <p:nvPr/>
        </p:nvSpPr>
        <p:spPr bwMode="auto">
          <a:xfrm>
            <a:off x="4026044" y="89301"/>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3" name="Slide Number Placeholder 3">
            <a:extLst>
              <a:ext uri="{FF2B5EF4-FFF2-40B4-BE49-F238E27FC236}">
                <a16:creationId xmlns:a16="http://schemas.microsoft.com/office/drawing/2014/main" id="{596C3976-CC68-4055-A926-31745FB7533D}"/>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101</a:t>
            </a:fld>
            <a:endParaRPr lang="de-DE" dirty="0"/>
          </a:p>
        </p:txBody>
      </p:sp>
    </p:spTree>
    <p:extLst>
      <p:ext uri="{BB962C8B-B14F-4D97-AF65-F5344CB8AC3E}">
        <p14:creationId xmlns:p14="http://schemas.microsoft.com/office/powerpoint/2010/main" val="29706230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9525124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lide Number Placeholder 3">
            <a:extLst>
              <a:ext uri="{FF2B5EF4-FFF2-40B4-BE49-F238E27FC236}">
                <a16:creationId xmlns:a16="http://schemas.microsoft.com/office/drawing/2014/main" id="{CF8B0BAC-D1AA-4328-8CA1-282F28965FCA}"/>
              </a:ext>
            </a:extLst>
          </p:cNvPr>
          <p:cNvSpPr>
            <a:spLocks noGrp="1"/>
          </p:cNvSpPr>
          <p:nvPr>
            <p:ph type="sldNum" sz="quarter" idx="2"/>
          </p:nvPr>
        </p:nvSpPr>
        <p:spPr>
          <a:xfrm>
            <a:off x="6166515" y="9585562"/>
            <a:ext cx="219999" cy="231137"/>
          </a:xfrm>
        </p:spPr>
        <p:txBody>
          <a:bodyPr/>
          <a:lstStyle/>
          <a:p>
            <a:pPr>
              <a:defRPr/>
            </a:pPr>
            <a:fld id="{86CB4B4D-7CA3-9044-876B-883B54F8677D}" type="slidenum">
              <a:rPr lang="de-DE" smtClean="0"/>
              <a:t>103</a:t>
            </a:fld>
            <a:endParaRPr lang="de-DE" dirty="0"/>
          </a:p>
        </p:txBody>
      </p:sp>
      <p:sp>
        <p:nvSpPr>
          <p:cNvPr id="21" name="Rectangle: Rounded Corners 20">
            <a:extLst>
              <a:ext uri="{FF2B5EF4-FFF2-40B4-BE49-F238E27FC236}">
                <a16:creationId xmlns:a16="http://schemas.microsoft.com/office/drawing/2014/main" id="{A429C56C-345B-42E2-BAB1-2FB5ADD6FE36}"/>
              </a:ext>
            </a:extLst>
          </p:cNvPr>
          <p:cNvSpPr/>
          <p:nvPr/>
        </p:nvSpPr>
        <p:spPr bwMode="auto">
          <a:xfrm>
            <a:off x="-839636" y="1355189"/>
            <a:ext cx="8787532" cy="5996409"/>
          </a:xfrm>
          <a:prstGeom prst="roundRect">
            <a:avLst/>
          </a:prstGeom>
          <a:solidFill>
            <a:schemeClr val="accent2"/>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r>
              <a:rPr lang="de-DE" dirty="0"/>
              <a:t>See elf 12</a:t>
            </a:r>
          </a:p>
        </p:txBody>
      </p:sp>
    </p:spTree>
    <p:extLst>
      <p:ext uri="{BB962C8B-B14F-4D97-AF65-F5344CB8AC3E}">
        <p14:creationId xmlns:p14="http://schemas.microsoft.com/office/powerpoint/2010/main" val="33778410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a:extLst>
              <a:ext uri="{FF2B5EF4-FFF2-40B4-BE49-F238E27FC236}">
                <a16:creationId xmlns:a16="http://schemas.microsoft.com/office/drawing/2014/main" id="{2C6182CA-CF9E-453A-9545-A1A8F4D04B0A}"/>
              </a:ext>
            </a:extLst>
          </p:cNvPr>
          <p:cNvSpPr>
            <a:spLocks noGrp="1"/>
          </p:cNvSpPr>
          <p:nvPr>
            <p:ph type="sldNum" sz="quarter" idx="2"/>
          </p:nvPr>
        </p:nvSpPr>
        <p:spPr/>
        <p:txBody>
          <a:bodyPr/>
          <a:lstStyle/>
          <a:p>
            <a:pPr>
              <a:defRPr/>
            </a:pPr>
            <a:fld id="{86CB4B4D-7CA3-9044-876B-883B54F8677D}" type="slidenum">
              <a:rPr lang="de-DE" smtClean="0"/>
              <a:t>104</a:t>
            </a:fld>
            <a:endParaRPr lang="de-DE"/>
          </a:p>
        </p:txBody>
      </p:sp>
    </p:spTree>
    <p:extLst>
      <p:ext uri="{BB962C8B-B14F-4D97-AF65-F5344CB8AC3E}">
        <p14:creationId xmlns:p14="http://schemas.microsoft.com/office/powerpoint/2010/main" val="13791364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7" name="TextBox 1"/>
          <p:cNvSpPr txBox="1"/>
          <p:nvPr/>
        </p:nvSpPr>
        <p:spPr bwMode="auto">
          <a:xfrm>
            <a:off x="258849" y="428296"/>
            <a:ext cx="4950842"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12a: Lückentext – Elfenbeschreibung</a:t>
            </a:r>
            <a:endParaRPr sz="2200" spc="50" dirty="0"/>
          </a:p>
        </p:txBody>
      </p:sp>
      <p:sp>
        <p:nvSpPr>
          <p:cNvPr id="1408" name="TextBox 6"/>
          <p:cNvSpPr txBox="1"/>
          <p:nvPr/>
        </p:nvSpPr>
        <p:spPr bwMode="auto">
          <a:xfrm>
            <a:off x="408975" y="2358635"/>
            <a:ext cx="6599151" cy="4738922"/>
          </a:xfrm>
          <a:prstGeom prst="rect">
            <a:avLst/>
          </a:prstGeom>
          <a:ln w="12700">
            <a:miter lim="400000"/>
          </a:ln>
        </p:spPr>
        <p:txBody>
          <a:bodyPr wrap="square" lIns="45718" tIns="45718" rIns="45718" bIns="45718">
            <a:spAutoFit/>
          </a:bodyPr>
          <a:lstStyle>
            <a:lvl1pPr>
              <a:lnSpc>
                <a:spcPct val="200000"/>
              </a:lnSpc>
              <a:defRPr>
                <a:latin typeface="Fibel Nord"/>
                <a:ea typeface="Fibel Nord"/>
                <a:cs typeface="Fibel Nord"/>
              </a:defRPr>
            </a:lvl1pPr>
          </a:lstStyle>
          <a:p>
            <a:pPr>
              <a:defRPr/>
            </a:pPr>
            <a:r>
              <a:rPr lang="de-DE" sz="2200" spc="50" dirty="0"/>
              <a:t>Dieser junge Elf heißt </a:t>
            </a:r>
            <a:r>
              <a:rPr lang="de-DE" sz="2200" spc="-150" dirty="0"/>
              <a:t>________________</a:t>
            </a:r>
            <a:r>
              <a:rPr lang="de-DE" sz="2200" spc="50" dirty="0"/>
              <a:t> und ist </a:t>
            </a:r>
            <a:r>
              <a:rPr lang="de-DE" sz="2200" spc="-150" dirty="0"/>
              <a:t>__________</a:t>
            </a:r>
            <a:r>
              <a:rPr lang="de-DE" sz="2200" spc="50" dirty="0"/>
              <a:t> Jahre alt. Er ist stolz auf seine </a:t>
            </a:r>
            <a:r>
              <a:rPr lang="de-DE" sz="2200" spc="-150" dirty="0"/>
              <a:t>________________</a:t>
            </a:r>
            <a:r>
              <a:rPr lang="de-DE" sz="2200" spc="50" dirty="0"/>
              <a:t> Haare. Seine </a:t>
            </a:r>
            <a:r>
              <a:rPr lang="de-DE" sz="2200" spc="-150" dirty="0"/>
              <a:t>________________</a:t>
            </a:r>
            <a:r>
              <a:rPr lang="de-DE" sz="2200" spc="50" dirty="0"/>
              <a:t> Augen sehen aus wie </a:t>
            </a:r>
            <a:r>
              <a:rPr lang="de-DE" sz="2200" spc="-150" dirty="0"/>
              <a:t>___________ __________</a:t>
            </a:r>
            <a:r>
              <a:rPr lang="de-DE" sz="2200" spc="50" dirty="0"/>
              <a:t>. Seine Nase ist </a:t>
            </a:r>
            <a:r>
              <a:rPr lang="de-DE" sz="2200" spc="-150" dirty="0"/>
              <a:t>________________</a:t>
            </a:r>
            <a:r>
              <a:rPr lang="de-DE" sz="2200" spc="50" dirty="0"/>
              <a:t> und er hat</a:t>
            </a:r>
            <a:r>
              <a:rPr lang="de-DE" sz="2200" spc="-150" dirty="0"/>
              <a:t> _________________</a:t>
            </a:r>
            <a:r>
              <a:rPr lang="de-DE" sz="2200" spc="50" dirty="0"/>
              <a:t> Ohren. Er trägt einen </a:t>
            </a:r>
            <a:r>
              <a:rPr lang="de-DE" sz="2200" spc="-150" dirty="0"/>
              <a:t>_______________</a:t>
            </a:r>
            <a:r>
              <a:rPr lang="de-DE" sz="2200" spc="50" dirty="0"/>
              <a:t> Umhang und </a:t>
            </a:r>
            <a:r>
              <a:rPr lang="de-DE" sz="2200" spc="-150" dirty="0"/>
              <a:t>_________________________________</a:t>
            </a:r>
            <a:r>
              <a:rPr lang="de-DE" sz="2200" spc="50" dirty="0"/>
              <a:t>, damit er Holz hacken kann. Er ist </a:t>
            </a:r>
            <a:r>
              <a:rPr lang="de-DE" sz="2200" spc="-150" dirty="0"/>
              <a:t>___________________________</a:t>
            </a:r>
            <a:r>
              <a:rPr lang="de-DE" sz="2200" spc="50" dirty="0"/>
              <a:t>.</a:t>
            </a:r>
          </a:p>
        </p:txBody>
      </p:sp>
      <p:grpSp>
        <p:nvGrpSpPr>
          <p:cNvPr id="1428" name="Group"/>
          <p:cNvGrpSpPr/>
          <p:nvPr/>
        </p:nvGrpSpPr>
        <p:grpSpPr bwMode="auto">
          <a:xfrm>
            <a:off x="554152" y="1313113"/>
            <a:ext cx="6133002" cy="371858"/>
            <a:chOff x="0" y="0"/>
            <a:chExt cx="6133000" cy="371857"/>
          </a:xfrm>
        </p:grpSpPr>
        <p:grpSp>
          <p:nvGrpSpPr>
            <p:cNvPr id="1426" name="Oval 18"/>
            <p:cNvGrpSpPr/>
            <p:nvPr/>
          </p:nvGrpSpPr>
          <p:grpSpPr bwMode="auto">
            <a:xfrm>
              <a:off x="0" y="1021"/>
              <a:ext cx="365764" cy="370837"/>
              <a:chOff x="0" y="0"/>
              <a:chExt cx="365763" cy="370835"/>
            </a:xfrm>
          </p:grpSpPr>
          <p:sp>
            <p:nvSpPr>
              <p:cNvPr id="1424"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425"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dirty="0"/>
                  <a:t>2</a:t>
                </a:r>
              </a:p>
            </p:txBody>
          </p:sp>
        </p:grpSp>
        <p:sp>
          <p:nvSpPr>
            <p:cNvPr id="1427" name="Textfeld 3"/>
            <p:cNvSpPr txBox="1"/>
            <p:nvPr/>
          </p:nvSpPr>
          <p:spPr bwMode="auto">
            <a:xfrm>
              <a:off x="453142" y="0"/>
              <a:ext cx="5679859" cy="37083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spc="50" dirty="0" err="1"/>
                <a:t>Fülle</a:t>
              </a:r>
              <a:r>
                <a:rPr spc="50" dirty="0"/>
                <a:t> den </a:t>
              </a:r>
              <a:r>
                <a:rPr spc="50" dirty="0" err="1"/>
                <a:t>Lückentext</a:t>
              </a:r>
              <a:r>
                <a:rPr spc="50" dirty="0"/>
                <a:t> </a:t>
              </a:r>
              <a:r>
                <a:rPr spc="50" dirty="0" err="1"/>
                <a:t>mit</a:t>
              </a:r>
              <a:r>
                <a:rPr spc="50" dirty="0"/>
                <a:t> </a:t>
              </a:r>
              <a:r>
                <a:rPr spc="50" dirty="0" err="1"/>
                <a:t>Hilfe</a:t>
              </a:r>
              <a:r>
                <a:rPr spc="50" dirty="0"/>
                <a:t> der </a:t>
              </a:r>
              <a:r>
                <a:rPr spc="50" dirty="0" err="1"/>
                <a:t>Tabelle</a:t>
              </a:r>
              <a:r>
                <a:rPr spc="50" dirty="0"/>
                <a:t> </a:t>
              </a:r>
              <a:r>
                <a:rPr lang="de-DE" spc="50" dirty="0"/>
                <a:t>(AB 12) </a:t>
              </a:r>
              <a:r>
                <a:rPr spc="50" dirty="0" err="1"/>
                <a:t>aus.</a:t>
              </a:r>
              <a:endParaRPr spc="50" dirty="0"/>
            </a:p>
          </p:txBody>
        </p:sp>
      </p:grpSp>
      <p:sp>
        <p:nvSpPr>
          <p:cNvPr id="32" name="Rectangle 7">
            <a:extLst>
              <a:ext uri="{FF2B5EF4-FFF2-40B4-BE49-F238E27FC236}">
                <a16:creationId xmlns:a16="http://schemas.microsoft.com/office/drawing/2014/main" id="{72F7E878-6820-43E7-9F65-68503178D9F9}"/>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0" name="TextBox 45">
            <a:extLst>
              <a:ext uri="{FF2B5EF4-FFF2-40B4-BE49-F238E27FC236}">
                <a16:creationId xmlns:a16="http://schemas.microsoft.com/office/drawing/2014/main" id="{F9F2DAD0-A300-4AD3-8536-F49667FAF175}"/>
              </a:ext>
            </a:extLst>
          </p:cNvPr>
          <p:cNvSpPr txBox="1"/>
          <p:nvPr/>
        </p:nvSpPr>
        <p:spPr bwMode="auto">
          <a:xfrm>
            <a:off x="4026044" y="89301"/>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3" name="Slide Number Placeholder 3">
            <a:extLst>
              <a:ext uri="{FF2B5EF4-FFF2-40B4-BE49-F238E27FC236}">
                <a16:creationId xmlns:a16="http://schemas.microsoft.com/office/drawing/2014/main" id="{71102158-EBA2-485B-88DE-7D3D421F548A}"/>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105</a:t>
            </a:fld>
            <a:endParaRPr lang="de-DE" dirty="0"/>
          </a:p>
        </p:txBody>
      </p:sp>
    </p:spTree>
    <p:extLst>
      <p:ext uri="{BB962C8B-B14F-4D97-AF65-F5344CB8AC3E}">
        <p14:creationId xmlns:p14="http://schemas.microsoft.com/office/powerpoint/2010/main" val="24084262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1404593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7" name="TextBox 1"/>
          <p:cNvSpPr txBox="1"/>
          <p:nvPr/>
        </p:nvSpPr>
        <p:spPr bwMode="auto">
          <a:xfrm>
            <a:off x="258849" y="428296"/>
            <a:ext cx="4950842"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12b: Lückentext – Elfenbeschreibung</a:t>
            </a:r>
            <a:endParaRPr sz="2200" spc="50" dirty="0"/>
          </a:p>
        </p:txBody>
      </p:sp>
      <p:sp>
        <p:nvSpPr>
          <p:cNvPr id="1408" name="TextBox 6"/>
          <p:cNvSpPr txBox="1"/>
          <p:nvPr/>
        </p:nvSpPr>
        <p:spPr bwMode="auto">
          <a:xfrm>
            <a:off x="408975" y="2358635"/>
            <a:ext cx="6599151" cy="6770247"/>
          </a:xfrm>
          <a:prstGeom prst="rect">
            <a:avLst/>
          </a:prstGeom>
          <a:ln w="12700">
            <a:miter lim="400000"/>
          </a:ln>
        </p:spPr>
        <p:txBody>
          <a:bodyPr wrap="square" lIns="45718" tIns="45718" rIns="45718" bIns="45718">
            <a:spAutoFit/>
          </a:bodyPr>
          <a:lstStyle>
            <a:lvl1pPr>
              <a:lnSpc>
                <a:spcPct val="200000"/>
              </a:lnSpc>
              <a:defRPr>
                <a:latin typeface="Fibel Nord"/>
                <a:ea typeface="Fibel Nord"/>
                <a:cs typeface="Fibel Nord"/>
              </a:defRPr>
            </a:lvl1pPr>
          </a:lstStyle>
          <a:p>
            <a:pPr>
              <a:defRPr/>
            </a:pPr>
            <a:r>
              <a:rPr lang="de-DE" sz="2200" spc="50" dirty="0"/>
              <a:t>Dieser junge Elf heißt </a:t>
            </a:r>
            <a:r>
              <a:rPr lang="de-DE" sz="2200" spc="-150" dirty="0"/>
              <a:t>________________</a:t>
            </a:r>
            <a:r>
              <a:rPr lang="de-DE" sz="2200" spc="50" dirty="0"/>
              <a:t> und ist </a:t>
            </a:r>
            <a:r>
              <a:rPr lang="de-DE" sz="2200" spc="-150" dirty="0"/>
              <a:t>__________</a:t>
            </a:r>
            <a:r>
              <a:rPr lang="de-DE" sz="2200" spc="50" dirty="0"/>
              <a:t> Jahre alt. Er hat </a:t>
            </a:r>
            <a:r>
              <a:rPr lang="de-DE" sz="2200" spc="-150" dirty="0"/>
              <a:t>___________________________</a:t>
            </a:r>
            <a:r>
              <a:rPr lang="de-DE" sz="2200" spc="50" dirty="0"/>
              <a:t> Haare, weil </a:t>
            </a:r>
            <a:r>
              <a:rPr lang="de-DE" sz="2200" spc="-150" dirty="0"/>
              <a:t>____________________________________________</a:t>
            </a:r>
            <a:r>
              <a:rPr lang="de-DE" sz="2200" spc="50" dirty="0"/>
              <a:t>. Seine </a:t>
            </a:r>
            <a:r>
              <a:rPr lang="de-DE" sz="2200" spc="-150" dirty="0"/>
              <a:t>__________________</a:t>
            </a:r>
            <a:r>
              <a:rPr lang="de-DE" sz="2200" spc="50" dirty="0"/>
              <a:t> Augen sind </a:t>
            </a:r>
            <a:r>
              <a:rPr lang="de-DE" sz="2200" spc="-150" dirty="0"/>
              <a:t>__________________</a:t>
            </a:r>
            <a:r>
              <a:rPr lang="de-DE" sz="2200" spc="50" dirty="0"/>
              <a:t> und sehen aus wie </a:t>
            </a:r>
            <a:r>
              <a:rPr lang="de-DE" sz="2200" spc="-150" dirty="0"/>
              <a:t>______________________</a:t>
            </a:r>
            <a:r>
              <a:rPr lang="de-DE" sz="2200" spc="50" dirty="0"/>
              <a:t>. Obwohl seine Nase </a:t>
            </a:r>
            <a:r>
              <a:rPr lang="de-DE" sz="2200" spc="-150" dirty="0"/>
              <a:t>________________</a:t>
            </a:r>
            <a:r>
              <a:rPr lang="de-DE" sz="2200" spc="50" dirty="0"/>
              <a:t> ist, sind seine Ohren </a:t>
            </a:r>
            <a:r>
              <a:rPr lang="de-DE" sz="2200" spc="-150" dirty="0"/>
              <a:t>________________</a:t>
            </a:r>
            <a:r>
              <a:rPr lang="de-DE" sz="2200" spc="50" dirty="0"/>
              <a:t>. Er trägt </a:t>
            </a:r>
            <a:r>
              <a:rPr lang="de-DE" sz="2200" spc="-150" dirty="0"/>
              <a:t>____________________________________</a:t>
            </a:r>
            <a:r>
              <a:rPr lang="de-DE" sz="2200" spc="50" dirty="0"/>
              <a:t> und </a:t>
            </a:r>
            <a:r>
              <a:rPr lang="de-DE" sz="2200" spc="-150" dirty="0"/>
              <a:t>__________________________________________</a:t>
            </a:r>
            <a:r>
              <a:rPr lang="de-DE" sz="2200" spc="50" dirty="0"/>
              <a:t>, damit</a:t>
            </a:r>
            <a:r>
              <a:rPr lang="de-DE" sz="2200" spc="-150" dirty="0"/>
              <a:t> __________________________________________</a:t>
            </a:r>
            <a:r>
              <a:rPr lang="de-DE" sz="2200" spc="50" dirty="0"/>
              <a:t>. Er ist </a:t>
            </a:r>
            <a:r>
              <a:rPr lang="de-DE" sz="2200" spc="-150" dirty="0"/>
              <a:t>_________________________________________</a:t>
            </a:r>
            <a:r>
              <a:rPr lang="de-DE" sz="2200" spc="50" dirty="0"/>
              <a:t>.</a:t>
            </a:r>
          </a:p>
        </p:txBody>
      </p:sp>
      <p:grpSp>
        <p:nvGrpSpPr>
          <p:cNvPr id="1428" name="Group"/>
          <p:cNvGrpSpPr/>
          <p:nvPr/>
        </p:nvGrpSpPr>
        <p:grpSpPr bwMode="auto">
          <a:xfrm>
            <a:off x="554152" y="1313113"/>
            <a:ext cx="6133002" cy="371858"/>
            <a:chOff x="0" y="0"/>
            <a:chExt cx="6133000" cy="371857"/>
          </a:xfrm>
        </p:grpSpPr>
        <p:grpSp>
          <p:nvGrpSpPr>
            <p:cNvPr id="1426" name="Oval 18"/>
            <p:cNvGrpSpPr/>
            <p:nvPr/>
          </p:nvGrpSpPr>
          <p:grpSpPr bwMode="auto">
            <a:xfrm>
              <a:off x="0" y="1021"/>
              <a:ext cx="365764" cy="370837"/>
              <a:chOff x="0" y="0"/>
              <a:chExt cx="365763" cy="370835"/>
            </a:xfrm>
          </p:grpSpPr>
          <p:sp>
            <p:nvSpPr>
              <p:cNvPr id="1424"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425"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dirty="0"/>
                  <a:t>2</a:t>
                </a:r>
              </a:p>
            </p:txBody>
          </p:sp>
        </p:grpSp>
        <p:sp>
          <p:nvSpPr>
            <p:cNvPr id="1427" name="Textfeld 3"/>
            <p:cNvSpPr txBox="1"/>
            <p:nvPr/>
          </p:nvSpPr>
          <p:spPr bwMode="auto">
            <a:xfrm>
              <a:off x="453142" y="0"/>
              <a:ext cx="5679859" cy="37083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spc="50" dirty="0" err="1"/>
                <a:t>Fülle</a:t>
              </a:r>
              <a:r>
                <a:rPr spc="50" dirty="0"/>
                <a:t> den </a:t>
              </a:r>
              <a:r>
                <a:rPr spc="50" dirty="0" err="1"/>
                <a:t>Lückentext</a:t>
              </a:r>
              <a:r>
                <a:rPr spc="50" dirty="0"/>
                <a:t> </a:t>
              </a:r>
              <a:r>
                <a:rPr spc="50" dirty="0" err="1"/>
                <a:t>mit</a:t>
              </a:r>
              <a:r>
                <a:rPr spc="50" dirty="0"/>
                <a:t> </a:t>
              </a:r>
              <a:r>
                <a:rPr spc="50" dirty="0" err="1"/>
                <a:t>Hilfe</a:t>
              </a:r>
              <a:r>
                <a:rPr spc="50" dirty="0"/>
                <a:t> der </a:t>
              </a:r>
              <a:r>
                <a:rPr spc="50" dirty="0" err="1"/>
                <a:t>Tabelle</a:t>
              </a:r>
              <a:r>
                <a:rPr spc="50" dirty="0"/>
                <a:t> </a:t>
              </a:r>
              <a:r>
                <a:rPr lang="de-DE" spc="50" dirty="0"/>
                <a:t>(AB 12) </a:t>
              </a:r>
              <a:r>
                <a:rPr spc="50" dirty="0" err="1"/>
                <a:t>aus.</a:t>
              </a:r>
              <a:endParaRPr spc="50" dirty="0"/>
            </a:p>
          </p:txBody>
        </p:sp>
      </p:grpSp>
      <p:sp>
        <p:nvSpPr>
          <p:cNvPr id="32" name="Rectangle 7">
            <a:extLst>
              <a:ext uri="{FF2B5EF4-FFF2-40B4-BE49-F238E27FC236}">
                <a16:creationId xmlns:a16="http://schemas.microsoft.com/office/drawing/2014/main" id="{72F7E878-6820-43E7-9F65-68503178D9F9}"/>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0" name="TextBox 45">
            <a:extLst>
              <a:ext uri="{FF2B5EF4-FFF2-40B4-BE49-F238E27FC236}">
                <a16:creationId xmlns:a16="http://schemas.microsoft.com/office/drawing/2014/main" id="{F9F2DAD0-A300-4AD3-8536-F49667FAF175}"/>
              </a:ext>
            </a:extLst>
          </p:cNvPr>
          <p:cNvSpPr txBox="1"/>
          <p:nvPr/>
        </p:nvSpPr>
        <p:spPr bwMode="auto">
          <a:xfrm>
            <a:off x="4026044" y="89301"/>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3" name="Slide Number Placeholder 3">
            <a:extLst>
              <a:ext uri="{FF2B5EF4-FFF2-40B4-BE49-F238E27FC236}">
                <a16:creationId xmlns:a16="http://schemas.microsoft.com/office/drawing/2014/main" id="{33CD9DE8-E522-4D49-8C08-EF3CBB999A2A}"/>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107</a:t>
            </a:fld>
            <a:endParaRPr lang="de-DE" dirty="0"/>
          </a:p>
        </p:txBody>
      </p:sp>
    </p:spTree>
    <p:extLst>
      <p:ext uri="{BB962C8B-B14F-4D97-AF65-F5344CB8AC3E}">
        <p14:creationId xmlns:p14="http://schemas.microsoft.com/office/powerpoint/2010/main" val="6879284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7625834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 name="Rectangle: Rounded Corners 30">
            <a:extLst>
              <a:ext uri="{FF2B5EF4-FFF2-40B4-BE49-F238E27FC236}">
                <a16:creationId xmlns:a16="http://schemas.microsoft.com/office/drawing/2014/main" id="{C41D0988-CD77-4C00-875A-B47046FC672E}"/>
              </a:ext>
            </a:extLst>
          </p:cNvPr>
          <p:cNvSpPr/>
          <p:nvPr/>
        </p:nvSpPr>
        <p:spPr bwMode="auto">
          <a:xfrm>
            <a:off x="496824" y="2546555"/>
            <a:ext cx="5864352" cy="2685288"/>
          </a:xfrm>
          <a:prstGeom prst="roundRect">
            <a:avLst/>
          </a:prstGeom>
          <a:solidFill>
            <a:schemeClr val="accent2"/>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r>
              <a:rPr lang="de-DE" dirty="0"/>
              <a:t>Puzzlefiguren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 name="TextBox 13"/>
          <p:cNvSpPr txBox="1"/>
          <p:nvPr/>
        </p:nvSpPr>
        <p:spPr bwMode="auto">
          <a:xfrm>
            <a:off x="555597" y="2579527"/>
            <a:ext cx="5497073" cy="1708349"/>
          </a:xfrm>
          <a:prstGeom prst="rect">
            <a:avLst/>
          </a:prstGeom>
          <a:ln w="12700">
            <a:miter lim="400000"/>
          </a:ln>
        </p:spPr>
        <p:txBody>
          <a:bodyPr wrap="square" lIns="45718" tIns="45718" rIns="45718" bIns="45718">
            <a:spAutoFit/>
          </a:bodyPr>
          <a:lstStyle>
            <a:lvl1pPr>
              <a:lnSpc>
                <a:spcPct val="150000"/>
              </a:lnSpc>
              <a:defRPr>
                <a:latin typeface="Comic Sans MS"/>
                <a:ea typeface="Comic Sans MS"/>
                <a:cs typeface="Comic Sans MS"/>
              </a:defRPr>
            </a:lvl1pPr>
          </a:lstStyle>
          <a:p>
            <a:pPr>
              <a:defRPr/>
            </a:pPr>
            <a:r>
              <a:rPr dirty="0"/>
              <a:t>Der </a:t>
            </a:r>
            <a:r>
              <a:rPr lang="de-DE" dirty="0"/>
              <a:t>Elf</a:t>
            </a:r>
            <a:r>
              <a:rPr dirty="0"/>
              <a:t> </a:t>
            </a:r>
            <a:r>
              <a:rPr dirty="0" err="1"/>
              <a:t>ist</a:t>
            </a:r>
            <a:r>
              <a:rPr dirty="0"/>
              <a:t> </a:t>
            </a:r>
            <a:r>
              <a:rPr dirty="0" err="1"/>
              <a:t>klein</a:t>
            </a:r>
            <a:r>
              <a:rPr dirty="0"/>
              <a:t>. Er hat </a:t>
            </a:r>
            <a:r>
              <a:rPr dirty="0" err="1"/>
              <a:t>kurze</a:t>
            </a:r>
            <a:r>
              <a:rPr dirty="0"/>
              <a:t> </a:t>
            </a:r>
            <a:r>
              <a:rPr dirty="0" err="1"/>
              <a:t>Haare</a:t>
            </a:r>
            <a:r>
              <a:rPr dirty="0"/>
              <a:t> und </a:t>
            </a:r>
            <a:r>
              <a:rPr dirty="0" err="1"/>
              <a:t>hübsche</a:t>
            </a:r>
            <a:r>
              <a:rPr dirty="0"/>
              <a:t> </a:t>
            </a:r>
            <a:r>
              <a:rPr dirty="0" err="1"/>
              <a:t>Augen</a:t>
            </a:r>
            <a:r>
              <a:rPr dirty="0"/>
              <a:t>. Seine </a:t>
            </a:r>
            <a:r>
              <a:rPr dirty="0" err="1"/>
              <a:t>Ohren</a:t>
            </a:r>
            <a:r>
              <a:rPr dirty="0"/>
              <a:t> </a:t>
            </a:r>
            <a:r>
              <a:rPr dirty="0" err="1"/>
              <a:t>sind</a:t>
            </a:r>
            <a:r>
              <a:rPr dirty="0"/>
              <a:t> </a:t>
            </a:r>
            <a:r>
              <a:rPr dirty="0" err="1"/>
              <a:t>groß</a:t>
            </a:r>
            <a:r>
              <a:rPr dirty="0"/>
              <a:t> und spitz. Auf </a:t>
            </a:r>
            <a:r>
              <a:rPr dirty="0" err="1"/>
              <a:t>seinem</a:t>
            </a:r>
            <a:r>
              <a:rPr dirty="0"/>
              <a:t> Kopf </a:t>
            </a:r>
            <a:r>
              <a:rPr dirty="0" err="1"/>
              <a:t>trägt</a:t>
            </a:r>
            <a:r>
              <a:rPr dirty="0"/>
              <a:t> er </a:t>
            </a:r>
            <a:r>
              <a:rPr dirty="0" err="1"/>
              <a:t>eine</a:t>
            </a:r>
            <a:r>
              <a:rPr dirty="0"/>
              <a:t> </a:t>
            </a:r>
            <a:r>
              <a:rPr dirty="0" err="1"/>
              <a:t>Mütze</a:t>
            </a:r>
            <a:r>
              <a:rPr dirty="0"/>
              <a:t>. Seine </a:t>
            </a:r>
            <a:r>
              <a:rPr dirty="0" err="1"/>
              <a:t>Weste</a:t>
            </a:r>
            <a:r>
              <a:rPr dirty="0"/>
              <a:t> </a:t>
            </a:r>
            <a:r>
              <a:rPr dirty="0" err="1"/>
              <a:t>ist</a:t>
            </a:r>
            <a:r>
              <a:rPr dirty="0"/>
              <a:t> </a:t>
            </a:r>
            <a:r>
              <a:rPr dirty="0" err="1"/>
              <a:t>wunderschön</a:t>
            </a:r>
            <a:r>
              <a:rPr dirty="0"/>
              <a:t>. </a:t>
            </a:r>
          </a:p>
        </p:txBody>
      </p:sp>
      <p:grpSp>
        <p:nvGrpSpPr>
          <p:cNvPr id="143" name="Rectangle: Rounded Corners 15"/>
          <p:cNvGrpSpPr/>
          <p:nvPr/>
        </p:nvGrpSpPr>
        <p:grpSpPr bwMode="auto">
          <a:xfrm>
            <a:off x="621050" y="1628630"/>
            <a:ext cx="2581029" cy="546104"/>
            <a:chOff x="0" y="0"/>
            <a:chExt cx="2581027" cy="546102"/>
          </a:xfrm>
        </p:grpSpPr>
        <p:sp>
          <p:nvSpPr>
            <p:cNvPr id="141" name="Rounded Rectangle"/>
            <p:cNvSpPr/>
            <p:nvPr/>
          </p:nvSpPr>
          <p:spPr bwMode="auto">
            <a:xfrm>
              <a:off x="0" y="0"/>
              <a:ext cx="2581028" cy="546103"/>
            </a:xfrm>
            <a:prstGeom prst="roundRect">
              <a:avLst>
                <a:gd name="adj" fmla="val 16667"/>
              </a:avLst>
            </a:prstGeom>
            <a:noFill/>
            <a:ln w="12700" cap="flat">
              <a:solidFill>
                <a:srgbClr val="000000"/>
              </a:solidFill>
              <a:prstDash val="solid"/>
              <a:miter lim="800000"/>
            </a:ln>
            <a:effectLst/>
          </p:spPr>
          <p:txBody>
            <a:bodyPr wrap="square" lIns="45718" tIns="45718" rIns="45718" bIns="45718" numCol="1" anchor="ctr">
              <a:noAutofit/>
            </a:bodyPr>
            <a:lstStyle/>
            <a:p>
              <a:pPr algn="ctr">
                <a:defRPr>
                  <a:solidFill>
                    <a:srgbClr val="FFFFFF"/>
                  </a:solidFill>
                  <a:latin typeface="+mn-lt"/>
                  <a:ea typeface="+mn-ea"/>
                  <a:cs typeface="+mn-cs"/>
                </a:defRPr>
              </a:pPr>
              <a:endParaRPr/>
            </a:p>
          </p:txBody>
        </p:sp>
        <p:sp>
          <p:nvSpPr>
            <p:cNvPr id="142" name="Lenas erster Entwurf"/>
            <p:cNvSpPr txBox="1"/>
            <p:nvPr/>
          </p:nvSpPr>
          <p:spPr bwMode="auto">
            <a:xfrm>
              <a:off x="78726" y="87630"/>
              <a:ext cx="2423574" cy="370837"/>
            </a:xfrm>
            <a:prstGeom prst="rect">
              <a:avLst/>
            </a:prstGeom>
            <a:noFill/>
            <a:ln w="12700" cap="flat">
              <a:noFill/>
              <a:miter lim="400000"/>
            </a:ln>
            <a:effectLst/>
          </p:spPr>
          <p:txBody>
            <a:bodyPr wrap="square" lIns="45718" tIns="45718" rIns="45718" bIns="45718" numCol="1" anchor="ctr">
              <a:spAutoFit/>
            </a:bodyPr>
            <a:lstStyle>
              <a:lvl1pPr algn="ctr">
                <a:defRPr b="1">
                  <a:latin typeface="Fibel Nord"/>
                  <a:ea typeface="Fibel Nord"/>
                  <a:cs typeface="Fibel Nord"/>
                </a:defRPr>
              </a:lvl1pPr>
            </a:lstStyle>
            <a:p>
              <a:pPr>
                <a:defRPr/>
              </a:pPr>
              <a:r>
                <a:rPr lang="de-DE" spc="50" dirty="0"/>
                <a:t>E</a:t>
              </a:r>
              <a:r>
                <a:rPr spc="50" dirty="0" err="1"/>
                <a:t>rste</a:t>
              </a:r>
              <a:r>
                <a:rPr spc="50" dirty="0"/>
                <a:t> </a:t>
              </a:r>
              <a:r>
                <a:rPr lang="de-DE" spc="50" dirty="0"/>
                <a:t>Fassung</a:t>
              </a:r>
              <a:endParaRPr spc="50" dirty="0"/>
            </a:p>
          </p:txBody>
        </p:sp>
      </p:grpSp>
      <p:sp>
        <p:nvSpPr>
          <p:cNvPr id="157" name="TextBox 2"/>
          <p:cNvSpPr txBox="1"/>
          <p:nvPr/>
        </p:nvSpPr>
        <p:spPr bwMode="auto">
          <a:xfrm>
            <a:off x="248152" y="411249"/>
            <a:ext cx="5933432"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1: Einen Elfen beschreiben</a:t>
            </a:r>
            <a:endParaRPr sz="2200" spc="50" dirty="0"/>
          </a:p>
        </p:txBody>
      </p:sp>
      <p:sp>
        <p:nvSpPr>
          <p:cNvPr id="46" name="TextBox 45"/>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49" name="Rectangle 48">
            <a:extLst>
              <a:ext uri="{FF2B5EF4-FFF2-40B4-BE49-F238E27FC236}">
                <a16:creationId xmlns:a16="http://schemas.microsoft.com/office/drawing/2014/main" id="{18594611-2A44-4E2F-AF26-BEC396105557}"/>
              </a:ext>
            </a:extLst>
          </p:cNvPr>
          <p:cNvSpPr/>
          <p:nvPr/>
        </p:nvSpPr>
        <p:spPr bwMode="auto">
          <a:xfrm>
            <a:off x="4639599" y="6405156"/>
            <a:ext cx="2010123" cy="2664053"/>
          </a:xfrm>
          <a:prstGeom prst="rect">
            <a:avLst/>
          </a:prstGeom>
          <a:no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50" name="Rectangle 49">
            <a:extLst>
              <a:ext uri="{FF2B5EF4-FFF2-40B4-BE49-F238E27FC236}">
                <a16:creationId xmlns:a16="http://schemas.microsoft.com/office/drawing/2014/main" id="{4B3C0FC9-495C-4D6F-AFD4-7CE24DE7B7E0}"/>
              </a:ext>
            </a:extLst>
          </p:cNvPr>
          <p:cNvSpPr/>
          <p:nvPr/>
        </p:nvSpPr>
        <p:spPr bwMode="auto">
          <a:xfrm>
            <a:off x="2521785" y="6405156"/>
            <a:ext cx="2010123" cy="2664053"/>
          </a:xfrm>
          <a:prstGeom prst="rect">
            <a:avLst/>
          </a:prstGeom>
          <a:solidFill>
            <a:schemeClr val="accent6">
              <a:lumMod val="40000"/>
              <a:lumOff val="60000"/>
            </a:schemeClr>
          </a:solid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51" name="Rectangle 50">
            <a:extLst>
              <a:ext uri="{FF2B5EF4-FFF2-40B4-BE49-F238E27FC236}">
                <a16:creationId xmlns:a16="http://schemas.microsoft.com/office/drawing/2014/main" id="{EAFBD451-3901-4136-823F-3F0B5DE587D0}"/>
              </a:ext>
            </a:extLst>
          </p:cNvPr>
          <p:cNvSpPr/>
          <p:nvPr/>
        </p:nvSpPr>
        <p:spPr bwMode="auto">
          <a:xfrm>
            <a:off x="417681" y="6404922"/>
            <a:ext cx="2010123" cy="2664287"/>
          </a:xfrm>
          <a:prstGeom prst="rect">
            <a:avLst/>
          </a:prstGeom>
          <a:solidFill>
            <a:schemeClr val="accent6">
              <a:lumMod val="40000"/>
              <a:lumOff val="60000"/>
            </a:schemeClr>
          </a:solid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grpSp>
        <p:nvGrpSpPr>
          <p:cNvPr id="52" name="Gruppieren 1">
            <a:extLst>
              <a:ext uri="{FF2B5EF4-FFF2-40B4-BE49-F238E27FC236}">
                <a16:creationId xmlns:a16="http://schemas.microsoft.com/office/drawing/2014/main" id="{DBE3FDA2-71E8-4CEF-A715-1CBC32D1EC09}"/>
              </a:ext>
            </a:extLst>
          </p:cNvPr>
          <p:cNvGrpSpPr/>
          <p:nvPr/>
        </p:nvGrpSpPr>
        <p:grpSpPr bwMode="auto">
          <a:xfrm>
            <a:off x="503999" y="5662270"/>
            <a:ext cx="5950973" cy="380399"/>
            <a:chOff x="0" y="0"/>
            <a:chExt cx="5950972" cy="380398"/>
          </a:xfrm>
        </p:grpSpPr>
        <p:sp>
          <p:nvSpPr>
            <p:cNvPr id="53" name="TextBox 20">
              <a:extLst>
                <a:ext uri="{FF2B5EF4-FFF2-40B4-BE49-F238E27FC236}">
                  <a16:creationId xmlns:a16="http://schemas.microsoft.com/office/drawing/2014/main" id="{3FB62F26-44D1-47BB-A4A5-065D5C95ECC1}"/>
                </a:ext>
              </a:extLst>
            </p:cNvPr>
            <p:cNvSpPr txBox="1"/>
            <p:nvPr/>
          </p:nvSpPr>
          <p:spPr bwMode="auto">
            <a:xfrm>
              <a:off x="396000" y="11071"/>
              <a:ext cx="5554972" cy="36932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Zu welchem Elfen passt die Beschreibung?</a:t>
              </a:r>
              <a:endParaRPr spc="50" dirty="0"/>
            </a:p>
          </p:txBody>
        </p:sp>
        <p:grpSp>
          <p:nvGrpSpPr>
            <p:cNvPr id="54" name="Oval 22">
              <a:extLst>
                <a:ext uri="{FF2B5EF4-FFF2-40B4-BE49-F238E27FC236}">
                  <a16:creationId xmlns:a16="http://schemas.microsoft.com/office/drawing/2014/main" id="{869A8CAD-4189-47A8-84D6-DF6886F75116}"/>
                </a:ext>
              </a:extLst>
            </p:cNvPr>
            <p:cNvGrpSpPr/>
            <p:nvPr/>
          </p:nvGrpSpPr>
          <p:grpSpPr bwMode="auto">
            <a:xfrm>
              <a:off x="0" y="0"/>
              <a:ext cx="360000" cy="371071"/>
              <a:chOff x="0" y="0"/>
              <a:chExt cx="359999" cy="371070"/>
            </a:xfrm>
          </p:grpSpPr>
          <p:sp>
            <p:nvSpPr>
              <p:cNvPr id="55" name="Circle">
                <a:extLst>
                  <a:ext uri="{FF2B5EF4-FFF2-40B4-BE49-F238E27FC236}">
                    <a16:creationId xmlns:a16="http://schemas.microsoft.com/office/drawing/2014/main" id="{80EFB5BC-3093-42B2-A6E9-C1D2E0CF8561}"/>
                  </a:ext>
                </a:extLst>
              </p:cNvPr>
              <p:cNvSpPr/>
              <p:nvPr/>
            </p:nvSpPr>
            <p:spPr bwMode="auto">
              <a:xfrm>
                <a:off x="0" y="27146"/>
                <a:ext cx="360000" cy="343925"/>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mn-lt"/>
                    <a:ea typeface="+mn-ea"/>
                    <a:cs typeface="+mn-cs"/>
                  </a:defRPr>
                </a:pPr>
                <a:endParaRPr/>
              </a:p>
            </p:txBody>
          </p:sp>
          <p:sp>
            <p:nvSpPr>
              <p:cNvPr id="56" name="1">
                <a:extLst>
                  <a:ext uri="{FF2B5EF4-FFF2-40B4-BE49-F238E27FC236}">
                    <a16:creationId xmlns:a16="http://schemas.microsoft.com/office/drawing/2014/main" id="{11B145F5-4E3D-43B0-BAAE-D8C2C6AB5789}"/>
                  </a:ext>
                </a:extLst>
              </p:cNvPr>
              <p:cNvSpPr txBox="1"/>
              <p:nvPr/>
            </p:nvSpPr>
            <p:spPr bwMode="auto">
              <a:xfrm>
                <a:off x="103970" y="0"/>
                <a:ext cx="152060"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mn-lt"/>
                    <a:ea typeface="+mn-ea"/>
                    <a:cs typeface="+mn-cs"/>
                  </a:defRPr>
                </a:lvl1pPr>
              </a:lstStyle>
              <a:p>
                <a:pPr>
                  <a:defRPr/>
                </a:pPr>
                <a:r>
                  <a:rPr lang="de-DE" dirty="0"/>
                  <a:t>1</a:t>
                </a:r>
                <a:endParaRPr dirty="0"/>
              </a:p>
            </p:txBody>
          </p:sp>
        </p:grpSp>
      </p:grpSp>
      <p:pic>
        <p:nvPicPr>
          <p:cNvPr id="57" name="Picture 56">
            <a:extLst>
              <a:ext uri="{FF2B5EF4-FFF2-40B4-BE49-F238E27FC236}">
                <a16:creationId xmlns:a16="http://schemas.microsoft.com/office/drawing/2014/main" id="{8B49D224-8E76-4AC9-9E56-1AA8A727E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72" t="17627"/>
          <a:stretch/>
        </p:blipFill>
        <p:spPr bwMode="auto">
          <a:xfrm>
            <a:off x="4744265" y="6462888"/>
            <a:ext cx="1829492" cy="2558193"/>
          </a:xfrm>
          <a:prstGeom prst="rect">
            <a:avLst/>
          </a:prstGeom>
        </p:spPr>
      </p:pic>
      <p:pic>
        <p:nvPicPr>
          <p:cNvPr id="58" name="Picture 57">
            <a:extLst>
              <a:ext uri="{FF2B5EF4-FFF2-40B4-BE49-F238E27FC236}">
                <a16:creationId xmlns:a16="http://schemas.microsoft.com/office/drawing/2014/main" id="{4E0BCA94-6394-4EB6-8EF2-99CDE2458B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16039" y="6444378"/>
            <a:ext cx="1821614" cy="2576703"/>
          </a:xfrm>
          <a:prstGeom prst="rect">
            <a:avLst/>
          </a:prstGeom>
        </p:spPr>
      </p:pic>
      <p:pic>
        <p:nvPicPr>
          <p:cNvPr id="59" name="Picture 58">
            <a:extLst>
              <a:ext uri="{FF2B5EF4-FFF2-40B4-BE49-F238E27FC236}">
                <a16:creationId xmlns:a16="http://schemas.microsoft.com/office/drawing/2014/main" id="{1C2177B7-3A60-4DEB-A639-4BA50BD6DB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83" t="29268" r="13279" b="-1"/>
          <a:stretch/>
        </p:blipFill>
        <p:spPr bwMode="auto">
          <a:xfrm>
            <a:off x="516031" y="6462888"/>
            <a:ext cx="1832702" cy="2576703"/>
          </a:xfrm>
          <a:prstGeom prst="rect">
            <a:avLst/>
          </a:prstGeom>
        </p:spPr>
      </p:pic>
      <p:sp>
        <p:nvSpPr>
          <p:cNvPr id="60" name="TextBox 18">
            <a:extLst>
              <a:ext uri="{FF2B5EF4-FFF2-40B4-BE49-F238E27FC236}">
                <a16:creationId xmlns:a16="http://schemas.microsoft.com/office/drawing/2014/main" id="{16F77D12-2E6C-4B33-954C-056441B3B4B2}"/>
              </a:ext>
            </a:extLst>
          </p:cNvPr>
          <p:cNvSpPr txBox="1"/>
          <p:nvPr/>
        </p:nvSpPr>
        <p:spPr bwMode="auto">
          <a:xfrm>
            <a:off x="5524804" y="9073819"/>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3</a:t>
            </a:r>
          </a:p>
        </p:txBody>
      </p:sp>
      <p:sp>
        <p:nvSpPr>
          <p:cNvPr id="61" name="TextBox 17">
            <a:extLst>
              <a:ext uri="{FF2B5EF4-FFF2-40B4-BE49-F238E27FC236}">
                <a16:creationId xmlns:a16="http://schemas.microsoft.com/office/drawing/2014/main" id="{AFC9EE36-2779-4EFD-80AC-5C3D78D7D3AB}"/>
              </a:ext>
            </a:extLst>
          </p:cNvPr>
          <p:cNvSpPr txBox="1"/>
          <p:nvPr/>
        </p:nvSpPr>
        <p:spPr bwMode="auto">
          <a:xfrm>
            <a:off x="3429000" y="9097563"/>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2</a:t>
            </a:r>
          </a:p>
        </p:txBody>
      </p:sp>
      <p:sp>
        <p:nvSpPr>
          <p:cNvPr id="62" name="TextBox 4">
            <a:extLst>
              <a:ext uri="{FF2B5EF4-FFF2-40B4-BE49-F238E27FC236}">
                <a16:creationId xmlns:a16="http://schemas.microsoft.com/office/drawing/2014/main" id="{1036EEE2-4B62-4B04-AAA4-DDAA95F4D720}"/>
              </a:ext>
            </a:extLst>
          </p:cNvPr>
          <p:cNvSpPr txBox="1"/>
          <p:nvPr/>
        </p:nvSpPr>
        <p:spPr bwMode="auto">
          <a:xfrm>
            <a:off x="1176636" y="9094241"/>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1</a:t>
            </a:r>
          </a:p>
        </p:txBody>
      </p:sp>
      <p:pic>
        <p:nvPicPr>
          <p:cNvPr id="6" name="Picture 5">
            <a:extLst>
              <a:ext uri="{FF2B5EF4-FFF2-40B4-BE49-F238E27FC236}">
                <a16:creationId xmlns:a16="http://schemas.microsoft.com/office/drawing/2014/main" id="{2ACC2064-EC78-43A7-947A-BE075806E7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8435" y="1254890"/>
            <a:ext cx="420587" cy="369328"/>
          </a:xfrm>
          <a:prstGeom prst="rect">
            <a:avLst/>
          </a:prstGeom>
        </p:spPr>
      </p:pic>
      <p:pic>
        <p:nvPicPr>
          <p:cNvPr id="5" name="Picture 4">
            <a:extLst>
              <a:ext uri="{FF2B5EF4-FFF2-40B4-BE49-F238E27FC236}">
                <a16:creationId xmlns:a16="http://schemas.microsoft.com/office/drawing/2014/main" id="{6B269045-D525-460C-96B6-3E284D24EA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1737" y="1073333"/>
            <a:ext cx="735184" cy="735184"/>
          </a:xfrm>
          <a:prstGeom prst="rect">
            <a:avLst/>
          </a:prstGeom>
        </p:spPr>
      </p:pic>
      <p:sp>
        <p:nvSpPr>
          <p:cNvPr id="26" name="Rectangle 7">
            <a:extLst>
              <a:ext uri="{FF2B5EF4-FFF2-40B4-BE49-F238E27FC236}">
                <a16:creationId xmlns:a16="http://schemas.microsoft.com/office/drawing/2014/main" id="{E446D1AF-5DDA-4D8D-B8D0-AB74826D0D3F}"/>
              </a:ext>
            </a:extLst>
          </p:cNvPr>
          <p:cNvSpPr/>
          <p:nvPr/>
        </p:nvSpPr>
        <p:spPr bwMode="auto">
          <a:xfrm>
            <a:off x="-251724" y="770424"/>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30" name="Slide Number Placeholder 3">
            <a:extLst>
              <a:ext uri="{FF2B5EF4-FFF2-40B4-BE49-F238E27FC236}">
                <a16:creationId xmlns:a16="http://schemas.microsoft.com/office/drawing/2014/main" id="{7E053453-4A4B-41C0-9E54-C30805081F6C}"/>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11</a:t>
            </a:fld>
            <a:endParaRPr lang="de-DE"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a:extLst>
              <a:ext uri="{FF2B5EF4-FFF2-40B4-BE49-F238E27FC236}">
                <a16:creationId xmlns:a16="http://schemas.microsoft.com/office/drawing/2014/main" id="{2C6182CA-CF9E-453A-9545-A1A8F4D04B0A}"/>
              </a:ext>
            </a:extLst>
          </p:cNvPr>
          <p:cNvSpPr>
            <a:spLocks noGrp="1"/>
          </p:cNvSpPr>
          <p:nvPr>
            <p:ph type="sldNum" sz="quarter" idx="2"/>
          </p:nvPr>
        </p:nvSpPr>
        <p:spPr/>
        <p:txBody>
          <a:bodyPr/>
          <a:lstStyle/>
          <a:p>
            <a:pPr>
              <a:defRPr/>
            </a:pPr>
            <a:fld id="{86CB4B4D-7CA3-9044-876B-883B54F8677D}" type="slidenum">
              <a:rPr lang="de-DE" smtClean="0"/>
              <a:t>110</a:t>
            </a:fld>
            <a:endParaRPr lang="de-DE"/>
          </a:p>
        </p:txBody>
      </p:sp>
    </p:spTree>
    <p:extLst>
      <p:ext uri="{BB962C8B-B14F-4D97-AF65-F5344CB8AC3E}">
        <p14:creationId xmlns:p14="http://schemas.microsoft.com/office/powerpoint/2010/main" val="7735220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a:extLst>
              <a:ext uri="{FF2B5EF4-FFF2-40B4-BE49-F238E27FC236}">
                <a16:creationId xmlns:a16="http://schemas.microsoft.com/office/drawing/2014/main" id="{2C6182CA-CF9E-453A-9545-A1A8F4D04B0A}"/>
              </a:ext>
            </a:extLst>
          </p:cNvPr>
          <p:cNvSpPr>
            <a:spLocks noGrp="1"/>
          </p:cNvSpPr>
          <p:nvPr>
            <p:ph type="sldNum" sz="quarter" idx="2"/>
          </p:nvPr>
        </p:nvSpPr>
        <p:spPr/>
        <p:txBody>
          <a:bodyPr/>
          <a:lstStyle/>
          <a:p>
            <a:pPr>
              <a:defRPr/>
            </a:pPr>
            <a:fld id="{86CB4B4D-7CA3-9044-876B-883B54F8677D}" type="slidenum">
              <a:rPr lang="de-DE" smtClean="0"/>
              <a:t>111</a:t>
            </a:fld>
            <a:endParaRPr lang="de-DE"/>
          </a:p>
        </p:txBody>
      </p:sp>
    </p:spTree>
    <p:extLst>
      <p:ext uri="{BB962C8B-B14F-4D97-AF65-F5344CB8AC3E}">
        <p14:creationId xmlns:p14="http://schemas.microsoft.com/office/powerpoint/2010/main" val="31233542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a:extLst>
              <a:ext uri="{FF2B5EF4-FFF2-40B4-BE49-F238E27FC236}">
                <a16:creationId xmlns:a16="http://schemas.microsoft.com/office/drawing/2014/main" id="{2C6182CA-CF9E-453A-9545-A1A8F4D04B0A}"/>
              </a:ext>
            </a:extLst>
          </p:cNvPr>
          <p:cNvSpPr>
            <a:spLocks noGrp="1"/>
          </p:cNvSpPr>
          <p:nvPr>
            <p:ph type="sldNum" sz="quarter" idx="2"/>
          </p:nvPr>
        </p:nvSpPr>
        <p:spPr/>
        <p:txBody>
          <a:bodyPr/>
          <a:lstStyle/>
          <a:p>
            <a:pPr>
              <a:defRPr/>
            </a:pPr>
            <a:fld id="{86CB4B4D-7CA3-9044-876B-883B54F8677D}" type="slidenum">
              <a:rPr lang="de-DE" smtClean="0"/>
              <a:t>112</a:t>
            </a:fld>
            <a:endParaRPr lang="de-DE"/>
          </a:p>
        </p:txBody>
      </p:sp>
    </p:spTree>
    <p:extLst>
      <p:ext uri="{BB962C8B-B14F-4D97-AF65-F5344CB8AC3E}">
        <p14:creationId xmlns:p14="http://schemas.microsoft.com/office/powerpoint/2010/main" val="1446362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a:extLst>
              <a:ext uri="{FF2B5EF4-FFF2-40B4-BE49-F238E27FC236}">
                <a16:creationId xmlns:a16="http://schemas.microsoft.com/office/drawing/2014/main" id="{2C6182CA-CF9E-453A-9545-A1A8F4D04B0A}"/>
              </a:ext>
            </a:extLst>
          </p:cNvPr>
          <p:cNvSpPr>
            <a:spLocks noGrp="1"/>
          </p:cNvSpPr>
          <p:nvPr>
            <p:ph type="sldNum" sz="quarter" idx="2"/>
          </p:nvPr>
        </p:nvSpPr>
        <p:spPr/>
        <p:txBody>
          <a:bodyPr/>
          <a:lstStyle/>
          <a:p>
            <a:pPr>
              <a:defRPr/>
            </a:pPr>
            <a:fld id="{86CB4B4D-7CA3-9044-876B-883B54F8677D}" type="slidenum">
              <a:rPr lang="de-DE" smtClean="0"/>
              <a:t>113</a:t>
            </a:fld>
            <a:endParaRPr lang="de-DE"/>
          </a:p>
        </p:txBody>
      </p:sp>
    </p:spTree>
    <p:extLst>
      <p:ext uri="{BB962C8B-B14F-4D97-AF65-F5344CB8AC3E}">
        <p14:creationId xmlns:p14="http://schemas.microsoft.com/office/powerpoint/2010/main" val="18651619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a:extLst>
              <a:ext uri="{FF2B5EF4-FFF2-40B4-BE49-F238E27FC236}">
                <a16:creationId xmlns:a16="http://schemas.microsoft.com/office/drawing/2014/main" id="{2C6182CA-CF9E-453A-9545-A1A8F4D04B0A}"/>
              </a:ext>
            </a:extLst>
          </p:cNvPr>
          <p:cNvSpPr>
            <a:spLocks noGrp="1"/>
          </p:cNvSpPr>
          <p:nvPr>
            <p:ph type="sldNum" sz="quarter" idx="2"/>
          </p:nvPr>
        </p:nvSpPr>
        <p:spPr/>
        <p:txBody>
          <a:bodyPr/>
          <a:lstStyle/>
          <a:p>
            <a:pPr>
              <a:defRPr/>
            </a:pPr>
            <a:fld id="{86CB4B4D-7CA3-9044-876B-883B54F8677D}" type="slidenum">
              <a:rPr lang="de-DE" smtClean="0"/>
              <a:t>114</a:t>
            </a:fld>
            <a:endParaRPr lang="de-DE"/>
          </a:p>
        </p:txBody>
      </p:sp>
    </p:spTree>
    <p:extLst>
      <p:ext uri="{BB962C8B-B14F-4D97-AF65-F5344CB8AC3E}">
        <p14:creationId xmlns:p14="http://schemas.microsoft.com/office/powerpoint/2010/main" val="14490817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a:extLst>
              <a:ext uri="{FF2B5EF4-FFF2-40B4-BE49-F238E27FC236}">
                <a16:creationId xmlns:a16="http://schemas.microsoft.com/office/drawing/2014/main" id="{2C6182CA-CF9E-453A-9545-A1A8F4D04B0A}"/>
              </a:ext>
            </a:extLst>
          </p:cNvPr>
          <p:cNvSpPr>
            <a:spLocks noGrp="1"/>
          </p:cNvSpPr>
          <p:nvPr>
            <p:ph type="sldNum" sz="quarter" idx="2"/>
          </p:nvPr>
        </p:nvSpPr>
        <p:spPr/>
        <p:txBody>
          <a:bodyPr/>
          <a:lstStyle/>
          <a:p>
            <a:pPr>
              <a:defRPr/>
            </a:pPr>
            <a:fld id="{86CB4B4D-7CA3-9044-876B-883B54F8677D}" type="slidenum">
              <a:rPr lang="de-DE" smtClean="0"/>
              <a:t>115</a:t>
            </a:fld>
            <a:endParaRPr lang="de-DE"/>
          </a:p>
        </p:txBody>
      </p:sp>
    </p:spTree>
    <p:extLst>
      <p:ext uri="{BB962C8B-B14F-4D97-AF65-F5344CB8AC3E}">
        <p14:creationId xmlns:p14="http://schemas.microsoft.com/office/powerpoint/2010/main" val="11667148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a:extLst>
              <a:ext uri="{FF2B5EF4-FFF2-40B4-BE49-F238E27FC236}">
                <a16:creationId xmlns:a16="http://schemas.microsoft.com/office/drawing/2014/main" id="{2C6182CA-CF9E-453A-9545-A1A8F4D04B0A}"/>
              </a:ext>
            </a:extLst>
          </p:cNvPr>
          <p:cNvSpPr>
            <a:spLocks noGrp="1"/>
          </p:cNvSpPr>
          <p:nvPr>
            <p:ph type="sldNum" sz="quarter" idx="2"/>
          </p:nvPr>
        </p:nvSpPr>
        <p:spPr/>
        <p:txBody>
          <a:bodyPr/>
          <a:lstStyle/>
          <a:p>
            <a:pPr>
              <a:defRPr/>
            </a:pPr>
            <a:fld id="{86CB4B4D-7CA3-9044-876B-883B54F8677D}" type="slidenum">
              <a:rPr lang="de-DE" smtClean="0"/>
              <a:t>116</a:t>
            </a:fld>
            <a:endParaRPr lang="de-DE"/>
          </a:p>
        </p:txBody>
      </p:sp>
    </p:spTree>
    <p:extLst>
      <p:ext uri="{BB962C8B-B14F-4D97-AF65-F5344CB8AC3E}">
        <p14:creationId xmlns:p14="http://schemas.microsoft.com/office/powerpoint/2010/main" val="14074581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437" name="Tabelle 31"/>
          <p:cNvGraphicFramePr>
            <a:graphicFrameLocks/>
          </p:cNvGraphicFramePr>
          <p:nvPr>
            <p:extLst>
              <p:ext uri="{D42A27DB-BD31-4B8C-83A1-F6EECF244321}">
                <p14:modId xmlns:p14="http://schemas.microsoft.com/office/powerpoint/2010/main" val="2972381432"/>
              </p:ext>
            </p:extLst>
          </p:nvPr>
        </p:nvGraphicFramePr>
        <p:xfrm>
          <a:off x="347729" y="1128697"/>
          <a:ext cx="6464712" cy="6132826"/>
        </p:xfrm>
        <a:graphic>
          <a:graphicData uri="http://schemas.openxmlformats.org/drawingml/2006/table">
            <a:tbl>
              <a:tblPr bandRow="1"/>
              <a:tblGrid>
                <a:gridCol w="997488">
                  <a:extLst>
                    <a:ext uri="{9D8B030D-6E8A-4147-A177-3AD203B41FA5}">
                      <a16:colId xmlns:a16="http://schemas.microsoft.com/office/drawing/2014/main" val="20000"/>
                    </a:ext>
                  </a:extLst>
                </a:gridCol>
                <a:gridCol w="5467224">
                  <a:extLst>
                    <a:ext uri="{9D8B030D-6E8A-4147-A177-3AD203B41FA5}">
                      <a16:colId xmlns:a16="http://schemas.microsoft.com/office/drawing/2014/main" val="20001"/>
                    </a:ext>
                  </a:extLst>
                </a:gridCol>
              </a:tblGrid>
              <a:tr h="884371">
                <a:tc gridSpan="2">
                  <a:txBody>
                    <a:bodyPr/>
                    <a:lstStyle/>
                    <a:p>
                      <a:pPr algn="l" defTabSz="685800">
                        <a:defRPr sz="1600" b="1"/>
                      </a:pPr>
                      <a:r>
                        <a:rPr sz="1400" dirty="0"/>
                        <a:t>ZIEL:</a:t>
                      </a:r>
                    </a:p>
                    <a:p>
                      <a:pPr algn="l" defTabSz="685800">
                        <a:defRPr sz="1300"/>
                      </a:pPr>
                      <a:r>
                        <a:rPr sz="1400" dirty="0"/>
                        <a:t>Die </a:t>
                      </a:r>
                      <a:r>
                        <a:rPr lang="de-DE" sz="1400" dirty="0" err="1"/>
                        <a:t>SuS</a:t>
                      </a:r>
                      <a:r>
                        <a:rPr sz="1400" dirty="0"/>
                        <a:t> </a:t>
                      </a:r>
                      <a:r>
                        <a:rPr sz="1400" dirty="0" err="1"/>
                        <a:t>nutzen</a:t>
                      </a:r>
                      <a:r>
                        <a:rPr sz="1400" dirty="0"/>
                        <a:t> </a:t>
                      </a:r>
                      <a:r>
                        <a:rPr lang="de-DE" sz="1400" dirty="0"/>
                        <a:t>einen Bildimpuls und Planungsstrategien, um eine Personenbeschreibung zu planen. </a:t>
                      </a:r>
                      <a:r>
                        <a:rPr sz="1400" dirty="0"/>
                        <a:t>(</a:t>
                      </a:r>
                      <a:r>
                        <a:rPr lang="de-DE" sz="1400" dirty="0"/>
                        <a:t>Puzzle</a:t>
                      </a:r>
                      <a:r>
                        <a:rPr sz="1400" dirty="0" err="1"/>
                        <a:t>figur</a:t>
                      </a:r>
                      <a:r>
                        <a:rPr sz="1400" dirty="0"/>
                        <a:t>)</a:t>
                      </a:r>
                    </a:p>
                  </a:txBody>
                  <a:tcPr marL="45720" marR="45720" anchor="ctr">
                    <a:solidFill>
                      <a:srgbClr val="E0E0E0"/>
                    </a:solidFill>
                  </a:tcPr>
                </a:tc>
                <a:tc hMerge="1">
                  <a:txBody>
                    <a:bodyPr/>
                    <a:lstStyle/>
                    <a:p>
                      <a:endParaRPr/>
                    </a:p>
                  </a:txBody>
                  <a:tcPr/>
                </a:tc>
                <a:extLst>
                  <a:ext uri="{0D108BD9-81ED-4DB2-BD59-A6C34878D82A}">
                    <a16:rowId xmlns:a16="http://schemas.microsoft.com/office/drawing/2014/main" val="10000"/>
                  </a:ext>
                </a:extLst>
              </a:tr>
              <a:tr h="884371">
                <a:tc gridSpan="2">
                  <a:txBody>
                    <a:bodyPr/>
                    <a:lstStyle/>
                    <a:p>
                      <a:pPr algn="l" defTabSz="685800">
                        <a:defRPr sz="1800"/>
                      </a:pPr>
                      <a:r>
                        <a:rPr lang="de-DE" sz="1400" b="1" dirty="0"/>
                        <a:t>Einstieg:</a:t>
                      </a:r>
                      <a:endParaRPr sz="1400" dirty="0"/>
                    </a:p>
                    <a:p>
                      <a:pPr marL="171450" indent="-171450" algn="l" defTabSz="685800">
                        <a:buFont typeface="Arial"/>
                        <a:buChar char="•"/>
                        <a:defRPr sz="1800"/>
                      </a:pPr>
                      <a:r>
                        <a:rPr lang="de-DE" sz="1400" dirty="0"/>
                        <a:t>Die Lehrperson erklärt, dass die </a:t>
                      </a:r>
                      <a:r>
                        <a:rPr lang="de-DE" sz="1400" dirty="0" err="1"/>
                        <a:t>SuS</a:t>
                      </a:r>
                      <a:r>
                        <a:rPr lang="de-DE" sz="1400" dirty="0"/>
                        <a:t> mithilfe eines Puzzle-Spiels und einer Planungstabelle eine Personenbeschreibung planen werden.</a:t>
                      </a:r>
                    </a:p>
                    <a:p>
                      <a:pPr marL="171450" indent="-171450" algn="l" defTabSz="685800">
                        <a:buFont typeface="Arial"/>
                        <a:buChar char="•"/>
                        <a:defRPr sz="1800"/>
                      </a:pPr>
                      <a:r>
                        <a:rPr lang="de-DE" sz="1400" dirty="0"/>
                        <a:t>Die Lehrperson teilt den </a:t>
                      </a:r>
                      <a:r>
                        <a:rPr lang="de-DE" sz="1400" dirty="0" err="1"/>
                        <a:t>SuS</a:t>
                      </a:r>
                      <a:r>
                        <a:rPr lang="de-DE" sz="1400" dirty="0"/>
                        <a:t> mit, dass sie in der nächsten Unterrichtsstunde eine Personenbeschreibung zu ihrer Puzzlefigur schreiben werden.</a:t>
                      </a:r>
                      <a:endParaRPr sz="1400" dirty="0"/>
                    </a:p>
                  </a:txBody>
                  <a:tcPr marL="45720" marR="45720" anchor="ctr">
                    <a:solidFill>
                      <a:schemeClr val="bg1"/>
                    </a:solidFill>
                  </a:tcPr>
                </a:tc>
                <a:tc hMerge="1">
                  <a:txBody>
                    <a:bodyPr/>
                    <a:lstStyle/>
                    <a:p>
                      <a:endParaRPr/>
                    </a:p>
                  </a:txBody>
                  <a:tcPr/>
                </a:tc>
                <a:extLst>
                  <a:ext uri="{0D108BD9-81ED-4DB2-BD59-A6C34878D82A}">
                    <a16:rowId xmlns:a16="http://schemas.microsoft.com/office/drawing/2014/main" val="10001"/>
                  </a:ext>
                </a:extLst>
              </a:tr>
              <a:tr h="1658195">
                <a:tc>
                  <a:txBody>
                    <a:bodyPr/>
                    <a:lstStyle/>
                    <a:p>
                      <a:pPr algn="ctr" defTabSz="685800">
                        <a:defRPr sz="1800"/>
                      </a:pPr>
                      <a:r>
                        <a:rPr sz="1400" b="1" dirty="0"/>
                        <a:t>AB 1</a:t>
                      </a:r>
                      <a:r>
                        <a:rPr lang="de-DE" sz="1400" b="1" dirty="0"/>
                        <a:t>3</a:t>
                      </a:r>
                      <a:endParaRPr sz="1400" b="1" dirty="0"/>
                    </a:p>
                  </a:txBody>
                  <a:tcPr marL="45720" marR="45720" anchor="ctr">
                    <a:solidFill>
                      <a:schemeClr val="bg1"/>
                    </a:solidFill>
                  </a:tcPr>
                </a:tc>
                <a:tc>
                  <a:txBody>
                    <a:bodyPr/>
                    <a:lstStyle/>
                    <a:p>
                      <a:pPr marL="171450" marR="0" lvl="0" indent="-171450" algn="l" defTabSz="685800">
                        <a:lnSpc>
                          <a:spcPct val="100000"/>
                        </a:lnSpc>
                        <a:spcBef>
                          <a:spcPts val="0"/>
                        </a:spcBef>
                        <a:spcAft>
                          <a:spcPts val="0"/>
                        </a:spcAft>
                        <a:buClrTx/>
                        <a:buSzTx/>
                        <a:buFont typeface="Arial"/>
                        <a:buChar char="•"/>
                        <a:defRPr sz="1600"/>
                      </a:pPr>
                      <a:r>
                        <a:rPr lang="de-DE" sz="1400" dirty="0"/>
                        <a:t>Die Lehrperson erinnert die </a:t>
                      </a:r>
                      <a:r>
                        <a:rPr lang="de-DE" sz="1400" dirty="0" err="1"/>
                        <a:t>SuS</a:t>
                      </a:r>
                      <a:r>
                        <a:rPr lang="de-DE" sz="1400" dirty="0"/>
                        <a:t> daran, wie wichtig es ist, die Tabelle so detailliert wie möglich auszufüllen.</a:t>
                      </a:r>
                      <a:endParaRPr sz="1400" dirty="0"/>
                    </a:p>
                    <a:p>
                      <a:pPr marL="171450" indent="-171450" algn="l" defTabSz="685800">
                        <a:buFont typeface="Arial"/>
                        <a:buChar char="•"/>
                        <a:defRPr sz="1600"/>
                      </a:pPr>
                      <a:r>
                        <a:rPr lang="de-DE" sz="1400" dirty="0"/>
                        <a:t>Die </a:t>
                      </a:r>
                      <a:r>
                        <a:rPr lang="de-DE" sz="1400" dirty="0" err="1"/>
                        <a:t>SuS</a:t>
                      </a:r>
                      <a:r>
                        <a:rPr lang="de-DE" sz="1400" dirty="0"/>
                        <a:t> füllen die Tabelle für ihre Puzzlefigur mit Stichworten aus.</a:t>
                      </a:r>
                      <a:endParaRPr sz="1400" dirty="0"/>
                    </a:p>
                    <a:p>
                      <a:pPr algn="l" defTabSz="685800">
                        <a:defRPr sz="1600"/>
                      </a:pPr>
                      <a:endParaRPr sz="1400" dirty="0"/>
                    </a:p>
                    <a:p>
                      <a:pPr algn="l" defTabSz="685800">
                        <a:defRPr sz="1600"/>
                      </a:pPr>
                      <a:endParaRPr sz="1400" dirty="0"/>
                    </a:p>
                    <a:p>
                      <a:pPr marL="0" marR="0" lvl="0" indent="0" algn="l" defTabSz="685800">
                        <a:lnSpc>
                          <a:spcPct val="100000"/>
                        </a:lnSpc>
                        <a:spcBef>
                          <a:spcPts val="0"/>
                        </a:spcBef>
                        <a:spcAft>
                          <a:spcPts val="0"/>
                        </a:spcAft>
                        <a:buClrTx/>
                        <a:buSzTx/>
                        <a:buFontTx/>
                        <a:buNone/>
                        <a:defRPr sz="1200" b="1" u="sng"/>
                      </a:pPr>
                      <a:r>
                        <a:rPr lang="de-DE" sz="1400" b="0" i="1" u="sng" dirty="0">
                          <a:solidFill>
                            <a:schemeClr val="tx1"/>
                          </a:solidFill>
                          <a:latin typeface="+mn-lt"/>
                          <a:ea typeface="+mn-ea"/>
                          <a:cs typeface="+mn-cs"/>
                        </a:rPr>
                        <a:t>Alternativ: </a:t>
                      </a:r>
                      <a:r>
                        <a:rPr lang="de-DE" sz="1400" b="0" u="none" dirty="0"/>
                        <a:t>Die </a:t>
                      </a:r>
                      <a:r>
                        <a:rPr lang="de-DE" sz="1400" b="0" u="none" dirty="0" err="1"/>
                        <a:t>SuS</a:t>
                      </a:r>
                      <a:r>
                        <a:rPr lang="de-DE" sz="1400" b="0" u="none" dirty="0"/>
                        <a:t> füllen die Tabelle in </a:t>
                      </a:r>
                      <a:r>
                        <a:rPr lang="de-DE" sz="1400" b="1" u="none" dirty="0"/>
                        <a:t>Partnerarbeit</a:t>
                      </a:r>
                      <a:r>
                        <a:rPr lang="de-DE" sz="1400" b="0" u="none" dirty="0"/>
                        <a:t> aus. </a:t>
                      </a:r>
                      <a:endParaRPr lang="de-DE" sz="1400" dirty="0"/>
                    </a:p>
                  </a:txBody>
                  <a:tcPr marL="45720" marR="45720" anchor="ctr">
                    <a:solidFill>
                      <a:schemeClr val="bg1"/>
                    </a:solidFill>
                  </a:tcPr>
                </a:tc>
                <a:extLst>
                  <a:ext uri="{0D108BD9-81ED-4DB2-BD59-A6C34878D82A}">
                    <a16:rowId xmlns:a16="http://schemas.microsoft.com/office/drawing/2014/main" val="10002"/>
                  </a:ext>
                </a:extLst>
              </a:tr>
              <a:tr h="2432020">
                <a:tc gridSpan="2">
                  <a:txBody>
                    <a:bodyPr/>
                    <a:lstStyle/>
                    <a:p>
                      <a:pPr algn="l" defTabSz="685800">
                        <a:defRPr sz="1600"/>
                      </a:pPr>
                      <a:r>
                        <a:rPr lang="de-DE" sz="1400" b="1" dirty="0"/>
                        <a:t>Sicherung:</a:t>
                      </a:r>
                      <a:endParaRPr lang="de-DE" sz="1400" dirty="0"/>
                    </a:p>
                    <a:p>
                      <a:pPr marL="171450" marR="0" lvl="0" indent="-171450" algn="l" defTabSz="685800">
                        <a:lnSpc>
                          <a:spcPct val="100000"/>
                        </a:lnSpc>
                        <a:spcBef>
                          <a:spcPts val="0"/>
                        </a:spcBef>
                        <a:spcAft>
                          <a:spcPts val="0"/>
                        </a:spcAft>
                        <a:buClrTx/>
                        <a:buSzTx/>
                        <a:buFont typeface="Arial"/>
                        <a:buChar char="•"/>
                        <a:defRPr sz="1600"/>
                      </a:pPr>
                      <a:r>
                        <a:rPr lang="de-DE" sz="1400" dirty="0"/>
                        <a:t>Die </a:t>
                      </a:r>
                      <a:r>
                        <a:rPr lang="de-DE" sz="1400" dirty="0" err="1"/>
                        <a:t>SuS</a:t>
                      </a:r>
                      <a:r>
                        <a:rPr lang="de-DE" sz="1400" dirty="0"/>
                        <a:t> geben ihre ausgefüllte Tabelle an ihren Partner weiter. Jeder Partner versucht herauszufinden, wie die Puzzlefigur des anderen aussieht.</a:t>
                      </a:r>
                    </a:p>
                    <a:p>
                      <a:pPr marL="171450" marR="0" lvl="0" indent="-171450" algn="l" defTabSz="685800">
                        <a:lnSpc>
                          <a:spcPct val="100000"/>
                        </a:lnSpc>
                        <a:spcBef>
                          <a:spcPts val="0"/>
                        </a:spcBef>
                        <a:spcAft>
                          <a:spcPts val="0"/>
                        </a:spcAft>
                        <a:buClrTx/>
                        <a:buSzTx/>
                        <a:buFont typeface="Arial"/>
                        <a:buChar char="•"/>
                        <a:defRPr sz="1600"/>
                      </a:pPr>
                      <a:r>
                        <a:rPr lang="de-DE" sz="1400" dirty="0"/>
                        <a:t>Die </a:t>
                      </a:r>
                      <a:r>
                        <a:rPr lang="de-DE" sz="1400" dirty="0" err="1"/>
                        <a:t>SuS</a:t>
                      </a:r>
                      <a:r>
                        <a:rPr lang="de-DE" sz="1400" dirty="0"/>
                        <a:t> finden in ihren Heftchen die beschriebenen Körperteile, sodass sie die gleiche Figur zusammenpuzzeln können.</a:t>
                      </a:r>
                    </a:p>
                    <a:p>
                      <a:pPr marL="171450" marR="0" lvl="0" indent="-171450" algn="l" defTabSz="685800">
                        <a:lnSpc>
                          <a:spcPct val="100000"/>
                        </a:lnSpc>
                        <a:spcBef>
                          <a:spcPts val="0"/>
                        </a:spcBef>
                        <a:spcAft>
                          <a:spcPts val="0"/>
                        </a:spcAft>
                        <a:buClrTx/>
                        <a:buSzTx/>
                        <a:buFont typeface="Arial"/>
                        <a:buChar char="•"/>
                        <a:defRPr sz="1600"/>
                      </a:pPr>
                      <a:r>
                        <a:rPr lang="de-DE" sz="1400" dirty="0"/>
                        <a:t>Die </a:t>
                      </a:r>
                      <a:r>
                        <a:rPr lang="de-DE" sz="1400" dirty="0" err="1"/>
                        <a:t>SuS</a:t>
                      </a:r>
                      <a:r>
                        <a:rPr lang="de-DE" sz="1400" dirty="0"/>
                        <a:t> verbessern und/oder ergänzen ihre Planungstabelle, falls ihr Partner ihre Figur nicht finden konnte. Das Spiel beginnt erneut mit einem neuen Partner.</a:t>
                      </a:r>
                    </a:p>
                    <a:p>
                      <a:pPr algn="l" defTabSz="685800">
                        <a:defRPr sz="1600"/>
                      </a:pPr>
                      <a:endParaRPr lang="de-DE" sz="1400" b="0" dirty="0"/>
                    </a:p>
                    <a:p>
                      <a:pPr marL="0" marR="0" lvl="0" indent="0" algn="l" defTabSz="685800">
                        <a:lnSpc>
                          <a:spcPct val="100000"/>
                        </a:lnSpc>
                        <a:spcBef>
                          <a:spcPts val="0"/>
                        </a:spcBef>
                        <a:spcAft>
                          <a:spcPts val="0"/>
                        </a:spcAft>
                        <a:buClrTx/>
                        <a:buSzTx/>
                        <a:buFontTx/>
                        <a:buNone/>
                        <a:defRPr sz="1600"/>
                      </a:pPr>
                      <a:r>
                        <a:rPr lang="de-DE" sz="1400" b="0" i="1" u="sng" dirty="0">
                          <a:solidFill>
                            <a:schemeClr val="tx1"/>
                          </a:solidFill>
                          <a:latin typeface="+mn-lt"/>
                          <a:ea typeface="+mn-ea"/>
                          <a:cs typeface="+mn-cs"/>
                        </a:rPr>
                        <a:t>Alternativ: </a:t>
                      </a:r>
                      <a:r>
                        <a:rPr lang="de-DE" sz="1400" b="0" u="none" dirty="0"/>
                        <a:t>Die </a:t>
                      </a:r>
                      <a:r>
                        <a:rPr lang="de-DE" sz="1400" b="0" u="none" dirty="0" err="1"/>
                        <a:t>SuS</a:t>
                      </a:r>
                      <a:r>
                        <a:rPr lang="de-DE" sz="1400" b="0" u="none" dirty="0"/>
                        <a:t> arbeiten in </a:t>
                      </a:r>
                      <a:r>
                        <a:rPr lang="de-DE" sz="1400" b="1" u="none" dirty="0"/>
                        <a:t>Paaren</a:t>
                      </a:r>
                      <a:r>
                        <a:rPr lang="de-DE" sz="1400" b="0" u="none" dirty="0"/>
                        <a:t> und tauschen ihre Tabellen mit denen eines anderen Paares aus.</a:t>
                      </a:r>
                      <a:endParaRPr lang="de-DE" sz="1400" b="0" dirty="0"/>
                    </a:p>
                  </a:txBody>
                  <a:tcPr marL="45720" marR="45720" anchor="ctr">
                    <a:solidFill>
                      <a:schemeClr val="bg1"/>
                    </a:solidFill>
                  </a:tcPr>
                </a:tc>
                <a:tc hMerge="1">
                  <a:txBody>
                    <a:bodyPr/>
                    <a:lstStyle/>
                    <a:p>
                      <a:pPr algn="l" defTabSz="685800">
                        <a:defRPr sz="1600"/>
                      </a:pPr>
                      <a:r>
                        <a:rPr lang="de-DE" sz="1400" b="1" dirty="0"/>
                        <a:t>Sicherung:</a:t>
                      </a:r>
                      <a:endParaRPr lang="de-DE" sz="1400" dirty="0"/>
                    </a:p>
                    <a:p>
                      <a:pPr marL="171450" marR="0" lvl="0" indent="-171450" algn="l" defTabSz="685800">
                        <a:lnSpc>
                          <a:spcPct val="100000"/>
                        </a:lnSpc>
                        <a:spcBef>
                          <a:spcPts val="0"/>
                        </a:spcBef>
                        <a:spcAft>
                          <a:spcPts val="0"/>
                        </a:spcAft>
                        <a:buClrTx/>
                        <a:buSzTx/>
                        <a:buFont typeface="Arial"/>
                        <a:buChar char="•"/>
                        <a:defRPr sz="1600"/>
                      </a:pPr>
                      <a:r>
                        <a:rPr lang="de-DE" sz="1400" dirty="0"/>
                        <a:t>Die </a:t>
                      </a:r>
                      <a:r>
                        <a:rPr lang="de-DE" sz="1400" dirty="0" err="1"/>
                        <a:t>SuS</a:t>
                      </a:r>
                      <a:r>
                        <a:rPr lang="de-DE" sz="1400" dirty="0"/>
                        <a:t> geben ihre ausgefüllte Tabelle an ihren Partner weiter. Jeder Partner versucht herauszufinden, wie die Puzzlefigur des anderen aussieht.</a:t>
                      </a:r>
                    </a:p>
                    <a:p>
                      <a:pPr marL="171450" marR="0" lvl="0" indent="-171450" algn="l" defTabSz="685800">
                        <a:lnSpc>
                          <a:spcPct val="100000"/>
                        </a:lnSpc>
                        <a:spcBef>
                          <a:spcPts val="0"/>
                        </a:spcBef>
                        <a:spcAft>
                          <a:spcPts val="0"/>
                        </a:spcAft>
                        <a:buClrTx/>
                        <a:buSzTx/>
                        <a:buFont typeface="Arial"/>
                        <a:buChar char="•"/>
                        <a:defRPr sz="1600"/>
                      </a:pPr>
                      <a:r>
                        <a:rPr lang="de-DE" sz="1400" dirty="0"/>
                        <a:t>Die </a:t>
                      </a:r>
                      <a:r>
                        <a:rPr lang="de-DE" sz="1400" dirty="0" err="1"/>
                        <a:t>SuS</a:t>
                      </a:r>
                      <a:r>
                        <a:rPr lang="de-DE" sz="1400" dirty="0"/>
                        <a:t> finden in ihren Heftchen die beschriebenen Körperteile, sodass sie die gleiche Figur zusammenpuzzeln können.</a:t>
                      </a:r>
                    </a:p>
                    <a:p>
                      <a:pPr marL="171450" marR="0" lvl="0" indent="-171450" algn="l" defTabSz="685800">
                        <a:lnSpc>
                          <a:spcPct val="100000"/>
                        </a:lnSpc>
                        <a:spcBef>
                          <a:spcPts val="0"/>
                        </a:spcBef>
                        <a:spcAft>
                          <a:spcPts val="0"/>
                        </a:spcAft>
                        <a:buClrTx/>
                        <a:buSzTx/>
                        <a:buFont typeface="Arial"/>
                        <a:buChar char="•"/>
                        <a:defRPr sz="1600"/>
                      </a:pPr>
                      <a:r>
                        <a:rPr lang="de-DE" sz="1400" dirty="0"/>
                        <a:t>Die </a:t>
                      </a:r>
                      <a:r>
                        <a:rPr lang="de-DE" sz="1400" dirty="0" err="1"/>
                        <a:t>SuS</a:t>
                      </a:r>
                      <a:r>
                        <a:rPr lang="de-DE" sz="1400" dirty="0"/>
                        <a:t> verbessern und/oder ergänzen ihre Planungstabelle, falls ihr Partner ihre Figur nicht finden konnte. Das Spiel beginnt erneut mit einem neuen Partner.</a:t>
                      </a:r>
                    </a:p>
                    <a:p>
                      <a:pPr algn="l" defTabSz="685800">
                        <a:defRPr sz="1600"/>
                      </a:pPr>
                      <a:endParaRPr lang="de-DE" sz="1400" b="0" dirty="0"/>
                    </a:p>
                    <a:p>
                      <a:pPr marL="0" marR="0" lvl="0" indent="0" algn="l" defTabSz="685800">
                        <a:lnSpc>
                          <a:spcPct val="100000"/>
                        </a:lnSpc>
                        <a:spcBef>
                          <a:spcPts val="0"/>
                        </a:spcBef>
                        <a:spcAft>
                          <a:spcPts val="0"/>
                        </a:spcAft>
                        <a:buClrTx/>
                        <a:buSzTx/>
                        <a:buFontTx/>
                        <a:buNone/>
                        <a:defRPr sz="1600"/>
                      </a:pPr>
                      <a:r>
                        <a:rPr lang="de-DE" sz="1400" b="0" i="1" u="sng" dirty="0">
                          <a:solidFill>
                            <a:schemeClr val="tx1"/>
                          </a:solidFill>
                          <a:latin typeface="+mn-lt"/>
                          <a:ea typeface="+mn-ea"/>
                          <a:cs typeface="+mn-cs"/>
                        </a:rPr>
                        <a:t>Alternativ: </a:t>
                      </a:r>
                      <a:r>
                        <a:rPr lang="de-DE" sz="1400" b="0" u="none" dirty="0"/>
                        <a:t>Die </a:t>
                      </a:r>
                      <a:r>
                        <a:rPr lang="de-DE" sz="1400" b="0" u="none" dirty="0" err="1"/>
                        <a:t>SuS</a:t>
                      </a:r>
                      <a:r>
                        <a:rPr lang="de-DE" sz="1400" b="0" u="none" dirty="0"/>
                        <a:t> arbeiten in </a:t>
                      </a:r>
                      <a:r>
                        <a:rPr lang="de-DE" sz="1400" b="1" u="none" dirty="0"/>
                        <a:t>Paaren</a:t>
                      </a:r>
                      <a:r>
                        <a:rPr lang="de-DE" sz="1400" b="0" u="none" dirty="0"/>
                        <a:t> und tauschen ihre Tabellen mit denen eines anderen Paares aus.</a:t>
                      </a:r>
                      <a:endParaRPr lang="de-DE" sz="1400" b="0" dirty="0"/>
                    </a:p>
                  </a:txBody>
                  <a:tcPr marL="45720" marR="45720" anchor="ctr">
                    <a:solidFill>
                      <a:schemeClr val="bg1"/>
                    </a:solidFill>
                  </a:tcPr>
                </a:tc>
                <a:extLst>
                  <a:ext uri="{0D108BD9-81ED-4DB2-BD59-A6C34878D82A}">
                    <a16:rowId xmlns:a16="http://schemas.microsoft.com/office/drawing/2014/main" val="10003"/>
                  </a:ext>
                </a:extLst>
              </a:tr>
            </a:tbl>
          </a:graphicData>
        </a:graphic>
      </p:graphicFrame>
      <p:sp>
        <p:nvSpPr>
          <p:cNvPr id="1442" name="Textfeld 39"/>
          <p:cNvSpPr txBox="1"/>
          <p:nvPr/>
        </p:nvSpPr>
        <p:spPr bwMode="auto">
          <a:xfrm>
            <a:off x="131253" y="586534"/>
            <a:ext cx="6595493" cy="370839"/>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a:t>
            </a:r>
            <a:r>
              <a:rPr b="0" dirty="0">
                <a:latin typeface="+mn-lt"/>
              </a:rPr>
              <a:t> 5: </a:t>
            </a:r>
            <a:r>
              <a:rPr lang="de-DE" b="0" dirty="0">
                <a:latin typeface="+mn-lt"/>
              </a:rPr>
              <a:t>Planen einer Beschreibung (Puzzle</a:t>
            </a:r>
            <a:r>
              <a:rPr b="0" dirty="0" err="1">
                <a:latin typeface="+mn-lt"/>
              </a:rPr>
              <a:t>figur</a:t>
            </a:r>
            <a:r>
              <a:rPr lang="de-DE" b="0" dirty="0">
                <a:latin typeface="+mn-lt"/>
              </a:rPr>
              <a:t>)</a:t>
            </a:r>
            <a:endParaRPr b="0" dirty="0">
              <a:latin typeface="+mn-lt"/>
            </a:endParaRPr>
          </a:p>
        </p:txBody>
      </p:sp>
      <p:sp>
        <p:nvSpPr>
          <p:cNvPr id="16"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17" name="Gerade Verbindung 38">
            <a:extLst>
              <a:ext uri="{FF2B5EF4-FFF2-40B4-BE49-F238E27FC236}">
                <a16:creationId xmlns:a16="http://schemas.microsoft.com/office/drawing/2014/main" id="{AF0BF281-CF92-40C3-95BA-08D4F3CACB67}"/>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8" name="Slide Number Placeholder 3">
            <a:extLst>
              <a:ext uri="{FF2B5EF4-FFF2-40B4-BE49-F238E27FC236}">
                <a16:creationId xmlns:a16="http://schemas.microsoft.com/office/drawing/2014/main" id="{F5D0853D-7699-4CC9-A620-561F369FAB82}"/>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117</a:t>
            </a:fld>
            <a:endParaRPr lang="de-DE"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7748430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853" name="Table 12"/>
          <p:cNvGraphicFramePr>
            <a:graphicFrameLocks/>
          </p:cNvGraphicFramePr>
          <p:nvPr>
            <p:extLst>
              <p:ext uri="{D42A27DB-BD31-4B8C-83A1-F6EECF244321}">
                <p14:modId xmlns:p14="http://schemas.microsoft.com/office/powerpoint/2010/main" val="3632593872"/>
              </p:ext>
            </p:extLst>
          </p:nvPr>
        </p:nvGraphicFramePr>
        <p:xfrm>
          <a:off x="408264" y="1846701"/>
          <a:ext cx="6423966" cy="7831488"/>
        </p:xfrm>
        <a:graphic>
          <a:graphicData uri="http://schemas.openxmlformats.org/drawingml/2006/table">
            <a:tbl>
              <a:tblPr>
                <a:tableStyleId>{4C3C2611-4C71-4FC5-86AE-919BDF0F9419}</a:tableStyleId>
              </a:tblPr>
              <a:tblGrid>
                <a:gridCol w="1889768">
                  <a:extLst>
                    <a:ext uri="{9D8B030D-6E8A-4147-A177-3AD203B41FA5}">
                      <a16:colId xmlns:a16="http://schemas.microsoft.com/office/drawing/2014/main" val="20000"/>
                    </a:ext>
                  </a:extLst>
                </a:gridCol>
                <a:gridCol w="4534198">
                  <a:extLst>
                    <a:ext uri="{9D8B030D-6E8A-4147-A177-3AD203B41FA5}">
                      <a16:colId xmlns:a16="http://schemas.microsoft.com/office/drawing/2014/main" val="20001"/>
                    </a:ext>
                  </a:extLst>
                </a:gridCol>
              </a:tblGrid>
              <a:tr h="864636">
                <a:tc>
                  <a:txBody>
                    <a:bodyPr/>
                    <a:lstStyle/>
                    <a:p>
                      <a:pPr algn="l">
                        <a:defRPr sz="1800"/>
                      </a:pPr>
                      <a:r>
                        <a:rPr sz="1800" spc="50" baseline="0" dirty="0">
                          <a:latin typeface="Fibel Nord" panose="020B0603050302020204" pitchFamily="34" charset="0"/>
                          <a:ea typeface="Fibel Nord"/>
                          <a:cs typeface="Fibel Nord"/>
                        </a:rPr>
                        <a:t>Wie </a:t>
                      </a:r>
                      <a:r>
                        <a:rPr lang="de-DE" sz="1800" spc="50" baseline="0" dirty="0">
                          <a:latin typeface="Fibel Nord" panose="020B0603050302020204" pitchFamily="34" charset="0"/>
                          <a:ea typeface="Fibel Nord"/>
                          <a:cs typeface="Fibel Nord"/>
                        </a:rPr>
                        <a:t>heißt meine </a:t>
                      </a:r>
                      <a:r>
                        <a:rPr lang="en-US" sz="1800" spc="50" baseline="0" dirty="0" err="1">
                          <a:latin typeface="Fibel Nord" panose="020B0603050302020204" pitchFamily="34" charset="0"/>
                          <a:ea typeface="Fibel Nord"/>
                          <a:cs typeface="Fibel Nord"/>
                        </a:rPr>
                        <a:t>Puzzlefigur</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0"/>
                  </a:ext>
                </a:extLst>
              </a:tr>
              <a:tr h="864636">
                <a:tc>
                  <a:txBody>
                    <a:bodyPr/>
                    <a:lstStyle/>
                    <a:p>
                      <a:pPr algn="l">
                        <a:defRPr sz="1800"/>
                      </a:pPr>
                      <a:r>
                        <a:rPr sz="1800" spc="50" baseline="0" dirty="0">
                          <a:latin typeface="Fibel Nord" panose="020B0603050302020204" pitchFamily="34" charset="0"/>
                          <a:ea typeface="Fibel Nord"/>
                          <a:cs typeface="Fibel Nord"/>
                        </a:rPr>
                        <a:t>Wie alt </a:t>
                      </a:r>
                      <a:r>
                        <a:rPr sz="1800" spc="50" baseline="0" dirty="0" err="1">
                          <a:latin typeface="Fibel Nord" panose="020B0603050302020204" pitchFamily="34" charset="0"/>
                          <a:ea typeface="Fibel Nord"/>
                          <a:cs typeface="Fibel Nord"/>
                        </a:rPr>
                        <a:t>ist</a:t>
                      </a:r>
                      <a:r>
                        <a:rPr sz="1800" spc="50" baseline="0" dirty="0">
                          <a:latin typeface="Fibel Nord" panose="020B0603050302020204" pitchFamily="34" charset="0"/>
                          <a:ea typeface="Fibel Nord"/>
                          <a:cs typeface="Fibel Nord"/>
                        </a:rPr>
                        <a:t> </a:t>
                      </a:r>
                      <a:r>
                        <a:rPr lang="de-DE" sz="1800" spc="50" baseline="0" dirty="0">
                          <a:latin typeface="Fibel Nord" panose="020B0603050302020204" pitchFamily="34" charset="0"/>
                          <a:ea typeface="Fibel Nord"/>
                          <a:cs typeface="Fibel Nord"/>
                        </a:rPr>
                        <a:t>sie</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864636">
                <a:tc>
                  <a:txBody>
                    <a:bodyPr/>
                    <a:lstStyle/>
                    <a:p>
                      <a:pPr algn="l">
                        <a:defRPr sz="1800"/>
                      </a:pPr>
                      <a:r>
                        <a:rPr sz="1800" spc="50" baseline="0" dirty="0">
                          <a:latin typeface="Fibel Nord" panose="020B0603050302020204" pitchFamily="34" charset="0"/>
                          <a:ea typeface="Fibel Nord"/>
                          <a:cs typeface="Fibel Nord"/>
                        </a:rPr>
                        <a:t>Wie </a:t>
                      </a:r>
                      <a:r>
                        <a:rPr sz="1800" spc="50" baseline="0" dirty="0" err="1">
                          <a:latin typeface="Fibel Nord" panose="020B0603050302020204" pitchFamily="34" charset="0"/>
                          <a:ea typeface="Fibel Nord"/>
                          <a:cs typeface="Fibel Nord"/>
                        </a:rPr>
                        <a:t>sehen</a:t>
                      </a:r>
                      <a:r>
                        <a:rPr sz="1800" spc="50" baseline="0" dirty="0">
                          <a:latin typeface="Fibel Nord" panose="020B0603050302020204" pitchFamily="34" charset="0"/>
                          <a:ea typeface="Fibel Nord"/>
                          <a:cs typeface="Fibel Nord"/>
                        </a:rPr>
                        <a:t> die </a:t>
                      </a:r>
                      <a:r>
                        <a:rPr sz="1800" spc="50" baseline="0" dirty="0" err="1">
                          <a:latin typeface="Fibel Nord" panose="020B0603050302020204" pitchFamily="34" charset="0"/>
                          <a:ea typeface="Fibel Nord"/>
                          <a:cs typeface="Fibel Nord"/>
                        </a:rPr>
                        <a:t>Haare</a:t>
                      </a:r>
                      <a:r>
                        <a:rPr sz="1800" spc="50" baseline="0" dirty="0">
                          <a:latin typeface="Fibel Nord" panose="020B0603050302020204" pitchFamily="34" charset="0"/>
                          <a:ea typeface="Fibel Nord"/>
                          <a:cs typeface="Fibel Nord"/>
                        </a:rPr>
                        <a:t> </a:t>
                      </a:r>
                      <a:r>
                        <a:rPr sz="1800" spc="50" baseline="0" dirty="0" err="1">
                          <a:latin typeface="Fibel Nord" panose="020B0603050302020204" pitchFamily="34" charset="0"/>
                          <a:ea typeface="Fibel Nord"/>
                          <a:cs typeface="Fibel Nord"/>
                        </a:rPr>
                        <a:t>aus</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dirty="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864636">
                <a:tc>
                  <a:txBody>
                    <a:bodyPr/>
                    <a:lstStyle/>
                    <a:p>
                      <a:pPr algn="l">
                        <a:defRPr sz="1800"/>
                      </a:pPr>
                      <a:r>
                        <a:rPr sz="1800" spc="50" baseline="0" dirty="0">
                          <a:latin typeface="Fibel Nord" panose="020B0603050302020204" pitchFamily="34" charset="0"/>
                          <a:ea typeface="Fibel Nord"/>
                          <a:cs typeface="Fibel Nord"/>
                        </a:rPr>
                        <a:t>Wie </a:t>
                      </a:r>
                      <a:r>
                        <a:rPr sz="1800" spc="50" baseline="0" dirty="0" err="1">
                          <a:latin typeface="Fibel Nord" panose="020B0603050302020204" pitchFamily="34" charset="0"/>
                          <a:ea typeface="Fibel Nord"/>
                          <a:cs typeface="Fibel Nord"/>
                        </a:rPr>
                        <a:t>sehen</a:t>
                      </a:r>
                      <a:r>
                        <a:rPr sz="1800" spc="50" baseline="0" dirty="0">
                          <a:latin typeface="Fibel Nord" panose="020B0603050302020204" pitchFamily="34" charset="0"/>
                          <a:ea typeface="Fibel Nord"/>
                          <a:cs typeface="Fibel Nord"/>
                        </a:rPr>
                        <a:t> die </a:t>
                      </a:r>
                      <a:r>
                        <a:rPr sz="1800" spc="50" baseline="0" dirty="0" err="1">
                          <a:latin typeface="Fibel Nord" panose="020B0603050302020204" pitchFamily="34" charset="0"/>
                          <a:ea typeface="Fibel Nord"/>
                          <a:cs typeface="Fibel Nord"/>
                        </a:rPr>
                        <a:t>Augen</a:t>
                      </a:r>
                      <a:r>
                        <a:rPr sz="1800" spc="50" baseline="0" dirty="0">
                          <a:latin typeface="Fibel Nord" panose="020B0603050302020204" pitchFamily="34" charset="0"/>
                          <a:ea typeface="Fibel Nord"/>
                          <a:cs typeface="Fibel Nord"/>
                        </a:rPr>
                        <a:t> </a:t>
                      </a:r>
                      <a:r>
                        <a:rPr sz="1800" spc="50" baseline="0" dirty="0" err="1">
                          <a:latin typeface="Fibel Nord" panose="020B0603050302020204" pitchFamily="34" charset="0"/>
                          <a:ea typeface="Fibel Nord"/>
                          <a:cs typeface="Fibel Nord"/>
                        </a:rPr>
                        <a:t>aus</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3"/>
                  </a:ext>
                </a:extLst>
              </a:tr>
              <a:tr h="864636">
                <a:tc>
                  <a:txBody>
                    <a:bodyPr/>
                    <a:lstStyle/>
                    <a:p>
                      <a:pPr algn="l">
                        <a:defRPr sz="1800"/>
                      </a:pPr>
                      <a:r>
                        <a:rPr sz="1800" spc="50" baseline="0" dirty="0">
                          <a:latin typeface="Fibel Nord" panose="020B0603050302020204" pitchFamily="34" charset="0"/>
                          <a:ea typeface="Fibel Nord"/>
                          <a:cs typeface="Fibel Nord"/>
                        </a:rPr>
                        <a:t>Wie </a:t>
                      </a:r>
                      <a:r>
                        <a:rPr sz="1800" spc="50" baseline="0" dirty="0" err="1">
                          <a:latin typeface="Fibel Nord" panose="020B0603050302020204" pitchFamily="34" charset="0"/>
                          <a:ea typeface="Fibel Nord"/>
                          <a:cs typeface="Fibel Nord"/>
                        </a:rPr>
                        <a:t>sieht</a:t>
                      </a:r>
                      <a:r>
                        <a:rPr sz="1800" spc="50" baseline="0" dirty="0">
                          <a:latin typeface="Fibel Nord" panose="020B0603050302020204" pitchFamily="34" charset="0"/>
                          <a:ea typeface="Fibel Nord"/>
                          <a:cs typeface="Fibel Nord"/>
                        </a:rPr>
                        <a:t> die </a:t>
                      </a:r>
                      <a:r>
                        <a:rPr sz="1800" spc="50" baseline="0" dirty="0" err="1">
                          <a:latin typeface="Fibel Nord" panose="020B0603050302020204" pitchFamily="34" charset="0"/>
                          <a:ea typeface="Fibel Nord"/>
                          <a:cs typeface="Fibel Nord"/>
                        </a:rPr>
                        <a:t>Nase</a:t>
                      </a:r>
                      <a:r>
                        <a:rPr sz="1800" spc="50" baseline="0" dirty="0">
                          <a:latin typeface="Fibel Nord" panose="020B0603050302020204" pitchFamily="34" charset="0"/>
                          <a:ea typeface="Fibel Nord"/>
                          <a:cs typeface="Fibel Nord"/>
                        </a:rPr>
                        <a:t> </a:t>
                      </a:r>
                      <a:r>
                        <a:rPr sz="1800" spc="50" baseline="0" dirty="0" err="1">
                          <a:latin typeface="Fibel Nord" panose="020B0603050302020204" pitchFamily="34" charset="0"/>
                          <a:ea typeface="Fibel Nord"/>
                          <a:cs typeface="Fibel Nord"/>
                        </a:rPr>
                        <a:t>aus</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4"/>
                  </a:ext>
                </a:extLst>
              </a:tr>
              <a:tr h="864636">
                <a:tc>
                  <a:txBody>
                    <a:bodyPr/>
                    <a:lstStyle/>
                    <a:p>
                      <a:pPr algn="l">
                        <a:defRPr sz="1800"/>
                      </a:pPr>
                      <a:r>
                        <a:rPr sz="1800" spc="50" baseline="0" dirty="0">
                          <a:latin typeface="Fibel Nord" panose="020B0603050302020204" pitchFamily="34" charset="0"/>
                          <a:ea typeface="Fibel Nord"/>
                          <a:cs typeface="Fibel Nord"/>
                        </a:rPr>
                        <a:t>Wie </a:t>
                      </a:r>
                      <a:r>
                        <a:rPr sz="1800" spc="50" baseline="0" dirty="0" err="1">
                          <a:latin typeface="Fibel Nord" panose="020B0603050302020204" pitchFamily="34" charset="0"/>
                          <a:ea typeface="Fibel Nord"/>
                          <a:cs typeface="Fibel Nord"/>
                        </a:rPr>
                        <a:t>sehen</a:t>
                      </a:r>
                      <a:r>
                        <a:rPr sz="1800" spc="50" baseline="0" dirty="0">
                          <a:latin typeface="Fibel Nord" panose="020B0603050302020204" pitchFamily="34" charset="0"/>
                          <a:ea typeface="Fibel Nord"/>
                          <a:cs typeface="Fibel Nord"/>
                        </a:rPr>
                        <a:t> die </a:t>
                      </a:r>
                      <a:r>
                        <a:rPr sz="1800" spc="50" baseline="0" dirty="0" err="1">
                          <a:latin typeface="Fibel Nord" panose="020B0603050302020204" pitchFamily="34" charset="0"/>
                          <a:ea typeface="Fibel Nord"/>
                          <a:cs typeface="Fibel Nord"/>
                        </a:rPr>
                        <a:t>Ohren</a:t>
                      </a:r>
                      <a:r>
                        <a:rPr sz="1800" spc="50" baseline="0" dirty="0">
                          <a:latin typeface="Fibel Nord" panose="020B0603050302020204" pitchFamily="34" charset="0"/>
                          <a:ea typeface="Fibel Nord"/>
                          <a:cs typeface="Fibel Nord"/>
                        </a:rPr>
                        <a:t> </a:t>
                      </a:r>
                      <a:r>
                        <a:rPr sz="1800" spc="50" baseline="0" dirty="0" err="1">
                          <a:latin typeface="Fibel Nord" panose="020B0603050302020204" pitchFamily="34" charset="0"/>
                          <a:ea typeface="Fibel Nord"/>
                          <a:cs typeface="Fibel Nord"/>
                        </a:rPr>
                        <a:t>aus</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864636">
                <a:tc>
                  <a:txBody>
                    <a:bodyPr/>
                    <a:lstStyle/>
                    <a:p>
                      <a:pPr algn="l">
                        <a:defRPr sz="1800"/>
                      </a:pPr>
                      <a:r>
                        <a:rPr sz="1800" spc="50" baseline="0" dirty="0">
                          <a:latin typeface="Fibel Nord" panose="020B0603050302020204" pitchFamily="34" charset="0"/>
                          <a:ea typeface="Fibel Nord"/>
                          <a:cs typeface="Fibel Nord"/>
                        </a:rPr>
                        <a:t>Was </a:t>
                      </a:r>
                      <a:r>
                        <a:rPr sz="1800" spc="50" baseline="0" dirty="0" err="1">
                          <a:latin typeface="Fibel Nord" panose="020B0603050302020204" pitchFamily="34" charset="0"/>
                          <a:ea typeface="Fibel Nord"/>
                          <a:cs typeface="Fibel Nord"/>
                        </a:rPr>
                        <a:t>trägt</a:t>
                      </a:r>
                      <a:r>
                        <a:rPr sz="1800" spc="50" baseline="0" dirty="0">
                          <a:latin typeface="Fibel Nord" panose="020B0603050302020204" pitchFamily="34" charset="0"/>
                          <a:ea typeface="Fibel Nord"/>
                          <a:cs typeface="Fibel Nord"/>
                        </a:rPr>
                        <a:t> </a:t>
                      </a:r>
                      <a:r>
                        <a:rPr lang="de-DE" sz="1800" spc="50" baseline="0" dirty="0">
                          <a:latin typeface="Fibel Nord" panose="020B0603050302020204" pitchFamily="34" charset="0"/>
                          <a:ea typeface="Fibel Nord"/>
                          <a:cs typeface="Fibel Nord"/>
                        </a:rPr>
                        <a:t>m</a:t>
                      </a:r>
                      <a:r>
                        <a:rPr sz="1800" spc="50" baseline="0" dirty="0" err="1">
                          <a:latin typeface="Fibel Nord" panose="020B0603050302020204" pitchFamily="34" charset="0"/>
                          <a:ea typeface="Fibel Nord"/>
                          <a:cs typeface="Fibel Nord"/>
                        </a:rPr>
                        <a:t>ein</a:t>
                      </a:r>
                      <a:r>
                        <a:rPr lang="en-US" sz="1800" spc="50" baseline="0" dirty="0" err="1">
                          <a:latin typeface="Fibel Nord" panose="020B0603050302020204" pitchFamily="34" charset="0"/>
                          <a:ea typeface="Fibel Nord"/>
                          <a:cs typeface="Fibel Nord"/>
                        </a:rPr>
                        <a:t>e</a:t>
                      </a:r>
                      <a:r>
                        <a:rPr lang="en-US" sz="1800" spc="50" baseline="0" dirty="0">
                          <a:latin typeface="Fibel Nord" panose="020B0603050302020204" pitchFamily="34" charset="0"/>
                          <a:ea typeface="Fibel Nord"/>
                          <a:cs typeface="Fibel Nord"/>
                        </a:rPr>
                        <a:t> </a:t>
                      </a:r>
                      <a:r>
                        <a:rPr lang="en-US" sz="1800" spc="50" baseline="0" dirty="0" err="1">
                          <a:latin typeface="Fibel Nord" panose="020B0603050302020204" pitchFamily="34" charset="0"/>
                          <a:ea typeface="Fibel Nord"/>
                          <a:cs typeface="Fibel Nord"/>
                        </a:rPr>
                        <a:t>Puzzlefigur</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6"/>
                  </a:ext>
                </a:extLst>
              </a:tr>
              <a:tr h="864636">
                <a:tc>
                  <a:txBody>
                    <a:bodyPr/>
                    <a:lstStyle/>
                    <a:p>
                      <a:pPr algn="l">
                        <a:defRPr sz="1800"/>
                      </a:pPr>
                      <a:r>
                        <a:rPr lang="de-DE" sz="1800" spc="50" baseline="0" dirty="0">
                          <a:latin typeface="Fibel Nord" panose="020B0603050302020204" pitchFamily="34" charset="0"/>
                        </a:rPr>
                        <a:t>Was sind ihre besonderen Merkmale?</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dirty="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3967160108"/>
                  </a:ext>
                </a:extLst>
              </a:tr>
              <a:tr h="864636">
                <a:tc>
                  <a:txBody>
                    <a:bodyPr/>
                    <a:lstStyle/>
                    <a:p>
                      <a:pPr algn="l">
                        <a:defRPr sz="1800"/>
                      </a:pPr>
                      <a:r>
                        <a:rPr sz="1800" spc="50" baseline="0" dirty="0">
                          <a:latin typeface="Fibel Nord" panose="020B0603050302020204" pitchFamily="34" charset="0"/>
                          <a:ea typeface="Fibel Nord"/>
                          <a:cs typeface="Fibel Nord"/>
                        </a:rPr>
                        <a:t>Was </a:t>
                      </a:r>
                      <a:r>
                        <a:rPr sz="1800" spc="50" baseline="0" dirty="0" err="1">
                          <a:latin typeface="Fibel Nord" panose="020B0603050302020204" pitchFamily="34" charset="0"/>
                          <a:ea typeface="Fibel Nord"/>
                          <a:cs typeface="Fibel Nord"/>
                        </a:rPr>
                        <a:t>sind</a:t>
                      </a:r>
                      <a:r>
                        <a:rPr sz="1800" spc="50" baseline="0" dirty="0">
                          <a:latin typeface="Fibel Nord" panose="020B0603050302020204" pitchFamily="34" charset="0"/>
                          <a:ea typeface="Fibel Nord"/>
                          <a:cs typeface="Fibel Nord"/>
                        </a:rPr>
                        <a:t> </a:t>
                      </a:r>
                      <a:r>
                        <a:rPr lang="de-DE" sz="1800" spc="50" baseline="0" dirty="0">
                          <a:latin typeface="Fibel Nord" panose="020B0603050302020204" pitchFamily="34" charset="0"/>
                          <a:ea typeface="Fibel Nord"/>
                          <a:cs typeface="Fibel Nord"/>
                        </a:rPr>
                        <a:t>ihre </a:t>
                      </a:r>
                      <a:r>
                        <a:rPr sz="1800" spc="50" baseline="0" dirty="0" err="1">
                          <a:latin typeface="Fibel Nord" panose="020B0603050302020204" pitchFamily="34" charset="0"/>
                          <a:ea typeface="Fibel Nord"/>
                          <a:cs typeface="Fibel Nord"/>
                        </a:rPr>
                        <a:t>inneren</a:t>
                      </a:r>
                      <a:r>
                        <a:rPr sz="1800" spc="50" baseline="0" dirty="0">
                          <a:latin typeface="Fibel Nord" panose="020B0603050302020204" pitchFamily="34" charset="0"/>
                          <a:ea typeface="Fibel Nord"/>
                          <a:cs typeface="Fibel Nord"/>
                        </a:rPr>
                        <a:t> </a:t>
                      </a:r>
                      <a:r>
                        <a:rPr sz="1800" spc="50" baseline="0" dirty="0" err="1">
                          <a:latin typeface="Fibel Nord" panose="020B0603050302020204" pitchFamily="34" charset="0"/>
                          <a:ea typeface="Fibel Nord"/>
                          <a:cs typeface="Fibel Nord"/>
                        </a:rPr>
                        <a:t>Merkmale</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dirty="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7"/>
                  </a:ext>
                </a:extLst>
              </a:tr>
            </a:tbl>
          </a:graphicData>
        </a:graphic>
      </p:graphicFrame>
      <p:sp>
        <p:nvSpPr>
          <p:cNvPr id="1854" name="TextBox 18"/>
          <p:cNvSpPr txBox="1"/>
          <p:nvPr/>
        </p:nvSpPr>
        <p:spPr bwMode="auto">
          <a:xfrm>
            <a:off x="258849" y="418585"/>
            <a:ext cx="5822612" cy="430883"/>
          </a:xfrm>
          <a:prstGeom prst="rect">
            <a:avLst/>
          </a:prstGeom>
          <a:noFill/>
          <a:ln w="12700" cap="flat">
            <a:noFill/>
            <a:miter lim="400000"/>
          </a:ln>
          <a:effectLst/>
        </p:spPr>
        <p:txBody>
          <a:bodyPr wrap="square" lIns="45718" tIns="45718" rIns="45718" bIns="45718" numCol="1" anchor="t">
            <a:spAutoFit/>
          </a:bodyPr>
          <a:lstStyle>
            <a:lvl1pPr algn="ctr">
              <a:defRPr sz="2400" b="1">
                <a:latin typeface="Fibel Nord"/>
                <a:ea typeface="Fibel Nord"/>
                <a:cs typeface="Fibel Nord"/>
              </a:defRPr>
            </a:lvl1pPr>
          </a:lstStyle>
          <a:p>
            <a:pPr algn="l">
              <a:defRPr/>
            </a:pPr>
            <a:r>
              <a:rPr lang="de-DE" sz="2200" spc="50" dirty="0"/>
              <a:t>AB 13: Planen - m</a:t>
            </a:r>
            <a:r>
              <a:rPr sz="2200" spc="50" dirty="0" err="1"/>
              <a:t>eine</a:t>
            </a:r>
            <a:r>
              <a:rPr sz="2200" spc="50" dirty="0"/>
              <a:t> </a:t>
            </a:r>
            <a:r>
              <a:rPr lang="de-DE" sz="2200" spc="50" dirty="0"/>
              <a:t>Puzzle</a:t>
            </a:r>
            <a:r>
              <a:rPr sz="2200" spc="50" dirty="0" err="1"/>
              <a:t>figur</a:t>
            </a:r>
            <a:endParaRPr sz="2200" spc="50" dirty="0"/>
          </a:p>
        </p:txBody>
      </p:sp>
      <p:grpSp>
        <p:nvGrpSpPr>
          <p:cNvPr id="11" name="Gruppieren 4">
            <a:extLst>
              <a:ext uri="{FF2B5EF4-FFF2-40B4-BE49-F238E27FC236}">
                <a16:creationId xmlns:a16="http://schemas.microsoft.com/office/drawing/2014/main" id="{268C5CB1-C231-43F1-A195-E3CECA0334D3}"/>
              </a:ext>
            </a:extLst>
          </p:cNvPr>
          <p:cNvGrpSpPr/>
          <p:nvPr/>
        </p:nvGrpSpPr>
        <p:grpSpPr bwMode="auto">
          <a:xfrm>
            <a:off x="504566" y="1237000"/>
            <a:ext cx="5317428" cy="375892"/>
            <a:chOff x="-1" y="0"/>
            <a:chExt cx="5317427" cy="375891"/>
          </a:xfrm>
        </p:grpSpPr>
        <p:grpSp>
          <p:nvGrpSpPr>
            <p:cNvPr id="12" name="Oval 18">
              <a:extLst>
                <a:ext uri="{FF2B5EF4-FFF2-40B4-BE49-F238E27FC236}">
                  <a16:creationId xmlns:a16="http://schemas.microsoft.com/office/drawing/2014/main" id="{99759929-7450-4C1A-B0F8-8475B002D7A1}"/>
                </a:ext>
              </a:extLst>
            </p:cNvPr>
            <p:cNvGrpSpPr/>
            <p:nvPr/>
          </p:nvGrpSpPr>
          <p:grpSpPr bwMode="auto">
            <a:xfrm>
              <a:off x="-1" y="1341"/>
              <a:ext cx="360002" cy="374550"/>
              <a:chOff x="0" y="0"/>
              <a:chExt cx="360000" cy="374548"/>
            </a:xfrm>
          </p:grpSpPr>
          <p:sp>
            <p:nvSpPr>
              <p:cNvPr id="14" name="Circle">
                <a:extLst>
                  <a:ext uri="{FF2B5EF4-FFF2-40B4-BE49-F238E27FC236}">
                    <a16:creationId xmlns:a16="http://schemas.microsoft.com/office/drawing/2014/main" id="{967BB728-39EA-4A77-84CB-1501E455B541}"/>
                  </a:ext>
                </a:extLst>
              </p:cNvPr>
              <p:cNvSpPr/>
              <p:nvPr/>
            </p:nvSpPr>
            <p:spPr bwMode="auto">
              <a:xfrm>
                <a:off x="0" y="14547"/>
                <a:ext cx="360000" cy="360001"/>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9" name="1">
                <a:extLst>
                  <a:ext uri="{FF2B5EF4-FFF2-40B4-BE49-F238E27FC236}">
                    <a16:creationId xmlns:a16="http://schemas.microsoft.com/office/drawing/2014/main" id="{AAA7D977-EA22-4D46-971E-B81ECFD005B6}"/>
                  </a:ext>
                </a:extLst>
              </p:cNvPr>
              <p:cNvSpPr txBox="1"/>
              <p:nvPr/>
            </p:nvSpPr>
            <p:spPr bwMode="auto">
              <a:xfrm>
                <a:off x="105635" y="0"/>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dirty="0"/>
                  <a:t>1</a:t>
                </a:r>
                <a:endParaRPr dirty="0"/>
              </a:p>
            </p:txBody>
          </p:sp>
        </p:grpSp>
        <p:sp>
          <p:nvSpPr>
            <p:cNvPr id="13" name="Textfeld 6">
              <a:extLst>
                <a:ext uri="{FF2B5EF4-FFF2-40B4-BE49-F238E27FC236}">
                  <a16:creationId xmlns:a16="http://schemas.microsoft.com/office/drawing/2014/main" id="{FADA57E6-18CD-4688-B026-9C9E1627B78E}"/>
                </a:ext>
              </a:extLst>
            </p:cNvPr>
            <p:cNvSpPr txBox="1"/>
            <p:nvPr/>
          </p:nvSpPr>
          <p:spPr bwMode="auto">
            <a:xfrm>
              <a:off x="474969" y="0"/>
              <a:ext cx="4842457" cy="37083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spc="50" dirty="0" err="1"/>
                <a:t>Fülle</a:t>
              </a:r>
              <a:r>
                <a:rPr spc="50" dirty="0"/>
                <a:t> die </a:t>
              </a:r>
              <a:r>
                <a:rPr spc="50" dirty="0" err="1"/>
                <a:t>Tabelle</a:t>
              </a:r>
              <a:r>
                <a:rPr spc="50" dirty="0"/>
                <a:t> in </a:t>
              </a:r>
              <a:r>
                <a:rPr spc="50" dirty="0" err="1"/>
                <a:t>Stichpunkten</a:t>
              </a:r>
              <a:r>
                <a:rPr spc="50" dirty="0"/>
                <a:t> </a:t>
              </a:r>
              <a:r>
                <a:rPr spc="50" dirty="0" err="1"/>
                <a:t>aus.</a:t>
              </a:r>
              <a:r>
                <a:rPr spc="50" dirty="0"/>
                <a:t> </a:t>
              </a:r>
            </a:p>
          </p:txBody>
        </p:sp>
      </p:grpSp>
      <p:sp>
        <p:nvSpPr>
          <p:cNvPr id="21" name="Rectangle 7">
            <a:extLst>
              <a:ext uri="{FF2B5EF4-FFF2-40B4-BE49-F238E27FC236}">
                <a16:creationId xmlns:a16="http://schemas.microsoft.com/office/drawing/2014/main" id="{AF64F491-AD90-4B75-9499-F381D2AA1AEE}"/>
              </a:ext>
            </a:extLst>
          </p:cNvPr>
          <p:cNvSpPr/>
          <p:nvPr/>
        </p:nvSpPr>
        <p:spPr bwMode="auto">
          <a:xfrm>
            <a:off x="-251724" y="811368"/>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5" name="TextBox 45">
            <a:extLst>
              <a:ext uri="{FF2B5EF4-FFF2-40B4-BE49-F238E27FC236}">
                <a16:creationId xmlns:a16="http://schemas.microsoft.com/office/drawing/2014/main" id="{1029FF8F-0805-4625-89C9-50B0D44501AD}"/>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7" name="Slide Number Placeholder 3">
            <a:extLst>
              <a:ext uri="{FF2B5EF4-FFF2-40B4-BE49-F238E27FC236}">
                <a16:creationId xmlns:a16="http://schemas.microsoft.com/office/drawing/2014/main" id="{A2E66B48-176E-42D0-B117-2F8EE8844E1C}"/>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119</a:t>
            </a:fld>
            <a:endParaRPr lang="de-D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8389197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2198134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9" name="Rectangle 28">
            <a:extLst>
              <a:ext uri="{FF2B5EF4-FFF2-40B4-BE49-F238E27FC236}">
                <a16:creationId xmlns:a16="http://schemas.microsoft.com/office/drawing/2014/main" id="{547DE1F0-818D-4E82-A9C5-28525CEB7CA6}"/>
              </a:ext>
            </a:extLst>
          </p:cNvPr>
          <p:cNvSpPr/>
          <p:nvPr/>
        </p:nvSpPr>
        <p:spPr bwMode="auto">
          <a:xfrm>
            <a:off x="134344" y="5636525"/>
            <a:ext cx="6696360" cy="4094329"/>
          </a:xfrm>
          <a:custGeom>
            <a:avLst/>
            <a:gdLst>
              <a:gd name="connsiteX0" fmla="*/ 0 w 6696360"/>
              <a:gd name="connsiteY0" fmla="*/ 0 h 4094329"/>
              <a:gd name="connsiteX1" fmla="*/ 6696360 w 6696360"/>
              <a:gd name="connsiteY1" fmla="*/ 0 h 4094329"/>
              <a:gd name="connsiteX2" fmla="*/ 6696360 w 6696360"/>
              <a:gd name="connsiteY2" fmla="*/ 4094329 h 4094329"/>
              <a:gd name="connsiteX3" fmla="*/ 0 w 6696360"/>
              <a:gd name="connsiteY3" fmla="*/ 4094329 h 4094329"/>
              <a:gd name="connsiteX4" fmla="*/ 0 w 6696360"/>
              <a:gd name="connsiteY4" fmla="*/ 0 h 409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360" h="4094329" fill="none" extrusionOk="0">
                <a:moveTo>
                  <a:pt x="0" y="0"/>
                </a:moveTo>
                <a:cubicBezTo>
                  <a:pt x="2305908" y="-33775"/>
                  <a:pt x="3896690" y="138873"/>
                  <a:pt x="6696360" y="0"/>
                </a:cubicBezTo>
                <a:cubicBezTo>
                  <a:pt x="6622589" y="1541754"/>
                  <a:pt x="6540477" y="3435165"/>
                  <a:pt x="6696360" y="4094329"/>
                </a:cubicBezTo>
                <a:cubicBezTo>
                  <a:pt x="5490056" y="3956999"/>
                  <a:pt x="1836190" y="3956473"/>
                  <a:pt x="0" y="4094329"/>
                </a:cubicBezTo>
                <a:cubicBezTo>
                  <a:pt x="152408" y="2824582"/>
                  <a:pt x="73868" y="501384"/>
                  <a:pt x="0" y="0"/>
                </a:cubicBezTo>
                <a:close/>
              </a:path>
              <a:path w="6696360" h="4094329" stroke="0" extrusionOk="0">
                <a:moveTo>
                  <a:pt x="0" y="0"/>
                </a:moveTo>
                <a:cubicBezTo>
                  <a:pt x="851805" y="-101487"/>
                  <a:pt x="4305617" y="-162162"/>
                  <a:pt x="6696360" y="0"/>
                </a:cubicBezTo>
                <a:cubicBezTo>
                  <a:pt x="6757073" y="1755413"/>
                  <a:pt x="6635288" y="3229150"/>
                  <a:pt x="6696360" y="4094329"/>
                </a:cubicBezTo>
                <a:cubicBezTo>
                  <a:pt x="3495785" y="4144394"/>
                  <a:pt x="1975544" y="3935880"/>
                  <a:pt x="0" y="4094329"/>
                </a:cubicBezTo>
                <a:cubicBezTo>
                  <a:pt x="-24452" y="3513343"/>
                  <a:pt x="-67663" y="1168722"/>
                  <a:pt x="0" y="0"/>
                </a:cubicBezTo>
                <a:close/>
              </a:path>
            </a:pathLst>
          </a:custGeom>
          <a:solidFill>
            <a:schemeClr val="accent5">
              <a:lumMod val="20000"/>
              <a:lumOff val="80000"/>
            </a:schemeClr>
          </a:solidFill>
          <a:ln w="25400" cap="flat">
            <a:solidFill>
              <a:schemeClr val="accent5"/>
            </a:solidFill>
            <a:prstDash val="solid"/>
            <a:round/>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8" name="Rectangle 27">
            <a:extLst>
              <a:ext uri="{FF2B5EF4-FFF2-40B4-BE49-F238E27FC236}">
                <a16:creationId xmlns:a16="http://schemas.microsoft.com/office/drawing/2014/main" id="{06F7A926-CBF1-4833-AEB7-0E93EEA6EC26}"/>
              </a:ext>
            </a:extLst>
          </p:cNvPr>
          <p:cNvSpPr/>
          <p:nvPr/>
        </p:nvSpPr>
        <p:spPr bwMode="auto">
          <a:xfrm>
            <a:off x="4613924" y="6378439"/>
            <a:ext cx="2014196" cy="2779629"/>
          </a:xfrm>
          <a:prstGeom prst="rect">
            <a:avLst/>
          </a:prstGeom>
          <a:solidFill>
            <a:srgbClr val="FFFFFF"/>
          </a:solidFill>
          <a:ln w="254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7" name="Rectangle 26">
            <a:extLst>
              <a:ext uri="{FF2B5EF4-FFF2-40B4-BE49-F238E27FC236}">
                <a16:creationId xmlns:a16="http://schemas.microsoft.com/office/drawing/2014/main" id="{586583D4-7D13-4FE4-A312-731B4372A134}"/>
              </a:ext>
            </a:extLst>
          </p:cNvPr>
          <p:cNvSpPr/>
          <p:nvPr/>
        </p:nvSpPr>
        <p:spPr bwMode="auto">
          <a:xfrm>
            <a:off x="2488584" y="6387361"/>
            <a:ext cx="2014196" cy="2779629"/>
          </a:xfrm>
          <a:prstGeom prst="rect">
            <a:avLst/>
          </a:prstGeom>
          <a:solidFill>
            <a:srgbClr val="FFFFFF"/>
          </a:solidFill>
          <a:ln w="254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7" name="Rectangle 6">
            <a:extLst>
              <a:ext uri="{FF2B5EF4-FFF2-40B4-BE49-F238E27FC236}">
                <a16:creationId xmlns:a16="http://schemas.microsoft.com/office/drawing/2014/main" id="{2B0A163C-9DA9-44CC-A1A5-4F42934CDEE8}"/>
              </a:ext>
            </a:extLst>
          </p:cNvPr>
          <p:cNvSpPr/>
          <p:nvPr/>
        </p:nvSpPr>
        <p:spPr bwMode="auto">
          <a:xfrm>
            <a:off x="346200" y="6393467"/>
            <a:ext cx="2014196" cy="2779629"/>
          </a:xfrm>
          <a:prstGeom prst="rect">
            <a:avLst/>
          </a:prstGeom>
          <a:solidFill>
            <a:srgbClr val="FFFFFF"/>
          </a:solidFill>
          <a:ln w="254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Puzzlefigur raten</a:t>
            </a:r>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5" name="Picture 4">
            <a:extLst>
              <a:ext uri="{FF2B5EF4-FFF2-40B4-BE49-F238E27FC236}">
                <a16:creationId xmlns:a16="http://schemas.microsoft.com/office/drawing/2014/main" id="{B7434520-6FAC-4336-BE45-13267D340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584" y="2560678"/>
            <a:ext cx="2218770" cy="2218770"/>
          </a:xfrm>
          <a:prstGeom prst="rect">
            <a:avLst/>
          </a:prstGeom>
        </p:spPr>
      </p:pic>
      <p:pic>
        <p:nvPicPr>
          <p:cNvPr id="14" name="Picture 13">
            <a:extLst>
              <a:ext uri="{FF2B5EF4-FFF2-40B4-BE49-F238E27FC236}">
                <a16:creationId xmlns:a16="http://schemas.microsoft.com/office/drawing/2014/main" id="{58D51F35-6345-4B10-8A5C-53BAFA8D8E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21" t="8787" r="31219" b="72678"/>
          <a:stretch/>
        </p:blipFill>
        <p:spPr>
          <a:xfrm>
            <a:off x="923632" y="6786605"/>
            <a:ext cx="798357" cy="556061"/>
          </a:xfrm>
          <a:prstGeom prst="rect">
            <a:avLst/>
          </a:prstGeom>
        </p:spPr>
      </p:pic>
      <p:pic>
        <p:nvPicPr>
          <p:cNvPr id="15" name="Picture 14">
            <a:extLst>
              <a:ext uri="{FF2B5EF4-FFF2-40B4-BE49-F238E27FC236}">
                <a16:creationId xmlns:a16="http://schemas.microsoft.com/office/drawing/2014/main" id="{34738800-6279-4FE1-991A-C9D9B4DFAD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21" t="74651" r="31219" b="9453"/>
          <a:stretch/>
        </p:blipFill>
        <p:spPr>
          <a:xfrm>
            <a:off x="1010099" y="8519984"/>
            <a:ext cx="684971" cy="409129"/>
          </a:xfrm>
          <a:prstGeom prst="rect">
            <a:avLst/>
          </a:prstGeom>
        </p:spPr>
      </p:pic>
      <p:pic>
        <p:nvPicPr>
          <p:cNvPr id="16" name="Picture 15">
            <a:extLst>
              <a:ext uri="{FF2B5EF4-FFF2-40B4-BE49-F238E27FC236}">
                <a16:creationId xmlns:a16="http://schemas.microsoft.com/office/drawing/2014/main" id="{B8D19547-C228-492E-9370-30C8F98549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887" t="55881" r="28889" b="15945"/>
          <a:stretch/>
        </p:blipFill>
        <p:spPr>
          <a:xfrm>
            <a:off x="971475" y="7917025"/>
            <a:ext cx="778187" cy="602959"/>
          </a:xfrm>
          <a:prstGeom prst="rect">
            <a:avLst/>
          </a:prstGeom>
        </p:spPr>
      </p:pic>
      <p:pic>
        <p:nvPicPr>
          <p:cNvPr id="17" name="Picture 16">
            <a:extLst>
              <a:ext uri="{FF2B5EF4-FFF2-40B4-BE49-F238E27FC236}">
                <a16:creationId xmlns:a16="http://schemas.microsoft.com/office/drawing/2014/main" id="{9EE57EE7-5B74-4E41-9A8B-2145D3064F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8911" b="49328"/>
          <a:stretch/>
        </p:blipFill>
        <p:spPr>
          <a:xfrm>
            <a:off x="422719" y="7342666"/>
            <a:ext cx="1800181" cy="621257"/>
          </a:xfrm>
          <a:prstGeom prst="rect">
            <a:avLst/>
          </a:prstGeom>
        </p:spPr>
      </p:pic>
      <p:pic>
        <p:nvPicPr>
          <p:cNvPr id="18" name="Picture 17">
            <a:extLst>
              <a:ext uri="{FF2B5EF4-FFF2-40B4-BE49-F238E27FC236}">
                <a16:creationId xmlns:a16="http://schemas.microsoft.com/office/drawing/2014/main" id="{3B53BA82-5331-437F-BB64-259D1D87E5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454" t="51019" r="1935" b="22254"/>
          <a:stretch/>
        </p:blipFill>
        <p:spPr>
          <a:xfrm>
            <a:off x="5117426" y="7979393"/>
            <a:ext cx="1271041" cy="643672"/>
          </a:xfrm>
          <a:prstGeom prst="rect">
            <a:avLst/>
          </a:prstGeom>
        </p:spPr>
      </p:pic>
      <p:pic>
        <p:nvPicPr>
          <p:cNvPr id="19" name="Picture 18">
            <a:extLst>
              <a:ext uri="{FF2B5EF4-FFF2-40B4-BE49-F238E27FC236}">
                <a16:creationId xmlns:a16="http://schemas.microsoft.com/office/drawing/2014/main" id="{052AB998-8BCB-43FF-88AE-441B4AEF7CC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069" t="1" r="11143" b="70115"/>
          <a:stretch/>
        </p:blipFill>
        <p:spPr>
          <a:xfrm>
            <a:off x="4799096" y="6691176"/>
            <a:ext cx="1441578" cy="709549"/>
          </a:xfrm>
          <a:prstGeom prst="rect">
            <a:avLst/>
          </a:prstGeom>
        </p:spPr>
      </p:pic>
      <p:pic>
        <p:nvPicPr>
          <p:cNvPr id="20" name="Picture 19">
            <a:extLst>
              <a:ext uri="{FF2B5EF4-FFF2-40B4-BE49-F238E27FC236}">
                <a16:creationId xmlns:a16="http://schemas.microsoft.com/office/drawing/2014/main" id="{811CF89F-013D-4F27-BFB3-9133F6044FE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152" t="34987" r="10662" b="44253"/>
          <a:stretch/>
        </p:blipFill>
        <p:spPr>
          <a:xfrm>
            <a:off x="5034656" y="7394485"/>
            <a:ext cx="1252817" cy="611179"/>
          </a:xfrm>
          <a:prstGeom prst="rect">
            <a:avLst/>
          </a:prstGeom>
        </p:spPr>
      </p:pic>
      <p:pic>
        <p:nvPicPr>
          <p:cNvPr id="21" name="Picture 20">
            <a:extLst>
              <a:ext uri="{FF2B5EF4-FFF2-40B4-BE49-F238E27FC236}">
                <a16:creationId xmlns:a16="http://schemas.microsoft.com/office/drawing/2014/main" id="{02333592-403B-4CD0-AF6C-FA11E83DF78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636" t="76270" r="25127"/>
          <a:stretch/>
        </p:blipFill>
        <p:spPr>
          <a:xfrm>
            <a:off x="5302997" y="8633084"/>
            <a:ext cx="665776" cy="538164"/>
          </a:xfrm>
          <a:prstGeom prst="rect">
            <a:avLst/>
          </a:prstGeom>
        </p:spPr>
      </p:pic>
      <p:pic>
        <p:nvPicPr>
          <p:cNvPr id="22" name="Picture 21">
            <a:extLst>
              <a:ext uri="{FF2B5EF4-FFF2-40B4-BE49-F238E27FC236}">
                <a16:creationId xmlns:a16="http://schemas.microsoft.com/office/drawing/2014/main" id="{B29D65C2-746B-43BE-86E7-3126F98B061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3141" t="29848" r="18898" b="45124"/>
          <a:stretch/>
        </p:blipFill>
        <p:spPr>
          <a:xfrm>
            <a:off x="2981310" y="7366574"/>
            <a:ext cx="1106119" cy="634900"/>
          </a:xfrm>
          <a:prstGeom prst="rect">
            <a:avLst/>
          </a:prstGeom>
        </p:spPr>
      </p:pic>
      <p:pic>
        <p:nvPicPr>
          <p:cNvPr id="24" name="Picture 23">
            <a:extLst>
              <a:ext uri="{FF2B5EF4-FFF2-40B4-BE49-F238E27FC236}">
                <a16:creationId xmlns:a16="http://schemas.microsoft.com/office/drawing/2014/main" id="{AF184CD6-8115-4AF5-974E-65B686D09B6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786" t="49753" r="26062" b="24809"/>
          <a:stretch/>
        </p:blipFill>
        <p:spPr>
          <a:xfrm>
            <a:off x="2752924" y="7994954"/>
            <a:ext cx="1154864" cy="626725"/>
          </a:xfrm>
          <a:prstGeom prst="rect">
            <a:avLst/>
          </a:prstGeom>
        </p:spPr>
      </p:pic>
      <p:pic>
        <p:nvPicPr>
          <p:cNvPr id="25" name="Picture 24">
            <a:extLst>
              <a:ext uri="{FF2B5EF4-FFF2-40B4-BE49-F238E27FC236}">
                <a16:creationId xmlns:a16="http://schemas.microsoft.com/office/drawing/2014/main" id="{4D5B2F16-5B75-44B8-9270-F66835D7D09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9155" r="15882" b="67873"/>
          <a:stretch/>
        </p:blipFill>
        <p:spPr>
          <a:xfrm>
            <a:off x="3093549" y="6512701"/>
            <a:ext cx="1181135" cy="844862"/>
          </a:xfrm>
          <a:prstGeom prst="rect">
            <a:avLst/>
          </a:prstGeom>
        </p:spPr>
      </p:pic>
      <p:pic>
        <p:nvPicPr>
          <p:cNvPr id="26" name="Picture 25">
            <a:extLst>
              <a:ext uri="{FF2B5EF4-FFF2-40B4-BE49-F238E27FC236}">
                <a16:creationId xmlns:a16="http://schemas.microsoft.com/office/drawing/2014/main" id="{31780C57-0785-4FB3-9D11-A76516E0A95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1457" t="78424" r="25863" b="6935"/>
          <a:stretch/>
        </p:blipFill>
        <p:spPr>
          <a:xfrm>
            <a:off x="3123003" y="8619221"/>
            <a:ext cx="814501" cy="371409"/>
          </a:xfrm>
          <a:prstGeom prst="rect">
            <a:avLst/>
          </a:prstGeom>
        </p:spPr>
      </p:pic>
      <p:pic>
        <p:nvPicPr>
          <p:cNvPr id="31" name="Picture 30">
            <a:extLst>
              <a:ext uri="{FF2B5EF4-FFF2-40B4-BE49-F238E27FC236}">
                <a16:creationId xmlns:a16="http://schemas.microsoft.com/office/drawing/2014/main" id="{C07C21BC-5F18-4F80-AEDF-D5D633F113E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sp>
        <p:nvSpPr>
          <p:cNvPr id="33" name="Slide Number Placeholder 3">
            <a:extLst>
              <a:ext uri="{FF2B5EF4-FFF2-40B4-BE49-F238E27FC236}">
                <a16:creationId xmlns:a16="http://schemas.microsoft.com/office/drawing/2014/main" id="{985A56B5-84BA-4FE0-A1F5-FD7622732050}"/>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121</a:t>
            </a:fld>
            <a:endParaRPr lang="de-DE" dirty="0"/>
          </a:p>
        </p:txBody>
      </p:sp>
    </p:spTree>
    <p:extLst>
      <p:ext uri="{BB962C8B-B14F-4D97-AF65-F5344CB8AC3E}">
        <p14:creationId xmlns:p14="http://schemas.microsoft.com/office/powerpoint/2010/main" val="34951822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4314546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469" name="Tabelle 31"/>
          <p:cNvGraphicFramePr>
            <a:graphicFrameLocks/>
          </p:cNvGraphicFramePr>
          <p:nvPr>
            <p:extLst>
              <p:ext uri="{D42A27DB-BD31-4B8C-83A1-F6EECF244321}">
                <p14:modId xmlns:p14="http://schemas.microsoft.com/office/powerpoint/2010/main" val="3397591101"/>
              </p:ext>
            </p:extLst>
          </p:nvPr>
        </p:nvGraphicFramePr>
        <p:xfrm>
          <a:off x="369879" y="1127510"/>
          <a:ext cx="6442564" cy="7033851"/>
        </p:xfrm>
        <a:graphic>
          <a:graphicData uri="http://schemas.openxmlformats.org/drawingml/2006/table">
            <a:tbl>
              <a:tblPr bandRow="1"/>
              <a:tblGrid>
                <a:gridCol w="988518">
                  <a:extLst>
                    <a:ext uri="{9D8B030D-6E8A-4147-A177-3AD203B41FA5}">
                      <a16:colId xmlns:a16="http://schemas.microsoft.com/office/drawing/2014/main" val="20000"/>
                    </a:ext>
                  </a:extLst>
                </a:gridCol>
                <a:gridCol w="5454046">
                  <a:extLst>
                    <a:ext uri="{9D8B030D-6E8A-4147-A177-3AD203B41FA5}">
                      <a16:colId xmlns:a16="http://schemas.microsoft.com/office/drawing/2014/main" val="20001"/>
                    </a:ext>
                  </a:extLst>
                </a:gridCol>
              </a:tblGrid>
              <a:tr h="979317">
                <a:tc gridSpan="2">
                  <a:txBody>
                    <a:bodyPr/>
                    <a:lstStyle/>
                    <a:p>
                      <a:pPr algn="l" defTabSz="685800">
                        <a:defRPr sz="1600" b="1"/>
                      </a:pPr>
                      <a:r>
                        <a:rPr sz="1400" dirty="0"/>
                        <a:t>ZIEL:</a:t>
                      </a:r>
                    </a:p>
                    <a:p>
                      <a:pPr algn="l" defTabSz="685800">
                        <a:defRPr sz="1300"/>
                      </a:pPr>
                      <a:r>
                        <a:rPr sz="1400" dirty="0"/>
                        <a:t>Die </a:t>
                      </a:r>
                      <a:r>
                        <a:rPr lang="de-DE" sz="1400" dirty="0" err="1"/>
                        <a:t>SuS</a:t>
                      </a:r>
                      <a:r>
                        <a:rPr sz="1400" dirty="0"/>
                        <a:t> </a:t>
                      </a:r>
                      <a:r>
                        <a:rPr sz="1400" dirty="0" err="1"/>
                        <a:t>verfassen</a:t>
                      </a:r>
                      <a:r>
                        <a:rPr sz="1400" dirty="0"/>
                        <a:t> </a:t>
                      </a:r>
                      <a:r>
                        <a:rPr sz="1400" dirty="0" err="1"/>
                        <a:t>strategiegeleitet</a:t>
                      </a:r>
                      <a:r>
                        <a:rPr sz="1400" dirty="0"/>
                        <a:t> </a:t>
                      </a:r>
                      <a:r>
                        <a:rPr sz="1400" dirty="0" err="1"/>
                        <a:t>unter</a:t>
                      </a:r>
                      <a:r>
                        <a:rPr sz="1400" dirty="0"/>
                        <a:t> </a:t>
                      </a:r>
                      <a:r>
                        <a:rPr sz="1400" dirty="0" err="1"/>
                        <a:t>Nutzung</a:t>
                      </a:r>
                      <a:r>
                        <a:rPr sz="1400" dirty="0"/>
                        <a:t> </a:t>
                      </a:r>
                      <a:r>
                        <a:rPr sz="1400" dirty="0" err="1"/>
                        <a:t>ihrer</a:t>
                      </a:r>
                      <a:r>
                        <a:rPr sz="1400" dirty="0"/>
                        <a:t> </a:t>
                      </a:r>
                      <a:r>
                        <a:rPr sz="1400" dirty="0" err="1"/>
                        <a:t>Planungsnotizen</a:t>
                      </a:r>
                      <a:r>
                        <a:rPr sz="1400" dirty="0"/>
                        <a:t> </a:t>
                      </a:r>
                      <a:r>
                        <a:rPr sz="1400" dirty="0" err="1"/>
                        <a:t>sowie</a:t>
                      </a:r>
                      <a:r>
                        <a:rPr sz="1400" dirty="0"/>
                        <a:t> </a:t>
                      </a:r>
                      <a:r>
                        <a:rPr sz="1400" dirty="0" err="1"/>
                        <a:t>Modelltexte</a:t>
                      </a:r>
                      <a:r>
                        <a:rPr sz="1400" dirty="0"/>
                        <a:t> </a:t>
                      </a:r>
                      <a:r>
                        <a:rPr lang="de-DE" sz="1400" dirty="0"/>
                        <a:t>eine </a:t>
                      </a:r>
                      <a:r>
                        <a:rPr sz="1400" dirty="0" err="1"/>
                        <a:t>eigene</a:t>
                      </a:r>
                      <a:r>
                        <a:rPr sz="1400" dirty="0"/>
                        <a:t> </a:t>
                      </a:r>
                      <a:r>
                        <a:rPr sz="1400" dirty="0" err="1"/>
                        <a:t>Personenbeschreibung</a:t>
                      </a:r>
                      <a:r>
                        <a:rPr sz="1400" dirty="0"/>
                        <a:t>. </a:t>
                      </a:r>
                    </a:p>
                  </a:txBody>
                  <a:tcPr marL="45720" marR="45720" anchor="ctr">
                    <a:solidFill>
                      <a:srgbClr val="E0E0E0"/>
                    </a:solidFill>
                  </a:tcPr>
                </a:tc>
                <a:tc hMerge="1">
                  <a:txBody>
                    <a:bodyPr/>
                    <a:lstStyle/>
                    <a:p>
                      <a:endParaRPr/>
                    </a:p>
                  </a:txBody>
                  <a:tcPr/>
                </a:tc>
                <a:extLst>
                  <a:ext uri="{0D108BD9-81ED-4DB2-BD59-A6C34878D82A}">
                    <a16:rowId xmlns:a16="http://schemas.microsoft.com/office/drawing/2014/main" val="10000"/>
                  </a:ext>
                </a:extLst>
              </a:tr>
              <a:tr h="1505271">
                <a:tc gridSpan="2">
                  <a:txBody>
                    <a:bodyPr/>
                    <a:lstStyle/>
                    <a:p>
                      <a:pPr algn="l" defTabSz="685800">
                        <a:defRPr sz="1800"/>
                      </a:pPr>
                      <a:r>
                        <a:rPr lang="de-DE" sz="1400" b="1" dirty="0"/>
                        <a:t>Einstieg:</a:t>
                      </a:r>
                      <a:endParaRPr sz="1400" dirty="0"/>
                    </a:p>
                    <a:p>
                      <a:pPr marL="171450" indent="-171450" algn="l" defTabSz="685800">
                        <a:buFont typeface="Arial"/>
                        <a:buChar char="•"/>
                        <a:defRPr sz="1800"/>
                      </a:pPr>
                      <a:r>
                        <a:rPr lang="de-DE" sz="1400" dirty="0"/>
                        <a:t>Die Lehrperson erklärt, dass die </a:t>
                      </a:r>
                      <a:r>
                        <a:rPr lang="de-DE" sz="1400" dirty="0" err="1"/>
                        <a:t>SuS</a:t>
                      </a:r>
                      <a:r>
                        <a:rPr lang="de-DE" sz="1400" dirty="0"/>
                        <a:t> eine eigene Beschreibung unter Verwendung des in der vorherigen Sitzung erstellten Planungsmaterials (AB 13 und Heftchen) verfassen werden.</a:t>
                      </a:r>
                      <a:endParaRPr sz="1400" dirty="0"/>
                    </a:p>
                    <a:p>
                      <a:pPr marL="171450" indent="-171450" algn="l" defTabSz="685800">
                        <a:buFont typeface="Arial"/>
                        <a:buChar char="•"/>
                        <a:defRPr sz="1800"/>
                      </a:pPr>
                      <a:r>
                        <a:rPr lang="de-DE" sz="1400" dirty="0"/>
                        <a:t>Die Lehrperson modelliert die Schreibphase.</a:t>
                      </a:r>
                      <a:endParaRPr sz="1400" dirty="0"/>
                    </a:p>
                    <a:p>
                      <a:pPr marL="180000" indent="0" algn="l" defTabSz="685800">
                        <a:buFont typeface="Arial"/>
                        <a:buNone/>
                        <a:defRPr sz="1800"/>
                      </a:pPr>
                      <a:r>
                        <a:rPr lang="de-DE" sz="1400" dirty="0"/>
                        <a:t>(Ein Skript wird auf der nächsten Seite zur Orientierung angeboten.)</a:t>
                      </a:r>
                      <a:endParaRPr sz="1400" dirty="0"/>
                    </a:p>
                  </a:txBody>
                  <a:tcPr marL="45720" marR="45720" anchor="ctr">
                    <a:solidFill>
                      <a:schemeClr val="bg1"/>
                    </a:solidFill>
                  </a:tcPr>
                </a:tc>
                <a:tc hMerge="1">
                  <a:txBody>
                    <a:bodyPr/>
                    <a:lstStyle/>
                    <a:p>
                      <a:endParaRPr/>
                    </a:p>
                  </a:txBody>
                  <a:tcPr/>
                </a:tc>
                <a:extLst>
                  <a:ext uri="{0D108BD9-81ED-4DB2-BD59-A6C34878D82A}">
                    <a16:rowId xmlns:a16="http://schemas.microsoft.com/office/drawing/2014/main" val="10001"/>
                  </a:ext>
                </a:extLst>
              </a:tr>
              <a:tr h="4549263">
                <a:tc>
                  <a:txBody>
                    <a:bodyPr/>
                    <a:lstStyle/>
                    <a:p>
                      <a:pPr algn="ctr" defTabSz="685800">
                        <a:defRPr sz="1600" b="1"/>
                      </a:pPr>
                      <a:r>
                        <a:rPr sz="1400" dirty="0"/>
                        <a:t>AB 1</a:t>
                      </a:r>
                      <a:r>
                        <a:rPr lang="de-DE" sz="1400" dirty="0"/>
                        <a:t>4a</a:t>
                      </a:r>
                      <a:endParaRPr sz="1400" dirty="0"/>
                    </a:p>
                    <a:p>
                      <a:pPr algn="ctr" defTabSz="685800">
                        <a:defRPr sz="1600" b="1"/>
                      </a:pPr>
                      <a:r>
                        <a:rPr lang="de-DE" sz="1400" dirty="0"/>
                        <a:t>AB 14b</a:t>
                      </a:r>
                      <a:endParaRPr sz="1400" dirty="0"/>
                    </a:p>
                  </a:txBody>
                  <a:tcPr marL="45720" marR="45720" anchor="ctr">
                    <a:solidFill>
                      <a:schemeClr val="bg1"/>
                    </a:solidFill>
                  </a:tcPr>
                </a:tc>
                <a:tc>
                  <a:txBody>
                    <a:bodyPr/>
                    <a:lstStyle/>
                    <a:p>
                      <a:pPr marL="171450" indent="-171450" algn="l" defTabSz="685800">
                        <a:buFont typeface="Arial"/>
                        <a:buChar char="•"/>
                        <a:defRPr sz="1600"/>
                      </a:pPr>
                      <a:r>
                        <a:rPr lang="de-DE" sz="1400" dirty="0"/>
                        <a:t>Die </a:t>
                      </a:r>
                      <a:r>
                        <a:rPr lang="de-DE" sz="1400" dirty="0" err="1"/>
                        <a:t>SuS</a:t>
                      </a:r>
                      <a:r>
                        <a:rPr lang="de-DE" sz="1400" dirty="0"/>
                        <a:t> verfassen einen ersten Entwurf unter Verwendung ihres Bildes und ihrer Tabelle (AB 13).</a:t>
                      </a:r>
                      <a:endParaRPr sz="1400" dirty="0"/>
                    </a:p>
                    <a:p>
                      <a:pPr marL="180000" marR="0" lvl="0" indent="0" algn="l" defTabSz="685800">
                        <a:lnSpc>
                          <a:spcPct val="100000"/>
                        </a:lnSpc>
                        <a:spcBef>
                          <a:spcPts val="0"/>
                        </a:spcBef>
                        <a:spcAft>
                          <a:spcPts val="0"/>
                        </a:spcAft>
                        <a:buClrTx/>
                        <a:buSzTx/>
                        <a:buFontTx/>
                        <a:buNone/>
                        <a:defRPr sz="1600"/>
                      </a:pPr>
                      <a:r>
                        <a:rPr lang="de-DE" sz="1400" dirty="0"/>
                        <a:t>(Differenzierung: AB 14a – </a:t>
                      </a:r>
                      <a:r>
                        <a:rPr lang="de-DE" sz="1400" b="0" dirty="0"/>
                        <a:t>geringere Anforderungen</a:t>
                      </a:r>
                      <a:r>
                        <a:rPr lang="de-DE" sz="1400" dirty="0"/>
                        <a:t>; AB 14b – mittlere Anforderungen)</a:t>
                      </a:r>
                      <a:endParaRPr sz="1400" dirty="0"/>
                    </a:p>
                    <a:p>
                      <a:pPr algn="l" defTabSz="685800">
                        <a:defRPr sz="1600"/>
                      </a:pPr>
                      <a:endParaRPr lang="de-DE" sz="1400" dirty="0"/>
                    </a:p>
                    <a:p>
                      <a:pPr marL="0" marR="0" lvl="0" indent="0" algn="l" defTabSz="685800">
                        <a:lnSpc>
                          <a:spcPct val="100000"/>
                        </a:lnSpc>
                        <a:spcBef>
                          <a:spcPts val="0"/>
                        </a:spcBef>
                        <a:spcAft>
                          <a:spcPts val="0"/>
                        </a:spcAft>
                        <a:buClrTx/>
                        <a:buSzTx/>
                        <a:buFontTx/>
                        <a:buNone/>
                        <a:defRPr sz="1600"/>
                      </a:pPr>
                      <a:r>
                        <a:rPr lang="de-DE" sz="1400" b="0" i="1" u="sng" dirty="0">
                          <a:solidFill>
                            <a:schemeClr val="tx1"/>
                          </a:solidFill>
                          <a:latin typeface="+mn-lt"/>
                          <a:ea typeface="+mn-ea"/>
                          <a:cs typeface="+mn-cs"/>
                        </a:rPr>
                        <a:t>Alternativ: </a:t>
                      </a:r>
                      <a:r>
                        <a:rPr lang="de-DE" sz="1400" b="0" u="none" dirty="0"/>
                        <a:t>Die </a:t>
                      </a:r>
                      <a:r>
                        <a:rPr lang="de-DE" sz="1400" b="0" u="none" dirty="0" err="1"/>
                        <a:t>SuS</a:t>
                      </a:r>
                      <a:r>
                        <a:rPr lang="de-DE" sz="1400" b="0" u="none" dirty="0"/>
                        <a:t> schreiben in </a:t>
                      </a:r>
                      <a:r>
                        <a:rPr lang="de-DE" sz="1400" b="1" u="none" dirty="0"/>
                        <a:t>Partnerarbeit</a:t>
                      </a:r>
                      <a:r>
                        <a:rPr lang="de-DE" sz="1400" b="0" u="none" dirty="0"/>
                        <a:t> die Beschreibungen.</a:t>
                      </a:r>
                      <a:endParaRPr sz="1400" dirty="0"/>
                    </a:p>
                    <a:p>
                      <a:pPr marL="0" marR="0" lvl="0" indent="0" algn="l" defTabSz="685800">
                        <a:lnSpc>
                          <a:spcPct val="100000"/>
                        </a:lnSpc>
                        <a:spcBef>
                          <a:spcPts val="0"/>
                        </a:spcBef>
                        <a:spcAft>
                          <a:spcPts val="0"/>
                        </a:spcAft>
                        <a:buClrTx/>
                        <a:buSzTx/>
                        <a:buFontTx/>
                        <a:buNone/>
                        <a:defRPr sz="1600"/>
                      </a:pPr>
                      <a:endParaRPr lang="de-DE" sz="1400" b="0" u="none" dirty="0"/>
                    </a:p>
                    <a:p>
                      <a:pPr marL="0" marR="0" lvl="0" indent="0" algn="l" defTabSz="685800">
                        <a:lnSpc>
                          <a:spcPct val="100000"/>
                        </a:lnSpc>
                        <a:spcBef>
                          <a:spcPts val="0"/>
                        </a:spcBef>
                        <a:spcAft>
                          <a:spcPts val="0"/>
                        </a:spcAft>
                        <a:buClrTx/>
                        <a:buSzTx/>
                        <a:buFontTx/>
                        <a:buNone/>
                        <a:defRPr sz="1600"/>
                      </a:pPr>
                      <a:endParaRPr lang="de-DE" sz="1400" b="0" u="none" dirty="0"/>
                    </a:p>
                    <a:p>
                      <a:pPr marL="0" marR="0" lvl="0" indent="0" algn="l" defTabSz="685800">
                        <a:lnSpc>
                          <a:spcPct val="100000"/>
                        </a:lnSpc>
                        <a:spcBef>
                          <a:spcPts val="0"/>
                        </a:spcBef>
                        <a:spcAft>
                          <a:spcPts val="0"/>
                        </a:spcAft>
                        <a:buClrTx/>
                        <a:buSzTx/>
                        <a:buFontTx/>
                        <a:buNone/>
                        <a:defRPr sz="1600"/>
                      </a:pPr>
                      <a:endParaRPr lang="de-DE" sz="1400" b="0" u="none" dirty="0"/>
                    </a:p>
                    <a:p>
                      <a:pPr marL="0" marR="0" lvl="0" indent="0" algn="l" defTabSz="685800">
                        <a:lnSpc>
                          <a:spcPct val="100000"/>
                        </a:lnSpc>
                        <a:spcBef>
                          <a:spcPts val="0"/>
                        </a:spcBef>
                        <a:spcAft>
                          <a:spcPts val="0"/>
                        </a:spcAft>
                        <a:buClrTx/>
                        <a:buSzTx/>
                        <a:buFontTx/>
                        <a:buNone/>
                        <a:defRPr sz="1600"/>
                      </a:pPr>
                      <a:endParaRPr lang="de-DE" sz="1400" b="0" u="none" dirty="0"/>
                    </a:p>
                    <a:p>
                      <a:pPr>
                        <a:defRPr/>
                      </a:pPr>
                      <a:endParaRPr lang="de-DE" sz="1400" dirty="0"/>
                    </a:p>
                    <a:p>
                      <a:pPr>
                        <a:defRPr/>
                      </a:pPr>
                      <a:endParaRPr lang="de-DE" sz="1400" dirty="0"/>
                    </a:p>
                    <a:p>
                      <a:pPr>
                        <a:defRPr/>
                      </a:pPr>
                      <a:endParaRPr lang="de-DE" sz="1400" dirty="0"/>
                    </a:p>
                    <a:p>
                      <a:pPr>
                        <a:defRPr/>
                      </a:pPr>
                      <a:endParaRPr lang="de-DE" sz="1400" dirty="0"/>
                    </a:p>
                    <a:p>
                      <a:pPr>
                        <a:defRPr/>
                      </a:pPr>
                      <a:endParaRPr lang="de-DE" sz="1400" dirty="0"/>
                    </a:p>
                    <a:p>
                      <a:pPr>
                        <a:defRPr/>
                      </a:pPr>
                      <a:endParaRPr lang="de-DE" sz="1400" dirty="0"/>
                    </a:p>
                    <a:p>
                      <a:pPr>
                        <a:defRPr/>
                      </a:pPr>
                      <a:endParaRPr lang="de-DE" sz="1400" dirty="0"/>
                    </a:p>
                    <a:p>
                      <a:pPr marL="0" marR="0" lvl="0" indent="0" algn="l" defTabSz="685800">
                        <a:lnSpc>
                          <a:spcPct val="100000"/>
                        </a:lnSpc>
                        <a:spcBef>
                          <a:spcPts val="0"/>
                        </a:spcBef>
                        <a:spcAft>
                          <a:spcPts val="0"/>
                        </a:spcAft>
                        <a:buClrTx/>
                        <a:buSzTx/>
                        <a:buFontTx/>
                        <a:buNone/>
                        <a:defRPr sz="1600"/>
                      </a:pPr>
                      <a:endParaRPr lang="de-DE" sz="1400" dirty="0"/>
                    </a:p>
                  </a:txBody>
                  <a:tcPr marL="45720" marR="45720" anchor="ctr">
                    <a:solidFill>
                      <a:schemeClr val="bg1"/>
                    </a:solidFill>
                  </a:tcPr>
                </a:tc>
                <a:extLst>
                  <a:ext uri="{0D108BD9-81ED-4DB2-BD59-A6C34878D82A}">
                    <a16:rowId xmlns:a16="http://schemas.microsoft.com/office/drawing/2014/main" val="10002"/>
                  </a:ext>
                </a:extLst>
              </a:tr>
            </a:tbl>
          </a:graphicData>
        </a:graphic>
      </p:graphicFrame>
      <p:sp>
        <p:nvSpPr>
          <p:cNvPr id="1473" name="Gerade Verbindung 38"/>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1474" name="Textfeld 39"/>
          <p:cNvSpPr txBox="1"/>
          <p:nvPr/>
        </p:nvSpPr>
        <p:spPr bwMode="auto">
          <a:xfrm>
            <a:off x="131254" y="585066"/>
            <a:ext cx="6595492" cy="370839"/>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a:t>
            </a:r>
            <a:r>
              <a:rPr b="0" dirty="0">
                <a:latin typeface="+mn-lt"/>
              </a:rPr>
              <a:t> 6: </a:t>
            </a:r>
            <a:r>
              <a:rPr lang="de-DE" b="0" dirty="0">
                <a:latin typeface="+mn-lt"/>
              </a:rPr>
              <a:t>Verfassen einer Beschreibung (</a:t>
            </a:r>
            <a:r>
              <a:rPr lang="de-DE" b="0" dirty="0" err="1">
                <a:latin typeface="+mn-lt"/>
              </a:rPr>
              <a:t>Puzzlef</a:t>
            </a:r>
            <a:r>
              <a:rPr b="0" dirty="0" err="1">
                <a:latin typeface="+mn-lt"/>
              </a:rPr>
              <a:t>igur</a:t>
            </a:r>
            <a:r>
              <a:rPr lang="de-DE" b="0" dirty="0">
                <a:latin typeface="+mn-lt"/>
              </a:rPr>
              <a:t>)</a:t>
            </a:r>
            <a:endParaRPr b="0" dirty="0">
              <a:latin typeface="+mn-lt"/>
            </a:endParaRPr>
          </a:p>
        </p:txBody>
      </p:sp>
      <p:sp>
        <p:nvSpPr>
          <p:cNvPr id="17"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graphicFrame>
        <p:nvGraphicFramePr>
          <p:cNvPr id="2" name="Table 2"/>
          <p:cNvGraphicFramePr>
            <a:graphicFrameLocks noGrp="1"/>
          </p:cNvGraphicFramePr>
          <p:nvPr>
            <p:extLst>
              <p:ext uri="{D42A27DB-BD31-4B8C-83A1-F6EECF244321}">
                <p14:modId xmlns:p14="http://schemas.microsoft.com/office/powerpoint/2010/main" val="1870271678"/>
              </p:ext>
            </p:extLst>
          </p:nvPr>
        </p:nvGraphicFramePr>
        <p:xfrm>
          <a:off x="1675064" y="5811746"/>
          <a:ext cx="4943462" cy="2169160"/>
        </p:xfrm>
        <a:graphic>
          <a:graphicData uri="http://schemas.openxmlformats.org/drawingml/2006/table">
            <a:tbl>
              <a:tblPr firstRow="1" bandRow="1">
                <a:tableStyleId>{073A0DAA-6AF3-43AB-8588-CEC1D06C72B9}</a:tableStyleId>
              </a:tblPr>
              <a:tblGrid>
                <a:gridCol w="2471731">
                  <a:extLst>
                    <a:ext uri="{9D8B030D-6E8A-4147-A177-3AD203B41FA5}">
                      <a16:colId xmlns:a16="http://schemas.microsoft.com/office/drawing/2014/main" val="20000"/>
                    </a:ext>
                  </a:extLst>
                </a:gridCol>
                <a:gridCol w="2471731">
                  <a:extLst>
                    <a:ext uri="{9D8B030D-6E8A-4147-A177-3AD203B41FA5}">
                      <a16:colId xmlns:a16="http://schemas.microsoft.com/office/drawing/2014/main" val="20001"/>
                    </a:ext>
                  </a:extLst>
                </a:gridCol>
              </a:tblGrid>
              <a:tr h="370840">
                <a:tc>
                  <a:txBody>
                    <a:bodyPr/>
                    <a:lstStyle/>
                    <a:p>
                      <a:pPr algn="ctr">
                        <a:defRPr/>
                      </a:pPr>
                      <a:r>
                        <a:rPr lang="de-DE" sz="1400" dirty="0"/>
                        <a:t>Helfende</a:t>
                      </a:r>
                      <a:endParaRPr sz="1400" dirty="0"/>
                    </a:p>
                  </a:txBody>
                  <a:tcPr/>
                </a:tc>
                <a:tc>
                  <a:txBody>
                    <a:bodyPr/>
                    <a:lstStyle/>
                    <a:p>
                      <a:pPr algn="ctr">
                        <a:defRPr/>
                      </a:pPr>
                      <a:r>
                        <a:rPr lang="de-DE" sz="1400" dirty="0"/>
                        <a:t>Schreibende</a:t>
                      </a:r>
                      <a:endParaRPr sz="1400" dirty="0"/>
                    </a:p>
                  </a:txBody>
                  <a:tcPr/>
                </a:tc>
                <a:extLst>
                  <a:ext uri="{0D108BD9-81ED-4DB2-BD59-A6C34878D82A}">
                    <a16:rowId xmlns:a16="http://schemas.microsoft.com/office/drawing/2014/main" val="10000"/>
                  </a:ext>
                </a:extLst>
              </a:tr>
              <a:tr h="370840">
                <a:tc>
                  <a:txBody>
                    <a:bodyPr/>
                    <a:lstStyle/>
                    <a:p>
                      <a:pPr marL="285750" indent="-285750" algn="l">
                        <a:buFont typeface="Arial"/>
                        <a:buChar char="•"/>
                        <a:defRPr/>
                      </a:pPr>
                      <a:r>
                        <a:rPr lang="de-DE" sz="1400" dirty="0"/>
                        <a:t>schreiben ggf. Notizen  auf</a:t>
                      </a:r>
                      <a:endParaRPr sz="1400" dirty="0"/>
                    </a:p>
                    <a:p>
                      <a:pPr marL="285750" indent="-285750" algn="l">
                        <a:buFont typeface="Arial"/>
                        <a:buChar char="•"/>
                        <a:defRPr/>
                      </a:pPr>
                      <a:r>
                        <a:rPr lang="de-DE" sz="1400" dirty="0"/>
                        <a:t>verfolgen und überprüfen den </a:t>
                      </a:r>
                      <a:r>
                        <a:rPr lang="de-DE" sz="1400" dirty="0" err="1"/>
                        <a:t>Verschriftlichungsprozess</a:t>
                      </a:r>
                      <a:endParaRPr sz="1400" dirty="0"/>
                    </a:p>
                    <a:p>
                      <a:pPr marL="285750" indent="-285750" algn="l">
                        <a:buFont typeface="Arial"/>
                        <a:buChar char="•"/>
                        <a:defRPr/>
                      </a:pPr>
                      <a:r>
                        <a:rPr lang="de-DE" sz="1400" dirty="0"/>
                        <a:t>greifen ein und unterstützen an Stolperstellen</a:t>
                      </a:r>
                      <a:endParaRPr sz="1400" dirty="0"/>
                    </a:p>
                    <a:p>
                      <a:pPr algn="l">
                        <a:defRPr/>
                      </a:pPr>
                      <a:endParaRPr lang="de-DE" sz="1400" dirty="0"/>
                    </a:p>
                  </a:txBody>
                  <a:tcPr/>
                </a:tc>
                <a:tc>
                  <a:txBody>
                    <a:bodyPr/>
                    <a:lstStyle/>
                    <a:p>
                      <a:pPr marL="285750" indent="-285750" algn="l">
                        <a:buFont typeface="Arial"/>
                        <a:buChar char="•"/>
                        <a:defRPr/>
                      </a:pPr>
                      <a:r>
                        <a:rPr lang="de-DE" sz="1400" dirty="0"/>
                        <a:t>überführen Notizen in einen fortlaufenden Text</a:t>
                      </a:r>
                      <a:endParaRPr sz="1400" dirty="0"/>
                    </a:p>
                    <a:p>
                      <a:pPr marL="285750" indent="-285750" algn="l">
                        <a:buFont typeface="Arial"/>
                        <a:buChar char="•"/>
                        <a:defRPr/>
                      </a:pPr>
                      <a:r>
                        <a:rPr lang="de-DE" sz="1400" dirty="0"/>
                        <a:t>diktieren Sätze laut, sodass die Helfenden sie hören können</a:t>
                      </a:r>
                      <a:endParaRPr sz="1400" dirty="0"/>
                    </a:p>
                    <a:p>
                      <a:pPr algn="l">
                        <a:defRPr/>
                      </a:pPr>
                      <a:endParaRPr lang="de-DE" sz="1400" dirty="0"/>
                    </a:p>
                  </a:txBody>
                  <a:tcPr/>
                </a:tc>
                <a:extLst>
                  <a:ext uri="{0D108BD9-81ED-4DB2-BD59-A6C34878D82A}">
                    <a16:rowId xmlns:a16="http://schemas.microsoft.com/office/drawing/2014/main" val="10001"/>
                  </a:ext>
                </a:extLst>
              </a:tr>
            </a:tbl>
          </a:graphicData>
        </a:graphic>
      </p:graphicFrame>
      <p:sp>
        <p:nvSpPr>
          <p:cNvPr id="9" name="Slide Number Placeholder 3">
            <a:extLst>
              <a:ext uri="{FF2B5EF4-FFF2-40B4-BE49-F238E27FC236}">
                <a16:creationId xmlns:a16="http://schemas.microsoft.com/office/drawing/2014/main" id="{70ACA30A-858B-432C-A701-CCCD058B3F44}"/>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123</a:t>
            </a:fld>
            <a:endParaRPr lang="de-DE"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2758139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479" name="Tabelle 31"/>
          <p:cNvGraphicFramePr>
            <a:graphicFrameLocks/>
          </p:cNvGraphicFramePr>
          <p:nvPr>
            <p:extLst>
              <p:ext uri="{D42A27DB-BD31-4B8C-83A1-F6EECF244321}">
                <p14:modId xmlns:p14="http://schemas.microsoft.com/office/powerpoint/2010/main" val="995462410"/>
              </p:ext>
            </p:extLst>
          </p:nvPr>
        </p:nvGraphicFramePr>
        <p:xfrm>
          <a:off x="363071" y="1117748"/>
          <a:ext cx="6449371" cy="7275625"/>
        </p:xfrm>
        <a:graphic>
          <a:graphicData uri="http://schemas.openxmlformats.org/drawingml/2006/table">
            <a:tbl>
              <a:tblPr bandRow="1"/>
              <a:tblGrid>
                <a:gridCol w="6449371">
                  <a:extLst>
                    <a:ext uri="{9D8B030D-6E8A-4147-A177-3AD203B41FA5}">
                      <a16:colId xmlns:a16="http://schemas.microsoft.com/office/drawing/2014/main" val="20000"/>
                    </a:ext>
                  </a:extLst>
                </a:gridCol>
              </a:tblGrid>
              <a:tr h="359498">
                <a:tc>
                  <a:txBody>
                    <a:bodyPr/>
                    <a:lstStyle/>
                    <a:p>
                      <a:pPr algn="ctr" defTabSz="685800">
                        <a:defRPr sz="1600" b="1"/>
                      </a:pPr>
                      <a:r>
                        <a:rPr lang="de-DE" sz="1400" dirty="0"/>
                        <a:t>Beschreibung, Puzzlefigur </a:t>
                      </a:r>
                      <a:r>
                        <a:rPr lang="de-DE" sz="1400" dirty="0" err="1"/>
                        <a:t>Hahni</a:t>
                      </a:r>
                      <a:endParaRPr lang="de-DE" sz="1400" dirty="0"/>
                    </a:p>
                  </a:txBody>
                  <a:tcPr marL="45720" marR="45720">
                    <a:solidFill>
                      <a:srgbClr val="E0E0E0"/>
                    </a:solidFill>
                  </a:tcPr>
                </a:tc>
                <a:extLst>
                  <a:ext uri="{0D108BD9-81ED-4DB2-BD59-A6C34878D82A}">
                    <a16:rowId xmlns:a16="http://schemas.microsoft.com/office/drawing/2014/main" val="10000"/>
                  </a:ext>
                </a:extLst>
              </a:tr>
              <a:tr h="6916127">
                <a:tc>
                  <a:txBody>
                    <a:bodyPr/>
                    <a:lstStyle/>
                    <a:p>
                      <a:pPr algn="l"/>
                      <a:endParaRPr lang="de-DE" sz="1400" dirty="0">
                        <a:solidFill>
                          <a:schemeClr val="tx1"/>
                        </a:solidFill>
                        <a:effectLst/>
                        <a:latin typeface="+mn-lt"/>
                        <a:ea typeface="+mn-ea"/>
                        <a:cs typeface="+mn-cs"/>
                      </a:endParaRPr>
                    </a:p>
                    <a:p>
                      <a:pPr algn="l"/>
                      <a:endParaRPr lang="de-DE" sz="1400" dirty="0">
                        <a:solidFill>
                          <a:schemeClr val="tx1"/>
                        </a:solidFill>
                        <a:effectLst/>
                        <a:latin typeface="+mn-lt"/>
                        <a:ea typeface="+mn-ea"/>
                        <a:cs typeface="+mn-cs"/>
                      </a:endParaRPr>
                    </a:p>
                    <a:p>
                      <a:pPr algn="l" defTabSz="685800">
                        <a:defRPr sz="1600" i="1"/>
                      </a:pPr>
                      <a:endParaRPr sz="1400" dirty="0"/>
                    </a:p>
                  </a:txBody>
                  <a:tcPr marL="45720" marR="45720">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1485" name="Table 12"/>
          <p:cNvGraphicFramePr>
            <a:graphicFrameLocks/>
          </p:cNvGraphicFramePr>
          <p:nvPr>
            <p:extLst>
              <p:ext uri="{D42A27DB-BD31-4B8C-83A1-F6EECF244321}">
                <p14:modId xmlns:p14="http://schemas.microsoft.com/office/powerpoint/2010/main" val="898421302"/>
              </p:ext>
            </p:extLst>
          </p:nvPr>
        </p:nvGraphicFramePr>
        <p:xfrm>
          <a:off x="2591961" y="3058552"/>
          <a:ext cx="4154772" cy="5303520"/>
        </p:xfrm>
        <a:graphic>
          <a:graphicData uri="http://schemas.openxmlformats.org/drawingml/2006/table">
            <a:tbl>
              <a:tblPr/>
              <a:tblGrid>
                <a:gridCol w="1720732">
                  <a:extLst>
                    <a:ext uri="{9D8B030D-6E8A-4147-A177-3AD203B41FA5}">
                      <a16:colId xmlns:a16="http://schemas.microsoft.com/office/drawing/2014/main" val="20000"/>
                    </a:ext>
                  </a:extLst>
                </a:gridCol>
                <a:gridCol w="2434040">
                  <a:extLst>
                    <a:ext uri="{9D8B030D-6E8A-4147-A177-3AD203B41FA5}">
                      <a16:colId xmlns:a16="http://schemas.microsoft.com/office/drawing/2014/main" val="20001"/>
                    </a:ext>
                  </a:extLst>
                </a:gridCol>
              </a:tblGrid>
              <a:tr h="219831">
                <a:tc>
                  <a:txBody>
                    <a:bodyPr/>
                    <a:lstStyle/>
                    <a:p>
                      <a:pPr algn="l">
                        <a:defRPr sz="1800"/>
                      </a:pPr>
                      <a:r>
                        <a:rPr sz="1400" spc="50" baseline="0" dirty="0">
                          <a:latin typeface="+mn-lt"/>
                          <a:ea typeface="Fibel Nord"/>
                          <a:cs typeface="Fibel Nord"/>
                        </a:rPr>
                        <a:t>Wie </a:t>
                      </a:r>
                      <a:r>
                        <a:rPr lang="de-DE" sz="1400" spc="50" baseline="0" dirty="0">
                          <a:latin typeface="+mn-lt"/>
                          <a:ea typeface="Fibel Nord"/>
                          <a:cs typeface="Fibel Nord"/>
                        </a:rPr>
                        <a:t>heißt meine </a:t>
                      </a:r>
                      <a:r>
                        <a:rPr lang="en-US" sz="1400" spc="50" baseline="0" dirty="0" err="1">
                          <a:latin typeface="+mn-lt"/>
                          <a:ea typeface="Fibel Nord"/>
                          <a:cs typeface="Fibel Nord"/>
                        </a:rPr>
                        <a:t>Puzzlefigur</a:t>
                      </a:r>
                      <a:r>
                        <a:rPr sz="1400" spc="50" baseline="0" dirty="0">
                          <a:latin typeface="+mn-lt"/>
                          <a:ea typeface="Fibel Nord"/>
                          <a:cs typeface="Fibel Nord"/>
                        </a:rPr>
                        <a:t>?</a:t>
                      </a:r>
                      <a:endParaRPr sz="1400" spc="50" baseline="0" dirty="0">
                        <a:latin typeface="+mn-lt"/>
                      </a:endParaRPr>
                    </a:p>
                  </a:txBody>
                  <a:tcPr marL="45720" marR="45720"/>
                </a:tc>
                <a:tc>
                  <a:txBody>
                    <a:bodyPr/>
                    <a:lstStyle/>
                    <a:p>
                      <a:pPr algn="l" defTabSz="685800">
                        <a:defRPr sz="1800"/>
                      </a:pPr>
                      <a:r>
                        <a:rPr lang="de-DE" sz="1400" dirty="0" err="1">
                          <a:latin typeface="+mn-lt"/>
                        </a:rPr>
                        <a:t>Hahni</a:t>
                      </a:r>
                      <a:endParaRPr sz="1400" dirty="0">
                        <a:latin typeface="+mn-lt"/>
                      </a:endParaRPr>
                    </a:p>
                  </a:txBody>
                  <a:tcPr marL="45720" marR="45720"/>
                </a:tc>
                <a:extLst>
                  <a:ext uri="{0D108BD9-81ED-4DB2-BD59-A6C34878D82A}">
                    <a16:rowId xmlns:a16="http://schemas.microsoft.com/office/drawing/2014/main" val="10000"/>
                  </a:ext>
                </a:extLst>
              </a:tr>
              <a:tr h="219831">
                <a:tc>
                  <a:txBody>
                    <a:bodyPr/>
                    <a:lstStyle/>
                    <a:p>
                      <a:pPr algn="l">
                        <a:defRPr sz="1800"/>
                      </a:pPr>
                      <a:r>
                        <a:rPr sz="1400" spc="50" baseline="0" dirty="0">
                          <a:latin typeface="+mn-lt"/>
                          <a:ea typeface="Fibel Nord"/>
                          <a:cs typeface="Fibel Nord"/>
                        </a:rPr>
                        <a:t>Wie alt </a:t>
                      </a:r>
                      <a:r>
                        <a:rPr sz="1400" spc="50" baseline="0" dirty="0" err="1">
                          <a:latin typeface="+mn-lt"/>
                          <a:ea typeface="Fibel Nord"/>
                          <a:cs typeface="Fibel Nord"/>
                        </a:rPr>
                        <a:t>ist</a:t>
                      </a:r>
                      <a:r>
                        <a:rPr sz="1400" spc="50" baseline="0" dirty="0">
                          <a:latin typeface="+mn-lt"/>
                          <a:ea typeface="Fibel Nord"/>
                          <a:cs typeface="Fibel Nord"/>
                        </a:rPr>
                        <a:t> </a:t>
                      </a:r>
                      <a:r>
                        <a:rPr lang="de-DE" sz="1400" spc="50" baseline="0" dirty="0">
                          <a:latin typeface="+mn-lt"/>
                          <a:ea typeface="Fibel Nord"/>
                          <a:cs typeface="Fibel Nord"/>
                        </a:rPr>
                        <a:t>sie</a:t>
                      </a:r>
                      <a:r>
                        <a:rPr sz="1400" spc="50" baseline="0" dirty="0">
                          <a:latin typeface="+mn-lt"/>
                          <a:ea typeface="Fibel Nord"/>
                          <a:cs typeface="Fibel Nord"/>
                        </a:rPr>
                        <a:t>?</a:t>
                      </a:r>
                      <a:endParaRPr sz="1400" spc="50" baseline="0" dirty="0">
                        <a:latin typeface="+mn-lt"/>
                      </a:endParaRPr>
                    </a:p>
                  </a:txBody>
                  <a:tcPr marL="45720" marR="45720"/>
                </a:tc>
                <a:tc>
                  <a:txBody>
                    <a:bodyPr/>
                    <a:lstStyle/>
                    <a:p>
                      <a:pPr algn="l" defTabSz="685800">
                        <a:defRPr sz="1800"/>
                      </a:pPr>
                      <a:r>
                        <a:rPr lang="de-DE" sz="1400" dirty="0">
                          <a:latin typeface="+mn-lt"/>
                        </a:rPr>
                        <a:t>16</a:t>
                      </a:r>
                      <a:endParaRPr sz="1400" dirty="0">
                        <a:latin typeface="+mn-lt"/>
                      </a:endParaRPr>
                    </a:p>
                  </a:txBody>
                  <a:tcPr marL="45720" marR="45720"/>
                </a:tc>
                <a:extLst>
                  <a:ext uri="{0D108BD9-81ED-4DB2-BD59-A6C34878D82A}">
                    <a16:rowId xmlns:a16="http://schemas.microsoft.com/office/drawing/2014/main" val="10001"/>
                  </a:ext>
                </a:extLst>
              </a:tr>
              <a:tr h="336898">
                <a:tc>
                  <a:txBody>
                    <a:bodyPr/>
                    <a:lstStyle/>
                    <a:p>
                      <a:pPr algn="l">
                        <a:defRPr sz="1800"/>
                      </a:pPr>
                      <a:r>
                        <a:rPr sz="1400" spc="50" baseline="0" dirty="0">
                          <a:latin typeface="+mn-lt"/>
                          <a:ea typeface="Fibel Nord"/>
                          <a:cs typeface="Fibel Nord"/>
                        </a:rPr>
                        <a:t>Wie </a:t>
                      </a:r>
                      <a:r>
                        <a:rPr sz="1400" spc="50" baseline="0" dirty="0" err="1">
                          <a:latin typeface="+mn-lt"/>
                          <a:ea typeface="Fibel Nord"/>
                          <a:cs typeface="Fibel Nord"/>
                        </a:rPr>
                        <a:t>sehen</a:t>
                      </a:r>
                      <a:r>
                        <a:rPr sz="1400" spc="50" baseline="0" dirty="0">
                          <a:latin typeface="+mn-lt"/>
                          <a:ea typeface="Fibel Nord"/>
                          <a:cs typeface="Fibel Nord"/>
                        </a:rPr>
                        <a:t> die </a:t>
                      </a:r>
                      <a:r>
                        <a:rPr sz="1400" spc="50" baseline="0" dirty="0" err="1">
                          <a:latin typeface="+mn-lt"/>
                          <a:ea typeface="Fibel Nord"/>
                          <a:cs typeface="Fibel Nord"/>
                        </a:rPr>
                        <a:t>Haare</a:t>
                      </a:r>
                      <a:r>
                        <a:rPr sz="1400" spc="50" baseline="0" dirty="0">
                          <a:latin typeface="+mn-lt"/>
                          <a:ea typeface="Fibel Nord"/>
                          <a:cs typeface="Fibel Nord"/>
                        </a:rPr>
                        <a:t> </a:t>
                      </a:r>
                      <a:r>
                        <a:rPr sz="1400" spc="50" baseline="0" dirty="0" err="1">
                          <a:latin typeface="+mn-lt"/>
                          <a:ea typeface="Fibel Nord"/>
                          <a:cs typeface="Fibel Nord"/>
                        </a:rPr>
                        <a:t>aus</a:t>
                      </a:r>
                      <a:r>
                        <a:rPr sz="1400" spc="50" baseline="0" dirty="0">
                          <a:latin typeface="+mn-lt"/>
                          <a:ea typeface="Fibel Nord"/>
                          <a:cs typeface="Fibel Nord"/>
                        </a:rPr>
                        <a:t>?</a:t>
                      </a:r>
                      <a:endParaRPr sz="1400" spc="50" baseline="0" dirty="0">
                        <a:latin typeface="+mn-lt"/>
                      </a:endParaRPr>
                    </a:p>
                  </a:txBody>
                  <a:tcPr marL="45720" marR="45720"/>
                </a:tc>
                <a:tc>
                  <a:txBody>
                    <a:bodyPr/>
                    <a:lstStyle/>
                    <a:p>
                      <a:pPr algn="l" defTabSz="685800">
                        <a:defRPr sz="1800"/>
                      </a:pPr>
                      <a:r>
                        <a:rPr lang="de-DE" sz="1400" dirty="0">
                          <a:latin typeface="+mn-lt"/>
                        </a:rPr>
                        <a:t>weiße Hühnerfedern</a:t>
                      </a:r>
                    </a:p>
                    <a:p>
                      <a:pPr algn="l" defTabSz="685800">
                        <a:defRPr sz="1800"/>
                      </a:pPr>
                      <a:r>
                        <a:rPr lang="de-DE" sz="1400" dirty="0">
                          <a:latin typeface="+mn-lt"/>
                        </a:rPr>
                        <a:t>und eine rote Hühnerkrone</a:t>
                      </a:r>
                      <a:endParaRPr sz="1400" dirty="0">
                        <a:latin typeface="+mn-lt"/>
                      </a:endParaRPr>
                    </a:p>
                  </a:txBody>
                  <a:tcPr marL="45720" marR="45720"/>
                </a:tc>
                <a:extLst>
                  <a:ext uri="{0D108BD9-81ED-4DB2-BD59-A6C34878D82A}">
                    <a16:rowId xmlns:a16="http://schemas.microsoft.com/office/drawing/2014/main" val="10002"/>
                  </a:ext>
                </a:extLst>
              </a:tr>
              <a:tr h="219831">
                <a:tc>
                  <a:txBody>
                    <a:bodyPr/>
                    <a:lstStyle/>
                    <a:p>
                      <a:pPr algn="l">
                        <a:defRPr sz="1800"/>
                      </a:pPr>
                      <a:r>
                        <a:rPr sz="1400" spc="50" baseline="0" dirty="0">
                          <a:latin typeface="+mn-lt"/>
                          <a:ea typeface="Fibel Nord"/>
                          <a:cs typeface="Fibel Nord"/>
                        </a:rPr>
                        <a:t>Wie </a:t>
                      </a:r>
                      <a:r>
                        <a:rPr sz="1400" spc="50" baseline="0" dirty="0" err="1">
                          <a:latin typeface="+mn-lt"/>
                          <a:ea typeface="Fibel Nord"/>
                          <a:cs typeface="Fibel Nord"/>
                        </a:rPr>
                        <a:t>sehen</a:t>
                      </a:r>
                      <a:r>
                        <a:rPr sz="1400" spc="50" baseline="0" dirty="0">
                          <a:latin typeface="+mn-lt"/>
                          <a:ea typeface="Fibel Nord"/>
                          <a:cs typeface="Fibel Nord"/>
                        </a:rPr>
                        <a:t> die </a:t>
                      </a:r>
                      <a:r>
                        <a:rPr sz="1400" spc="50" baseline="0" dirty="0" err="1">
                          <a:latin typeface="+mn-lt"/>
                          <a:ea typeface="Fibel Nord"/>
                          <a:cs typeface="Fibel Nord"/>
                        </a:rPr>
                        <a:t>Augen</a:t>
                      </a:r>
                      <a:r>
                        <a:rPr sz="1400" spc="50" baseline="0" dirty="0">
                          <a:latin typeface="+mn-lt"/>
                          <a:ea typeface="Fibel Nord"/>
                          <a:cs typeface="Fibel Nord"/>
                        </a:rPr>
                        <a:t> </a:t>
                      </a:r>
                      <a:r>
                        <a:rPr sz="1400" spc="50" baseline="0" dirty="0" err="1">
                          <a:latin typeface="+mn-lt"/>
                          <a:ea typeface="Fibel Nord"/>
                          <a:cs typeface="Fibel Nord"/>
                        </a:rPr>
                        <a:t>aus</a:t>
                      </a:r>
                      <a:r>
                        <a:rPr sz="1400" spc="50" baseline="0" dirty="0">
                          <a:latin typeface="+mn-lt"/>
                          <a:ea typeface="Fibel Nord"/>
                          <a:cs typeface="Fibel Nord"/>
                        </a:rPr>
                        <a:t>?</a:t>
                      </a:r>
                      <a:endParaRPr sz="1400" spc="50" baseline="0" dirty="0">
                        <a:latin typeface="+mn-lt"/>
                      </a:endParaRPr>
                    </a:p>
                  </a:txBody>
                  <a:tcPr marL="45720" marR="45720"/>
                </a:tc>
                <a:tc>
                  <a:txBody>
                    <a:bodyPr/>
                    <a:lstStyle/>
                    <a:p>
                      <a:pPr algn="l" defTabSz="685800">
                        <a:defRPr sz="1800"/>
                      </a:pPr>
                      <a:r>
                        <a:rPr lang="de-DE" sz="1400" dirty="0">
                          <a:latin typeface="+mn-lt"/>
                        </a:rPr>
                        <a:t>rund, rot</a:t>
                      </a:r>
                      <a:endParaRPr sz="1400" dirty="0">
                        <a:latin typeface="+mn-lt"/>
                      </a:endParaRPr>
                    </a:p>
                  </a:txBody>
                  <a:tcPr marL="45720" marR="45720"/>
                </a:tc>
                <a:extLst>
                  <a:ext uri="{0D108BD9-81ED-4DB2-BD59-A6C34878D82A}">
                    <a16:rowId xmlns:a16="http://schemas.microsoft.com/office/drawing/2014/main" val="10003"/>
                  </a:ext>
                </a:extLst>
              </a:tr>
              <a:tr h="219831">
                <a:tc>
                  <a:txBody>
                    <a:bodyPr/>
                    <a:lstStyle/>
                    <a:p>
                      <a:pPr algn="l">
                        <a:defRPr sz="1800"/>
                      </a:pPr>
                      <a:r>
                        <a:rPr sz="1400" spc="50" baseline="0" dirty="0">
                          <a:latin typeface="+mn-lt"/>
                          <a:ea typeface="Fibel Nord"/>
                          <a:cs typeface="Fibel Nord"/>
                        </a:rPr>
                        <a:t>Wie </a:t>
                      </a:r>
                      <a:r>
                        <a:rPr sz="1400" spc="50" baseline="0" dirty="0" err="1">
                          <a:latin typeface="+mn-lt"/>
                          <a:ea typeface="Fibel Nord"/>
                          <a:cs typeface="Fibel Nord"/>
                        </a:rPr>
                        <a:t>sieht</a:t>
                      </a:r>
                      <a:r>
                        <a:rPr sz="1400" spc="50" baseline="0" dirty="0">
                          <a:latin typeface="+mn-lt"/>
                          <a:ea typeface="Fibel Nord"/>
                          <a:cs typeface="Fibel Nord"/>
                        </a:rPr>
                        <a:t> die </a:t>
                      </a:r>
                      <a:r>
                        <a:rPr sz="1400" spc="50" baseline="0" dirty="0" err="1">
                          <a:latin typeface="+mn-lt"/>
                          <a:ea typeface="Fibel Nord"/>
                          <a:cs typeface="Fibel Nord"/>
                        </a:rPr>
                        <a:t>Nase</a:t>
                      </a:r>
                      <a:r>
                        <a:rPr sz="1400" spc="50" baseline="0" dirty="0">
                          <a:latin typeface="+mn-lt"/>
                          <a:ea typeface="Fibel Nord"/>
                          <a:cs typeface="Fibel Nord"/>
                        </a:rPr>
                        <a:t> </a:t>
                      </a:r>
                      <a:r>
                        <a:rPr sz="1400" spc="50" baseline="0" dirty="0" err="1">
                          <a:latin typeface="+mn-lt"/>
                          <a:ea typeface="Fibel Nord"/>
                          <a:cs typeface="Fibel Nord"/>
                        </a:rPr>
                        <a:t>aus</a:t>
                      </a:r>
                      <a:r>
                        <a:rPr sz="1400" spc="50" baseline="0" dirty="0">
                          <a:latin typeface="+mn-lt"/>
                          <a:ea typeface="Fibel Nord"/>
                          <a:cs typeface="Fibel Nord"/>
                        </a:rPr>
                        <a:t>?</a:t>
                      </a:r>
                      <a:endParaRPr sz="1400" spc="50" baseline="0" dirty="0">
                        <a:latin typeface="+mn-lt"/>
                      </a:endParaRPr>
                    </a:p>
                  </a:txBody>
                  <a:tcPr marL="45720" marR="45720"/>
                </a:tc>
                <a:tc>
                  <a:txBody>
                    <a:bodyPr/>
                    <a:lstStyle/>
                    <a:p>
                      <a:pPr algn="l" defTabSz="685800">
                        <a:defRPr sz="1800"/>
                      </a:pPr>
                      <a:r>
                        <a:rPr lang="de-DE" sz="1400" dirty="0">
                          <a:latin typeface="+mn-lt"/>
                        </a:rPr>
                        <a:t>weißer Schnabel</a:t>
                      </a:r>
                      <a:endParaRPr sz="1400" dirty="0">
                        <a:latin typeface="+mn-lt"/>
                      </a:endParaRPr>
                    </a:p>
                  </a:txBody>
                  <a:tcPr marL="45720" marR="45720"/>
                </a:tc>
                <a:extLst>
                  <a:ext uri="{0D108BD9-81ED-4DB2-BD59-A6C34878D82A}">
                    <a16:rowId xmlns:a16="http://schemas.microsoft.com/office/drawing/2014/main" val="10004"/>
                  </a:ext>
                </a:extLst>
              </a:tr>
              <a:tr h="219831">
                <a:tc>
                  <a:txBody>
                    <a:bodyPr/>
                    <a:lstStyle/>
                    <a:p>
                      <a:pPr algn="l">
                        <a:defRPr sz="1800"/>
                      </a:pPr>
                      <a:r>
                        <a:rPr sz="1400" spc="50" baseline="0" dirty="0">
                          <a:latin typeface="+mn-lt"/>
                          <a:ea typeface="Fibel Nord"/>
                          <a:cs typeface="Fibel Nord"/>
                        </a:rPr>
                        <a:t>Wie </a:t>
                      </a:r>
                      <a:r>
                        <a:rPr sz="1400" spc="50" baseline="0" dirty="0" err="1">
                          <a:latin typeface="+mn-lt"/>
                          <a:ea typeface="Fibel Nord"/>
                          <a:cs typeface="Fibel Nord"/>
                        </a:rPr>
                        <a:t>sehen</a:t>
                      </a:r>
                      <a:r>
                        <a:rPr sz="1400" spc="50" baseline="0" dirty="0">
                          <a:latin typeface="+mn-lt"/>
                          <a:ea typeface="Fibel Nord"/>
                          <a:cs typeface="Fibel Nord"/>
                        </a:rPr>
                        <a:t> die </a:t>
                      </a:r>
                      <a:r>
                        <a:rPr sz="1400" spc="50" baseline="0" dirty="0" err="1">
                          <a:latin typeface="+mn-lt"/>
                          <a:ea typeface="Fibel Nord"/>
                          <a:cs typeface="Fibel Nord"/>
                        </a:rPr>
                        <a:t>Ohren</a:t>
                      </a:r>
                      <a:r>
                        <a:rPr sz="1400" spc="50" baseline="0" dirty="0">
                          <a:latin typeface="+mn-lt"/>
                          <a:ea typeface="Fibel Nord"/>
                          <a:cs typeface="Fibel Nord"/>
                        </a:rPr>
                        <a:t> </a:t>
                      </a:r>
                      <a:r>
                        <a:rPr sz="1400" spc="50" baseline="0" dirty="0" err="1">
                          <a:latin typeface="+mn-lt"/>
                          <a:ea typeface="Fibel Nord"/>
                          <a:cs typeface="Fibel Nord"/>
                        </a:rPr>
                        <a:t>aus</a:t>
                      </a:r>
                      <a:r>
                        <a:rPr sz="1400" spc="50" baseline="0" dirty="0">
                          <a:latin typeface="+mn-lt"/>
                          <a:ea typeface="Fibel Nord"/>
                          <a:cs typeface="Fibel Nord"/>
                        </a:rPr>
                        <a:t>?</a:t>
                      </a:r>
                      <a:endParaRPr sz="1400" spc="50" baseline="0" dirty="0">
                        <a:latin typeface="+mn-lt"/>
                      </a:endParaRPr>
                    </a:p>
                  </a:txBody>
                  <a:tcPr marL="45720" marR="45720"/>
                </a:tc>
                <a:tc>
                  <a:txBody>
                    <a:bodyPr/>
                    <a:lstStyle/>
                    <a:p>
                      <a:pPr algn="l" defTabSz="685800">
                        <a:defRPr sz="1800"/>
                      </a:pPr>
                      <a:r>
                        <a:rPr lang="de-DE" sz="1400" dirty="0">
                          <a:latin typeface="+mn-lt"/>
                        </a:rPr>
                        <a:t>winzig (unsichtbar)</a:t>
                      </a:r>
                      <a:endParaRPr sz="1400" dirty="0">
                        <a:latin typeface="+mn-lt"/>
                      </a:endParaRPr>
                    </a:p>
                  </a:txBody>
                  <a:tcPr marL="45720" marR="45720"/>
                </a:tc>
                <a:extLst>
                  <a:ext uri="{0D108BD9-81ED-4DB2-BD59-A6C34878D82A}">
                    <a16:rowId xmlns:a16="http://schemas.microsoft.com/office/drawing/2014/main" val="10005"/>
                  </a:ext>
                </a:extLst>
              </a:tr>
              <a:tr h="725626">
                <a:tc>
                  <a:txBody>
                    <a:bodyPr/>
                    <a:lstStyle/>
                    <a:p>
                      <a:pPr algn="l">
                        <a:defRPr sz="1800"/>
                      </a:pPr>
                      <a:r>
                        <a:rPr sz="1400" spc="50" baseline="0" dirty="0">
                          <a:latin typeface="+mn-lt"/>
                          <a:ea typeface="Fibel Nord"/>
                          <a:cs typeface="Fibel Nord"/>
                        </a:rPr>
                        <a:t>Was </a:t>
                      </a:r>
                      <a:r>
                        <a:rPr sz="1400" spc="50" baseline="0" dirty="0" err="1">
                          <a:latin typeface="+mn-lt"/>
                          <a:ea typeface="Fibel Nord"/>
                          <a:cs typeface="Fibel Nord"/>
                        </a:rPr>
                        <a:t>trägt</a:t>
                      </a:r>
                      <a:r>
                        <a:rPr sz="1400" spc="50" baseline="0" dirty="0">
                          <a:latin typeface="+mn-lt"/>
                          <a:ea typeface="Fibel Nord"/>
                          <a:cs typeface="Fibel Nord"/>
                        </a:rPr>
                        <a:t> </a:t>
                      </a:r>
                      <a:r>
                        <a:rPr lang="de-DE" sz="1400" spc="50" baseline="0" dirty="0">
                          <a:latin typeface="+mn-lt"/>
                          <a:ea typeface="Fibel Nord"/>
                          <a:cs typeface="Fibel Nord"/>
                        </a:rPr>
                        <a:t>m</a:t>
                      </a:r>
                      <a:r>
                        <a:rPr sz="1400" spc="50" baseline="0" dirty="0" err="1">
                          <a:latin typeface="+mn-lt"/>
                          <a:ea typeface="Fibel Nord"/>
                          <a:cs typeface="Fibel Nord"/>
                        </a:rPr>
                        <a:t>ein</a:t>
                      </a:r>
                      <a:r>
                        <a:rPr lang="en-US" sz="1400" spc="50" baseline="0" dirty="0" err="1">
                          <a:latin typeface="+mn-lt"/>
                          <a:ea typeface="Fibel Nord"/>
                          <a:cs typeface="Fibel Nord"/>
                        </a:rPr>
                        <a:t>e</a:t>
                      </a:r>
                      <a:r>
                        <a:rPr lang="en-US" sz="1400" spc="50" baseline="0" dirty="0">
                          <a:latin typeface="+mn-lt"/>
                          <a:ea typeface="Fibel Nord"/>
                          <a:cs typeface="Fibel Nord"/>
                        </a:rPr>
                        <a:t> </a:t>
                      </a:r>
                      <a:r>
                        <a:rPr lang="en-US" sz="1400" spc="50" baseline="0" dirty="0" err="1">
                          <a:latin typeface="+mn-lt"/>
                          <a:ea typeface="Fibel Nord"/>
                          <a:cs typeface="Fibel Nord"/>
                        </a:rPr>
                        <a:t>Puzzlefigur</a:t>
                      </a:r>
                      <a:r>
                        <a:rPr sz="1400" spc="50" baseline="0" dirty="0">
                          <a:latin typeface="+mn-lt"/>
                          <a:ea typeface="Fibel Nord"/>
                          <a:cs typeface="Fibel Nord"/>
                        </a:rPr>
                        <a:t>?</a:t>
                      </a:r>
                      <a:endParaRPr sz="1400" spc="50" baseline="0" dirty="0">
                        <a:latin typeface="+mn-lt"/>
                      </a:endParaRPr>
                    </a:p>
                  </a:txBody>
                  <a:tcPr marL="45720" marR="45720"/>
                </a:tc>
                <a:tc>
                  <a:txBody>
                    <a:bodyPr/>
                    <a:lstStyle/>
                    <a:p>
                      <a:pPr algn="l" defTabSz="685800">
                        <a:defRPr sz="1800"/>
                      </a:pPr>
                      <a:r>
                        <a:rPr lang="de-DE" sz="1400" dirty="0">
                          <a:latin typeface="+mn-lt"/>
                        </a:rPr>
                        <a:t>ein braunes Hemd</a:t>
                      </a:r>
                    </a:p>
                    <a:p>
                      <a:pPr algn="l" defTabSz="685800">
                        <a:defRPr sz="1800"/>
                      </a:pPr>
                      <a:r>
                        <a:rPr lang="de-DE" sz="1400" dirty="0">
                          <a:latin typeface="+mn-lt"/>
                        </a:rPr>
                        <a:t>roter Gürtel</a:t>
                      </a:r>
                    </a:p>
                    <a:p>
                      <a:pPr algn="l" defTabSz="685800">
                        <a:defRPr sz="1800"/>
                      </a:pPr>
                      <a:r>
                        <a:rPr lang="de-DE" sz="1400" dirty="0">
                          <a:latin typeface="+mn-lt"/>
                        </a:rPr>
                        <a:t>weiße Hose mit rotem Streifen</a:t>
                      </a:r>
                    </a:p>
                    <a:p>
                      <a:pPr algn="l" defTabSz="685800">
                        <a:defRPr sz="1800"/>
                      </a:pPr>
                      <a:r>
                        <a:rPr lang="de-DE" sz="1400" dirty="0">
                          <a:latin typeface="+mn-lt"/>
                        </a:rPr>
                        <a:t>gelbe Socken</a:t>
                      </a:r>
                    </a:p>
                    <a:p>
                      <a:pPr algn="l" defTabSz="685800">
                        <a:defRPr sz="1800"/>
                      </a:pPr>
                      <a:r>
                        <a:rPr lang="de-DE" sz="1400" dirty="0">
                          <a:latin typeface="+mn-lt"/>
                        </a:rPr>
                        <a:t>grüne Schuhe</a:t>
                      </a:r>
                      <a:endParaRPr sz="1400" dirty="0">
                        <a:latin typeface="+mn-lt"/>
                      </a:endParaRPr>
                    </a:p>
                  </a:txBody>
                  <a:tcPr marL="45720" marR="45720"/>
                </a:tc>
                <a:extLst>
                  <a:ext uri="{0D108BD9-81ED-4DB2-BD59-A6C34878D82A}">
                    <a16:rowId xmlns:a16="http://schemas.microsoft.com/office/drawing/2014/main" val="10006"/>
                  </a:ext>
                </a:extLst>
              </a:tr>
              <a:tr h="336898">
                <a:tc>
                  <a:txBody>
                    <a:bodyPr/>
                    <a:lstStyle/>
                    <a:p>
                      <a:pPr algn="l">
                        <a:defRPr sz="1800"/>
                      </a:pPr>
                      <a:r>
                        <a:rPr lang="de-DE" sz="1400" spc="50" baseline="0" dirty="0">
                          <a:latin typeface="+mn-lt"/>
                        </a:rPr>
                        <a:t>Was sind ihre besonderen Merkmale?</a:t>
                      </a:r>
                      <a:endParaRPr sz="1400" spc="50" baseline="0" dirty="0">
                        <a:latin typeface="+mn-lt"/>
                      </a:endParaRPr>
                    </a:p>
                  </a:txBody>
                  <a:tcPr marL="45720" marR="45720"/>
                </a:tc>
                <a:tc>
                  <a:txBody>
                    <a:bodyPr/>
                    <a:lstStyle/>
                    <a:p>
                      <a:pPr algn="l" defTabSz="685800">
                        <a:defRPr sz="1800"/>
                      </a:pPr>
                      <a:r>
                        <a:rPr lang="de-DE" sz="1400" dirty="0">
                          <a:latin typeface="+mn-lt"/>
                        </a:rPr>
                        <a:t>gelbe Brille</a:t>
                      </a:r>
                    </a:p>
                    <a:p>
                      <a:pPr algn="l" defTabSz="685800">
                        <a:defRPr sz="1800"/>
                      </a:pPr>
                      <a:r>
                        <a:rPr lang="de-DE" sz="1400" dirty="0">
                          <a:latin typeface="+mn-lt"/>
                        </a:rPr>
                        <a:t>Musikinstrumente</a:t>
                      </a:r>
                      <a:endParaRPr sz="1400" dirty="0">
                        <a:latin typeface="+mn-lt"/>
                      </a:endParaRPr>
                    </a:p>
                  </a:txBody>
                  <a:tcPr marL="45720" marR="45720"/>
                </a:tc>
                <a:extLst>
                  <a:ext uri="{0D108BD9-81ED-4DB2-BD59-A6C34878D82A}">
                    <a16:rowId xmlns:a16="http://schemas.microsoft.com/office/drawing/2014/main" val="1815363318"/>
                  </a:ext>
                </a:extLst>
              </a:tr>
              <a:tr h="336898">
                <a:tc>
                  <a:txBody>
                    <a:bodyPr/>
                    <a:lstStyle/>
                    <a:p>
                      <a:pPr algn="l">
                        <a:defRPr sz="1800"/>
                      </a:pPr>
                      <a:r>
                        <a:rPr sz="1400" spc="50" baseline="0" dirty="0">
                          <a:latin typeface="+mn-lt"/>
                          <a:ea typeface="Fibel Nord"/>
                          <a:cs typeface="Fibel Nord"/>
                        </a:rPr>
                        <a:t>Was </a:t>
                      </a:r>
                      <a:r>
                        <a:rPr sz="1400" spc="50" baseline="0" dirty="0" err="1">
                          <a:latin typeface="+mn-lt"/>
                          <a:ea typeface="Fibel Nord"/>
                          <a:cs typeface="Fibel Nord"/>
                        </a:rPr>
                        <a:t>sind</a:t>
                      </a:r>
                      <a:r>
                        <a:rPr sz="1400" spc="50" baseline="0" dirty="0">
                          <a:latin typeface="+mn-lt"/>
                          <a:ea typeface="Fibel Nord"/>
                          <a:cs typeface="Fibel Nord"/>
                        </a:rPr>
                        <a:t> </a:t>
                      </a:r>
                      <a:r>
                        <a:rPr lang="de-DE" sz="1400" spc="50" baseline="0" dirty="0">
                          <a:latin typeface="+mn-lt"/>
                          <a:ea typeface="Fibel Nord"/>
                          <a:cs typeface="Fibel Nord"/>
                        </a:rPr>
                        <a:t>ihre </a:t>
                      </a:r>
                      <a:r>
                        <a:rPr sz="1400" spc="50" baseline="0" dirty="0" err="1">
                          <a:latin typeface="+mn-lt"/>
                          <a:ea typeface="Fibel Nord"/>
                          <a:cs typeface="Fibel Nord"/>
                        </a:rPr>
                        <a:t>inneren</a:t>
                      </a:r>
                      <a:r>
                        <a:rPr sz="1400" spc="50" baseline="0" dirty="0">
                          <a:latin typeface="+mn-lt"/>
                          <a:ea typeface="Fibel Nord"/>
                          <a:cs typeface="Fibel Nord"/>
                        </a:rPr>
                        <a:t> </a:t>
                      </a:r>
                      <a:r>
                        <a:rPr sz="1400" spc="50" baseline="0" dirty="0" err="1">
                          <a:latin typeface="+mn-lt"/>
                          <a:ea typeface="Fibel Nord"/>
                          <a:cs typeface="Fibel Nord"/>
                        </a:rPr>
                        <a:t>Merkmale</a:t>
                      </a:r>
                      <a:r>
                        <a:rPr sz="1400" spc="50" baseline="0" dirty="0">
                          <a:latin typeface="+mn-lt"/>
                          <a:ea typeface="Fibel Nord"/>
                          <a:cs typeface="Fibel Nord"/>
                        </a:rPr>
                        <a:t>?</a:t>
                      </a:r>
                      <a:endParaRPr sz="1400" spc="50" baseline="0" dirty="0">
                        <a:latin typeface="+mn-lt"/>
                      </a:endParaRPr>
                    </a:p>
                  </a:txBody>
                  <a:tcPr marL="45720" marR="45720"/>
                </a:tc>
                <a:tc>
                  <a:txBody>
                    <a:bodyPr/>
                    <a:lstStyle/>
                    <a:p>
                      <a:pPr algn="l" defTabSz="685800">
                        <a:defRPr sz="1800"/>
                      </a:pPr>
                      <a:r>
                        <a:rPr lang="de-DE" sz="1400" dirty="0">
                          <a:latin typeface="+mn-lt"/>
                        </a:rPr>
                        <a:t>wandert gerne umher und spielt Musik für andere</a:t>
                      </a:r>
                      <a:endParaRPr sz="1400" dirty="0">
                        <a:latin typeface="+mn-lt"/>
                      </a:endParaRPr>
                    </a:p>
                  </a:txBody>
                  <a:tcPr marL="45720" marR="45720"/>
                </a:tc>
                <a:extLst>
                  <a:ext uri="{0D108BD9-81ED-4DB2-BD59-A6C34878D82A}">
                    <a16:rowId xmlns:a16="http://schemas.microsoft.com/office/drawing/2014/main" val="10008"/>
                  </a:ext>
                </a:extLst>
              </a:tr>
            </a:tbl>
          </a:graphicData>
        </a:graphic>
      </p:graphicFrame>
      <p:sp>
        <p:nvSpPr>
          <p:cNvPr id="18"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Lehr</a:t>
            </a:r>
            <a:r>
              <a:rPr lang="de-DE" b="0" dirty="0" err="1">
                <a:latin typeface="+mn-lt"/>
              </a:rPr>
              <a:t>person</a:t>
            </a:r>
            <a:endParaRPr b="0" dirty="0">
              <a:latin typeface="+mn-lt"/>
            </a:endParaRPr>
          </a:p>
        </p:txBody>
      </p:sp>
      <p:grpSp>
        <p:nvGrpSpPr>
          <p:cNvPr id="2" name="Group 1">
            <a:extLst>
              <a:ext uri="{FF2B5EF4-FFF2-40B4-BE49-F238E27FC236}">
                <a16:creationId xmlns:a16="http://schemas.microsoft.com/office/drawing/2014/main" id="{8B83C206-54DE-4D4B-8EF8-2BAD44A4BB4B}"/>
              </a:ext>
            </a:extLst>
          </p:cNvPr>
          <p:cNvGrpSpPr/>
          <p:nvPr/>
        </p:nvGrpSpPr>
        <p:grpSpPr>
          <a:xfrm>
            <a:off x="178296" y="4023669"/>
            <a:ext cx="2598441" cy="3269399"/>
            <a:chOff x="7490374" y="590010"/>
            <a:chExt cx="4745187" cy="5970469"/>
          </a:xfrm>
        </p:grpSpPr>
        <p:pic>
          <p:nvPicPr>
            <p:cNvPr id="20" name="Picture 19">
              <a:extLst>
                <a:ext uri="{FF2B5EF4-FFF2-40B4-BE49-F238E27FC236}">
                  <a16:creationId xmlns:a16="http://schemas.microsoft.com/office/drawing/2014/main" id="{BF2EAF68-AF68-4234-A6CE-3062148A25C8}"/>
                </a:ext>
              </a:extLst>
            </p:cNvPr>
            <p:cNvPicPr>
              <a:picLocks noChangeAspect="1"/>
            </p:cNvPicPr>
            <p:nvPr/>
          </p:nvPicPr>
          <p:blipFill>
            <a:blip r:embed="rId2"/>
            <a:srcRect l="18377" t="33384" b="43051"/>
            <a:stretch/>
          </p:blipFill>
          <p:spPr bwMode="auto">
            <a:xfrm>
              <a:off x="7490374" y="2486657"/>
              <a:ext cx="4745187" cy="1676400"/>
            </a:xfrm>
            <a:prstGeom prst="rect">
              <a:avLst/>
            </a:prstGeom>
          </p:spPr>
        </p:pic>
        <p:pic>
          <p:nvPicPr>
            <p:cNvPr id="24" name="Picture 23">
              <a:extLst>
                <a:ext uri="{FF2B5EF4-FFF2-40B4-BE49-F238E27FC236}">
                  <a16:creationId xmlns:a16="http://schemas.microsoft.com/office/drawing/2014/main" id="{068BCBAF-BDF6-495E-8908-5BD4950D9B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25" t="-1" r="24913" b="70472"/>
            <a:stretch/>
          </p:blipFill>
          <p:spPr>
            <a:xfrm>
              <a:off x="8053430" y="590010"/>
              <a:ext cx="2394156" cy="1896647"/>
            </a:xfrm>
            <a:prstGeom prst="rect">
              <a:avLst/>
            </a:prstGeom>
          </p:spPr>
        </p:pic>
        <p:pic>
          <p:nvPicPr>
            <p:cNvPr id="25" name="Picture 24">
              <a:extLst>
                <a:ext uri="{FF2B5EF4-FFF2-40B4-BE49-F238E27FC236}">
                  <a16:creationId xmlns:a16="http://schemas.microsoft.com/office/drawing/2014/main" id="{95389A80-A1AD-43D4-B3F3-0373A9FA06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85" t="49958" r="30231" b="24371"/>
            <a:stretch/>
          </p:blipFill>
          <p:spPr>
            <a:xfrm>
              <a:off x="8621252" y="4163057"/>
              <a:ext cx="1722633" cy="1634374"/>
            </a:xfrm>
            <a:prstGeom prst="rect">
              <a:avLst/>
            </a:prstGeom>
          </p:spPr>
        </p:pic>
        <p:pic>
          <p:nvPicPr>
            <p:cNvPr id="26" name="Picture 25">
              <a:extLst>
                <a:ext uri="{FF2B5EF4-FFF2-40B4-BE49-F238E27FC236}">
                  <a16:creationId xmlns:a16="http://schemas.microsoft.com/office/drawing/2014/main" id="{8A31217F-4C0F-42DF-A31D-92E91945C690}"/>
                </a:ext>
              </a:extLst>
            </p:cNvPr>
            <p:cNvPicPr>
              <a:picLocks noChangeAspect="1"/>
            </p:cNvPicPr>
            <p:nvPr/>
          </p:nvPicPr>
          <p:blipFill>
            <a:blip r:embed="rId5"/>
            <a:srcRect l="33478" t="87271" r="28043"/>
            <a:stretch/>
          </p:blipFill>
          <p:spPr bwMode="auto">
            <a:xfrm>
              <a:off x="8517429" y="5742944"/>
              <a:ext cx="2005433" cy="817535"/>
            </a:xfrm>
            <a:prstGeom prst="rect">
              <a:avLst/>
            </a:prstGeom>
          </p:spPr>
        </p:pic>
      </p:grpSp>
      <p:sp>
        <p:nvSpPr>
          <p:cNvPr id="11" name="Gerade Verbindung 38">
            <a:extLst>
              <a:ext uri="{FF2B5EF4-FFF2-40B4-BE49-F238E27FC236}">
                <a16:creationId xmlns:a16="http://schemas.microsoft.com/office/drawing/2014/main" id="{11410997-F270-474F-ADB5-87C38407C6F0}"/>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3" name="TextBox 2">
            <a:extLst>
              <a:ext uri="{FF2B5EF4-FFF2-40B4-BE49-F238E27FC236}">
                <a16:creationId xmlns:a16="http://schemas.microsoft.com/office/drawing/2014/main" id="{540C40F1-6FD8-45E2-8096-90F918434E81}"/>
              </a:ext>
            </a:extLst>
          </p:cNvPr>
          <p:cNvSpPr txBox="1"/>
          <p:nvPr/>
        </p:nvSpPr>
        <p:spPr bwMode="auto">
          <a:xfrm>
            <a:off x="457154" y="1538369"/>
            <a:ext cx="6282249" cy="138499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lvl="1" algn="l" rtl="0"/>
            <a:r>
              <a:rPr lang="de-DE" sz="1400" dirty="0">
                <a:solidFill>
                  <a:schemeClr val="tx1"/>
                </a:solidFill>
                <a:effectLst/>
                <a:latin typeface="+mn-lt"/>
                <a:ea typeface="+mn-ea"/>
                <a:cs typeface="+mn-cs"/>
              </a:rPr>
              <a:t>Hier habe ich also meine Puzzlefigur [hier wird die Figur gezeigt]. Dazu habe ich mir eine Tabelle gemacht. Hier sind die Notizen bzw. Stichwörter aus meiner Tabelle. Jetzt kann ich die Figur mit Hilfe dieser Tabelle beschreiben. </a:t>
            </a:r>
            <a:r>
              <a:rPr lang="de-DE" sz="1400" dirty="0" err="1">
                <a:solidFill>
                  <a:schemeClr val="tx1"/>
                </a:solidFill>
                <a:effectLst/>
                <a:latin typeface="+mn-lt"/>
                <a:ea typeface="+mn-ea"/>
                <a:cs typeface="+mn-cs"/>
              </a:rPr>
              <a:t>Hmm</a:t>
            </a:r>
            <a:r>
              <a:rPr lang="de-DE" sz="1400" dirty="0">
                <a:solidFill>
                  <a:schemeClr val="tx1"/>
                </a:solidFill>
                <a:effectLst/>
                <a:latin typeface="+mn-lt"/>
                <a:ea typeface="+mn-ea"/>
                <a:cs typeface="+mn-cs"/>
              </a:rPr>
              <a:t>…, ich würde eigentlich lieber spielen, aber ich habe nun mal die Aufgabe diese Beschreibung zu schreiben. Ich glaube, ich schaffe das ganz einfach. Ich muss mich nur an meine Tabelle halten und aus meinen Stichwörtern ganze Sätze machen. Also, los geht‘s! </a:t>
            </a:r>
          </a:p>
        </p:txBody>
      </p:sp>
      <p:sp>
        <p:nvSpPr>
          <p:cNvPr id="15" name="Textfeld 7">
            <a:extLst>
              <a:ext uri="{FF2B5EF4-FFF2-40B4-BE49-F238E27FC236}">
                <a16:creationId xmlns:a16="http://schemas.microsoft.com/office/drawing/2014/main" id="{82435ECF-95A9-4BE0-88D1-848F8E28DCD8}"/>
              </a:ext>
            </a:extLst>
          </p:cNvPr>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16" name="Textfeld 39">
            <a:extLst>
              <a:ext uri="{FF2B5EF4-FFF2-40B4-BE49-F238E27FC236}">
                <a16:creationId xmlns:a16="http://schemas.microsoft.com/office/drawing/2014/main" id="{B842C238-D878-4837-AC91-4D5253E72552}"/>
              </a:ext>
            </a:extLst>
          </p:cNvPr>
          <p:cNvSpPr txBox="1"/>
          <p:nvPr/>
        </p:nvSpPr>
        <p:spPr bwMode="auto">
          <a:xfrm>
            <a:off x="111268" y="584872"/>
            <a:ext cx="6595492" cy="370840"/>
          </a:xfrm>
          <a:prstGeom prst="rect">
            <a:avLst/>
          </a:prstGeom>
          <a:noFill/>
          <a:ln w="12700" cap="flat">
            <a:noFill/>
            <a:miter lim="400000"/>
          </a:ln>
          <a:effectLst/>
        </p:spPr>
        <p:txBody>
          <a:bodyPr wrap="square" lIns="45718" tIns="45718" rIns="45718" bIns="45718" numCol="1" anchor="t">
            <a:spAutoFit/>
          </a:bodyPr>
          <a:lstStyle>
            <a:lvl1pPr algn="ctr">
              <a:defRPr b="1">
                <a:latin typeface="+mj-lt"/>
                <a:ea typeface="+mj-ea"/>
                <a:cs typeface="+mj-cs"/>
              </a:defRPr>
            </a:lvl1pPr>
          </a:lstStyle>
          <a:p>
            <a:pPr>
              <a:defRPr/>
            </a:pPr>
            <a:r>
              <a:rPr lang="de-DE" b="0" dirty="0">
                <a:latin typeface="+mn-lt"/>
                <a:cs typeface="+mn-cs"/>
              </a:rPr>
              <a:t>Einheit</a:t>
            </a:r>
            <a:r>
              <a:rPr b="0" dirty="0">
                <a:latin typeface="+mn-lt"/>
                <a:cs typeface="+mn-cs"/>
              </a:rPr>
              <a:t> </a:t>
            </a:r>
            <a:r>
              <a:rPr lang="de-DE" b="0" dirty="0">
                <a:latin typeface="+mn-lt"/>
                <a:cs typeface="+mn-cs"/>
              </a:rPr>
              <a:t>6: Skript für eine Modellierung</a:t>
            </a:r>
            <a:r>
              <a:rPr b="0" dirty="0">
                <a:latin typeface="+mn-lt"/>
                <a:cs typeface="+mn-cs"/>
              </a:rPr>
              <a:t> </a:t>
            </a:r>
          </a:p>
        </p:txBody>
      </p:sp>
      <p:sp>
        <p:nvSpPr>
          <p:cNvPr id="19" name="Rechteck: gefaltete Ecke 5">
            <a:extLst>
              <a:ext uri="{FF2B5EF4-FFF2-40B4-BE49-F238E27FC236}">
                <a16:creationId xmlns:a16="http://schemas.microsoft.com/office/drawing/2014/main" id="{E0D9C318-FBBF-4B48-A6C6-E962621BC920}"/>
              </a:ext>
            </a:extLst>
          </p:cNvPr>
          <p:cNvSpPr/>
          <p:nvPr/>
        </p:nvSpPr>
        <p:spPr bwMode="auto">
          <a:xfrm>
            <a:off x="4457702" y="8593400"/>
            <a:ext cx="2354740" cy="370840"/>
          </a:xfrm>
          <a:custGeom>
            <a:avLst/>
            <a:gdLst>
              <a:gd name="connsiteX0" fmla="*/ 0 w 2354740"/>
              <a:gd name="connsiteY0" fmla="*/ 0 h 370840"/>
              <a:gd name="connsiteX1" fmla="*/ 2354740 w 2354740"/>
              <a:gd name="connsiteY1" fmla="*/ 0 h 370840"/>
              <a:gd name="connsiteX2" fmla="*/ 2354740 w 2354740"/>
              <a:gd name="connsiteY2" fmla="*/ 185420 h 370840"/>
              <a:gd name="connsiteX3" fmla="*/ 2169320 w 2354740"/>
              <a:gd name="connsiteY3" fmla="*/ 370840 h 370840"/>
              <a:gd name="connsiteX4" fmla="*/ 0 w 2354740"/>
              <a:gd name="connsiteY4" fmla="*/ 370840 h 370840"/>
              <a:gd name="connsiteX5" fmla="*/ 0 w 2354740"/>
              <a:gd name="connsiteY5" fmla="*/ 0 h 370840"/>
              <a:gd name="connsiteX0" fmla="*/ 2169320 w 2354740"/>
              <a:gd name="connsiteY0" fmla="*/ 370840 h 370840"/>
              <a:gd name="connsiteX1" fmla="*/ 2206404 w 2354740"/>
              <a:gd name="connsiteY1" fmla="*/ 222504 h 370840"/>
              <a:gd name="connsiteX2" fmla="*/ 2354740 w 2354740"/>
              <a:gd name="connsiteY2" fmla="*/ 185420 h 370840"/>
              <a:gd name="connsiteX3" fmla="*/ 2169320 w 2354740"/>
              <a:gd name="connsiteY3" fmla="*/ 370840 h 370840"/>
              <a:gd name="connsiteX0" fmla="*/ 2169320 w 2354740"/>
              <a:gd name="connsiteY0" fmla="*/ 370840 h 370840"/>
              <a:gd name="connsiteX1" fmla="*/ 2206404 w 2354740"/>
              <a:gd name="connsiteY1" fmla="*/ 222504 h 370840"/>
              <a:gd name="connsiteX2" fmla="*/ 2354740 w 2354740"/>
              <a:gd name="connsiteY2" fmla="*/ 185420 h 370840"/>
              <a:gd name="connsiteX3" fmla="*/ 2169320 w 2354740"/>
              <a:gd name="connsiteY3" fmla="*/ 370840 h 370840"/>
              <a:gd name="connsiteX4" fmla="*/ 0 w 2354740"/>
              <a:gd name="connsiteY4" fmla="*/ 370840 h 370840"/>
              <a:gd name="connsiteX5" fmla="*/ 0 w 2354740"/>
              <a:gd name="connsiteY5" fmla="*/ 0 h 370840"/>
              <a:gd name="connsiteX6" fmla="*/ 2354740 w 2354740"/>
              <a:gd name="connsiteY6" fmla="*/ 0 h 370840"/>
              <a:gd name="connsiteX7" fmla="*/ 2354740 w 2354740"/>
              <a:gd name="connsiteY7" fmla="*/ 185420 h 3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4740" h="370840" stroke="0" extrusionOk="0">
                <a:moveTo>
                  <a:pt x="0" y="0"/>
                </a:moveTo>
                <a:cubicBezTo>
                  <a:pt x="712992" y="118645"/>
                  <a:pt x="1268267" y="116012"/>
                  <a:pt x="2354740" y="0"/>
                </a:cubicBezTo>
                <a:cubicBezTo>
                  <a:pt x="2345342" y="71485"/>
                  <a:pt x="2353246" y="118889"/>
                  <a:pt x="2354740" y="185420"/>
                </a:cubicBezTo>
                <a:cubicBezTo>
                  <a:pt x="2309325" y="247148"/>
                  <a:pt x="2206553" y="332975"/>
                  <a:pt x="2169320" y="370840"/>
                </a:cubicBezTo>
                <a:cubicBezTo>
                  <a:pt x="1493153" y="391027"/>
                  <a:pt x="1043606" y="523320"/>
                  <a:pt x="0" y="370840"/>
                </a:cubicBezTo>
                <a:cubicBezTo>
                  <a:pt x="-1622" y="305605"/>
                  <a:pt x="14437" y="78835"/>
                  <a:pt x="0" y="0"/>
                </a:cubicBezTo>
                <a:close/>
              </a:path>
              <a:path w="2354740" h="370840" fill="darkenLess" stroke="0" extrusionOk="0">
                <a:moveTo>
                  <a:pt x="2169320" y="370840"/>
                </a:moveTo>
                <a:cubicBezTo>
                  <a:pt x="2198482" y="306854"/>
                  <a:pt x="2214208" y="247614"/>
                  <a:pt x="2206404" y="222504"/>
                </a:cubicBezTo>
                <a:cubicBezTo>
                  <a:pt x="2249564" y="211072"/>
                  <a:pt x="2283498" y="200097"/>
                  <a:pt x="2354740" y="185420"/>
                </a:cubicBezTo>
                <a:cubicBezTo>
                  <a:pt x="2302327" y="217510"/>
                  <a:pt x="2177684" y="338903"/>
                  <a:pt x="2169320" y="370840"/>
                </a:cubicBezTo>
                <a:close/>
              </a:path>
              <a:path w="2354740" h="370840" fill="none" extrusionOk="0">
                <a:moveTo>
                  <a:pt x="2169320" y="370840"/>
                </a:moveTo>
                <a:cubicBezTo>
                  <a:pt x="2168375" y="335120"/>
                  <a:pt x="2196758" y="276425"/>
                  <a:pt x="2206404" y="222504"/>
                </a:cubicBezTo>
                <a:cubicBezTo>
                  <a:pt x="2239188" y="213337"/>
                  <a:pt x="2307041" y="189741"/>
                  <a:pt x="2354740" y="185420"/>
                </a:cubicBezTo>
                <a:cubicBezTo>
                  <a:pt x="2270203" y="277353"/>
                  <a:pt x="2194838" y="352279"/>
                  <a:pt x="2169320" y="370840"/>
                </a:cubicBezTo>
                <a:cubicBezTo>
                  <a:pt x="1769330" y="489151"/>
                  <a:pt x="565246" y="269695"/>
                  <a:pt x="0" y="370840"/>
                </a:cubicBezTo>
                <a:cubicBezTo>
                  <a:pt x="-24028" y="219873"/>
                  <a:pt x="7627" y="55327"/>
                  <a:pt x="0" y="0"/>
                </a:cubicBezTo>
                <a:cubicBezTo>
                  <a:pt x="696727" y="-119236"/>
                  <a:pt x="1286402" y="89530"/>
                  <a:pt x="2354740" y="0"/>
                </a:cubicBezTo>
                <a:cubicBezTo>
                  <a:pt x="2362761" y="51041"/>
                  <a:pt x="2370108" y="125000"/>
                  <a:pt x="2354740" y="185420"/>
                </a:cubicBezTo>
              </a:path>
              <a:path w="2354740" h="370840" fill="none" stroke="0" extrusionOk="0">
                <a:moveTo>
                  <a:pt x="2169320" y="370840"/>
                </a:moveTo>
                <a:cubicBezTo>
                  <a:pt x="2180666" y="356560"/>
                  <a:pt x="2186574" y="289580"/>
                  <a:pt x="2206404" y="222504"/>
                </a:cubicBezTo>
                <a:cubicBezTo>
                  <a:pt x="2229644" y="229093"/>
                  <a:pt x="2300445" y="190207"/>
                  <a:pt x="2354740" y="185420"/>
                </a:cubicBezTo>
                <a:cubicBezTo>
                  <a:pt x="2303244" y="203611"/>
                  <a:pt x="2255566" y="288856"/>
                  <a:pt x="2169320" y="370840"/>
                </a:cubicBezTo>
                <a:cubicBezTo>
                  <a:pt x="1796140" y="220401"/>
                  <a:pt x="783745" y="456719"/>
                  <a:pt x="0" y="370840"/>
                </a:cubicBezTo>
                <a:cubicBezTo>
                  <a:pt x="25021" y="223231"/>
                  <a:pt x="-25071" y="130064"/>
                  <a:pt x="0" y="0"/>
                </a:cubicBezTo>
                <a:cubicBezTo>
                  <a:pt x="754733" y="-155197"/>
                  <a:pt x="1373226" y="-163020"/>
                  <a:pt x="2354740" y="0"/>
                </a:cubicBezTo>
                <a:cubicBezTo>
                  <a:pt x="2343840" y="86890"/>
                  <a:pt x="2338358" y="116456"/>
                  <a:pt x="2354740" y="185420"/>
                </a:cubicBezTo>
              </a:path>
            </a:pathLst>
          </a:custGeom>
          <a:solidFill>
            <a:schemeClr val="bg1"/>
          </a:solidFill>
          <a:ln w="12700" cmpd="sng">
            <a:solidFill>
              <a:schemeClr val="tx1"/>
            </a:solidFill>
            <a:extLst>
              <a:ext uri="{C807C97D-BFC1-408E-A445-0C87EB9F89A2}">
                <ask:lineSketchStyleProps xmlns:ask="http://schemas.microsoft.com/office/drawing/2018/sketchyshapes" sd="1219033472">
                  <a:prstGeom prst="foldedCorner">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1200" dirty="0">
                <a:solidFill>
                  <a:schemeClr val="tx1"/>
                </a:solidFill>
              </a:rPr>
              <a:t>Geht auf der Rückseite weiter.</a:t>
            </a:r>
          </a:p>
        </p:txBody>
      </p:sp>
      <p:sp>
        <p:nvSpPr>
          <p:cNvPr id="21" name="Slide Number Placeholder 3">
            <a:extLst>
              <a:ext uri="{FF2B5EF4-FFF2-40B4-BE49-F238E27FC236}">
                <a16:creationId xmlns:a16="http://schemas.microsoft.com/office/drawing/2014/main" id="{F3819453-0115-4CB2-9012-2EACFCD71E98}"/>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125</a:t>
            </a:fld>
            <a:endParaRPr lang="de-DE" dirty="0"/>
          </a:p>
        </p:txBody>
      </p:sp>
    </p:spTree>
    <p:extLst>
      <p:ext uri="{BB962C8B-B14F-4D97-AF65-F5344CB8AC3E}">
        <p14:creationId xmlns:p14="http://schemas.microsoft.com/office/powerpoint/2010/main" val="3207105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479" name="Tabelle 31"/>
          <p:cNvGraphicFramePr>
            <a:graphicFrameLocks/>
          </p:cNvGraphicFramePr>
          <p:nvPr>
            <p:extLst>
              <p:ext uri="{D42A27DB-BD31-4B8C-83A1-F6EECF244321}">
                <p14:modId xmlns:p14="http://schemas.microsoft.com/office/powerpoint/2010/main" val="1025247244"/>
              </p:ext>
            </p:extLst>
          </p:nvPr>
        </p:nvGraphicFramePr>
        <p:xfrm>
          <a:off x="252485" y="1117748"/>
          <a:ext cx="6329169" cy="6511351"/>
        </p:xfrm>
        <a:graphic>
          <a:graphicData uri="http://schemas.openxmlformats.org/drawingml/2006/table">
            <a:tbl>
              <a:tblPr bandRow="1"/>
              <a:tblGrid>
                <a:gridCol w="6329169">
                  <a:extLst>
                    <a:ext uri="{9D8B030D-6E8A-4147-A177-3AD203B41FA5}">
                      <a16:colId xmlns:a16="http://schemas.microsoft.com/office/drawing/2014/main" val="20000"/>
                    </a:ext>
                  </a:extLst>
                </a:gridCol>
              </a:tblGrid>
              <a:tr h="340984">
                <a:tc>
                  <a:txBody>
                    <a:bodyPr/>
                    <a:lstStyle/>
                    <a:p>
                      <a:pPr algn="ctr" defTabSz="685800">
                        <a:defRPr sz="1600" b="1"/>
                      </a:pPr>
                      <a:r>
                        <a:rPr lang="de-DE" sz="1400" dirty="0"/>
                        <a:t>Beschreibung, Puzzlefigur </a:t>
                      </a:r>
                      <a:r>
                        <a:rPr lang="de-DE" sz="1400" dirty="0" err="1"/>
                        <a:t>Hahni</a:t>
                      </a:r>
                      <a:endParaRPr lang="de-DE" sz="1400" dirty="0"/>
                    </a:p>
                  </a:txBody>
                  <a:tcPr marL="45720" marR="45720">
                    <a:solidFill>
                      <a:srgbClr val="E0E0E0"/>
                    </a:solidFill>
                  </a:tcPr>
                </a:tc>
                <a:extLst>
                  <a:ext uri="{0D108BD9-81ED-4DB2-BD59-A6C34878D82A}">
                    <a16:rowId xmlns:a16="http://schemas.microsoft.com/office/drawing/2014/main" val="10000"/>
                  </a:ext>
                </a:extLst>
              </a:tr>
              <a:tr h="6170367">
                <a:tc>
                  <a:txBody>
                    <a:bodyPr/>
                    <a:lstStyle/>
                    <a:p>
                      <a:pPr algn="l"/>
                      <a:endParaRPr lang="de-DE" sz="1100" dirty="0">
                        <a:solidFill>
                          <a:schemeClr val="tx1"/>
                        </a:solidFill>
                        <a:effectLst/>
                        <a:latin typeface="+mn-lt"/>
                        <a:ea typeface="+mn-ea"/>
                        <a:cs typeface="+mn-cs"/>
                      </a:endParaRPr>
                    </a:p>
                    <a:p>
                      <a:pPr algn="l" defTabSz="685800">
                        <a:defRPr sz="1600" i="1"/>
                      </a:pPr>
                      <a:endParaRPr sz="1000" dirty="0"/>
                    </a:p>
                  </a:txBody>
                  <a:tcPr marL="45720" marR="45720">
                    <a:solidFill>
                      <a:schemeClr val="bg1">
                        <a:lumMod val="95000"/>
                      </a:schemeClr>
                    </a:solidFill>
                  </a:tcPr>
                </a:tc>
                <a:extLst>
                  <a:ext uri="{0D108BD9-81ED-4DB2-BD59-A6C34878D82A}">
                    <a16:rowId xmlns:a16="http://schemas.microsoft.com/office/drawing/2014/main" val="10001"/>
                  </a:ext>
                </a:extLst>
              </a:tr>
            </a:tbl>
          </a:graphicData>
        </a:graphic>
      </p:graphicFrame>
      <p:sp>
        <p:nvSpPr>
          <p:cNvPr id="18"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Lehr</a:t>
            </a:r>
            <a:r>
              <a:rPr lang="de-DE" b="0" dirty="0" err="1">
                <a:latin typeface="+mn-lt"/>
              </a:rPr>
              <a:t>person</a:t>
            </a:r>
            <a:endParaRPr b="0" dirty="0">
              <a:latin typeface="+mn-lt"/>
            </a:endParaRPr>
          </a:p>
        </p:txBody>
      </p:sp>
      <p:sp>
        <p:nvSpPr>
          <p:cNvPr id="5" name="Gerade Verbindung 38">
            <a:extLst>
              <a:ext uri="{FF2B5EF4-FFF2-40B4-BE49-F238E27FC236}">
                <a16:creationId xmlns:a16="http://schemas.microsoft.com/office/drawing/2014/main" id="{CB10BEAD-35F9-4C33-AAA2-48F38F3C1A1C}"/>
              </a:ext>
            </a:extLst>
          </p:cNvPr>
          <p:cNvSpPr/>
          <p:nvPr/>
        </p:nvSpPr>
        <p:spPr bwMode="auto">
          <a:xfrm flipH="1">
            <a:off x="6806120" y="0"/>
            <a:ext cx="2" cy="9906001"/>
          </a:xfrm>
          <a:prstGeom prst="line">
            <a:avLst/>
          </a:prstGeom>
          <a:ln w="127000">
            <a:solidFill>
              <a:schemeClr val="accent2"/>
            </a:solidFill>
            <a:miter/>
          </a:ln>
        </p:spPr>
        <p:txBody>
          <a:bodyPr lIns="45718" tIns="45718" rIns="45718" bIns="45718"/>
          <a:lstStyle/>
          <a:p>
            <a:pPr>
              <a:defRPr/>
            </a:pPr>
            <a:endParaRPr/>
          </a:p>
        </p:txBody>
      </p:sp>
      <p:sp>
        <p:nvSpPr>
          <p:cNvPr id="2" name="TextBox 1">
            <a:extLst>
              <a:ext uri="{FF2B5EF4-FFF2-40B4-BE49-F238E27FC236}">
                <a16:creationId xmlns:a16="http://schemas.microsoft.com/office/drawing/2014/main" id="{F3422EA4-8235-4333-BCFD-24CAFB7718ED}"/>
              </a:ext>
            </a:extLst>
          </p:cNvPr>
          <p:cNvSpPr txBox="1"/>
          <p:nvPr/>
        </p:nvSpPr>
        <p:spPr bwMode="auto">
          <a:xfrm>
            <a:off x="613924" y="1835324"/>
            <a:ext cx="5991592" cy="526297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1400" dirty="0">
                <a:solidFill>
                  <a:schemeClr val="tx1"/>
                </a:solidFill>
                <a:effectLst/>
                <a:latin typeface="+mn-lt"/>
                <a:ea typeface="+mn-ea"/>
                <a:cs typeface="+mn-cs"/>
              </a:rPr>
              <a:t>In der Tabelle steht zuerst der Name der Figur. Ok. Meine Figur habe ich </a:t>
            </a:r>
            <a:r>
              <a:rPr lang="de-DE" sz="1400" dirty="0" err="1">
                <a:solidFill>
                  <a:schemeClr val="tx1"/>
                </a:solidFill>
                <a:effectLst/>
                <a:latin typeface="+mn-lt"/>
                <a:ea typeface="+mn-ea"/>
                <a:cs typeface="+mn-cs"/>
              </a:rPr>
              <a:t>Hahni</a:t>
            </a:r>
            <a:r>
              <a:rPr lang="de-DE" sz="1400" dirty="0">
                <a:solidFill>
                  <a:schemeClr val="tx1"/>
                </a:solidFill>
                <a:effectLst/>
                <a:latin typeface="+mn-lt"/>
                <a:ea typeface="+mn-ea"/>
                <a:cs typeface="+mn-cs"/>
              </a:rPr>
              <a:t> genannt. Also schreibe ich als ersten Satz: „</a:t>
            </a:r>
            <a:r>
              <a:rPr lang="de-DE" sz="1400" b="1" dirty="0">
                <a:solidFill>
                  <a:schemeClr val="tx1"/>
                </a:solidFill>
                <a:effectLst/>
                <a:latin typeface="+mn-lt"/>
                <a:ea typeface="+mn-ea"/>
                <a:cs typeface="+mn-cs"/>
              </a:rPr>
              <a:t>Das ist </a:t>
            </a:r>
            <a:r>
              <a:rPr lang="de-DE" sz="1400" b="1" dirty="0" err="1">
                <a:solidFill>
                  <a:schemeClr val="tx1"/>
                </a:solidFill>
                <a:effectLst/>
                <a:latin typeface="+mn-lt"/>
                <a:ea typeface="+mn-ea"/>
                <a:cs typeface="+mn-cs"/>
              </a:rPr>
              <a:t>Hahni</a:t>
            </a:r>
            <a:r>
              <a:rPr lang="de-DE" sz="1400" b="1" dirty="0">
                <a:solidFill>
                  <a:schemeClr val="tx1"/>
                </a:solidFill>
                <a:effectLst/>
                <a:latin typeface="+mn-lt"/>
                <a:ea typeface="+mn-ea"/>
                <a:cs typeface="+mn-cs"/>
              </a:rPr>
              <a:t>.</a:t>
            </a:r>
            <a:r>
              <a:rPr lang="de-DE" sz="1400" dirty="0">
                <a:solidFill>
                  <a:schemeClr val="tx1"/>
                </a:solidFill>
                <a:effectLst/>
                <a:latin typeface="+mn-lt"/>
                <a:ea typeface="+mn-ea"/>
                <a:cs typeface="+mn-cs"/>
              </a:rPr>
              <a:t>“. Dieser Satz ist ganz schön kurz. Vielleicht kann ich ihn noch etwas länger machen. Mal sehen. </a:t>
            </a:r>
          </a:p>
          <a:p>
            <a:endParaRPr lang="de-DE" sz="1400" dirty="0">
              <a:solidFill>
                <a:schemeClr val="tx1"/>
              </a:solidFill>
              <a:latin typeface="+mn-lt"/>
              <a:ea typeface="+mn-ea"/>
              <a:cs typeface="+mn-cs"/>
            </a:endParaRPr>
          </a:p>
          <a:p>
            <a:r>
              <a:rPr lang="de-DE" sz="1400" dirty="0">
                <a:solidFill>
                  <a:schemeClr val="tx1"/>
                </a:solidFill>
                <a:effectLst/>
                <a:latin typeface="+mn-lt"/>
                <a:ea typeface="+mn-ea"/>
                <a:cs typeface="+mn-cs"/>
              </a:rPr>
              <a:t>Als zweites steht in der Tabelle das Alter. </a:t>
            </a:r>
            <a:r>
              <a:rPr lang="de-DE" sz="1400" dirty="0" err="1">
                <a:solidFill>
                  <a:schemeClr val="tx1"/>
                </a:solidFill>
                <a:effectLst/>
                <a:latin typeface="+mn-lt"/>
                <a:ea typeface="+mn-ea"/>
                <a:cs typeface="+mn-cs"/>
              </a:rPr>
              <a:t>Hahni</a:t>
            </a:r>
            <a:r>
              <a:rPr lang="de-DE" sz="1400" dirty="0">
                <a:solidFill>
                  <a:schemeClr val="tx1"/>
                </a:solidFill>
                <a:effectLst/>
                <a:latin typeface="+mn-lt"/>
                <a:ea typeface="+mn-ea"/>
                <a:cs typeface="+mn-cs"/>
              </a:rPr>
              <a:t> ist 16 Jahre alt. Das passt doch gut zum ersten Satz! So kann ich in einem Satz sagen: „</a:t>
            </a:r>
            <a:r>
              <a:rPr lang="de-DE" sz="1400" b="1" dirty="0">
                <a:solidFill>
                  <a:schemeClr val="tx1"/>
                </a:solidFill>
                <a:effectLst/>
                <a:latin typeface="+mn-lt"/>
                <a:ea typeface="+mn-ea"/>
                <a:cs typeface="+mn-cs"/>
              </a:rPr>
              <a:t>Das ist </a:t>
            </a:r>
            <a:r>
              <a:rPr lang="de-DE" sz="1400" b="1" dirty="0" err="1">
                <a:solidFill>
                  <a:schemeClr val="tx1"/>
                </a:solidFill>
                <a:effectLst/>
                <a:latin typeface="+mn-lt"/>
                <a:ea typeface="+mn-ea"/>
                <a:cs typeface="+mn-cs"/>
              </a:rPr>
              <a:t>Hahni</a:t>
            </a:r>
            <a:r>
              <a:rPr lang="de-DE" sz="1400" b="1" dirty="0">
                <a:solidFill>
                  <a:schemeClr val="tx1"/>
                </a:solidFill>
                <a:effectLst/>
                <a:latin typeface="+mn-lt"/>
                <a:ea typeface="+mn-ea"/>
                <a:cs typeface="+mn-cs"/>
              </a:rPr>
              <a:t> und sie ist 16 Jahre alt.</a:t>
            </a:r>
            <a:r>
              <a:rPr lang="de-DE" sz="1400" dirty="0">
                <a:solidFill>
                  <a:schemeClr val="tx1"/>
                </a:solidFill>
                <a:effectLst/>
                <a:latin typeface="+mn-lt"/>
                <a:ea typeface="+mn-ea"/>
                <a:cs typeface="+mn-cs"/>
              </a:rPr>
              <a:t>“. Der erste Satz ist geschafft! Das war ja gar nicht so schwer. Also weiter. </a:t>
            </a:r>
          </a:p>
          <a:p>
            <a:endParaRPr lang="de-DE" sz="1400" dirty="0">
              <a:solidFill>
                <a:schemeClr val="tx1"/>
              </a:solidFill>
              <a:latin typeface="+mn-lt"/>
              <a:ea typeface="+mn-ea"/>
              <a:cs typeface="+mn-cs"/>
            </a:endParaRPr>
          </a:p>
          <a:p>
            <a:r>
              <a:rPr lang="de-DE" sz="1400" dirty="0">
                <a:solidFill>
                  <a:schemeClr val="tx1"/>
                </a:solidFill>
                <a:effectLst/>
                <a:latin typeface="+mn-lt"/>
                <a:ea typeface="+mn-ea"/>
                <a:cs typeface="+mn-cs"/>
              </a:rPr>
              <a:t>Was kam denn danach nochmal? Was habe ich in meine Tabelle eingetragen? Genau! Wie die Haare sind. </a:t>
            </a:r>
            <a:r>
              <a:rPr lang="de-DE" sz="1400" dirty="0" err="1">
                <a:solidFill>
                  <a:schemeClr val="tx1"/>
                </a:solidFill>
                <a:effectLst/>
                <a:latin typeface="+mn-lt"/>
                <a:ea typeface="+mn-ea"/>
                <a:cs typeface="+mn-cs"/>
              </a:rPr>
              <a:t>Hahni</a:t>
            </a:r>
            <a:r>
              <a:rPr lang="de-DE" sz="1400" dirty="0">
                <a:solidFill>
                  <a:schemeClr val="tx1"/>
                </a:solidFill>
                <a:effectLst/>
                <a:latin typeface="+mn-lt"/>
                <a:ea typeface="+mn-ea"/>
                <a:cs typeface="+mn-cs"/>
              </a:rPr>
              <a:t> hat ja keine Haare, sondern weiße Federn und eine rote Hühnerkrone. Das wäre ein toller Satz; das muss ich aufschreiben! Also: „</a:t>
            </a:r>
            <a:r>
              <a:rPr lang="de-DE" sz="1400" b="1" dirty="0" err="1">
                <a:solidFill>
                  <a:schemeClr val="tx1"/>
                </a:solidFill>
                <a:effectLst/>
                <a:latin typeface="+mn-lt"/>
                <a:ea typeface="+mn-ea"/>
                <a:cs typeface="+mn-cs"/>
              </a:rPr>
              <a:t>Hahni</a:t>
            </a:r>
            <a:r>
              <a:rPr lang="de-DE" sz="1400" b="1" dirty="0">
                <a:solidFill>
                  <a:schemeClr val="tx1"/>
                </a:solidFill>
                <a:effectLst/>
                <a:latin typeface="+mn-lt"/>
                <a:ea typeface="+mn-ea"/>
                <a:cs typeface="+mn-cs"/>
              </a:rPr>
              <a:t> hat keine Haare, sondern weiße Federn und eine rote Hühnerkrone.“ </a:t>
            </a:r>
            <a:r>
              <a:rPr lang="de-DE" sz="1400" dirty="0">
                <a:solidFill>
                  <a:schemeClr val="tx1"/>
                </a:solidFill>
                <a:effectLst/>
                <a:latin typeface="+mn-lt"/>
                <a:ea typeface="+mn-ea"/>
                <a:cs typeface="+mn-cs"/>
              </a:rPr>
              <a:t>Jetzt sind die Augen dran. Sie hat runde Augen und sie sind rot. „</a:t>
            </a:r>
            <a:r>
              <a:rPr lang="de-DE" sz="1400" b="1" dirty="0">
                <a:solidFill>
                  <a:schemeClr val="tx1"/>
                </a:solidFill>
                <a:effectLst/>
                <a:latin typeface="+mn-lt"/>
                <a:ea typeface="+mn-ea"/>
                <a:cs typeface="+mn-cs"/>
              </a:rPr>
              <a:t>Ihre Augen sind rund und rot.</a:t>
            </a:r>
            <a:r>
              <a:rPr lang="de-DE" sz="1400" dirty="0">
                <a:solidFill>
                  <a:schemeClr val="tx1"/>
                </a:solidFill>
                <a:effectLst/>
                <a:latin typeface="+mn-lt"/>
                <a:ea typeface="+mn-ea"/>
                <a:cs typeface="+mn-cs"/>
              </a:rPr>
              <a:t>“. Mehr habe ich nicht in meiner Tabelle stehen zu den Augen. Dann geht es jetzt weiter mit der Nase. Sie hat einen weißen Schnabel anstatt einer Nase. Das schreibe ich auf. „</a:t>
            </a:r>
            <a:r>
              <a:rPr lang="de-DE" sz="1400" b="1" dirty="0" err="1">
                <a:solidFill>
                  <a:schemeClr val="tx1"/>
                </a:solidFill>
                <a:effectLst/>
                <a:latin typeface="+mn-lt"/>
                <a:ea typeface="+mn-ea"/>
                <a:cs typeface="+mn-cs"/>
              </a:rPr>
              <a:t>Hahni</a:t>
            </a:r>
            <a:r>
              <a:rPr lang="de-DE" sz="1400" b="1" dirty="0">
                <a:solidFill>
                  <a:schemeClr val="tx1"/>
                </a:solidFill>
                <a:effectLst/>
                <a:latin typeface="+mn-lt"/>
                <a:ea typeface="+mn-ea"/>
                <a:cs typeface="+mn-cs"/>
              </a:rPr>
              <a:t> hat einen weißen Schnabel anstatt einer Nase.</a:t>
            </a:r>
            <a:r>
              <a:rPr lang="de-DE" sz="1400" dirty="0">
                <a:solidFill>
                  <a:schemeClr val="tx1"/>
                </a:solidFill>
                <a:effectLst/>
                <a:latin typeface="+mn-lt"/>
                <a:ea typeface="+mn-ea"/>
                <a:cs typeface="+mn-cs"/>
              </a:rPr>
              <a:t>“</a:t>
            </a:r>
          </a:p>
          <a:p>
            <a:endParaRPr lang="de-DE" sz="1400" dirty="0">
              <a:solidFill>
                <a:schemeClr val="tx1"/>
              </a:solidFill>
              <a:latin typeface="+mn-lt"/>
              <a:ea typeface="+mn-ea"/>
              <a:cs typeface="+mn-cs"/>
            </a:endParaRPr>
          </a:p>
          <a:p>
            <a:r>
              <a:rPr lang="de-DE" sz="1400" dirty="0">
                <a:solidFill>
                  <a:schemeClr val="tx1"/>
                </a:solidFill>
                <a:effectLst/>
                <a:latin typeface="+mn-lt"/>
                <a:ea typeface="+mn-ea"/>
                <a:cs typeface="+mn-cs"/>
              </a:rPr>
              <a:t>Nach der Nase kommen die Ohren. Was habe ich in der Tabelle aufgeschrieben? Unsichtbar. Ja das stimmt. Man kann ihre Ohren nicht wirklich sehen. Aber Hühner haben Ohren, und sie hat einen Hühnerkopf. Ich schätze, ihre Ohren sind einfach winzig. Das schreibe ich jetzt in meinen Text: „</a:t>
            </a:r>
            <a:r>
              <a:rPr lang="de-DE" sz="1400" b="1" dirty="0">
                <a:solidFill>
                  <a:schemeClr val="tx1"/>
                </a:solidFill>
                <a:effectLst/>
                <a:latin typeface="+mn-lt"/>
                <a:ea typeface="+mn-ea"/>
                <a:cs typeface="+mn-cs"/>
              </a:rPr>
              <a:t>Sie hat winzige Ohren</a:t>
            </a:r>
            <a:r>
              <a:rPr lang="de-DE" sz="1400" dirty="0">
                <a:solidFill>
                  <a:schemeClr val="tx1"/>
                </a:solidFill>
                <a:effectLst/>
                <a:latin typeface="+mn-lt"/>
                <a:ea typeface="+mn-ea"/>
                <a:cs typeface="+mn-cs"/>
              </a:rPr>
              <a:t>.“</a:t>
            </a:r>
            <a:endParaRPr lang="de-DE" sz="1400" dirty="0"/>
          </a:p>
        </p:txBody>
      </p:sp>
      <p:sp>
        <p:nvSpPr>
          <p:cNvPr id="9" name="Textfeld 39">
            <a:extLst>
              <a:ext uri="{FF2B5EF4-FFF2-40B4-BE49-F238E27FC236}">
                <a16:creationId xmlns:a16="http://schemas.microsoft.com/office/drawing/2014/main" id="{430D50D2-0DC0-4ADE-8680-2C68E354E1AD}"/>
              </a:ext>
            </a:extLst>
          </p:cNvPr>
          <p:cNvSpPr txBox="1"/>
          <p:nvPr/>
        </p:nvSpPr>
        <p:spPr bwMode="auto">
          <a:xfrm>
            <a:off x="111268" y="584872"/>
            <a:ext cx="6595492" cy="370840"/>
          </a:xfrm>
          <a:prstGeom prst="rect">
            <a:avLst/>
          </a:prstGeom>
          <a:noFill/>
          <a:ln w="12700" cap="flat">
            <a:noFill/>
            <a:miter lim="400000"/>
          </a:ln>
          <a:effectLst/>
        </p:spPr>
        <p:txBody>
          <a:bodyPr wrap="square" lIns="45718" tIns="45718" rIns="45718" bIns="45718" numCol="1" anchor="t">
            <a:spAutoFit/>
          </a:bodyPr>
          <a:lstStyle>
            <a:lvl1pPr algn="ctr">
              <a:defRPr b="1">
                <a:latin typeface="+mj-lt"/>
                <a:ea typeface="+mj-ea"/>
                <a:cs typeface="+mj-cs"/>
              </a:defRPr>
            </a:lvl1pPr>
          </a:lstStyle>
          <a:p>
            <a:pPr>
              <a:defRPr/>
            </a:pPr>
            <a:r>
              <a:rPr lang="de-DE" b="0" dirty="0">
                <a:latin typeface="+mn-lt"/>
                <a:cs typeface="+mn-cs"/>
              </a:rPr>
              <a:t>Einheit</a:t>
            </a:r>
            <a:r>
              <a:rPr b="0" dirty="0">
                <a:latin typeface="+mn-lt"/>
                <a:cs typeface="+mn-cs"/>
              </a:rPr>
              <a:t> </a:t>
            </a:r>
            <a:r>
              <a:rPr lang="de-DE" b="0" dirty="0">
                <a:latin typeface="+mn-lt"/>
                <a:cs typeface="+mn-cs"/>
              </a:rPr>
              <a:t>6: Skript für eine Modellierung</a:t>
            </a:r>
            <a:r>
              <a:rPr b="0" dirty="0">
                <a:latin typeface="+mn-lt"/>
                <a:cs typeface="+mn-cs"/>
              </a:rPr>
              <a:t> </a:t>
            </a:r>
          </a:p>
        </p:txBody>
      </p:sp>
      <p:sp>
        <p:nvSpPr>
          <p:cNvPr id="10" name="Rechteck: gefaltete Ecke 5">
            <a:extLst>
              <a:ext uri="{FF2B5EF4-FFF2-40B4-BE49-F238E27FC236}">
                <a16:creationId xmlns:a16="http://schemas.microsoft.com/office/drawing/2014/main" id="{039558FA-0F3C-4F48-B817-D7690D84E46B}"/>
              </a:ext>
            </a:extLst>
          </p:cNvPr>
          <p:cNvSpPr/>
          <p:nvPr/>
        </p:nvSpPr>
        <p:spPr bwMode="auto">
          <a:xfrm>
            <a:off x="3933399" y="7885256"/>
            <a:ext cx="2591960" cy="370840"/>
          </a:xfrm>
          <a:custGeom>
            <a:avLst/>
            <a:gdLst>
              <a:gd name="connsiteX0" fmla="*/ 0 w 2591960"/>
              <a:gd name="connsiteY0" fmla="*/ 0 h 370840"/>
              <a:gd name="connsiteX1" fmla="*/ 2591960 w 2591960"/>
              <a:gd name="connsiteY1" fmla="*/ 0 h 370840"/>
              <a:gd name="connsiteX2" fmla="*/ 2591960 w 2591960"/>
              <a:gd name="connsiteY2" fmla="*/ 350522 h 370840"/>
              <a:gd name="connsiteX3" fmla="*/ 2571642 w 2591960"/>
              <a:gd name="connsiteY3" fmla="*/ 370840 h 370840"/>
              <a:gd name="connsiteX4" fmla="*/ 0 w 2591960"/>
              <a:gd name="connsiteY4" fmla="*/ 370840 h 370840"/>
              <a:gd name="connsiteX5" fmla="*/ 0 w 2591960"/>
              <a:gd name="connsiteY5" fmla="*/ 0 h 370840"/>
              <a:gd name="connsiteX0" fmla="*/ 2571642 w 2591960"/>
              <a:gd name="connsiteY0" fmla="*/ 370840 h 370840"/>
              <a:gd name="connsiteX1" fmla="*/ 2575705 w 2591960"/>
              <a:gd name="connsiteY1" fmla="*/ 354585 h 370840"/>
              <a:gd name="connsiteX2" fmla="*/ 2591960 w 2591960"/>
              <a:gd name="connsiteY2" fmla="*/ 350522 h 370840"/>
              <a:gd name="connsiteX3" fmla="*/ 2571642 w 2591960"/>
              <a:gd name="connsiteY3" fmla="*/ 370840 h 370840"/>
              <a:gd name="connsiteX0" fmla="*/ 2571642 w 2591960"/>
              <a:gd name="connsiteY0" fmla="*/ 370840 h 370840"/>
              <a:gd name="connsiteX1" fmla="*/ 2575705 w 2591960"/>
              <a:gd name="connsiteY1" fmla="*/ 354585 h 370840"/>
              <a:gd name="connsiteX2" fmla="*/ 2591960 w 2591960"/>
              <a:gd name="connsiteY2" fmla="*/ 350522 h 370840"/>
              <a:gd name="connsiteX3" fmla="*/ 2571642 w 2591960"/>
              <a:gd name="connsiteY3" fmla="*/ 370840 h 370840"/>
              <a:gd name="connsiteX4" fmla="*/ 0 w 2591960"/>
              <a:gd name="connsiteY4" fmla="*/ 370840 h 370840"/>
              <a:gd name="connsiteX5" fmla="*/ 0 w 2591960"/>
              <a:gd name="connsiteY5" fmla="*/ 0 h 370840"/>
              <a:gd name="connsiteX6" fmla="*/ 2591960 w 2591960"/>
              <a:gd name="connsiteY6" fmla="*/ 0 h 370840"/>
              <a:gd name="connsiteX7" fmla="*/ 2591960 w 2591960"/>
              <a:gd name="connsiteY7" fmla="*/ 350522 h 3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960" h="370840" stroke="0" extrusionOk="0">
                <a:moveTo>
                  <a:pt x="0" y="0"/>
                </a:moveTo>
                <a:cubicBezTo>
                  <a:pt x="1072729" y="118645"/>
                  <a:pt x="1709757" y="116012"/>
                  <a:pt x="2591960" y="0"/>
                </a:cubicBezTo>
                <a:cubicBezTo>
                  <a:pt x="2607126" y="118163"/>
                  <a:pt x="2603162" y="189280"/>
                  <a:pt x="2591960" y="350522"/>
                </a:cubicBezTo>
                <a:cubicBezTo>
                  <a:pt x="2586554" y="358035"/>
                  <a:pt x="2577223" y="367934"/>
                  <a:pt x="2571642" y="370840"/>
                </a:cubicBezTo>
                <a:cubicBezTo>
                  <a:pt x="1609108" y="391027"/>
                  <a:pt x="1026844" y="523320"/>
                  <a:pt x="0" y="370840"/>
                </a:cubicBezTo>
                <a:cubicBezTo>
                  <a:pt x="-1622" y="305605"/>
                  <a:pt x="14437" y="78835"/>
                  <a:pt x="0" y="0"/>
                </a:cubicBezTo>
                <a:close/>
              </a:path>
              <a:path w="2591960" h="370840" fill="darkenLess" stroke="0" extrusionOk="0">
                <a:moveTo>
                  <a:pt x="2571642" y="370840"/>
                </a:moveTo>
                <a:cubicBezTo>
                  <a:pt x="2573568" y="366964"/>
                  <a:pt x="2574116" y="360599"/>
                  <a:pt x="2575705" y="354585"/>
                </a:cubicBezTo>
                <a:cubicBezTo>
                  <a:pt x="2580956" y="353275"/>
                  <a:pt x="2587858" y="353094"/>
                  <a:pt x="2591960" y="350522"/>
                </a:cubicBezTo>
                <a:cubicBezTo>
                  <a:pt x="2586501" y="357960"/>
                  <a:pt x="2577074" y="366087"/>
                  <a:pt x="2571642" y="370840"/>
                </a:cubicBezTo>
                <a:close/>
              </a:path>
              <a:path w="2591960" h="370840" fill="none" extrusionOk="0">
                <a:moveTo>
                  <a:pt x="2571642" y="370840"/>
                </a:moveTo>
                <a:cubicBezTo>
                  <a:pt x="2573853" y="367445"/>
                  <a:pt x="2575711" y="360541"/>
                  <a:pt x="2575705" y="354585"/>
                </a:cubicBezTo>
                <a:cubicBezTo>
                  <a:pt x="2578202" y="354869"/>
                  <a:pt x="2586779" y="351256"/>
                  <a:pt x="2591960" y="350522"/>
                </a:cubicBezTo>
                <a:cubicBezTo>
                  <a:pt x="2587273" y="358252"/>
                  <a:pt x="2576165" y="367225"/>
                  <a:pt x="2571642" y="370840"/>
                </a:cubicBezTo>
                <a:cubicBezTo>
                  <a:pt x="1643442" y="489151"/>
                  <a:pt x="1114667" y="269695"/>
                  <a:pt x="0" y="370840"/>
                </a:cubicBezTo>
                <a:cubicBezTo>
                  <a:pt x="-24028" y="219873"/>
                  <a:pt x="7627" y="55327"/>
                  <a:pt x="0" y="0"/>
                </a:cubicBezTo>
                <a:cubicBezTo>
                  <a:pt x="996110" y="-119236"/>
                  <a:pt x="2284489" y="89530"/>
                  <a:pt x="2591960" y="0"/>
                </a:cubicBezTo>
                <a:cubicBezTo>
                  <a:pt x="2563671" y="161262"/>
                  <a:pt x="2605367" y="314287"/>
                  <a:pt x="2591960" y="350522"/>
                </a:cubicBezTo>
              </a:path>
              <a:path w="2591960" h="370840" fill="none" stroke="0" extrusionOk="0">
                <a:moveTo>
                  <a:pt x="2571642" y="370840"/>
                </a:moveTo>
                <a:cubicBezTo>
                  <a:pt x="2573615" y="363812"/>
                  <a:pt x="2573343" y="360433"/>
                  <a:pt x="2575705" y="354585"/>
                </a:cubicBezTo>
                <a:cubicBezTo>
                  <a:pt x="2578491" y="352573"/>
                  <a:pt x="2587466" y="352419"/>
                  <a:pt x="2591960" y="350522"/>
                </a:cubicBezTo>
                <a:cubicBezTo>
                  <a:pt x="2584832" y="358460"/>
                  <a:pt x="2579981" y="364352"/>
                  <a:pt x="2571642" y="370840"/>
                </a:cubicBezTo>
                <a:cubicBezTo>
                  <a:pt x="1797549" y="220401"/>
                  <a:pt x="643068" y="456719"/>
                  <a:pt x="0" y="370840"/>
                </a:cubicBezTo>
                <a:cubicBezTo>
                  <a:pt x="25021" y="223231"/>
                  <a:pt x="-25071" y="130064"/>
                  <a:pt x="0" y="0"/>
                </a:cubicBezTo>
                <a:cubicBezTo>
                  <a:pt x="826551" y="-155197"/>
                  <a:pt x="1431459" y="-163020"/>
                  <a:pt x="2591960" y="0"/>
                </a:cubicBezTo>
                <a:cubicBezTo>
                  <a:pt x="2576106" y="102248"/>
                  <a:pt x="2622727" y="314498"/>
                  <a:pt x="2591960" y="350522"/>
                </a:cubicBezTo>
              </a:path>
            </a:pathLst>
          </a:custGeom>
          <a:solidFill>
            <a:schemeClr val="bg1"/>
          </a:solidFill>
          <a:ln w="12700" cmpd="sng">
            <a:solidFill>
              <a:schemeClr val="tx1"/>
            </a:solidFill>
            <a:extLst>
              <a:ext uri="{C807C97D-BFC1-408E-A445-0C87EB9F89A2}">
                <ask:lineSketchStyleProps xmlns:ask="http://schemas.microsoft.com/office/drawing/2018/sketchyshapes" sd="1219033472">
                  <a:prstGeom prst="foldedCorner">
                    <a:avLst>
                      <a:gd name="adj" fmla="val 54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200000"/>
              </a:lnSpc>
            </a:pPr>
            <a:r>
              <a:rPr lang="de-DE" sz="1200" dirty="0">
                <a:solidFill>
                  <a:schemeClr val="tx1"/>
                </a:solidFill>
              </a:rPr>
              <a:t>Fortsetzung auf der nächsten Seite.</a:t>
            </a:r>
          </a:p>
        </p:txBody>
      </p:sp>
      <p:sp>
        <p:nvSpPr>
          <p:cNvPr id="11" name="Slide Number Placeholder 3">
            <a:extLst>
              <a:ext uri="{FF2B5EF4-FFF2-40B4-BE49-F238E27FC236}">
                <a16:creationId xmlns:a16="http://schemas.microsoft.com/office/drawing/2014/main" id="{A2021764-41B5-4389-97D3-085250D045A2}"/>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126</a:t>
            </a:fld>
            <a:endParaRPr lang="de-DE" dirty="0"/>
          </a:p>
        </p:txBody>
      </p:sp>
    </p:spTree>
    <p:extLst>
      <p:ext uri="{BB962C8B-B14F-4D97-AF65-F5344CB8AC3E}">
        <p14:creationId xmlns:p14="http://schemas.microsoft.com/office/powerpoint/2010/main" val="16150294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479" name="Tabelle 31"/>
          <p:cNvGraphicFramePr>
            <a:graphicFrameLocks/>
          </p:cNvGraphicFramePr>
          <p:nvPr>
            <p:extLst>
              <p:ext uri="{D42A27DB-BD31-4B8C-83A1-F6EECF244321}">
                <p14:modId xmlns:p14="http://schemas.microsoft.com/office/powerpoint/2010/main" val="1475620"/>
              </p:ext>
            </p:extLst>
          </p:nvPr>
        </p:nvGraphicFramePr>
        <p:xfrm>
          <a:off x="363072" y="1117749"/>
          <a:ext cx="6449368" cy="6952928"/>
        </p:xfrm>
        <a:graphic>
          <a:graphicData uri="http://schemas.openxmlformats.org/drawingml/2006/table">
            <a:tbl>
              <a:tblPr bandRow="1"/>
              <a:tblGrid>
                <a:gridCol w="6449368">
                  <a:extLst>
                    <a:ext uri="{9D8B030D-6E8A-4147-A177-3AD203B41FA5}">
                      <a16:colId xmlns:a16="http://schemas.microsoft.com/office/drawing/2014/main" val="20000"/>
                    </a:ext>
                  </a:extLst>
                </a:gridCol>
              </a:tblGrid>
              <a:tr h="364109">
                <a:tc>
                  <a:txBody>
                    <a:bodyPr/>
                    <a:lstStyle/>
                    <a:p>
                      <a:pPr algn="ctr" defTabSz="685800">
                        <a:defRPr sz="1600" b="1"/>
                      </a:pPr>
                      <a:r>
                        <a:rPr lang="de-DE" sz="1400" dirty="0"/>
                        <a:t>Beschreibung, Puzzlefigur </a:t>
                      </a:r>
                      <a:r>
                        <a:rPr lang="de-DE" sz="1400" dirty="0" err="1"/>
                        <a:t>Hahni</a:t>
                      </a:r>
                      <a:endParaRPr lang="de-DE" sz="1400" dirty="0"/>
                    </a:p>
                  </a:txBody>
                  <a:tcPr marL="45720" marR="45720">
                    <a:solidFill>
                      <a:srgbClr val="E0E0E0"/>
                    </a:solidFill>
                  </a:tcPr>
                </a:tc>
                <a:extLst>
                  <a:ext uri="{0D108BD9-81ED-4DB2-BD59-A6C34878D82A}">
                    <a16:rowId xmlns:a16="http://schemas.microsoft.com/office/drawing/2014/main" val="10000"/>
                  </a:ext>
                </a:extLst>
              </a:tr>
              <a:tr h="6588819">
                <a:tc>
                  <a:txBody>
                    <a:bodyPr/>
                    <a:lstStyle/>
                    <a:p>
                      <a:pPr algn="l"/>
                      <a:endParaRPr lang="de-DE" sz="1100" dirty="0">
                        <a:solidFill>
                          <a:schemeClr val="tx1"/>
                        </a:solidFill>
                        <a:effectLst/>
                        <a:latin typeface="+mn-lt"/>
                        <a:ea typeface="+mn-ea"/>
                        <a:cs typeface="+mn-cs"/>
                      </a:endParaRPr>
                    </a:p>
                    <a:p>
                      <a:pPr algn="l" defTabSz="685800">
                        <a:defRPr sz="1600" i="1"/>
                      </a:pPr>
                      <a:endParaRPr sz="1000" dirty="0"/>
                    </a:p>
                  </a:txBody>
                  <a:tcPr marL="45720" marR="45720">
                    <a:solidFill>
                      <a:schemeClr val="bg1">
                        <a:lumMod val="95000"/>
                      </a:schemeClr>
                    </a:solidFill>
                  </a:tcPr>
                </a:tc>
                <a:extLst>
                  <a:ext uri="{0D108BD9-81ED-4DB2-BD59-A6C34878D82A}">
                    <a16:rowId xmlns:a16="http://schemas.microsoft.com/office/drawing/2014/main" val="10001"/>
                  </a:ext>
                </a:extLst>
              </a:tr>
            </a:tbl>
          </a:graphicData>
        </a:graphic>
      </p:graphicFrame>
      <p:sp>
        <p:nvSpPr>
          <p:cNvPr id="18"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Lehr</a:t>
            </a:r>
            <a:r>
              <a:rPr lang="de-DE" b="0" dirty="0" err="1">
                <a:latin typeface="+mn-lt"/>
              </a:rPr>
              <a:t>person</a:t>
            </a:r>
            <a:endParaRPr b="0" dirty="0">
              <a:latin typeface="+mn-lt"/>
            </a:endParaRPr>
          </a:p>
        </p:txBody>
      </p:sp>
      <p:sp>
        <p:nvSpPr>
          <p:cNvPr id="5" name="Gerade Verbindung 38">
            <a:extLst>
              <a:ext uri="{FF2B5EF4-FFF2-40B4-BE49-F238E27FC236}">
                <a16:creationId xmlns:a16="http://schemas.microsoft.com/office/drawing/2014/main" id="{CB10BEAD-35F9-4C33-AAA2-48F38F3C1A1C}"/>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2" name="TextBox 1">
            <a:extLst>
              <a:ext uri="{FF2B5EF4-FFF2-40B4-BE49-F238E27FC236}">
                <a16:creationId xmlns:a16="http://schemas.microsoft.com/office/drawing/2014/main" id="{F3422EA4-8235-4333-BCFD-24CAFB7718ED}"/>
              </a:ext>
            </a:extLst>
          </p:cNvPr>
          <p:cNvSpPr txBox="1"/>
          <p:nvPr/>
        </p:nvSpPr>
        <p:spPr bwMode="auto">
          <a:xfrm>
            <a:off x="613923" y="1835324"/>
            <a:ext cx="5977945" cy="612475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1400" dirty="0">
                <a:solidFill>
                  <a:schemeClr val="tx1"/>
                </a:solidFill>
                <a:effectLst/>
                <a:latin typeface="+mn-lt"/>
                <a:ea typeface="+mn-ea"/>
                <a:cs typeface="+mn-cs"/>
              </a:rPr>
              <a:t>Jetzt ist die Kleidung dran. Dazu habe ich mir ja schon viele Stichwörter aufgeschrieben. Wo soll ich da bloß anfangen? Wir haben gelernt: von oben nach unten. Dann fange ich oben an. Sie hat ein braunes Hemd und einen roten Gürtel. Das schreibe ich auf: „</a:t>
            </a:r>
            <a:r>
              <a:rPr lang="de-DE" sz="1400" b="1" dirty="0" err="1">
                <a:solidFill>
                  <a:schemeClr val="tx1"/>
                </a:solidFill>
                <a:effectLst/>
                <a:latin typeface="+mn-lt"/>
                <a:ea typeface="+mn-ea"/>
                <a:cs typeface="+mn-cs"/>
              </a:rPr>
              <a:t>Hahni</a:t>
            </a:r>
            <a:r>
              <a:rPr lang="de-DE" sz="1400" b="1" dirty="0">
                <a:solidFill>
                  <a:schemeClr val="tx1"/>
                </a:solidFill>
                <a:effectLst/>
                <a:latin typeface="+mn-lt"/>
                <a:ea typeface="+mn-ea"/>
                <a:cs typeface="+mn-cs"/>
              </a:rPr>
              <a:t> trägt ein braunes Hemd und einen roten Gürtel.“ </a:t>
            </a:r>
            <a:r>
              <a:rPr lang="de-DE" sz="1400" dirty="0">
                <a:solidFill>
                  <a:schemeClr val="tx1"/>
                </a:solidFill>
                <a:effectLst/>
                <a:latin typeface="+mn-lt"/>
                <a:ea typeface="+mn-ea"/>
                <a:cs typeface="+mn-cs"/>
              </a:rPr>
              <a:t>Das war dann aber noch nicht alles. </a:t>
            </a:r>
            <a:r>
              <a:rPr lang="de-DE" sz="1400" dirty="0" err="1">
                <a:solidFill>
                  <a:schemeClr val="tx1"/>
                </a:solidFill>
                <a:effectLst/>
                <a:latin typeface="+mn-lt"/>
                <a:ea typeface="+mn-ea"/>
                <a:cs typeface="+mn-cs"/>
              </a:rPr>
              <a:t>Hmm</a:t>
            </a:r>
            <a:r>
              <a:rPr lang="de-DE" sz="1400" dirty="0">
                <a:solidFill>
                  <a:schemeClr val="tx1"/>
                </a:solidFill>
                <a:effectLst/>
                <a:latin typeface="+mn-lt"/>
                <a:ea typeface="+mn-ea"/>
                <a:cs typeface="+mn-cs"/>
              </a:rPr>
              <a:t>, was kommt als nächstes? Ich komme ein bisschen durcheinander. </a:t>
            </a:r>
          </a:p>
          <a:p>
            <a:endParaRPr lang="de-DE" sz="1400" dirty="0">
              <a:solidFill>
                <a:schemeClr val="tx1"/>
              </a:solidFill>
              <a:latin typeface="+mn-lt"/>
              <a:ea typeface="+mn-ea"/>
              <a:cs typeface="+mn-cs"/>
            </a:endParaRPr>
          </a:p>
          <a:p>
            <a:r>
              <a:rPr lang="de-DE" sz="1400" dirty="0">
                <a:solidFill>
                  <a:schemeClr val="tx1"/>
                </a:solidFill>
                <a:effectLst/>
                <a:latin typeface="+mn-lt"/>
                <a:ea typeface="+mn-ea"/>
                <a:cs typeface="+mn-cs"/>
              </a:rPr>
              <a:t>Vielleicht unterstreiche ich die Stichwörter in der Tabelle, die schon in meinem Text sind. Ok. Ich habe schon den Name, das Alter, die Federn und die Hühnerkrone, die Augen, die Schnabel und die Ohren. Bei der Kleidung habe ich schon das Hemd und den Gürtel. Das kann ich jetzt alles unterstreichen. Wow! Ich habe so viel geschafft! </a:t>
            </a:r>
          </a:p>
          <a:p>
            <a:endParaRPr lang="de-DE" sz="1400" dirty="0">
              <a:solidFill>
                <a:schemeClr val="tx1"/>
              </a:solidFill>
              <a:latin typeface="+mn-lt"/>
              <a:ea typeface="+mn-ea"/>
              <a:cs typeface="+mn-cs"/>
            </a:endParaRPr>
          </a:p>
          <a:p>
            <a:r>
              <a:rPr lang="de-DE" sz="1400" dirty="0">
                <a:solidFill>
                  <a:schemeClr val="tx1"/>
                </a:solidFill>
                <a:effectLst/>
                <a:latin typeface="+mn-lt"/>
                <a:ea typeface="+mn-ea"/>
                <a:cs typeface="+mn-cs"/>
              </a:rPr>
              <a:t>Dann hat sie eine weiße Hose mit roten Streifen an. Ok, das muss ich aufschreiben. Dann fange ich mal an. „</a:t>
            </a:r>
            <a:r>
              <a:rPr lang="de-DE" sz="1400" b="1" dirty="0">
                <a:solidFill>
                  <a:schemeClr val="tx1"/>
                </a:solidFill>
                <a:effectLst/>
                <a:latin typeface="+mn-lt"/>
                <a:ea typeface="+mn-ea"/>
                <a:cs typeface="+mn-cs"/>
              </a:rPr>
              <a:t>Sie trägt eine weiße Hose mit roten Streifen.</a:t>
            </a:r>
            <a:r>
              <a:rPr lang="de-DE" sz="1400" dirty="0">
                <a:solidFill>
                  <a:schemeClr val="tx1"/>
                </a:solidFill>
                <a:effectLst/>
                <a:latin typeface="+mn-lt"/>
                <a:ea typeface="+mn-ea"/>
                <a:cs typeface="+mn-cs"/>
              </a:rPr>
              <a:t>“ Dann ist es Zeit für die Füße: </a:t>
            </a:r>
            <a:r>
              <a:rPr lang="de-DE" sz="1400" b="1" dirty="0">
                <a:solidFill>
                  <a:schemeClr val="tx1"/>
                </a:solidFill>
                <a:effectLst/>
                <a:latin typeface="+mn-lt"/>
                <a:ea typeface="+mn-ea"/>
                <a:cs typeface="+mn-cs"/>
              </a:rPr>
              <a:t>„Ihre Socken sind gelb und ihre Schuhe sind grün.“ </a:t>
            </a:r>
          </a:p>
          <a:p>
            <a:endParaRPr lang="de-DE" sz="1400" b="1" dirty="0">
              <a:solidFill>
                <a:schemeClr val="tx1"/>
              </a:solidFill>
              <a:latin typeface="+mn-lt"/>
              <a:ea typeface="+mn-ea"/>
              <a:cs typeface="+mn-cs"/>
            </a:endParaRPr>
          </a:p>
          <a:p>
            <a:r>
              <a:rPr lang="de-DE" sz="1400" dirty="0">
                <a:solidFill>
                  <a:schemeClr val="tx1"/>
                </a:solidFill>
                <a:effectLst/>
                <a:latin typeface="+mn-lt"/>
                <a:ea typeface="+mn-ea"/>
                <a:cs typeface="+mn-cs"/>
              </a:rPr>
              <a:t>Jetzt sind die anderen Eigenschaften dran. Was habe ich da aufgeschrieben? Ah ja genau, sie hat eine gelbe Brille auf dem Schnabel. So schreibe ich das: </a:t>
            </a:r>
            <a:r>
              <a:rPr lang="de-DE" sz="1400" b="1" dirty="0">
                <a:solidFill>
                  <a:schemeClr val="tx1"/>
                </a:solidFill>
                <a:effectLst/>
                <a:latin typeface="+mn-lt"/>
                <a:ea typeface="+mn-ea"/>
                <a:cs typeface="+mn-cs"/>
              </a:rPr>
              <a:t>„Sie hat eine gelbe Brille auf dem Schnabel.“ </a:t>
            </a:r>
            <a:r>
              <a:rPr lang="de-DE" sz="1400" dirty="0">
                <a:solidFill>
                  <a:schemeClr val="tx1"/>
                </a:solidFill>
                <a:effectLst/>
                <a:latin typeface="+mn-lt"/>
                <a:ea typeface="+mn-ea"/>
                <a:cs typeface="+mn-cs"/>
              </a:rPr>
              <a:t>Und natürlich hat sie Instrumente. Darüber muss ich auch etwas schreiben. Ich denke, das könnte ein inneres Merkmal sein. Musikalisch zu sein ist ein Talent. Ich kann mir vorstellen, dass sie herumläuft und den Leuten Musik vorspielt. Also, wie wäre es damit: </a:t>
            </a:r>
            <a:r>
              <a:rPr lang="de-DE" sz="1400" b="1" dirty="0">
                <a:solidFill>
                  <a:schemeClr val="tx1"/>
                </a:solidFill>
                <a:effectLst/>
                <a:latin typeface="+mn-lt"/>
                <a:ea typeface="+mn-ea"/>
                <a:cs typeface="+mn-cs"/>
              </a:rPr>
              <a:t>„Sie wandert gerne umher und spielt Musik für andere.“ </a:t>
            </a:r>
            <a:r>
              <a:rPr lang="de-DE" sz="1400" dirty="0">
                <a:solidFill>
                  <a:schemeClr val="tx1"/>
                </a:solidFill>
                <a:effectLst/>
                <a:latin typeface="+mn-lt"/>
                <a:ea typeface="+mn-ea"/>
                <a:cs typeface="+mn-cs"/>
              </a:rPr>
              <a:t>Das ist schon mein letzter Satz. Jetzt bin ich fertig. Das ging schneller als gedacht! Die Tabelle war eine richtig gute Hilfe. Das nächste Mal wird mir das bestimmt noch leichter fallen!</a:t>
            </a:r>
          </a:p>
          <a:p>
            <a:endParaRPr lang="de-DE" sz="1400" dirty="0"/>
          </a:p>
        </p:txBody>
      </p:sp>
      <p:sp>
        <p:nvSpPr>
          <p:cNvPr id="9" name="Textfeld 39">
            <a:extLst>
              <a:ext uri="{FF2B5EF4-FFF2-40B4-BE49-F238E27FC236}">
                <a16:creationId xmlns:a16="http://schemas.microsoft.com/office/drawing/2014/main" id="{1F447DC3-98D5-49C4-A656-4F6AFD11471E}"/>
              </a:ext>
            </a:extLst>
          </p:cNvPr>
          <p:cNvSpPr txBox="1"/>
          <p:nvPr/>
        </p:nvSpPr>
        <p:spPr bwMode="auto">
          <a:xfrm>
            <a:off x="111268" y="584872"/>
            <a:ext cx="6595492" cy="370840"/>
          </a:xfrm>
          <a:prstGeom prst="rect">
            <a:avLst/>
          </a:prstGeom>
          <a:noFill/>
          <a:ln w="12700" cap="flat">
            <a:noFill/>
            <a:miter lim="400000"/>
          </a:ln>
          <a:effectLst/>
        </p:spPr>
        <p:txBody>
          <a:bodyPr wrap="square" lIns="45718" tIns="45718" rIns="45718" bIns="45718" numCol="1" anchor="t">
            <a:spAutoFit/>
          </a:bodyPr>
          <a:lstStyle>
            <a:lvl1pPr algn="ctr">
              <a:defRPr b="1">
                <a:latin typeface="+mj-lt"/>
                <a:ea typeface="+mj-ea"/>
                <a:cs typeface="+mj-cs"/>
              </a:defRPr>
            </a:lvl1pPr>
          </a:lstStyle>
          <a:p>
            <a:pPr>
              <a:defRPr/>
            </a:pPr>
            <a:r>
              <a:rPr lang="de-DE" b="0" dirty="0">
                <a:latin typeface="+mn-lt"/>
                <a:cs typeface="+mn-cs"/>
              </a:rPr>
              <a:t>Einheit</a:t>
            </a:r>
            <a:r>
              <a:rPr b="0" dirty="0">
                <a:latin typeface="+mn-lt"/>
                <a:cs typeface="+mn-cs"/>
              </a:rPr>
              <a:t> </a:t>
            </a:r>
            <a:r>
              <a:rPr lang="de-DE" b="0" dirty="0">
                <a:latin typeface="+mn-lt"/>
                <a:cs typeface="+mn-cs"/>
              </a:rPr>
              <a:t>6: Skript für eine Modellierung</a:t>
            </a:r>
            <a:r>
              <a:rPr b="0" dirty="0">
                <a:latin typeface="+mn-lt"/>
                <a:cs typeface="+mn-cs"/>
              </a:rPr>
              <a:t> </a:t>
            </a:r>
          </a:p>
        </p:txBody>
      </p:sp>
      <p:sp>
        <p:nvSpPr>
          <p:cNvPr id="10" name="Slide Number Placeholder 3">
            <a:extLst>
              <a:ext uri="{FF2B5EF4-FFF2-40B4-BE49-F238E27FC236}">
                <a16:creationId xmlns:a16="http://schemas.microsoft.com/office/drawing/2014/main" id="{3D932A50-5E8D-430E-AC34-13D85F12C728}"/>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127</a:t>
            </a:fld>
            <a:endParaRPr lang="de-DE" dirty="0"/>
          </a:p>
        </p:txBody>
      </p:sp>
    </p:spTree>
    <p:extLst>
      <p:ext uri="{BB962C8B-B14F-4D97-AF65-F5344CB8AC3E}">
        <p14:creationId xmlns:p14="http://schemas.microsoft.com/office/powerpoint/2010/main" val="4975811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3893863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93" name="TextBox 19"/>
          <p:cNvSpPr txBox="1"/>
          <p:nvPr/>
        </p:nvSpPr>
        <p:spPr bwMode="auto">
          <a:xfrm>
            <a:off x="2501348" y="1869567"/>
            <a:ext cx="1855305" cy="396237"/>
          </a:xfrm>
          <a:prstGeom prst="rect">
            <a:avLst/>
          </a:prstGeom>
          <a:ln w="12700">
            <a:miter lim="400000"/>
          </a:ln>
        </p:spPr>
        <p:txBody>
          <a:bodyPr lIns="45718" tIns="45718" rIns="45718" bIns="45718">
            <a:spAutoFit/>
          </a:bodyPr>
          <a:lstStyle>
            <a:lvl1pPr algn="ctr">
              <a:defRPr sz="2000" b="1">
                <a:latin typeface="Fibel Nord"/>
                <a:ea typeface="Fibel Nord"/>
                <a:cs typeface="Fibel Nord"/>
              </a:defRPr>
            </a:lvl1pPr>
          </a:lstStyle>
          <a:p>
            <a:pPr>
              <a:defRPr/>
            </a:pPr>
            <a:r>
              <a:rPr spc="50" dirty="0" err="1"/>
              <a:t>erste</a:t>
            </a:r>
            <a:r>
              <a:rPr spc="50" dirty="0"/>
              <a:t> </a:t>
            </a:r>
            <a:r>
              <a:rPr lang="de-DE" spc="50" dirty="0"/>
              <a:t>Fassung</a:t>
            </a:r>
            <a:endParaRPr spc="50" dirty="0"/>
          </a:p>
        </p:txBody>
      </p:sp>
      <p:grpSp>
        <p:nvGrpSpPr>
          <p:cNvPr id="1918" name="Gruppieren 5"/>
          <p:cNvGrpSpPr/>
          <p:nvPr/>
        </p:nvGrpSpPr>
        <p:grpSpPr bwMode="auto">
          <a:xfrm>
            <a:off x="433171" y="1014681"/>
            <a:ext cx="6397609" cy="928744"/>
            <a:chOff x="0" y="0"/>
            <a:chExt cx="6397609" cy="928743"/>
          </a:xfrm>
        </p:grpSpPr>
        <p:sp>
          <p:nvSpPr>
            <p:cNvPr id="1914" name="TextBox 1"/>
            <p:cNvSpPr txBox="1"/>
            <p:nvPr/>
          </p:nvSpPr>
          <p:spPr bwMode="auto">
            <a:xfrm>
              <a:off x="396000" y="5418"/>
              <a:ext cx="6001609" cy="923325"/>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Beschreibe deine Puzzlefigur. Benutze dein Bild und deine ausgefüllte Tabelle als Hilfe. Schreibe nur auf die weißen Linien. Die grauen Linien werden später für das Überarbeiten benutzt.</a:t>
              </a:r>
            </a:p>
          </p:txBody>
        </p:sp>
        <p:grpSp>
          <p:nvGrpSpPr>
            <p:cNvPr id="1917" name="Oval 18"/>
            <p:cNvGrpSpPr/>
            <p:nvPr/>
          </p:nvGrpSpPr>
          <p:grpSpPr bwMode="auto">
            <a:xfrm>
              <a:off x="0" y="0"/>
              <a:ext cx="360003" cy="370836"/>
              <a:chOff x="0" y="0"/>
              <a:chExt cx="360002" cy="370835"/>
            </a:xfrm>
          </p:grpSpPr>
          <p:sp>
            <p:nvSpPr>
              <p:cNvPr id="1915" name="Circle"/>
              <p:cNvSpPr/>
              <p:nvPr/>
            </p:nvSpPr>
            <p:spPr bwMode="auto">
              <a:xfrm>
                <a:off x="0" y="7882"/>
                <a:ext cx="360003" cy="35507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916" name="1"/>
              <p:cNvSpPr txBox="1"/>
              <p:nvPr/>
            </p:nvSpPr>
            <p:spPr bwMode="auto">
              <a:xfrm>
                <a:off x="103970" y="0"/>
                <a:ext cx="152061"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sp>
        <p:nvSpPr>
          <p:cNvPr id="1919" name="TextBox 2"/>
          <p:cNvSpPr txBox="1"/>
          <p:nvPr/>
        </p:nvSpPr>
        <p:spPr bwMode="auto">
          <a:xfrm>
            <a:off x="268413" y="300096"/>
            <a:ext cx="5761024" cy="390383"/>
          </a:xfrm>
          <a:prstGeom prst="rect">
            <a:avLst/>
          </a:prstGeom>
          <a:noFill/>
          <a:ln w="12700" cap="flat">
            <a:noFill/>
            <a:miter lim="400000"/>
          </a:ln>
          <a:effectLst/>
        </p:spPr>
        <p:txBody>
          <a:bodyPr wrap="square" lIns="45718" tIns="45718" rIns="45718" bIns="45718" numCol="1" anchor="t">
            <a:noAutofit/>
          </a:bodyPr>
          <a:lstStyle>
            <a:lvl1pPr>
              <a:defRPr sz="2000" b="1">
                <a:latin typeface="Fibel Nord"/>
                <a:ea typeface="Fibel Nord"/>
                <a:cs typeface="Fibel Nord"/>
              </a:defRPr>
            </a:lvl1pPr>
          </a:lstStyle>
          <a:p>
            <a:pPr>
              <a:defRPr/>
            </a:pPr>
            <a:r>
              <a:rPr lang="de-DE" sz="2200" spc="50" dirty="0"/>
              <a:t>AB 14a: S</a:t>
            </a:r>
            <a:r>
              <a:rPr sz="2200" spc="50" dirty="0" err="1"/>
              <a:t>chreiben</a:t>
            </a:r>
            <a:r>
              <a:rPr sz="2200" spc="50" dirty="0"/>
              <a:t> - </a:t>
            </a:r>
            <a:r>
              <a:rPr lang="de-DE" sz="2200" spc="50" dirty="0"/>
              <a:t>Puzzle</a:t>
            </a:r>
            <a:r>
              <a:rPr sz="2200" spc="50" dirty="0" err="1"/>
              <a:t>figur</a:t>
            </a:r>
            <a:endParaRPr sz="2200" spc="50" dirty="0"/>
          </a:p>
        </p:txBody>
      </p:sp>
      <p:sp>
        <p:nvSpPr>
          <p:cNvPr id="27" name="Rectangle 7">
            <a:extLst>
              <a:ext uri="{FF2B5EF4-FFF2-40B4-BE49-F238E27FC236}">
                <a16:creationId xmlns:a16="http://schemas.microsoft.com/office/drawing/2014/main" id="{713CB468-8E59-43E0-A24B-CC7CEA00AB99}"/>
              </a:ext>
            </a:extLst>
          </p:cNvPr>
          <p:cNvSpPr/>
          <p:nvPr/>
        </p:nvSpPr>
        <p:spPr bwMode="auto">
          <a:xfrm>
            <a:off x="-251724" y="687212"/>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4" name="TextBox 45">
            <a:extLst>
              <a:ext uri="{FF2B5EF4-FFF2-40B4-BE49-F238E27FC236}">
                <a16:creationId xmlns:a16="http://schemas.microsoft.com/office/drawing/2014/main" id="{553F9B37-2B07-4E8D-A1CC-5F3300DDF4F4}"/>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graphicFrame>
        <p:nvGraphicFramePr>
          <p:cNvPr id="25" name="Table 12">
            <a:extLst>
              <a:ext uri="{FF2B5EF4-FFF2-40B4-BE49-F238E27FC236}">
                <a16:creationId xmlns:a16="http://schemas.microsoft.com/office/drawing/2014/main" id="{1F493BA7-3D65-4B0F-BE14-AC5E239B7C09}"/>
              </a:ext>
            </a:extLst>
          </p:cNvPr>
          <p:cNvGraphicFramePr>
            <a:graphicFrameLocks/>
          </p:cNvGraphicFramePr>
          <p:nvPr>
            <p:extLst>
              <p:ext uri="{D42A27DB-BD31-4B8C-83A1-F6EECF244321}">
                <p14:modId xmlns:p14="http://schemas.microsoft.com/office/powerpoint/2010/main" val="68506945"/>
              </p:ext>
            </p:extLst>
          </p:nvPr>
        </p:nvGraphicFramePr>
        <p:xfrm>
          <a:off x="268413" y="2324904"/>
          <a:ext cx="6589587" cy="7346004"/>
        </p:xfrm>
        <a:graphic>
          <a:graphicData uri="http://schemas.openxmlformats.org/drawingml/2006/table">
            <a:tbl>
              <a:tblPr>
                <a:tableStyleId>{4C3C2611-4C71-4FC5-86AE-919BDF0F9419}</a:tableStyleId>
              </a:tblPr>
              <a:tblGrid>
                <a:gridCol w="1175376">
                  <a:extLst>
                    <a:ext uri="{9D8B030D-6E8A-4147-A177-3AD203B41FA5}">
                      <a16:colId xmlns:a16="http://schemas.microsoft.com/office/drawing/2014/main" val="20000"/>
                    </a:ext>
                  </a:extLst>
                </a:gridCol>
                <a:gridCol w="5414211">
                  <a:extLst>
                    <a:ext uri="{9D8B030D-6E8A-4147-A177-3AD203B41FA5}">
                      <a16:colId xmlns:a16="http://schemas.microsoft.com/office/drawing/2014/main" val="20001"/>
                    </a:ext>
                  </a:extLst>
                </a:gridCol>
              </a:tblGrid>
              <a:tr h="843188">
                <a:tc gridSpan="2">
                  <a:txBody>
                    <a:bodyPr/>
                    <a:lstStyle/>
                    <a:p>
                      <a:pPr algn="ctr" defTabSz="685800">
                        <a:defRPr/>
                      </a:pPr>
                      <a:r>
                        <a:rPr sz="1600" b="1" spc="50" baseline="0" dirty="0" err="1">
                          <a:latin typeface="Fibel Nord"/>
                          <a:ea typeface="Fibel Nord"/>
                          <a:cs typeface="Fibel Nord"/>
                        </a:rPr>
                        <a:t>Schreibe</a:t>
                      </a:r>
                      <a:r>
                        <a:rPr sz="1600" b="1" spc="50" baseline="0" dirty="0">
                          <a:latin typeface="Fibel Nord"/>
                          <a:ea typeface="Fibel Nord"/>
                          <a:cs typeface="Fibel Nord"/>
                        </a:rPr>
                        <a:t> die </a:t>
                      </a:r>
                      <a:r>
                        <a:rPr sz="1600" b="1" spc="50" baseline="0" dirty="0" err="1">
                          <a:latin typeface="Fibel Nord"/>
                          <a:ea typeface="Fibel Nord"/>
                          <a:cs typeface="Fibel Nord"/>
                        </a:rPr>
                        <a:t>Antworten</a:t>
                      </a:r>
                      <a:r>
                        <a:rPr sz="1600" b="1" spc="50" baseline="0" dirty="0">
                          <a:latin typeface="Fibel Nord"/>
                          <a:ea typeface="Fibel Nord"/>
                          <a:cs typeface="Fibel Nord"/>
                        </a:rPr>
                        <a:t> </a:t>
                      </a:r>
                      <a:r>
                        <a:rPr sz="1600" b="1" spc="50" baseline="0" dirty="0" err="1">
                          <a:latin typeface="Fibel Nord"/>
                          <a:ea typeface="Fibel Nord"/>
                          <a:cs typeface="Fibel Nord"/>
                        </a:rPr>
                        <a:t>aus</a:t>
                      </a:r>
                      <a:r>
                        <a:rPr sz="1600" b="1" spc="50" baseline="0" dirty="0">
                          <a:latin typeface="Fibel Nord"/>
                          <a:ea typeface="Fibel Nord"/>
                          <a:cs typeface="Fibel Nord"/>
                        </a:rPr>
                        <a:t> </a:t>
                      </a:r>
                      <a:r>
                        <a:rPr sz="1600" b="1" spc="50" baseline="0" dirty="0" err="1">
                          <a:latin typeface="Fibel Nord"/>
                          <a:ea typeface="Fibel Nord"/>
                          <a:cs typeface="Fibel Nord"/>
                        </a:rPr>
                        <a:t>deiner</a:t>
                      </a:r>
                      <a:r>
                        <a:rPr sz="1600" b="1" spc="50" baseline="0" dirty="0">
                          <a:latin typeface="Fibel Nord"/>
                          <a:ea typeface="Fibel Nord"/>
                          <a:cs typeface="Fibel Nord"/>
                        </a:rPr>
                        <a:t> </a:t>
                      </a:r>
                      <a:r>
                        <a:rPr sz="1600" b="1" spc="50" baseline="0" dirty="0" err="1">
                          <a:latin typeface="Fibel Nord"/>
                          <a:ea typeface="Fibel Nord"/>
                          <a:cs typeface="Fibel Nord"/>
                        </a:rPr>
                        <a:t>Tabelle</a:t>
                      </a:r>
                      <a:r>
                        <a:rPr sz="1600" b="1" spc="50" baseline="0" dirty="0">
                          <a:latin typeface="Fibel Nord"/>
                          <a:ea typeface="Fibel Nord"/>
                          <a:cs typeface="Fibel Nord"/>
                        </a:rPr>
                        <a:t> in </a:t>
                      </a:r>
                      <a:r>
                        <a:rPr sz="1600" b="1" spc="50" baseline="0" dirty="0" err="1">
                          <a:latin typeface="Fibel Nord"/>
                          <a:ea typeface="Fibel Nord"/>
                          <a:cs typeface="Fibel Nord"/>
                        </a:rPr>
                        <a:t>ganzen</a:t>
                      </a:r>
                      <a:r>
                        <a:rPr sz="1600" b="1" spc="50" baseline="0" dirty="0">
                          <a:latin typeface="Fibel Nord"/>
                          <a:ea typeface="Fibel Nord"/>
                          <a:cs typeface="Fibel Nord"/>
                        </a:rPr>
                        <a:t> </a:t>
                      </a:r>
                      <a:r>
                        <a:rPr sz="1600" b="1" spc="50" baseline="0" dirty="0" err="1">
                          <a:latin typeface="Fibel Nord"/>
                          <a:ea typeface="Fibel Nord"/>
                          <a:cs typeface="Fibel Nord"/>
                        </a:rPr>
                        <a:t>Sätzen</a:t>
                      </a:r>
                      <a:r>
                        <a:rPr sz="1600" b="1" spc="50" baseline="0" dirty="0">
                          <a:latin typeface="Fibel Nord"/>
                          <a:ea typeface="Fibel Nord"/>
                          <a:cs typeface="Fibel Nord"/>
                        </a:rPr>
                        <a:t> </a:t>
                      </a:r>
                      <a:r>
                        <a:rPr sz="1600" b="1" spc="50" baseline="0" dirty="0" err="1">
                          <a:latin typeface="Fibel Nord"/>
                          <a:ea typeface="Fibel Nord"/>
                          <a:cs typeface="Fibel Nord"/>
                        </a:rPr>
                        <a:t>hier</a:t>
                      </a:r>
                      <a:r>
                        <a:rPr sz="1600" b="1" spc="50" baseline="0" dirty="0">
                          <a:latin typeface="Fibel Nord"/>
                          <a:ea typeface="Fibel Nord"/>
                          <a:cs typeface="Fibel Nord"/>
                        </a:rPr>
                        <a:t> </a:t>
                      </a:r>
                      <a:r>
                        <a:rPr sz="1600" b="1" spc="50" baseline="0" dirty="0" err="1">
                          <a:latin typeface="Fibel Nord"/>
                          <a:ea typeface="Fibel Nord"/>
                          <a:cs typeface="Fibel Nord"/>
                        </a:rPr>
                        <a:t>hinein</a:t>
                      </a:r>
                      <a:r>
                        <a:rPr sz="1600" b="1" spc="50" baseline="0" dirty="0">
                          <a:latin typeface="Fibel Nord"/>
                          <a:ea typeface="Fibel Nord"/>
                          <a:cs typeface="Fibel Nord"/>
                        </a:rPr>
                        <a:t>.</a:t>
                      </a:r>
                      <a:r>
                        <a:rPr lang="de-DE" sz="1600" b="1" spc="50" baseline="0" dirty="0">
                          <a:latin typeface="Fibel Nord"/>
                          <a:ea typeface="Fibel Nord"/>
                          <a:cs typeface="Fibel Nord"/>
                        </a:rPr>
                        <a:t> </a:t>
                      </a:r>
                    </a:p>
                    <a:p>
                      <a:pPr algn="ctr" defTabSz="685800">
                        <a:defRPr/>
                      </a:pPr>
                      <a:r>
                        <a:rPr lang="de-DE" sz="1600" b="1" spc="50" baseline="0" dirty="0">
                          <a:latin typeface="Fibel Nord"/>
                          <a:ea typeface="Fibel Nord"/>
                          <a:cs typeface="Fibel Nord"/>
                        </a:rPr>
                        <a:t>Du kannst die Sätze auch verbinden! </a:t>
                      </a:r>
                      <a:r>
                        <a:rPr lang="de-DE" sz="1600" b="1" u="sng" spc="50" baseline="0" dirty="0">
                          <a:solidFill>
                            <a:schemeClr val="tx1"/>
                          </a:solidFill>
                          <a:latin typeface="Fibel Nord"/>
                          <a:ea typeface="Fibel Nord"/>
                          <a:cs typeface="Fibel Nord"/>
                        </a:rPr>
                        <a:t>Schreibe nur auf die weißen Linien.</a:t>
                      </a:r>
                      <a:endParaRPr sz="1600" u="sng" spc="50" baseline="0" dirty="0">
                        <a:solidFill>
                          <a:schemeClr val="tx1"/>
                        </a:solidFill>
                      </a:endParaRPr>
                    </a:p>
                  </a:txBody>
                  <a:tcPr marL="45720" marR="45720" anchor="ctr">
                    <a:lnR w="12700" cap="flat" cmpd="sng" algn="ctr">
                      <a:noFill/>
                      <a:prstDash val="solid"/>
                      <a:round/>
                      <a:headEnd type="none" w="med" len="med"/>
                      <a:tailEnd type="none" w="med" len="med"/>
                    </a:lnR>
                    <a:solidFill>
                      <a:srgbClr val="E7E6E6"/>
                    </a:solidFill>
                  </a:tcPr>
                </a:tc>
                <a:tc hMerge="1">
                  <a:txBody>
                    <a:bodyPr/>
                    <a:lstStyle/>
                    <a:p>
                      <a:endParaRPr/>
                    </a:p>
                  </a:txBody>
                  <a:tcPr/>
                </a:tc>
                <a:extLst>
                  <a:ext uri="{0D108BD9-81ED-4DB2-BD59-A6C34878D82A}">
                    <a16:rowId xmlns:a16="http://schemas.microsoft.com/office/drawing/2014/main" val="10000"/>
                  </a:ext>
                </a:extLst>
              </a:tr>
              <a:tr h="1625704">
                <a:tc>
                  <a:txBody>
                    <a:bodyPr/>
                    <a:lstStyle/>
                    <a:p>
                      <a:pPr algn="l" defTabSz="685800">
                        <a:defRPr/>
                      </a:pPr>
                      <a:r>
                        <a:rPr sz="1600" b="1" spc="50" baseline="0" dirty="0">
                          <a:solidFill>
                            <a:srgbClr val="FFFFFF"/>
                          </a:solidFill>
                          <a:latin typeface="Fibel Nord"/>
                          <a:ea typeface="Fibel Nord"/>
                          <a:cs typeface="Fibel Nord"/>
                        </a:rPr>
                        <a:t>Wie </a:t>
                      </a:r>
                      <a:r>
                        <a:rPr lang="de-DE" sz="1600" b="1" spc="50" baseline="0" dirty="0">
                          <a:solidFill>
                            <a:srgbClr val="FFFFFF"/>
                          </a:solidFill>
                          <a:latin typeface="Fibel Nord"/>
                          <a:ea typeface="Fibel Nord"/>
                          <a:cs typeface="Fibel Nord"/>
                        </a:rPr>
                        <a:t>heißt meine Puzzle</a:t>
                      </a:r>
                      <a:r>
                        <a:rPr sz="1600" b="1" spc="50" baseline="0" dirty="0" err="1">
                          <a:solidFill>
                            <a:srgbClr val="FFFFFF"/>
                          </a:solidFill>
                          <a:latin typeface="Fibel Nord"/>
                          <a:ea typeface="Fibel Nord"/>
                          <a:cs typeface="Fibel Nord"/>
                        </a:rPr>
                        <a:t>figur</a:t>
                      </a:r>
                      <a:r>
                        <a:rPr sz="1600" b="1" spc="50" baseline="0" dirty="0">
                          <a:solidFill>
                            <a:srgbClr val="FFFFFF"/>
                          </a:solidFill>
                          <a:latin typeface="Fibel Nord"/>
                          <a:ea typeface="Fibel Nord"/>
                          <a:cs typeface="Fibel Nord"/>
                        </a:rPr>
                        <a:t>?</a:t>
                      </a:r>
                      <a:endParaRPr sz="1600" spc="50" baseline="0" dirty="0"/>
                    </a:p>
                  </a:txBody>
                  <a:tcPr marL="45720" marR="45720">
                    <a:lnB w="12700" cap="flat" cmpd="sng" algn="ctr">
                      <a:solidFill>
                        <a:schemeClr val="bg1">
                          <a:lumMod val="85000"/>
                        </a:schemeClr>
                      </a:solidFill>
                      <a:prstDash val="sysDot"/>
                      <a:round/>
                      <a:headEnd type="none" w="med" len="med"/>
                      <a:tailEnd type="none" w="med" len="med"/>
                    </a:lnB>
                    <a:solidFill>
                      <a:srgbClr val="808080"/>
                    </a:solidFill>
                  </a:tcPr>
                </a:tc>
                <a:tc rowSpan="4">
                  <a:txBody>
                    <a:bodyPr/>
                    <a:lstStyle/>
                    <a:p>
                      <a:pPr defTabSz="685800">
                        <a:defRPr sz="1000">
                          <a:latin typeface="Fibel Nord"/>
                          <a:ea typeface="Fibel Nord"/>
                          <a:cs typeface="Fibel Nord"/>
                        </a:defRPr>
                      </a:pPr>
                      <a:endParaRPr sz="1600" spc="50" baseline="0"/>
                    </a:p>
                  </a:txBody>
                  <a:tcPr marL="45720" marR="4572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1625704">
                <a:tc>
                  <a:txBody>
                    <a:bodyPr/>
                    <a:lstStyle/>
                    <a:p>
                      <a:pPr algn="l" defTabSz="685800">
                        <a:defRPr/>
                      </a:pPr>
                      <a:r>
                        <a:rPr sz="1600" b="1" spc="50" baseline="0" dirty="0">
                          <a:solidFill>
                            <a:srgbClr val="FFFFFF"/>
                          </a:solidFill>
                          <a:latin typeface="Fibel Nord"/>
                          <a:ea typeface="Fibel Nord"/>
                          <a:cs typeface="Fibel Nord"/>
                        </a:rPr>
                        <a:t>Wie alt </a:t>
                      </a:r>
                      <a:r>
                        <a:rPr sz="1600" b="1" spc="50" baseline="0" dirty="0" err="1">
                          <a:solidFill>
                            <a:srgbClr val="FFFFFF"/>
                          </a:solidFill>
                          <a:latin typeface="Fibel Nord"/>
                          <a:ea typeface="Fibel Nord"/>
                          <a:cs typeface="Fibel Nord"/>
                        </a:rPr>
                        <a:t>ist</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sie</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2"/>
                  </a:ext>
                </a:extLst>
              </a:tr>
              <a:tr h="1625704">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sehen</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Haare</a:t>
                      </a:r>
                      <a:r>
                        <a:rPr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3"/>
                  </a:ext>
                </a:extLst>
              </a:tr>
              <a:tr h="1625704">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sehen</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Augen</a:t>
                      </a:r>
                      <a:r>
                        <a:rPr lang="de-DE"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noFill/>
                      <a:prstDash val="solid"/>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4"/>
                  </a:ext>
                </a:extLst>
              </a:tr>
            </a:tbl>
          </a:graphicData>
        </a:graphic>
      </p:graphicFrame>
      <p:pic>
        <p:nvPicPr>
          <p:cNvPr id="26" name="Picture 25">
            <a:extLst>
              <a:ext uri="{FF2B5EF4-FFF2-40B4-BE49-F238E27FC236}">
                <a16:creationId xmlns:a16="http://schemas.microsoft.com/office/drawing/2014/main" id="{DB0CBB2F-67B7-452C-973E-30ACD842E04D}"/>
              </a:ext>
            </a:extLst>
          </p:cNvPr>
          <p:cNvPicPr>
            <a:picLocks noChangeAspect="1"/>
          </p:cNvPicPr>
          <p:nvPr/>
        </p:nvPicPr>
        <p:blipFill rotWithShape="1">
          <a:blip r:embed="rId2">
            <a:extLst>
              <a:ext uri="{28A0092B-C50C-407E-A947-70E740481C1C}">
                <a14:useLocalDpi xmlns:a14="http://schemas.microsoft.com/office/drawing/2010/main" val="0"/>
              </a:ext>
            </a:extLst>
          </a:blip>
          <a:srcRect l="10857" t="31261" r="5339" b="21098"/>
          <a:stretch/>
        </p:blipFill>
        <p:spPr bwMode="auto">
          <a:xfrm>
            <a:off x="1491915" y="3297447"/>
            <a:ext cx="5338865" cy="6373459"/>
          </a:xfrm>
          <a:prstGeom prst="rect">
            <a:avLst/>
          </a:prstGeom>
        </p:spPr>
      </p:pic>
      <p:sp>
        <p:nvSpPr>
          <p:cNvPr id="28" name="Rectangle 27">
            <a:extLst>
              <a:ext uri="{FF2B5EF4-FFF2-40B4-BE49-F238E27FC236}">
                <a16:creationId xmlns:a16="http://schemas.microsoft.com/office/drawing/2014/main" id="{E1E4820E-20A6-4D40-81AE-1B26DDAA8C59}"/>
              </a:ext>
            </a:extLst>
          </p:cNvPr>
          <p:cNvSpPr/>
          <p:nvPr/>
        </p:nvSpPr>
        <p:spPr bwMode="auto">
          <a:xfrm>
            <a:off x="1624264" y="3823688"/>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5" name="Rectangle 34">
            <a:extLst>
              <a:ext uri="{FF2B5EF4-FFF2-40B4-BE49-F238E27FC236}">
                <a16:creationId xmlns:a16="http://schemas.microsoft.com/office/drawing/2014/main" id="{B3D0BCA5-5730-458A-ACB0-700F35194DF5}"/>
              </a:ext>
            </a:extLst>
          </p:cNvPr>
          <p:cNvSpPr/>
          <p:nvPr/>
        </p:nvSpPr>
        <p:spPr bwMode="auto">
          <a:xfrm>
            <a:off x="1624264" y="4905517"/>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6" name="Rectangle 35">
            <a:extLst>
              <a:ext uri="{FF2B5EF4-FFF2-40B4-BE49-F238E27FC236}">
                <a16:creationId xmlns:a16="http://schemas.microsoft.com/office/drawing/2014/main" id="{E6C0EFC9-B256-4611-AA4B-59BDEC58C458}"/>
              </a:ext>
            </a:extLst>
          </p:cNvPr>
          <p:cNvSpPr/>
          <p:nvPr/>
        </p:nvSpPr>
        <p:spPr bwMode="auto">
          <a:xfrm>
            <a:off x="1624264" y="5985832"/>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7" name="Rectangle 36">
            <a:extLst>
              <a:ext uri="{FF2B5EF4-FFF2-40B4-BE49-F238E27FC236}">
                <a16:creationId xmlns:a16="http://schemas.microsoft.com/office/drawing/2014/main" id="{FFB87448-CFA3-4FC1-A77A-370A4EC77B0C}"/>
              </a:ext>
            </a:extLst>
          </p:cNvPr>
          <p:cNvSpPr/>
          <p:nvPr/>
        </p:nvSpPr>
        <p:spPr bwMode="auto">
          <a:xfrm>
            <a:off x="1624264" y="7067661"/>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8" name="Rectangle 37">
            <a:extLst>
              <a:ext uri="{FF2B5EF4-FFF2-40B4-BE49-F238E27FC236}">
                <a16:creationId xmlns:a16="http://schemas.microsoft.com/office/drawing/2014/main" id="{9755B315-1450-483B-9EAD-457838FA2F3C}"/>
              </a:ext>
            </a:extLst>
          </p:cNvPr>
          <p:cNvSpPr/>
          <p:nvPr/>
        </p:nvSpPr>
        <p:spPr bwMode="auto">
          <a:xfrm>
            <a:off x="1624264" y="8153802"/>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9" name="Rectangle 38">
            <a:extLst>
              <a:ext uri="{FF2B5EF4-FFF2-40B4-BE49-F238E27FC236}">
                <a16:creationId xmlns:a16="http://schemas.microsoft.com/office/drawing/2014/main" id="{DFEB4601-1969-40CA-B3EC-514588962B80}"/>
              </a:ext>
            </a:extLst>
          </p:cNvPr>
          <p:cNvSpPr/>
          <p:nvPr/>
        </p:nvSpPr>
        <p:spPr bwMode="auto">
          <a:xfrm>
            <a:off x="1624264" y="9235631"/>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cxnSp>
        <p:nvCxnSpPr>
          <p:cNvPr id="3" name="Straight Arrow Connector 2">
            <a:extLst>
              <a:ext uri="{FF2B5EF4-FFF2-40B4-BE49-F238E27FC236}">
                <a16:creationId xmlns:a16="http://schemas.microsoft.com/office/drawing/2014/main" id="{5B978917-641E-438B-9542-D1FF6E9816EE}"/>
              </a:ext>
            </a:extLst>
          </p:cNvPr>
          <p:cNvCxnSpPr>
            <a:cxnSpLocks/>
          </p:cNvCxnSpPr>
          <p:nvPr/>
        </p:nvCxnSpPr>
        <p:spPr bwMode="auto">
          <a:xfrm>
            <a:off x="6242715" y="9670906"/>
            <a:ext cx="488285" cy="0"/>
          </a:xfrm>
          <a:prstGeom prst="straightConnector1">
            <a:avLst/>
          </a:prstGeom>
          <a:noFill/>
          <a:ln w="25400" cap="flat">
            <a:solidFill>
              <a:schemeClr val="tx1"/>
            </a:solidFill>
            <a:prstDash val="solid"/>
            <a:round/>
            <a:tailEnd type="triangle"/>
          </a:ln>
        </p:spPr>
        <p:style>
          <a:lnRef idx="0">
            <a:srgbClr val="000000"/>
          </a:lnRef>
          <a:fillRef idx="0">
            <a:srgbClr val="000000"/>
          </a:fillRef>
          <a:effectRef idx="0">
            <a:srgbClr val="000000"/>
          </a:effectRef>
          <a:fontRef idx="none"/>
        </p:style>
      </p:cxnSp>
      <p:sp>
        <p:nvSpPr>
          <p:cNvPr id="21" name="Slide Number Placeholder 3">
            <a:extLst>
              <a:ext uri="{FF2B5EF4-FFF2-40B4-BE49-F238E27FC236}">
                <a16:creationId xmlns:a16="http://schemas.microsoft.com/office/drawing/2014/main" id="{915BE163-050A-464D-AF3E-48EA853E76AA}"/>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129</a:t>
            </a:fld>
            <a:endParaRPr lang="de-DE" dirty="0"/>
          </a:p>
        </p:txBody>
      </p:sp>
    </p:spTree>
    <p:extLst>
      <p:ext uri="{BB962C8B-B14F-4D97-AF65-F5344CB8AC3E}">
        <p14:creationId xmlns:p14="http://schemas.microsoft.com/office/powerpoint/2010/main" val="1886135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1: Einen Elfen beschreiben</a:t>
            </a:r>
            <a:endParaRPr sz="2200" spc="50" dirty="0"/>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49" name="Rectangle 48">
            <a:extLst>
              <a:ext uri="{FF2B5EF4-FFF2-40B4-BE49-F238E27FC236}">
                <a16:creationId xmlns:a16="http://schemas.microsoft.com/office/drawing/2014/main" id="{18594611-2A44-4E2F-AF26-BEC396105557}"/>
              </a:ext>
            </a:extLst>
          </p:cNvPr>
          <p:cNvSpPr/>
          <p:nvPr/>
        </p:nvSpPr>
        <p:spPr bwMode="auto">
          <a:xfrm>
            <a:off x="4639599" y="5572641"/>
            <a:ext cx="2010123" cy="2664053"/>
          </a:xfrm>
          <a:prstGeom prst="rect">
            <a:avLst/>
          </a:prstGeom>
          <a:no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50" name="Rectangle 49">
            <a:extLst>
              <a:ext uri="{FF2B5EF4-FFF2-40B4-BE49-F238E27FC236}">
                <a16:creationId xmlns:a16="http://schemas.microsoft.com/office/drawing/2014/main" id="{4B3C0FC9-495C-4D6F-AFD4-7CE24DE7B7E0}"/>
              </a:ext>
            </a:extLst>
          </p:cNvPr>
          <p:cNvSpPr/>
          <p:nvPr/>
        </p:nvSpPr>
        <p:spPr bwMode="auto">
          <a:xfrm>
            <a:off x="2521785" y="5572641"/>
            <a:ext cx="2010123" cy="2664053"/>
          </a:xfrm>
          <a:prstGeom prst="rect">
            <a:avLst/>
          </a:prstGeom>
          <a:solidFill>
            <a:schemeClr val="accent6">
              <a:lumMod val="40000"/>
              <a:lumOff val="60000"/>
            </a:schemeClr>
          </a:solid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51" name="Rectangle 50">
            <a:extLst>
              <a:ext uri="{FF2B5EF4-FFF2-40B4-BE49-F238E27FC236}">
                <a16:creationId xmlns:a16="http://schemas.microsoft.com/office/drawing/2014/main" id="{EAFBD451-3901-4136-823F-3F0B5DE587D0}"/>
              </a:ext>
            </a:extLst>
          </p:cNvPr>
          <p:cNvSpPr/>
          <p:nvPr/>
        </p:nvSpPr>
        <p:spPr bwMode="auto">
          <a:xfrm>
            <a:off x="417681" y="5572407"/>
            <a:ext cx="2010123" cy="2664287"/>
          </a:xfrm>
          <a:prstGeom prst="rect">
            <a:avLst/>
          </a:prstGeom>
          <a:solidFill>
            <a:schemeClr val="accent6">
              <a:lumMod val="40000"/>
              <a:lumOff val="60000"/>
            </a:schemeClr>
          </a:solid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pic>
        <p:nvPicPr>
          <p:cNvPr id="57" name="Picture 56">
            <a:extLst>
              <a:ext uri="{FF2B5EF4-FFF2-40B4-BE49-F238E27FC236}">
                <a16:creationId xmlns:a16="http://schemas.microsoft.com/office/drawing/2014/main" id="{8B49D224-8E76-4AC9-9E56-1AA8A727E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72" t="17627"/>
          <a:stretch/>
        </p:blipFill>
        <p:spPr bwMode="auto">
          <a:xfrm>
            <a:off x="4744265" y="5630373"/>
            <a:ext cx="1829492" cy="2558193"/>
          </a:xfrm>
          <a:prstGeom prst="rect">
            <a:avLst/>
          </a:prstGeom>
        </p:spPr>
      </p:pic>
      <p:pic>
        <p:nvPicPr>
          <p:cNvPr id="58" name="Picture 57">
            <a:extLst>
              <a:ext uri="{FF2B5EF4-FFF2-40B4-BE49-F238E27FC236}">
                <a16:creationId xmlns:a16="http://schemas.microsoft.com/office/drawing/2014/main" id="{4E0BCA94-6394-4EB6-8EF2-99CDE2458B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16039" y="5611863"/>
            <a:ext cx="1821614" cy="2576703"/>
          </a:xfrm>
          <a:prstGeom prst="rect">
            <a:avLst/>
          </a:prstGeom>
        </p:spPr>
      </p:pic>
      <p:pic>
        <p:nvPicPr>
          <p:cNvPr id="59" name="Picture 58">
            <a:extLst>
              <a:ext uri="{FF2B5EF4-FFF2-40B4-BE49-F238E27FC236}">
                <a16:creationId xmlns:a16="http://schemas.microsoft.com/office/drawing/2014/main" id="{1C2177B7-3A60-4DEB-A639-4BA50BD6DB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83" t="29268" r="13279" b="-1"/>
          <a:stretch/>
        </p:blipFill>
        <p:spPr bwMode="auto">
          <a:xfrm>
            <a:off x="516031" y="5630373"/>
            <a:ext cx="1832702" cy="2576703"/>
          </a:xfrm>
          <a:prstGeom prst="rect">
            <a:avLst/>
          </a:prstGeom>
        </p:spPr>
      </p:pic>
      <p:sp>
        <p:nvSpPr>
          <p:cNvPr id="60" name="TextBox 18">
            <a:extLst>
              <a:ext uri="{FF2B5EF4-FFF2-40B4-BE49-F238E27FC236}">
                <a16:creationId xmlns:a16="http://schemas.microsoft.com/office/drawing/2014/main" id="{16F77D12-2E6C-4B33-954C-056441B3B4B2}"/>
              </a:ext>
            </a:extLst>
          </p:cNvPr>
          <p:cNvSpPr txBox="1"/>
          <p:nvPr/>
        </p:nvSpPr>
        <p:spPr bwMode="auto">
          <a:xfrm>
            <a:off x="5524804" y="8241304"/>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3</a:t>
            </a:r>
          </a:p>
        </p:txBody>
      </p:sp>
      <p:sp>
        <p:nvSpPr>
          <p:cNvPr id="61" name="TextBox 17">
            <a:extLst>
              <a:ext uri="{FF2B5EF4-FFF2-40B4-BE49-F238E27FC236}">
                <a16:creationId xmlns:a16="http://schemas.microsoft.com/office/drawing/2014/main" id="{AFC9EE36-2779-4EFD-80AC-5C3D78D7D3AB}"/>
              </a:ext>
            </a:extLst>
          </p:cNvPr>
          <p:cNvSpPr txBox="1"/>
          <p:nvPr/>
        </p:nvSpPr>
        <p:spPr bwMode="auto">
          <a:xfrm>
            <a:off x="3429000" y="8265048"/>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2</a:t>
            </a:r>
          </a:p>
        </p:txBody>
      </p:sp>
      <p:sp>
        <p:nvSpPr>
          <p:cNvPr id="62" name="TextBox 4">
            <a:extLst>
              <a:ext uri="{FF2B5EF4-FFF2-40B4-BE49-F238E27FC236}">
                <a16:creationId xmlns:a16="http://schemas.microsoft.com/office/drawing/2014/main" id="{1036EEE2-4B62-4B04-AAA4-DDAA95F4D720}"/>
              </a:ext>
            </a:extLst>
          </p:cNvPr>
          <p:cNvSpPr txBox="1"/>
          <p:nvPr/>
        </p:nvSpPr>
        <p:spPr bwMode="auto">
          <a:xfrm>
            <a:off x="1176636" y="8261726"/>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1</a:t>
            </a:r>
          </a:p>
        </p:txBody>
      </p:sp>
      <p:pic>
        <p:nvPicPr>
          <p:cNvPr id="3" name="Picture 2">
            <a:extLst>
              <a:ext uri="{FF2B5EF4-FFF2-40B4-BE49-F238E27FC236}">
                <a16:creationId xmlns:a16="http://schemas.microsoft.com/office/drawing/2014/main" id="{55D482D6-6CBE-4DD9-B89F-8A8E7C68F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615" y="2488784"/>
            <a:ext cx="2218769" cy="2218769"/>
          </a:xfrm>
          <a:prstGeom prst="rect">
            <a:avLst/>
          </a:prstGeom>
        </p:spPr>
      </p:pic>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pic>
        <p:nvPicPr>
          <p:cNvPr id="10" name="Picture 9">
            <a:extLst>
              <a:ext uri="{FF2B5EF4-FFF2-40B4-BE49-F238E27FC236}">
                <a16:creationId xmlns:a16="http://schemas.microsoft.com/office/drawing/2014/main" id="{5DB7C303-B712-43F8-8581-8BA56900C5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940452">
            <a:off x="3656115" y="1732204"/>
            <a:ext cx="509170" cy="255381"/>
          </a:xfrm>
          <a:prstGeom prst="rect">
            <a:avLst/>
          </a:prstGeom>
        </p:spPr>
      </p:pic>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sp>
        <p:nvSpPr>
          <p:cNvPr id="19" name="Slide Number Placeholder 3">
            <a:extLst>
              <a:ext uri="{FF2B5EF4-FFF2-40B4-BE49-F238E27FC236}">
                <a16:creationId xmlns:a16="http://schemas.microsoft.com/office/drawing/2014/main" id="{B33EA4EA-A6DE-4D14-B6B1-D9749CA7CF04}"/>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13</a:t>
            </a:fld>
            <a:endParaRPr lang="de-DE" dirty="0"/>
          </a:p>
        </p:txBody>
      </p:sp>
    </p:spTree>
    <p:extLst>
      <p:ext uri="{BB962C8B-B14F-4D97-AF65-F5344CB8AC3E}">
        <p14:creationId xmlns:p14="http://schemas.microsoft.com/office/powerpoint/2010/main" val="6139707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19" name="TextBox 2"/>
          <p:cNvSpPr txBox="1"/>
          <p:nvPr/>
        </p:nvSpPr>
        <p:spPr bwMode="auto">
          <a:xfrm>
            <a:off x="268413" y="69407"/>
            <a:ext cx="5761024" cy="390383"/>
          </a:xfrm>
          <a:prstGeom prst="rect">
            <a:avLst/>
          </a:prstGeom>
          <a:noFill/>
          <a:ln w="12700" cap="flat">
            <a:noFill/>
            <a:miter lim="400000"/>
          </a:ln>
          <a:effectLst/>
        </p:spPr>
        <p:txBody>
          <a:bodyPr wrap="square" lIns="45718" tIns="45718" rIns="45718" bIns="45718" numCol="1" anchor="t">
            <a:noAutofit/>
          </a:bodyPr>
          <a:lstStyle>
            <a:lvl1pPr>
              <a:defRPr sz="2000" b="1">
                <a:latin typeface="Fibel Nord"/>
                <a:ea typeface="Fibel Nord"/>
                <a:cs typeface="Fibel Nord"/>
              </a:defRPr>
            </a:lvl1pPr>
          </a:lstStyle>
          <a:p>
            <a:pPr>
              <a:defRPr/>
            </a:pPr>
            <a:r>
              <a:rPr lang="de-DE" sz="2200" spc="50" dirty="0"/>
              <a:t>AB 14a: S</a:t>
            </a:r>
            <a:r>
              <a:rPr sz="2200" spc="50" dirty="0" err="1"/>
              <a:t>chreiben</a:t>
            </a:r>
            <a:r>
              <a:rPr sz="2200" spc="50" dirty="0"/>
              <a:t> - </a:t>
            </a:r>
            <a:r>
              <a:rPr lang="de-DE" sz="2200" spc="50" dirty="0"/>
              <a:t>Puzzle</a:t>
            </a:r>
            <a:r>
              <a:rPr sz="2200" spc="50" dirty="0" err="1"/>
              <a:t>figur</a:t>
            </a:r>
            <a:endParaRPr sz="2200" spc="50" dirty="0"/>
          </a:p>
        </p:txBody>
      </p:sp>
      <p:sp>
        <p:nvSpPr>
          <p:cNvPr id="27" name="Rectangle 7">
            <a:extLst>
              <a:ext uri="{FF2B5EF4-FFF2-40B4-BE49-F238E27FC236}">
                <a16:creationId xmlns:a16="http://schemas.microsoft.com/office/drawing/2014/main" id="{713CB468-8E59-43E0-A24B-CC7CEA00AB99}"/>
              </a:ext>
            </a:extLst>
          </p:cNvPr>
          <p:cNvSpPr/>
          <p:nvPr/>
        </p:nvSpPr>
        <p:spPr bwMode="auto">
          <a:xfrm>
            <a:off x="-251724" y="470171"/>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graphicFrame>
        <p:nvGraphicFramePr>
          <p:cNvPr id="25" name="Table 12">
            <a:extLst>
              <a:ext uri="{FF2B5EF4-FFF2-40B4-BE49-F238E27FC236}">
                <a16:creationId xmlns:a16="http://schemas.microsoft.com/office/drawing/2014/main" id="{1F493BA7-3D65-4B0F-BE14-AC5E239B7C09}"/>
              </a:ext>
            </a:extLst>
          </p:cNvPr>
          <p:cNvGraphicFramePr>
            <a:graphicFrameLocks/>
          </p:cNvGraphicFramePr>
          <p:nvPr>
            <p:extLst>
              <p:ext uri="{D42A27DB-BD31-4B8C-83A1-F6EECF244321}">
                <p14:modId xmlns:p14="http://schemas.microsoft.com/office/powerpoint/2010/main" val="131392796"/>
              </p:ext>
            </p:extLst>
          </p:nvPr>
        </p:nvGraphicFramePr>
        <p:xfrm>
          <a:off x="268413" y="880152"/>
          <a:ext cx="6589587" cy="8565640"/>
        </p:xfrm>
        <a:graphic>
          <a:graphicData uri="http://schemas.openxmlformats.org/drawingml/2006/table">
            <a:tbl>
              <a:tblPr>
                <a:tableStyleId>{4C3C2611-4C71-4FC5-86AE-919BDF0F9419}</a:tableStyleId>
              </a:tblPr>
              <a:tblGrid>
                <a:gridCol w="1187408">
                  <a:extLst>
                    <a:ext uri="{9D8B030D-6E8A-4147-A177-3AD203B41FA5}">
                      <a16:colId xmlns:a16="http://schemas.microsoft.com/office/drawing/2014/main" val="20000"/>
                    </a:ext>
                  </a:extLst>
                </a:gridCol>
                <a:gridCol w="5402179">
                  <a:extLst>
                    <a:ext uri="{9D8B030D-6E8A-4147-A177-3AD203B41FA5}">
                      <a16:colId xmlns:a16="http://schemas.microsoft.com/office/drawing/2014/main" val="20001"/>
                    </a:ext>
                  </a:extLst>
                </a:gridCol>
              </a:tblGrid>
              <a:tr h="1713128">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sieht</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Nase</a:t>
                      </a:r>
                      <a:r>
                        <a:rPr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noFill/>
                      <a:prstDash val="solid"/>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rowSpan="5">
                  <a:txBody>
                    <a:bodyPr/>
                    <a:lstStyle/>
                    <a:p>
                      <a:pPr>
                        <a:defRPr/>
                      </a:pPr>
                      <a:endParaRPr lang="de-DE"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5"/>
                  </a:ext>
                </a:extLst>
              </a:tr>
              <a:tr h="1713128">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sehen</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Ohren</a:t>
                      </a:r>
                      <a:r>
                        <a:rPr lang="de-DE"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6"/>
                  </a:ext>
                </a:extLst>
              </a:tr>
              <a:tr h="1713128">
                <a:tc>
                  <a:txBody>
                    <a:bodyPr/>
                    <a:lstStyle/>
                    <a:p>
                      <a:pPr algn="l" defTabSz="685800">
                        <a:defRPr/>
                      </a:pPr>
                      <a:r>
                        <a:rPr sz="1600" b="1" spc="50" baseline="0" dirty="0">
                          <a:solidFill>
                            <a:srgbClr val="FFFFFF"/>
                          </a:solidFill>
                          <a:latin typeface="Fibel Nord"/>
                          <a:ea typeface="Fibel Nord"/>
                          <a:cs typeface="Fibel Nord"/>
                        </a:rPr>
                        <a:t>Was </a:t>
                      </a:r>
                      <a:r>
                        <a:rPr sz="1600" b="1" spc="50" baseline="0" dirty="0" err="1">
                          <a:solidFill>
                            <a:srgbClr val="FFFFFF"/>
                          </a:solidFill>
                          <a:latin typeface="Fibel Nord"/>
                          <a:ea typeface="Fibel Nord"/>
                          <a:cs typeface="Fibel Nord"/>
                        </a:rPr>
                        <a:t>trägt</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m</a:t>
                      </a:r>
                      <a:r>
                        <a:rPr sz="1600" b="1" spc="50" baseline="0" dirty="0" err="1">
                          <a:solidFill>
                            <a:srgbClr val="FFFFFF"/>
                          </a:solidFill>
                          <a:latin typeface="Fibel Nord"/>
                          <a:ea typeface="Fibel Nord"/>
                          <a:cs typeface="Fibel Nord"/>
                        </a:rPr>
                        <a:t>eine</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Puzzlefigur</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7"/>
                  </a:ext>
                </a:extLst>
              </a:tr>
              <a:tr h="1713128">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de-DE" sz="1600" b="1" spc="50" baseline="0" dirty="0">
                          <a:solidFill>
                            <a:schemeClr val="bg1"/>
                          </a:solidFill>
                          <a:latin typeface="Fibel Nord"/>
                        </a:rPr>
                        <a:t>Was sind ihre besonderen Merkmale?</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endParaRPr lang="de-DE"/>
                    </a:p>
                  </a:txBody>
                  <a:tcPr/>
                </a:tc>
                <a:extLst>
                  <a:ext uri="{0D108BD9-81ED-4DB2-BD59-A6C34878D82A}">
                    <a16:rowId xmlns:a16="http://schemas.microsoft.com/office/drawing/2014/main" val="408607076"/>
                  </a:ext>
                </a:extLst>
              </a:tr>
              <a:tr h="1713128">
                <a:tc>
                  <a:txBody>
                    <a:bodyPr/>
                    <a:lstStyle/>
                    <a:p>
                      <a:pPr algn="l" defTabSz="685800">
                        <a:defRPr/>
                      </a:pPr>
                      <a:r>
                        <a:rPr sz="1600" b="1" spc="50" baseline="0" dirty="0">
                          <a:solidFill>
                            <a:srgbClr val="FFFFFF"/>
                          </a:solidFill>
                          <a:latin typeface="Fibel Nord"/>
                          <a:ea typeface="Fibel Nord"/>
                          <a:cs typeface="Fibel Nord"/>
                        </a:rPr>
                        <a:t>Was </a:t>
                      </a:r>
                      <a:r>
                        <a:rPr sz="1600" b="1" spc="50" baseline="0" dirty="0" err="1">
                          <a:solidFill>
                            <a:srgbClr val="FFFFFF"/>
                          </a:solidFill>
                          <a:latin typeface="Fibel Nord"/>
                          <a:ea typeface="Fibel Nord"/>
                          <a:cs typeface="Fibel Nord"/>
                        </a:rPr>
                        <a:t>sind</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ihre</a:t>
                      </a:r>
                      <a:r>
                        <a:rPr lang="en-US"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inneren</a:t>
                      </a:r>
                      <a:r>
                        <a:rPr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Merkmale</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solidFill>
                      <a:srgbClr val="808080"/>
                    </a:solidFill>
                  </a:tcPr>
                </a:tc>
                <a:tc vMerge="1">
                  <a:txBody>
                    <a:bodyPr/>
                    <a:lstStyle/>
                    <a:p>
                      <a:pPr>
                        <a:defRPr/>
                      </a:pPr>
                      <a:endParaRPr lang="de-DE"/>
                    </a:p>
                  </a:txBody>
                  <a:tcPr/>
                </a:tc>
                <a:extLst>
                  <a:ext uri="{0D108BD9-81ED-4DB2-BD59-A6C34878D82A}">
                    <a16:rowId xmlns:a16="http://schemas.microsoft.com/office/drawing/2014/main" val="10008"/>
                  </a:ext>
                </a:extLst>
              </a:tr>
            </a:tbl>
          </a:graphicData>
        </a:graphic>
      </p:graphicFrame>
      <p:pic>
        <p:nvPicPr>
          <p:cNvPr id="38" name="Picture 37">
            <a:extLst>
              <a:ext uri="{FF2B5EF4-FFF2-40B4-BE49-F238E27FC236}">
                <a16:creationId xmlns:a16="http://schemas.microsoft.com/office/drawing/2014/main" id="{D2C4D763-FE73-43AE-B1E9-712898E9CFC3}"/>
              </a:ext>
            </a:extLst>
          </p:cNvPr>
          <p:cNvPicPr>
            <a:picLocks noChangeAspect="1"/>
          </p:cNvPicPr>
          <p:nvPr/>
        </p:nvPicPr>
        <p:blipFill rotWithShape="1">
          <a:blip r:embed="rId2">
            <a:extLst>
              <a:ext uri="{28A0092B-C50C-407E-A947-70E740481C1C}">
                <a14:useLocalDpi xmlns:a14="http://schemas.microsoft.com/office/drawing/2010/main" val="0"/>
              </a:ext>
            </a:extLst>
          </a:blip>
          <a:srcRect l="10857" t="15905" r="5339" b="21097"/>
          <a:stretch/>
        </p:blipFill>
        <p:spPr bwMode="auto">
          <a:xfrm>
            <a:off x="1491915" y="956452"/>
            <a:ext cx="5338865" cy="8427850"/>
          </a:xfrm>
          <a:prstGeom prst="rect">
            <a:avLst/>
          </a:prstGeom>
        </p:spPr>
      </p:pic>
      <p:sp>
        <p:nvSpPr>
          <p:cNvPr id="39" name="Rectangle 38">
            <a:extLst>
              <a:ext uri="{FF2B5EF4-FFF2-40B4-BE49-F238E27FC236}">
                <a16:creationId xmlns:a16="http://schemas.microsoft.com/office/drawing/2014/main" id="{8494B9AB-D9AB-49F2-B821-852EF69BC011}"/>
              </a:ext>
            </a:extLst>
          </p:cNvPr>
          <p:cNvSpPr/>
          <p:nvPr/>
        </p:nvSpPr>
        <p:spPr bwMode="auto">
          <a:xfrm>
            <a:off x="1624264" y="1371396"/>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0" name="Rectangle 39">
            <a:extLst>
              <a:ext uri="{FF2B5EF4-FFF2-40B4-BE49-F238E27FC236}">
                <a16:creationId xmlns:a16="http://schemas.microsoft.com/office/drawing/2014/main" id="{5CC353F9-A388-4A9D-87F7-D07C00C83BD6}"/>
              </a:ext>
            </a:extLst>
          </p:cNvPr>
          <p:cNvSpPr/>
          <p:nvPr/>
        </p:nvSpPr>
        <p:spPr bwMode="auto">
          <a:xfrm>
            <a:off x="1624264" y="2453225"/>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1" name="Rectangle 40">
            <a:extLst>
              <a:ext uri="{FF2B5EF4-FFF2-40B4-BE49-F238E27FC236}">
                <a16:creationId xmlns:a16="http://schemas.microsoft.com/office/drawing/2014/main" id="{2C9D150C-AFB5-43A2-A262-929A3A1D31FF}"/>
              </a:ext>
            </a:extLst>
          </p:cNvPr>
          <p:cNvSpPr/>
          <p:nvPr/>
        </p:nvSpPr>
        <p:spPr bwMode="auto">
          <a:xfrm>
            <a:off x="1624264" y="3533540"/>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2" name="Rectangle 41">
            <a:extLst>
              <a:ext uri="{FF2B5EF4-FFF2-40B4-BE49-F238E27FC236}">
                <a16:creationId xmlns:a16="http://schemas.microsoft.com/office/drawing/2014/main" id="{D2730510-C2AB-4AF1-9417-F28831B0CF98}"/>
              </a:ext>
            </a:extLst>
          </p:cNvPr>
          <p:cNvSpPr/>
          <p:nvPr/>
        </p:nvSpPr>
        <p:spPr bwMode="auto">
          <a:xfrm>
            <a:off x="1624264" y="4615369"/>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3" name="Rectangle 42">
            <a:extLst>
              <a:ext uri="{FF2B5EF4-FFF2-40B4-BE49-F238E27FC236}">
                <a16:creationId xmlns:a16="http://schemas.microsoft.com/office/drawing/2014/main" id="{47A3209F-E067-4A39-A629-59AAEACD4775}"/>
              </a:ext>
            </a:extLst>
          </p:cNvPr>
          <p:cNvSpPr/>
          <p:nvPr/>
        </p:nvSpPr>
        <p:spPr bwMode="auto">
          <a:xfrm>
            <a:off x="1624264" y="5701510"/>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4" name="Rectangle 43">
            <a:extLst>
              <a:ext uri="{FF2B5EF4-FFF2-40B4-BE49-F238E27FC236}">
                <a16:creationId xmlns:a16="http://schemas.microsoft.com/office/drawing/2014/main" id="{0835E0B9-838B-44AB-9DA5-471FA3C3A69C}"/>
              </a:ext>
            </a:extLst>
          </p:cNvPr>
          <p:cNvSpPr/>
          <p:nvPr/>
        </p:nvSpPr>
        <p:spPr bwMode="auto">
          <a:xfrm>
            <a:off x="1624264" y="6783339"/>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5" name="Rectangle 44">
            <a:extLst>
              <a:ext uri="{FF2B5EF4-FFF2-40B4-BE49-F238E27FC236}">
                <a16:creationId xmlns:a16="http://schemas.microsoft.com/office/drawing/2014/main" id="{A613A3C8-C6C2-4000-8E3F-757854466E61}"/>
              </a:ext>
            </a:extLst>
          </p:cNvPr>
          <p:cNvSpPr/>
          <p:nvPr/>
        </p:nvSpPr>
        <p:spPr bwMode="auto">
          <a:xfrm>
            <a:off x="1624264" y="7859419"/>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6" name="Rectangle 45">
            <a:extLst>
              <a:ext uri="{FF2B5EF4-FFF2-40B4-BE49-F238E27FC236}">
                <a16:creationId xmlns:a16="http://schemas.microsoft.com/office/drawing/2014/main" id="{0A85F023-C31A-48AF-BBD5-19B1EADE2D79}"/>
              </a:ext>
            </a:extLst>
          </p:cNvPr>
          <p:cNvSpPr/>
          <p:nvPr/>
        </p:nvSpPr>
        <p:spPr bwMode="auto">
          <a:xfrm>
            <a:off x="1624264" y="8941248"/>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 name="Slide Number Placeholder 3">
            <a:extLst>
              <a:ext uri="{FF2B5EF4-FFF2-40B4-BE49-F238E27FC236}">
                <a16:creationId xmlns:a16="http://schemas.microsoft.com/office/drawing/2014/main" id="{CD569AFB-5AF3-449F-AB0C-07D0DAEFC984}"/>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130</a:t>
            </a:fld>
            <a:endParaRPr lang="de-DE" dirty="0"/>
          </a:p>
        </p:txBody>
      </p:sp>
    </p:spTree>
    <p:extLst>
      <p:ext uri="{BB962C8B-B14F-4D97-AF65-F5344CB8AC3E}">
        <p14:creationId xmlns:p14="http://schemas.microsoft.com/office/powerpoint/2010/main" val="22594129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93" name="TextBox 19"/>
          <p:cNvSpPr txBox="1"/>
          <p:nvPr/>
        </p:nvSpPr>
        <p:spPr bwMode="auto">
          <a:xfrm>
            <a:off x="2501348" y="1869567"/>
            <a:ext cx="1855305" cy="396237"/>
          </a:xfrm>
          <a:prstGeom prst="rect">
            <a:avLst/>
          </a:prstGeom>
          <a:ln w="12700">
            <a:miter lim="400000"/>
          </a:ln>
        </p:spPr>
        <p:txBody>
          <a:bodyPr lIns="45718" tIns="45718" rIns="45718" bIns="45718">
            <a:spAutoFit/>
          </a:bodyPr>
          <a:lstStyle>
            <a:lvl1pPr algn="ctr">
              <a:defRPr sz="2000" b="1">
                <a:latin typeface="Fibel Nord"/>
                <a:ea typeface="Fibel Nord"/>
                <a:cs typeface="Fibel Nord"/>
              </a:defRPr>
            </a:lvl1pPr>
          </a:lstStyle>
          <a:p>
            <a:pPr>
              <a:defRPr/>
            </a:pPr>
            <a:r>
              <a:rPr spc="50" dirty="0" err="1"/>
              <a:t>erste</a:t>
            </a:r>
            <a:r>
              <a:rPr spc="50" dirty="0"/>
              <a:t> </a:t>
            </a:r>
            <a:r>
              <a:rPr lang="de-DE" spc="50" dirty="0"/>
              <a:t>Fassung</a:t>
            </a:r>
            <a:endParaRPr spc="50" dirty="0"/>
          </a:p>
        </p:txBody>
      </p:sp>
      <p:grpSp>
        <p:nvGrpSpPr>
          <p:cNvPr id="1918" name="Gruppieren 5"/>
          <p:cNvGrpSpPr/>
          <p:nvPr/>
        </p:nvGrpSpPr>
        <p:grpSpPr bwMode="auto">
          <a:xfrm>
            <a:off x="433171" y="1001981"/>
            <a:ext cx="6397609" cy="928744"/>
            <a:chOff x="0" y="0"/>
            <a:chExt cx="6397609" cy="928743"/>
          </a:xfrm>
        </p:grpSpPr>
        <p:sp>
          <p:nvSpPr>
            <p:cNvPr id="1914" name="TextBox 1"/>
            <p:cNvSpPr txBox="1"/>
            <p:nvPr/>
          </p:nvSpPr>
          <p:spPr bwMode="auto">
            <a:xfrm>
              <a:off x="396000" y="5418"/>
              <a:ext cx="6001609" cy="923325"/>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Beschreibe deine Puzzlefigur. Benutze dein Bild und deine ausgefüllte Tabelle als Hilfe. Schreibe nur auf die weißen Linien. Die grauen Linien werden später für das Überarbeiten benutzt.</a:t>
              </a:r>
            </a:p>
          </p:txBody>
        </p:sp>
        <p:grpSp>
          <p:nvGrpSpPr>
            <p:cNvPr id="1917" name="Oval 18"/>
            <p:cNvGrpSpPr/>
            <p:nvPr/>
          </p:nvGrpSpPr>
          <p:grpSpPr bwMode="auto">
            <a:xfrm>
              <a:off x="0" y="0"/>
              <a:ext cx="360003" cy="370836"/>
              <a:chOff x="0" y="0"/>
              <a:chExt cx="360002" cy="370835"/>
            </a:xfrm>
          </p:grpSpPr>
          <p:sp>
            <p:nvSpPr>
              <p:cNvPr id="1915" name="Circle"/>
              <p:cNvSpPr/>
              <p:nvPr/>
            </p:nvSpPr>
            <p:spPr bwMode="auto">
              <a:xfrm>
                <a:off x="0" y="7882"/>
                <a:ext cx="360003" cy="35507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916" name="1"/>
              <p:cNvSpPr txBox="1"/>
              <p:nvPr/>
            </p:nvSpPr>
            <p:spPr bwMode="auto">
              <a:xfrm>
                <a:off x="103970" y="0"/>
                <a:ext cx="152061"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sp>
        <p:nvSpPr>
          <p:cNvPr id="1919" name="TextBox 2"/>
          <p:cNvSpPr txBox="1"/>
          <p:nvPr/>
        </p:nvSpPr>
        <p:spPr bwMode="auto">
          <a:xfrm>
            <a:off x="268413" y="287396"/>
            <a:ext cx="5761024" cy="390383"/>
          </a:xfrm>
          <a:prstGeom prst="rect">
            <a:avLst/>
          </a:prstGeom>
          <a:noFill/>
          <a:ln w="12700" cap="flat">
            <a:noFill/>
            <a:miter lim="400000"/>
          </a:ln>
          <a:effectLst/>
        </p:spPr>
        <p:txBody>
          <a:bodyPr wrap="square" lIns="45718" tIns="45718" rIns="45718" bIns="45718" numCol="1" anchor="t">
            <a:noAutofit/>
          </a:bodyPr>
          <a:lstStyle>
            <a:lvl1pPr>
              <a:defRPr sz="2000" b="1">
                <a:latin typeface="Fibel Nord"/>
                <a:ea typeface="Fibel Nord"/>
                <a:cs typeface="Fibel Nord"/>
              </a:defRPr>
            </a:lvl1pPr>
          </a:lstStyle>
          <a:p>
            <a:pPr>
              <a:defRPr/>
            </a:pPr>
            <a:r>
              <a:rPr lang="de-DE" sz="2200" spc="50" dirty="0"/>
              <a:t>AB 14a: S</a:t>
            </a:r>
            <a:r>
              <a:rPr sz="2200" spc="50" dirty="0" err="1"/>
              <a:t>chreiben</a:t>
            </a:r>
            <a:r>
              <a:rPr sz="2200" spc="50" dirty="0"/>
              <a:t> - </a:t>
            </a:r>
            <a:r>
              <a:rPr lang="de-DE" sz="2200" spc="50" dirty="0"/>
              <a:t>Puzzle</a:t>
            </a:r>
            <a:r>
              <a:rPr sz="2200" spc="50" dirty="0" err="1"/>
              <a:t>figur</a:t>
            </a:r>
            <a:endParaRPr sz="2200" spc="50" dirty="0"/>
          </a:p>
        </p:txBody>
      </p:sp>
      <p:sp>
        <p:nvSpPr>
          <p:cNvPr id="27" name="Rectangle 7">
            <a:extLst>
              <a:ext uri="{FF2B5EF4-FFF2-40B4-BE49-F238E27FC236}">
                <a16:creationId xmlns:a16="http://schemas.microsoft.com/office/drawing/2014/main" id="{713CB468-8E59-43E0-A24B-CC7CEA00AB99}"/>
              </a:ext>
            </a:extLst>
          </p:cNvPr>
          <p:cNvSpPr/>
          <p:nvPr/>
        </p:nvSpPr>
        <p:spPr bwMode="auto">
          <a:xfrm>
            <a:off x="-251724" y="674512"/>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4" name="TextBox 45">
            <a:extLst>
              <a:ext uri="{FF2B5EF4-FFF2-40B4-BE49-F238E27FC236}">
                <a16:creationId xmlns:a16="http://schemas.microsoft.com/office/drawing/2014/main" id="{553F9B37-2B07-4E8D-A1CC-5F3300DDF4F4}"/>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graphicFrame>
        <p:nvGraphicFramePr>
          <p:cNvPr id="25" name="Table 12">
            <a:extLst>
              <a:ext uri="{FF2B5EF4-FFF2-40B4-BE49-F238E27FC236}">
                <a16:creationId xmlns:a16="http://schemas.microsoft.com/office/drawing/2014/main" id="{1F493BA7-3D65-4B0F-BE14-AC5E239B7C09}"/>
              </a:ext>
            </a:extLst>
          </p:cNvPr>
          <p:cNvGraphicFramePr>
            <a:graphicFrameLocks/>
          </p:cNvGraphicFramePr>
          <p:nvPr>
            <p:extLst>
              <p:ext uri="{D42A27DB-BD31-4B8C-83A1-F6EECF244321}">
                <p14:modId xmlns:p14="http://schemas.microsoft.com/office/powerpoint/2010/main" val="4171814074"/>
              </p:ext>
            </p:extLst>
          </p:nvPr>
        </p:nvGraphicFramePr>
        <p:xfrm>
          <a:off x="268413" y="2324904"/>
          <a:ext cx="6589587" cy="7346004"/>
        </p:xfrm>
        <a:graphic>
          <a:graphicData uri="http://schemas.openxmlformats.org/drawingml/2006/table">
            <a:tbl>
              <a:tblPr>
                <a:tableStyleId>{4C3C2611-4C71-4FC5-86AE-919BDF0F9419}</a:tableStyleId>
              </a:tblPr>
              <a:tblGrid>
                <a:gridCol w="1175376">
                  <a:extLst>
                    <a:ext uri="{9D8B030D-6E8A-4147-A177-3AD203B41FA5}">
                      <a16:colId xmlns:a16="http://schemas.microsoft.com/office/drawing/2014/main" val="20000"/>
                    </a:ext>
                  </a:extLst>
                </a:gridCol>
                <a:gridCol w="5414211">
                  <a:extLst>
                    <a:ext uri="{9D8B030D-6E8A-4147-A177-3AD203B41FA5}">
                      <a16:colId xmlns:a16="http://schemas.microsoft.com/office/drawing/2014/main" val="20001"/>
                    </a:ext>
                  </a:extLst>
                </a:gridCol>
              </a:tblGrid>
              <a:tr h="843188">
                <a:tc gridSpan="2">
                  <a:txBody>
                    <a:bodyPr/>
                    <a:lstStyle/>
                    <a:p>
                      <a:pPr algn="ctr" defTabSz="685800">
                        <a:defRPr/>
                      </a:pPr>
                      <a:r>
                        <a:rPr sz="1600" b="1" spc="50" baseline="0" dirty="0" err="1">
                          <a:latin typeface="Fibel Nord"/>
                          <a:ea typeface="Fibel Nord"/>
                          <a:cs typeface="Fibel Nord"/>
                        </a:rPr>
                        <a:t>Schreibe</a:t>
                      </a:r>
                      <a:r>
                        <a:rPr sz="1600" b="1" spc="50" baseline="0" dirty="0">
                          <a:latin typeface="Fibel Nord"/>
                          <a:ea typeface="Fibel Nord"/>
                          <a:cs typeface="Fibel Nord"/>
                        </a:rPr>
                        <a:t> die </a:t>
                      </a:r>
                      <a:r>
                        <a:rPr sz="1600" b="1" spc="50" baseline="0" dirty="0" err="1">
                          <a:latin typeface="Fibel Nord"/>
                          <a:ea typeface="Fibel Nord"/>
                          <a:cs typeface="Fibel Nord"/>
                        </a:rPr>
                        <a:t>Antworten</a:t>
                      </a:r>
                      <a:r>
                        <a:rPr sz="1600" b="1" spc="50" baseline="0" dirty="0">
                          <a:latin typeface="Fibel Nord"/>
                          <a:ea typeface="Fibel Nord"/>
                          <a:cs typeface="Fibel Nord"/>
                        </a:rPr>
                        <a:t> </a:t>
                      </a:r>
                      <a:r>
                        <a:rPr sz="1600" b="1" spc="50" baseline="0" dirty="0" err="1">
                          <a:latin typeface="Fibel Nord"/>
                          <a:ea typeface="Fibel Nord"/>
                          <a:cs typeface="Fibel Nord"/>
                        </a:rPr>
                        <a:t>aus</a:t>
                      </a:r>
                      <a:r>
                        <a:rPr sz="1600" b="1" spc="50" baseline="0" dirty="0">
                          <a:latin typeface="Fibel Nord"/>
                          <a:ea typeface="Fibel Nord"/>
                          <a:cs typeface="Fibel Nord"/>
                        </a:rPr>
                        <a:t> </a:t>
                      </a:r>
                      <a:r>
                        <a:rPr sz="1600" b="1" spc="50" baseline="0" dirty="0" err="1">
                          <a:latin typeface="Fibel Nord"/>
                          <a:ea typeface="Fibel Nord"/>
                          <a:cs typeface="Fibel Nord"/>
                        </a:rPr>
                        <a:t>deiner</a:t>
                      </a:r>
                      <a:r>
                        <a:rPr sz="1600" b="1" spc="50" baseline="0" dirty="0">
                          <a:latin typeface="Fibel Nord"/>
                          <a:ea typeface="Fibel Nord"/>
                          <a:cs typeface="Fibel Nord"/>
                        </a:rPr>
                        <a:t> </a:t>
                      </a:r>
                      <a:r>
                        <a:rPr sz="1600" b="1" spc="50" baseline="0" dirty="0" err="1">
                          <a:latin typeface="Fibel Nord"/>
                          <a:ea typeface="Fibel Nord"/>
                          <a:cs typeface="Fibel Nord"/>
                        </a:rPr>
                        <a:t>Tabelle</a:t>
                      </a:r>
                      <a:r>
                        <a:rPr sz="1600" b="1" spc="50" baseline="0" dirty="0">
                          <a:latin typeface="Fibel Nord"/>
                          <a:ea typeface="Fibel Nord"/>
                          <a:cs typeface="Fibel Nord"/>
                        </a:rPr>
                        <a:t> in </a:t>
                      </a:r>
                      <a:r>
                        <a:rPr sz="1600" b="1" spc="50" baseline="0" dirty="0" err="1">
                          <a:latin typeface="Fibel Nord"/>
                          <a:ea typeface="Fibel Nord"/>
                          <a:cs typeface="Fibel Nord"/>
                        </a:rPr>
                        <a:t>ganzen</a:t>
                      </a:r>
                      <a:r>
                        <a:rPr sz="1600" b="1" spc="50" baseline="0" dirty="0">
                          <a:latin typeface="Fibel Nord"/>
                          <a:ea typeface="Fibel Nord"/>
                          <a:cs typeface="Fibel Nord"/>
                        </a:rPr>
                        <a:t> </a:t>
                      </a:r>
                      <a:r>
                        <a:rPr sz="1600" b="1" spc="50" baseline="0" dirty="0" err="1">
                          <a:latin typeface="Fibel Nord"/>
                          <a:ea typeface="Fibel Nord"/>
                          <a:cs typeface="Fibel Nord"/>
                        </a:rPr>
                        <a:t>Sätzen</a:t>
                      </a:r>
                      <a:r>
                        <a:rPr sz="1600" b="1" spc="50" baseline="0" dirty="0">
                          <a:latin typeface="Fibel Nord"/>
                          <a:ea typeface="Fibel Nord"/>
                          <a:cs typeface="Fibel Nord"/>
                        </a:rPr>
                        <a:t> </a:t>
                      </a:r>
                      <a:r>
                        <a:rPr sz="1600" b="1" spc="50" baseline="0" dirty="0" err="1">
                          <a:latin typeface="Fibel Nord"/>
                          <a:ea typeface="Fibel Nord"/>
                          <a:cs typeface="Fibel Nord"/>
                        </a:rPr>
                        <a:t>hier</a:t>
                      </a:r>
                      <a:r>
                        <a:rPr sz="1600" b="1" spc="50" baseline="0" dirty="0">
                          <a:latin typeface="Fibel Nord"/>
                          <a:ea typeface="Fibel Nord"/>
                          <a:cs typeface="Fibel Nord"/>
                        </a:rPr>
                        <a:t> </a:t>
                      </a:r>
                      <a:r>
                        <a:rPr sz="1600" b="1" spc="50" baseline="0" dirty="0" err="1">
                          <a:latin typeface="Fibel Nord"/>
                          <a:ea typeface="Fibel Nord"/>
                          <a:cs typeface="Fibel Nord"/>
                        </a:rPr>
                        <a:t>hinein</a:t>
                      </a:r>
                      <a:r>
                        <a:rPr sz="1600" b="1" spc="50" baseline="0" dirty="0">
                          <a:latin typeface="Fibel Nord"/>
                          <a:ea typeface="Fibel Nord"/>
                          <a:cs typeface="Fibel Nord"/>
                        </a:rPr>
                        <a:t>.</a:t>
                      </a:r>
                      <a:r>
                        <a:rPr lang="de-DE" sz="1600" b="1" spc="50" baseline="0" dirty="0">
                          <a:latin typeface="Fibel Nord"/>
                          <a:ea typeface="Fibel Nord"/>
                          <a:cs typeface="Fibel Nord"/>
                        </a:rPr>
                        <a:t> </a:t>
                      </a:r>
                    </a:p>
                    <a:p>
                      <a:pPr algn="ctr" defTabSz="685800">
                        <a:defRPr/>
                      </a:pPr>
                      <a:r>
                        <a:rPr lang="de-DE" sz="1600" b="1" spc="50" baseline="0" dirty="0">
                          <a:latin typeface="Fibel Nord"/>
                          <a:ea typeface="Fibel Nord"/>
                          <a:cs typeface="Fibel Nord"/>
                        </a:rPr>
                        <a:t>Du kannst die Sätze auch verbinden! </a:t>
                      </a:r>
                      <a:r>
                        <a:rPr lang="de-DE" sz="1600" b="1" u="sng" spc="50" baseline="0" dirty="0">
                          <a:solidFill>
                            <a:schemeClr val="tx1"/>
                          </a:solidFill>
                          <a:latin typeface="Fibel Nord"/>
                          <a:ea typeface="Fibel Nord"/>
                          <a:cs typeface="Fibel Nord"/>
                        </a:rPr>
                        <a:t>Schreibe nur auf die weißen Linien.</a:t>
                      </a:r>
                      <a:endParaRPr sz="1600" u="sng" spc="50" baseline="0" dirty="0">
                        <a:solidFill>
                          <a:schemeClr val="tx1"/>
                        </a:solidFill>
                      </a:endParaRPr>
                    </a:p>
                  </a:txBody>
                  <a:tcPr marL="45720" marR="45720" anchor="ctr">
                    <a:lnR w="12700" cap="flat" cmpd="sng" algn="ctr">
                      <a:noFill/>
                      <a:prstDash val="solid"/>
                      <a:round/>
                      <a:headEnd type="none" w="med" len="med"/>
                      <a:tailEnd type="none" w="med" len="med"/>
                    </a:lnR>
                    <a:solidFill>
                      <a:srgbClr val="E7E6E6"/>
                    </a:solidFill>
                  </a:tcPr>
                </a:tc>
                <a:tc hMerge="1">
                  <a:txBody>
                    <a:bodyPr/>
                    <a:lstStyle/>
                    <a:p>
                      <a:endParaRPr/>
                    </a:p>
                  </a:txBody>
                  <a:tcPr/>
                </a:tc>
                <a:extLst>
                  <a:ext uri="{0D108BD9-81ED-4DB2-BD59-A6C34878D82A}">
                    <a16:rowId xmlns:a16="http://schemas.microsoft.com/office/drawing/2014/main" val="10000"/>
                  </a:ext>
                </a:extLst>
              </a:tr>
              <a:tr h="1625704">
                <a:tc>
                  <a:txBody>
                    <a:bodyPr/>
                    <a:lstStyle/>
                    <a:p>
                      <a:pPr algn="l" defTabSz="685800">
                        <a:defRPr/>
                      </a:pPr>
                      <a:r>
                        <a:rPr sz="1600" b="1" spc="50" baseline="0" dirty="0">
                          <a:solidFill>
                            <a:srgbClr val="FFFFFF"/>
                          </a:solidFill>
                          <a:latin typeface="Fibel Nord"/>
                          <a:ea typeface="Fibel Nord"/>
                          <a:cs typeface="Fibel Nord"/>
                        </a:rPr>
                        <a:t>Wie </a:t>
                      </a:r>
                      <a:r>
                        <a:rPr lang="de-DE" sz="1600" b="1" spc="50" baseline="0" dirty="0">
                          <a:solidFill>
                            <a:srgbClr val="FFFFFF"/>
                          </a:solidFill>
                          <a:latin typeface="Fibel Nord"/>
                          <a:ea typeface="Fibel Nord"/>
                          <a:cs typeface="Fibel Nord"/>
                        </a:rPr>
                        <a:t>heißt meine Puzzle</a:t>
                      </a:r>
                      <a:r>
                        <a:rPr sz="1600" b="1" spc="50" baseline="0" dirty="0" err="1">
                          <a:solidFill>
                            <a:srgbClr val="FFFFFF"/>
                          </a:solidFill>
                          <a:latin typeface="Fibel Nord"/>
                          <a:ea typeface="Fibel Nord"/>
                          <a:cs typeface="Fibel Nord"/>
                        </a:rPr>
                        <a:t>figur</a:t>
                      </a:r>
                      <a:r>
                        <a:rPr sz="1600" b="1" spc="50" baseline="0" dirty="0">
                          <a:solidFill>
                            <a:srgbClr val="FFFFFF"/>
                          </a:solidFill>
                          <a:latin typeface="Fibel Nord"/>
                          <a:ea typeface="Fibel Nord"/>
                          <a:cs typeface="Fibel Nord"/>
                        </a:rPr>
                        <a:t>?</a:t>
                      </a:r>
                      <a:endParaRPr sz="1600" spc="50" baseline="0" dirty="0"/>
                    </a:p>
                  </a:txBody>
                  <a:tcPr marL="45720" marR="45720">
                    <a:lnB w="12700" cap="flat" cmpd="sng" algn="ctr">
                      <a:solidFill>
                        <a:schemeClr val="bg1">
                          <a:lumMod val="85000"/>
                        </a:schemeClr>
                      </a:solidFill>
                      <a:prstDash val="sysDot"/>
                      <a:round/>
                      <a:headEnd type="none" w="med" len="med"/>
                      <a:tailEnd type="none" w="med" len="med"/>
                    </a:lnB>
                    <a:solidFill>
                      <a:srgbClr val="808080"/>
                    </a:solidFill>
                  </a:tcPr>
                </a:tc>
                <a:tc rowSpan="4">
                  <a:txBody>
                    <a:bodyPr/>
                    <a:lstStyle/>
                    <a:p>
                      <a:pPr defTabSz="685800">
                        <a:defRPr sz="1000">
                          <a:latin typeface="Fibel Nord"/>
                          <a:ea typeface="Fibel Nord"/>
                          <a:cs typeface="Fibel Nord"/>
                        </a:defRPr>
                      </a:pPr>
                      <a:endParaRPr sz="1600" spc="50" baseline="0"/>
                    </a:p>
                  </a:txBody>
                  <a:tcPr marL="45720" marR="4572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1625704">
                <a:tc>
                  <a:txBody>
                    <a:bodyPr/>
                    <a:lstStyle/>
                    <a:p>
                      <a:pPr algn="l" defTabSz="685800">
                        <a:defRPr/>
                      </a:pPr>
                      <a:r>
                        <a:rPr sz="1600" b="1" spc="50" baseline="0" dirty="0">
                          <a:solidFill>
                            <a:srgbClr val="FFFFFF"/>
                          </a:solidFill>
                          <a:latin typeface="Fibel Nord"/>
                          <a:ea typeface="Fibel Nord"/>
                          <a:cs typeface="Fibel Nord"/>
                        </a:rPr>
                        <a:t>Wie alt </a:t>
                      </a:r>
                      <a:r>
                        <a:rPr sz="1600" b="1" spc="50" baseline="0" dirty="0" err="1">
                          <a:solidFill>
                            <a:srgbClr val="FFFFFF"/>
                          </a:solidFill>
                          <a:latin typeface="Fibel Nord"/>
                          <a:ea typeface="Fibel Nord"/>
                          <a:cs typeface="Fibel Nord"/>
                        </a:rPr>
                        <a:t>ist</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sie</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2"/>
                  </a:ext>
                </a:extLst>
              </a:tr>
              <a:tr h="1625704">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sehen</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Haare</a:t>
                      </a:r>
                      <a:r>
                        <a:rPr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3"/>
                  </a:ext>
                </a:extLst>
              </a:tr>
              <a:tr h="1625704">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sehen</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Augen</a:t>
                      </a:r>
                      <a:r>
                        <a:rPr lang="de-DE"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noFill/>
                      <a:prstDash val="solid"/>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4"/>
                  </a:ext>
                </a:extLst>
              </a:tr>
            </a:tbl>
          </a:graphicData>
        </a:graphic>
      </p:graphicFrame>
      <p:pic>
        <p:nvPicPr>
          <p:cNvPr id="20" name="Picture 19">
            <a:extLst>
              <a:ext uri="{FF2B5EF4-FFF2-40B4-BE49-F238E27FC236}">
                <a16:creationId xmlns:a16="http://schemas.microsoft.com/office/drawing/2014/main" id="{903E00FD-85D6-45F1-81E6-378D2BC91686}"/>
              </a:ext>
            </a:extLst>
          </p:cNvPr>
          <p:cNvPicPr>
            <a:picLocks noChangeAspect="1"/>
          </p:cNvPicPr>
          <p:nvPr/>
        </p:nvPicPr>
        <p:blipFill rotWithShape="1">
          <a:blip r:embed="rId2">
            <a:extLst>
              <a:ext uri="{28A0092B-C50C-407E-A947-70E740481C1C}">
                <a14:useLocalDpi xmlns:a14="http://schemas.microsoft.com/office/drawing/2010/main" val="0"/>
              </a:ext>
            </a:extLst>
          </a:blip>
          <a:srcRect l="38418" t="28082" r="5237" b="25333"/>
          <a:stretch/>
        </p:blipFill>
        <p:spPr bwMode="auto">
          <a:xfrm>
            <a:off x="1552075" y="3498570"/>
            <a:ext cx="5305926" cy="6203590"/>
          </a:xfrm>
          <a:prstGeom prst="rect">
            <a:avLst/>
          </a:prstGeom>
        </p:spPr>
      </p:pic>
      <p:sp>
        <p:nvSpPr>
          <p:cNvPr id="21" name="Rectangle 20">
            <a:extLst>
              <a:ext uri="{FF2B5EF4-FFF2-40B4-BE49-F238E27FC236}">
                <a16:creationId xmlns:a16="http://schemas.microsoft.com/office/drawing/2014/main" id="{06A35945-DFD8-4AF1-9456-79FC3C05F373}"/>
              </a:ext>
            </a:extLst>
          </p:cNvPr>
          <p:cNvSpPr/>
          <p:nvPr/>
        </p:nvSpPr>
        <p:spPr bwMode="auto">
          <a:xfrm>
            <a:off x="1552074" y="3651112"/>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4" name="Rectangle 33">
            <a:extLst>
              <a:ext uri="{FF2B5EF4-FFF2-40B4-BE49-F238E27FC236}">
                <a16:creationId xmlns:a16="http://schemas.microsoft.com/office/drawing/2014/main" id="{AAF151FB-D61C-4645-AC9E-21E000D6E170}"/>
              </a:ext>
            </a:extLst>
          </p:cNvPr>
          <p:cNvSpPr/>
          <p:nvPr/>
        </p:nvSpPr>
        <p:spPr bwMode="auto">
          <a:xfrm>
            <a:off x="1552074" y="4457614"/>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0" name="Rectangle 39">
            <a:extLst>
              <a:ext uri="{FF2B5EF4-FFF2-40B4-BE49-F238E27FC236}">
                <a16:creationId xmlns:a16="http://schemas.microsoft.com/office/drawing/2014/main" id="{F85563DF-2760-4878-BD12-BD7313DEC713}"/>
              </a:ext>
            </a:extLst>
          </p:cNvPr>
          <p:cNvSpPr/>
          <p:nvPr/>
        </p:nvSpPr>
        <p:spPr bwMode="auto">
          <a:xfrm>
            <a:off x="1552075" y="5268657"/>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1" name="Rectangle 40">
            <a:extLst>
              <a:ext uri="{FF2B5EF4-FFF2-40B4-BE49-F238E27FC236}">
                <a16:creationId xmlns:a16="http://schemas.microsoft.com/office/drawing/2014/main" id="{219FA1B3-62CC-47C2-840B-6563B771ED4A}"/>
              </a:ext>
            </a:extLst>
          </p:cNvPr>
          <p:cNvSpPr/>
          <p:nvPr/>
        </p:nvSpPr>
        <p:spPr bwMode="auto">
          <a:xfrm>
            <a:off x="1552075" y="6075159"/>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2" name="Rectangle 41">
            <a:extLst>
              <a:ext uri="{FF2B5EF4-FFF2-40B4-BE49-F238E27FC236}">
                <a16:creationId xmlns:a16="http://schemas.microsoft.com/office/drawing/2014/main" id="{4C853F3D-4358-494B-B0CE-481DB89AC4F8}"/>
              </a:ext>
            </a:extLst>
          </p:cNvPr>
          <p:cNvSpPr/>
          <p:nvPr/>
        </p:nvSpPr>
        <p:spPr bwMode="auto">
          <a:xfrm>
            <a:off x="1552073" y="6878574"/>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3" name="Rectangle 42">
            <a:extLst>
              <a:ext uri="{FF2B5EF4-FFF2-40B4-BE49-F238E27FC236}">
                <a16:creationId xmlns:a16="http://schemas.microsoft.com/office/drawing/2014/main" id="{3759A165-065F-42AE-8AE0-CD83A854ECA1}"/>
              </a:ext>
            </a:extLst>
          </p:cNvPr>
          <p:cNvSpPr/>
          <p:nvPr/>
        </p:nvSpPr>
        <p:spPr bwMode="auto">
          <a:xfrm>
            <a:off x="1552074" y="7689617"/>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4" name="Rectangle 43">
            <a:extLst>
              <a:ext uri="{FF2B5EF4-FFF2-40B4-BE49-F238E27FC236}">
                <a16:creationId xmlns:a16="http://schemas.microsoft.com/office/drawing/2014/main" id="{766251FA-4D28-44EE-B0DF-DDE7BAE5DA9B}"/>
              </a:ext>
            </a:extLst>
          </p:cNvPr>
          <p:cNvSpPr/>
          <p:nvPr/>
        </p:nvSpPr>
        <p:spPr bwMode="auto">
          <a:xfrm>
            <a:off x="1552074" y="8496119"/>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5" name="Rectangle 44">
            <a:extLst>
              <a:ext uri="{FF2B5EF4-FFF2-40B4-BE49-F238E27FC236}">
                <a16:creationId xmlns:a16="http://schemas.microsoft.com/office/drawing/2014/main" id="{981F273A-14AA-4D52-BF2C-28D723314C9B}"/>
              </a:ext>
            </a:extLst>
          </p:cNvPr>
          <p:cNvSpPr/>
          <p:nvPr/>
        </p:nvSpPr>
        <p:spPr bwMode="auto">
          <a:xfrm>
            <a:off x="1552074" y="9301863"/>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cxnSp>
        <p:nvCxnSpPr>
          <p:cNvPr id="22" name="Straight Arrow Connector 21">
            <a:extLst>
              <a:ext uri="{FF2B5EF4-FFF2-40B4-BE49-F238E27FC236}">
                <a16:creationId xmlns:a16="http://schemas.microsoft.com/office/drawing/2014/main" id="{66C7AA1E-8623-4BF0-B674-9157329D09CB}"/>
              </a:ext>
            </a:extLst>
          </p:cNvPr>
          <p:cNvCxnSpPr>
            <a:cxnSpLocks/>
          </p:cNvCxnSpPr>
          <p:nvPr/>
        </p:nvCxnSpPr>
        <p:spPr bwMode="auto">
          <a:xfrm>
            <a:off x="6242715" y="9670906"/>
            <a:ext cx="488285" cy="0"/>
          </a:xfrm>
          <a:prstGeom prst="straightConnector1">
            <a:avLst/>
          </a:prstGeom>
          <a:noFill/>
          <a:ln w="25400" cap="flat">
            <a:solidFill>
              <a:schemeClr val="tx1"/>
            </a:solidFill>
            <a:prstDash val="solid"/>
            <a:round/>
            <a:tailEnd type="triangle"/>
          </a:ln>
        </p:spPr>
        <p:style>
          <a:lnRef idx="0">
            <a:srgbClr val="000000"/>
          </a:lnRef>
          <a:fillRef idx="0">
            <a:srgbClr val="000000"/>
          </a:fillRef>
          <a:effectRef idx="0">
            <a:srgbClr val="000000"/>
          </a:effectRef>
          <a:fontRef idx="none"/>
        </p:style>
      </p:cxnSp>
      <p:sp>
        <p:nvSpPr>
          <p:cNvPr id="23" name="Slide Number Placeholder 3">
            <a:extLst>
              <a:ext uri="{FF2B5EF4-FFF2-40B4-BE49-F238E27FC236}">
                <a16:creationId xmlns:a16="http://schemas.microsoft.com/office/drawing/2014/main" id="{8646DC3E-1765-4E0F-80CC-E5060DE97EA1}"/>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131</a:t>
            </a:fld>
            <a:endParaRPr lang="de-DE" dirty="0"/>
          </a:p>
        </p:txBody>
      </p:sp>
    </p:spTree>
    <p:extLst>
      <p:ext uri="{BB962C8B-B14F-4D97-AF65-F5344CB8AC3E}">
        <p14:creationId xmlns:p14="http://schemas.microsoft.com/office/powerpoint/2010/main" val="31946286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19" name="TextBox 2"/>
          <p:cNvSpPr txBox="1"/>
          <p:nvPr/>
        </p:nvSpPr>
        <p:spPr bwMode="auto">
          <a:xfrm>
            <a:off x="268413" y="55760"/>
            <a:ext cx="5761024" cy="390383"/>
          </a:xfrm>
          <a:prstGeom prst="rect">
            <a:avLst/>
          </a:prstGeom>
          <a:noFill/>
          <a:ln w="12700" cap="flat">
            <a:noFill/>
            <a:miter lim="400000"/>
          </a:ln>
          <a:effectLst/>
        </p:spPr>
        <p:txBody>
          <a:bodyPr wrap="square" lIns="45718" tIns="45718" rIns="45718" bIns="45718" numCol="1" anchor="t">
            <a:noAutofit/>
          </a:bodyPr>
          <a:lstStyle>
            <a:lvl1pPr>
              <a:defRPr sz="2000" b="1">
                <a:latin typeface="Fibel Nord"/>
                <a:ea typeface="Fibel Nord"/>
                <a:cs typeface="Fibel Nord"/>
              </a:defRPr>
            </a:lvl1pPr>
          </a:lstStyle>
          <a:p>
            <a:pPr>
              <a:defRPr/>
            </a:pPr>
            <a:r>
              <a:rPr lang="de-DE" sz="2200" spc="50" dirty="0"/>
              <a:t>AB 14a: S</a:t>
            </a:r>
            <a:r>
              <a:rPr sz="2200" spc="50" dirty="0" err="1"/>
              <a:t>chreiben</a:t>
            </a:r>
            <a:r>
              <a:rPr sz="2200" spc="50" dirty="0"/>
              <a:t> - </a:t>
            </a:r>
            <a:r>
              <a:rPr lang="de-DE" sz="2200" spc="50" dirty="0"/>
              <a:t>Puzzle</a:t>
            </a:r>
            <a:r>
              <a:rPr sz="2200" spc="50" dirty="0" err="1"/>
              <a:t>figur</a:t>
            </a:r>
            <a:endParaRPr sz="2200" spc="50" dirty="0"/>
          </a:p>
        </p:txBody>
      </p:sp>
      <p:sp>
        <p:nvSpPr>
          <p:cNvPr id="27" name="Rectangle 7">
            <a:extLst>
              <a:ext uri="{FF2B5EF4-FFF2-40B4-BE49-F238E27FC236}">
                <a16:creationId xmlns:a16="http://schemas.microsoft.com/office/drawing/2014/main" id="{713CB468-8E59-43E0-A24B-CC7CEA00AB99}"/>
              </a:ext>
            </a:extLst>
          </p:cNvPr>
          <p:cNvSpPr/>
          <p:nvPr/>
        </p:nvSpPr>
        <p:spPr bwMode="auto">
          <a:xfrm>
            <a:off x="-251724" y="470172"/>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graphicFrame>
        <p:nvGraphicFramePr>
          <p:cNvPr id="25" name="Table 12">
            <a:extLst>
              <a:ext uri="{FF2B5EF4-FFF2-40B4-BE49-F238E27FC236}">
                <a16:creationId xmlns:a16="http://schemas.microsoft.com/office/drawing/2014/main" id="{1F493BA7-3D65-4B0F-BE14-AC5E239B7C09}"/>
              </a:ext>
            </a:extLst>
          </p:cNvPr>
          <p:cNvGraphicFramePr>
            <a:graphicFrameLocks/>
          </p:cNvGraphicFramePr>
          <p:nvPr>
            <p:extLst>
              <p:ext uri="{D42A27DB-BD31-4B8C-83A1-F6EECF244321}">
                <p14:modId xmlns:p14="http://schemas.microsoft.com/office/powerpoint/2010/main" val="1962664716"/>
              </p:ext>
            </p:extLst>
          </p:nvPr>
        </p:nvGraphicFramePr>
        <p:xfrm>
          <a:off x="268413" y="962038"/>
          <a:ext cx="6589587" cy="8565640"/>
        </p:xfrm>
        <a:graphic>
          <a:graphicData uri="http://schemas.openxmlformats.org/drawingml/2006/table">
            <a:tbl>
              <a:tblPr>
                <a:tableStyleId>{4C3C2611-4C71-4FC5-86AE-919BDF0F9419}</a:tableStyleId>
              </a:tblPr>
              <a:tblGrid>
                <a:gridCol w="1187408">
                  <a:extLst>
                    <a:ext uri="{9D8B030D-6E8A-4147-A177-3AD203B41FA5}">
                      <a16:colId xmlns:a16="http://schemas.microsoft.com/office/drawing/2014/main" val="20000"/>
                    </a:ext>
                  </a:extLst>
                </a:gridCol>
                <a:gridCol w="5402179">
                  <a:extLst>
                    <a:ext uri="{9D8B030D-6E8A-4147-A177-3AD203B41FA5}">
                      <a16:colId xmlns:a16="http://schemas.microsoft.com/office/drawing/2014/main" val="20001"/>
                    </a:ext>
                  </a:extLst>
                </a:gridCol>
              </a:tblGrid>
              <a:tr h="1713128">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sieht</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Nase</a:t>
                      </a:r>
                      <a:r>
                        <a:rPr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noFill/>
                      <a:prstDash val="solid"/>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rowSpan="5">
                  <a:txBody>
                    <a:bodyPr/>
                    <a:lstStyle/>
                    <a:p>
                      <a:pPr>
                        <a:defRPr/>
                      </a:pPr>
                      <a:endParaRPr lang="de-DE"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5"/>
                  </a:ext>
                </a:extLst>
              </a:tr>
              <a:tr h="1713128">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sehen</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Ohren</a:t>
                      </a:r>
                      <a:r>
                        <a:rPr lang="de-DE"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6"/>
                  </a:ext>
                </a:extLst>
              </a:tr>
              <a:tr h="1713128">
                <a:tc>
                  <a:txBody>
                    <a:bodyPr/>
                    <a:lstStyle/>
                    <a:p>
                      <a:pPr algn="l" defTabSz="685800">
                        <a:defRPr/>
                      </a:pPr>
                      <a:r>
                        <a:rPr sz="1600" b="1" spc="50" baseline="0" dirty="0">
                          <a:solidFill>
                            <a:srgbClr val="FFFFFF"/>
                          </a:solidFill>
                          <a:latin typeface="Fibel Nord"/>
                          <a:ea typeface="Fibel Nord"/>
                          <a:cs typeface="Fibel Nord"/>
                        </a:rPr>
                        <a:t>Was </a:t>
                      </a:r>
                      <a:r>
                        <a:rPr sz="1600" b="1" spc="50" baseline="0" dirty="0" err="1">
                          <a:solidFill>
                            <a:srgbClr val="FFFFFF"/>
                          </a:solidFill>
                          <a:latin typeface="Fibel Nord"/>
                          <a:ea typeface="Fibel Nord"/>
                          <a:cs typeface="Fibel Nord"/>
                        </a:rPr>
                        <a:t>trägt</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m</a:t>
                      </a:r>
                      <a:r>
                        <a:rPr sz="1600" b="1" spc="50" baseline="0" dirty="0" err="1">
                          <a:solidFill>
                            <a:srgbClr val="FFFFFF"/>
                          </a:solidFill>
                          <a:latin typeface="Fibel Nord"/>
                          <a:ea typeface="Fibel Nord"/>
                          <a:cs typeface="Fibel Nord"/>
                        </a:rPr>
                        <a:t>eine</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Puzzlefigur</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7"/>
                  </a:ext>
                </a:extLst>
              </a:tr>
              <a:tr h="1713128">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de-DE" sz="1600" b="1" spc="50" baseline="0" dirty="0">
                          <a:solidFill>
                            <a:schemeClr val="bg1"/>
                          </a:solidFill>
                          <a:latin typeface="Fibel Nord"/>
                        </a:rPr>
                        <a:t>Was sind ihre besonderen Merkmale?</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endParaRPr lang="de-DE"/>
                    </a:p>
                  </a:txBody>
                  <a:tcPr/>
                </a:tc>
                <a:extLst>
                  <a:ext uri="{0D108BD9-81ED-4DB2-BD59-A6C34878D82A}">
                    <a16:rowId xmlns:a16="http://schemas.microsoft.com/office/drawing/2014/main" val="408607076"/>
                  </a:ext>
                </a:extLst>
              </a:tr>
              <a:tr h="1713128">
                <a:tc>
                  <a:txBody>
                    <a:bodyPr/>
                    <a:lstStyle/>
                    <a:p>
                      <a:pPr algn="l" defTabSz="685800">
                        <a:defRPr/>
                      </a:pPr>
                      <a:r>
                        <a:rPr sz="1600" b="1" spc="50" baseline="0" dirty="0">
                          <a:solidFill>
                            <a:srgbClr val="FFFFFF"/>
                          </a:solidFill>
                          <a:latin typeface="Fibel Nord"/>
                          <a:ea typeface="Fibel Nord"/>
                          <a:cs typeface="Fibel Nord"/>
                        </a:rPr>
                        <a:t>Was </a:t>
                      </a:r>
                      <a:r>
                        <a:rPr sz="1600" b="1" spc="50" baseline="0" dirty="0" err="1">
                          <a:solidFill>
                            <a:srgbClr val="FFFFFF"/>
                          </a:solidFill>
                          <a:latin typeface="Fibel Nord"/>
                          <a:ea typeface="Fibel Nord"/>
                          <a:cs typeface="Fibel Nord"/>
                        </a:rPr>
                        <a:t>sind</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ihre</a:t>
                      </a:r>
                      <a:r>
                        <a:rPr lang="en-US"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inneren</a:t>
                      </a:r>
                      <a:r>
                        <a:rPr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Merkmale</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solidFill>
                      <a:srgbClr val="808080"/>
                    </a:solidFill>
                  </a:tcPr>
                </a:tc>
                <a:tc vMerge="1">
                  <a:txBody>
                    <a:bodyPr/>
                    <a:lstStyle/>
                    <a:p>
                      <a:pPr>
                        <a:defRPr/>
                      </a:pPr>
                      <a:endParaRPr lang="de-DE"/>
                    </a:p>
                  </a:txBody>
                  <a:tcPr/>
                </a:tc>
                <a:extLst>
                  <a:ext uri="{0D108BD9-81ED-4DB2-BD59-A6C34878D82A}">
                    <a16:rowId xmlns:a16="http://schemas.microsoft.com/office/drawing/2014/main" val="10008"/>
                  </a:ext>
                </a:extLst>
              </a:tr>
            </a:tbl>
          </a:graphicData>
        </a:graphic>
      </p:graphicFrame>
      <p:pic>
        <p:nvPicPr>
          <p:cNvPr id="26" name="Picture 25">
            <a:extLst>
              <a:ext uri="{FF2B5EF4-FFF2-40B4-BE49-F238E27FC236}">
                <a16:creationId xmlns:a16="http://schemas.microsoft.com/office/drawing/2014/main" id="{4527EB4E-A0C2-4FE4-8A0C-D8A2D27427D4}"/>
              </a:ext>
            </a:extLst>
          </p:cNvPr>
          <p:cNvPicPr>
            <a:picLocks noChangeAspect="1"/>
          </p:cNvPicPr>
          <p:nvPr/>
        </p:nvPicPr>
        <p:blipFill rotWithShape="1">
          <a:blip r:embed="rId2">
            <a:extLst>
              <a:ext uri="{28A0092B-C50C-407E-A947-70E740481C1C}">
                <a14:useLocalDpi xmlns:a14="http://schemas.microsoft.com/office/drawing/2010/main" val="0"/>
              </a:ext>
            </a:extLst>
          </a:blip>
          <a:srcRect l="38418" t="11000" r="5237" b="25333"/>
          <a:stretch/>
        </p:blipFill>
        <p:spPr bwMode="auto">
          <a:xfrm>
            <a:off x="1552075" y="1019088"/>
            <a:ext cx="5305926" cy="8478353"/>
          </a:xfrm>
          <a:prstGeom prst="rect">
            <a:avLst/>
          </a:prstGeom>
        </p:spPr>
      </p:pic>
      <p:sp>
        <p:nvSpPr>
          <p:cNvPr id="28" name="Rectangle 27">
            <a:extLst>
              <a:ext uri="{FF2B5EF4-FFF2-40B4-BE49-F238E27FC236}">
                <a16:creationId xmlns:a16="http://schemas.microsoft.com/office/drawing/2014/main" id="{7E813F1E-7022-4B2B-8272-414776DF9DF5}"/>
              </a:ext>
            </a:extLst>
          </p:cNvPr>
          <p:cNvSpPr/>
          <p:nvPr/>
        </p:nvSpPr>
        <p:spPr bwMode="auto">
          <a:xfrm>
            <a:off x="1552074" y="1425086"/>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9" name="Rectangle 28">
            <a:extLst>
              <a:ext uri="{FF2B5EF4-FFF2-40B4-BE49-F238E27FC236}">
                <a16:creationId xmlns:a16="http://schemas.microsoft.com/office/drawing/2014/main" id="{55FE1E15-29DB-4F4F-9A46-E0C6D947F40C}"/>
              </a:ext>
            </a:extLst>
          </p:cNvPr>
          <p:cNvSpPr/>
          <p:nvPr/>
        </p:nvSpPr>
        <p:spPr bwMode="auto">
          <a:xfrm>
            <a:off x="1552074" y="2231588"/>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0" name="Rectangle 29">
            <a:extLst>
              <a:ext uri="{FF2B5EF4-FFF2-40B4-BE49-F238E27FC236}">
                <a16:creationId xmlns:a16="http://schemas.microsoft.com/office/drawing/2014/main" id="{F3C64975-C58B-4937-95D2-6764DF2AD9F6}"/>
              </a:ext>
            </a:extLst>
          </p:cNvPr>
          <p:cNvSpPr/>
          <p:nvPr/>
        </p:nvSpPr>
        <p:spPr bwMode="auto">
          <a:xfrm>
            <a:off x="1552075" y="3042631"/>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1" name="Rectangle 30">
            <a:extLst>
              <a:ext uri="{FF2B5EF4-FFF2-40B4-BE49-F238E27FC236}">
                <a16:creationId xmlns:a16="http://schemas.microsoft.com/office/drawing/2014/main" id="{1D440A39-C2A9-48F7-859E-2242E5C4A03A}"/>
              </a:ext>
            </a:extLst>
          </p:cNvPr>
          <p:cNvSpPr/>
          <p:nvPr/>
        </p:nvSpPr>
        <p:spPr bwMode="auto">
          <a:xfrm>
            <a:off x="1552075" y="3849133"/>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2" name="Rectangle 31">
            <a:extLst>
              <a:ext uri="{FF2B5EF4-FFF2-40B4-BE49-F238E27FC236}">
                <a16:creationId xmlns:a16="http://schemas.microsoft.com/office/drawing/2014/main" id="{315A35A1-5ABE-4C7F-A3B9-692203F3CA0C}"/>
              </a:ext>
            </a:extLst>
          </p:cNvPr>
          <p:cNvSpPr/>
          <p:nvPr/>
        </p:nvSpPr>
        <p:spPr bwMode="auto">
          <a:xfrm>
            <a:off x="1552073" y="4652548"/>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3" name="Rectangle 32">
            <a:extLst>
              <a:ext uri="{FF2B5EF4-FFF2-40B4-BE49-F238E27FC236}">
                <a16:creationId xmlns:a16="http://schemas.microsoft.com/office/drawing/2014/main" id="{D1AA47E3-677E-4F3A-BB88-A9453F598DD2}"/>
              </a:ext>
            </a:extLst>
          </p:cNvPr>
          <p:cNvSpPr/>
          <p:nvPr/>
        </p:nvSpPr>
        <p:spPr bwMode="auto">
          <a:xfrm>
            <a:off x="1552074" y="5463591"/>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4" name="Rectangle 33">
            <a:extLst>
              <a:ext uri="{FF2B5EF4-FFF2-40B4-BE49-F238E27FC236}">
                <a16:creationId xmlns:a16="http://schemas.microsoft.com/office/drawing/2014/main" id="{D0A600F1-301A-4977-B508-2198B3D9D404}"/>
              </a:ext>
            </a:extLst>
          </p:cNvPr>
          <p:cNvSpPr/>
          <p:nvPr/>
        </p:nvSpPr>
        <p:spPr bwMode="auto">
          <a:xfrm>
            <a:off x="1552074" y="6270093"/>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5" name="Rectangle 34">
            <a:extLst>
              <a:ext uri="{FF2B5EF4-FFF2-40B4-BE49-F238E27FC236}">
                <a16:creationId xmlns:a16="http://schemas.microsoft.com/office/drawing/2014/main" id="{6DC3DCD1-7F98-4C0F-807D-51F89CF55E87}"/>
              </a:ext>
            </a:extLst>
          </p:cNvPr>
          <p:cNvSpPr/>
          <p:nvPr/>
        </p:nvSpPr>
        <p:spPr bwMode="auto">
          <a:xfrm>
            <a:off x="1552074" y="7075837"/>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6" name="Rectangle 35">
            <a:extLst>
              <a:ext uri="{FF2B5EF4-FFF2-40B4-BE49-F238E27FC236}">
                <a16:creationId xmlns:a16="http://schemas.microsoft.com/office/drawing/2014/main" id="{3FB261FA-8907-4800-B530-8A6B82221F50}"/>
              </a:ext>
            </a:extLst>
          </p:cNvPr>
          <p:cNvSpPr/>
          <p:nvPr/>
        </p:nvSpPr>
        <p:spPr bwMode="auto">
          <a:xfrm>
            <a:off x="1552073" y="7880172"/>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7" name="Rectangle 36">
            <a:extLst>
              <a:ext uri="{FF2B5EF4-FFF2-40B4-BE49-F238E27FC236}">
                <a16:creationId xmlns:a16="http://schemas.microsoft.com/office/drawing/2014/main" id="{55B3AA57-C31C-41B5-A71E-B345A8E96E17}"/>
              </a:ext>
            </a:extLst>
          </p:cNvPr>
          <p:cNvSpPr/>
          <p:nvPr/>
        </p:nvSpPr>
        <p:spPr bwMode="auto">
          <a:xfrm>
            <a:off x="1552073" y="8685916"/>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7" name="Slide Number Placeholder 3">
            <a:extLst>
              <a:ext uri="{FF2B5EF4-FFF2-40B4-BE49-F238E27FC236}">
                <a16:creationId xmlns:a16="http://schemas.microsoft.com/office/drawing/2014/main" id="{57FC3388-585E-4F26-BAE2-95B15F40A5C3}"/>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132</a:t>
            </a:fld>
            <a:endParaRPr lang="de-DE" dirty="0"/>
          </a:p>
        </p:txBody>
      </p:sp>
    </p:spTree>
    <p:extLst>
      <p:ext uri="{BB962C8B-B14F-4D97-AF65-F5344CB8AC3E}">
        <p14:creationId xmlns:p14="http://schemas.microsoft.com/office/powerpoint/2010/main" val="41113861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Picture 2">
            <a:extLst>
              <a:ext uri="{FF2B5EF4-FFF2-40B4-BE49-F238E27FC236}">
                <a16:creationId xmlns:a16="http://schemas.microsoft.com/office/drawing/2014/main" id="{C6445B79-8F8F-4A8F-AFE2-2F15EA5AA131}"/>
              </a:ext>
            </a:extLst>
          </p:cNvPr>
          <p:cNvPicPr>
            <a:picLocks noChangeAspect="1"/>
          </p:cNvPicPr>
          <p:nvPr/>
        </p:nvPicPr>
        <p:blipFill rotWithShape="1">
          <a:blip r:embed="rId2">
            <a:extLst>
              <a:ext uri="{28A0092B-C50C-407E-A947-70E740481C1C}">
                <a14:useLocalDpi xmlns:a14="http://schemas.microsoft.com/office/drawing/2010/main" val="0"/>
              </a:ext>
            </a:extLst>
          </a:blip>
          <a:srcRect l="10857" t="29860" r="5339" b="8554"/>
          <a:stretch/>
        </p:blipFill>
        <p:spPr>
          <a:xfrm>
            <a:off x="132345" y="2634917"/>
            <a:ext cx="6699885" cy="6962838"/>
          </a:xfrm>
          <a:prstGeom prst="rect">
            <a:avLst/>
          </a:prstGeom>
        </p:spPr>
      </p:pic>
      <p:sp>
        <p:nvSpPr>
          <p:cNvPr id="1872" name="TextBox 19"/>
          <p:cNvSpPr txBox="1"/>
          <p:nvPr/>
        </p:nvSpPr>
        <p:spPr bwMode="auto">
          <a:xfrm>
            <a:off x="2401624" y="2290942"/>
            <a:ext cx="2022788" cy="396237"/>
          </a:xfrm>
          <a:prstGeom prst="rect">
            <a:avLst/>
          </a:prstGeom>
          <a:ln w="12700">
            <a:miter lim="400000"/>
          </a:ln>
        </p:spPr>
        <p:txBody>
          <a:bodyPr lIns="45718" tIns="45718" rIns="45718" bIns="45718">
            <a:spAutoFit/>
          </a:bodyPr>
          <a:lstStyle>
            <a:lvl1pPr algn="ctr">
              <a:defRPr sz="2000" b="1">
                <a:latin typeface="Fibel Nord"/>
                <a:ea typeface="Fibel Nord"/>
                <a:cs typeface="Fibel Nord"/>
              </a:defRPr>
            </a:lvl1pPr>
          </a:lstStyle>
          <a:p>
            <a:pPr>
              <a:defRPr/>
            </a:pPr>
            <a:r>
              <a:rPr lang="de-DE" spc="50" dirty="0"/>
              <a:t>e</a:t>
            </a:r>
            <a:r>
              <a:rPr spc="50" dirty="0" err="1"/>
              <a:t>rste</a:t>
            </a:r>
            <a:r>
              <a:rPr lang="de-DE" spc="50" dirty="0"/>
              <a:t> Fassung</a:t>
            </a:r>
            <a:endParaRPr spc="50" dirty="0"/>
          </a:p>
        </p:txBody>
      </p:sp>
      <p:grpSp>
        <p:nvGrpSpPr>
          <p:cNvPr id="1884" name="Group"/>
          <p:cNvGrpSpPr/>
          <p:nvPr/>
        </p:nvGrpSpPr>
        <p:grpSpPr bwMode="auto">
          <a:xfrm>
            <a:off x="436037" y="1142599"/>
            <a:ext cx="5953961" cy="930020"/>
            <a:chOff x="0" y="31161"/>
            <a:chExt cx="5953959" cy="930019"/>
          </a:xfrm>
        </p:grpSpPr>
        <p:sp>
          <p:nvSpPr>
            <p:cNvPr id="1880" name="TextBox 1"/>
            <p:cNvSpPr txBox="1"/>
            <p:nvPr/>
          </p:nvSpPr>
          <p:spPr bwMode="auto">
            <a:xfrm>
              <a:off x="476581" y="37855"/>
              <a:ext cx="5477378" cy="923325"/>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Beschreibe deine Puzzlefigur. Benutze dein Bild und deine ausgefüllte Tabelle als Hilfe. </a:t>
              </a:r>
              <a:r>
                <a:rPr lang="de-DE" b="1" spc="50" dirty="0"/>
                <a:t>Schreibe nur auf die weißen Linien</a:t>
              </a:r>
              <a:r>
                <a:rPr lang="de-DE" spc="50" dirty="0"/>
                <a:t>. Die grauen Linien werden später für das Überarbeiten benutzt.</a:t>
              </a:r>
              <a:endParaRPr spc="50" dirty="0"/>
            </a:p>
          </p:txBody>
        </p:sp>
        <p:grpSp>
          <p:nvGrpSpPr>
            <p:cNvPr id="1883" name="Oval 18"/>
            <p:cNvGrpSpPr/>
            <p:nvPr/>
          </p:nvGrpSpPr>
          <p:grpSpPr bwMode="auto">
            <a:xfrm>
              <a:off x="0" y="31161"/>
              <a:ext cx="360003" cy="370837"/>
              <a:chOff x="0" y="0"/>
              <a:chExt cx="360002" cy="370835"/>
            </a:xfrm>
          </p:grpSpPr>
          <p:sp>
            <p:nvSpPr>
              <p:cNvPr id="1881" name="Circle"/>
              <p:cNvSpPr/>
              <p:nvPr/>
            </p:nvSpPr>
            <p:spPr bwMode="auto">
              <a:xfrm>
                <a:off x="0" y="7882"/>
                <a:ext cx="360003" cy="35507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882" name="1"/>
              <p:cNvSpPr txBox="1"/>
              <p:nvPr/>
            </p:nvSpPr>
            <p:spPr bwMode="auto">
              <a:xfrm>
                <a:off x="103970" y="0"/>
                <a:ext cx="152061"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sp>
        <p:nvSpPr>
          <p:cNvPr id="1885" name="TextBox 2"/>
          <p:cNvSpPr txBox="1"/>
          <p:nvPr/>
        </p:nvSpPr>
        <p:spPr bwMode="auto">
          <a:xfrm>
            <a:off x="276344" y="308528"/>
            <a:ext cx="5775367" cy="430883"/>
          </a:xfrm>
          <a:prstGeom prst="rect">
            <a:avLst/>
          </a:prstGeom>
          <a:noFill/>
          <a:ln w="12700" cap="flat">
            <a:noFill/>
            <a:miter lim="400000"/>
          </a:ln>
          <a:effectLst/>
        </p:spPr>
        <p:txBody>
          <a:bodyPr wrap="square" lIns="45718" tIns="45718" rIns="45718" bIns="45718" numCol="1" anchor="t">
            <a:spAutoFit/>
          </a:bodyPr>
          <a:lstStyle>
            <a:lvl1pPr>
              <a:defRPr sz="2000" b="1">
                <a:latin typeface="Fibel Nord"/>
                <a:ea typeface="Fibel Nord"/>
                <a:cs typeface="Fibel Nord"/>
              </a:defRPr>
            </a:lvl1pPr>
          </a:lstStyle>
          <a:p>
            <a:pPr>
              <a:defRPr/>
            </a:pPr>
            <a:r>
              <a:rPr lang="de-DE" sz="2200" spc="50" dirty="0"/>
              <a:t>AB 14b: S</a:t>
            </a:r>
            <a:r>
              <a:rPr sz="2200" spc="50" dirty="0" err="1"/>
              <a:t>chreiben</a:t>
            </a:r>
            <a:r>
              <a:rPr sz="2200" spc="50" dirty="0"/>
              <a:t> - </a:t>
            </a:r>
            <a:r>
              <a:rPr lang="de-DE" sz="2200" spc="50" dirty="0"/>
              <a:t>Puzzle</a:t>
            </a:r>
            <a:r>
              <a:rPr sz="2200" spc="50" dirty="0" err="1"/>
              <a:t>figur</a:t>
            </a:r>
            <a:endParaRPr sz="2200" spc="50" dirty="0"/>
          </a:p>
        </p:txBody>
      </p:sp>
      <p:sp>
        <p:nvSpPr>
          <p:cNvPr id="18" name="Rectangle 7">
            <a:extLst>
              <a:ext uri="{FF2B5EF4-FFF2-40B4-BE49-F238E27FC236}">
                <a16:creationId xmlns:a16="http://schemas.microsoft.com/office/drawing/2014/main" id="{3E0FDA1E-C3CE-463B-8BEB-21CA7C035778}"/>
              </a:ext>
            </a:extLst>
          </p:cNvPr>
          <p:cNvSpPr/>
          <p:nvPr/>
        </p:nvSpPr>
        <p:spPr bwMode="auto">
          <a:xfrm>
            <a:off x="-251724" y="674888"/>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3" name="TextBox 45">
            <a:extLst>
              <a:ext uri="{FF2B5EF4-FFF2-40B4-BE49-F238E27FC236}">
                <a16:creationId xmlns:a16="http://schemas.microsoft.com/office/drawing/2014/main" id="{A576ABAD-8436-4D60-8CD9-D3773A5A0539}"/>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4" name="Rectangle 13">
            <a:extLst>
              <a:ext uri="{FF2B5EF4-FFF2-40B4-BE49-F238E27FC236}">
                <a16:creationId xmlns:a16="http://schemas.microsoft.com/office/drawing/2014/main" id="{85BCDC92-010C-40D3-A125-5096ABC05856}"/>
              </a:ext>
            </a:extLst>
          </p:cNvPr>
          <p:cNvSpPr/>
          <p:nvPr/>
        </p:nvSpPr>
        <p:spPr bwMode="auto">
          <a:xfrm>
            <a:off x="276344" y="3244617"/>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 name="Rectangle 14">
            <a:extLst>
              <a:ext uri="{FF2B5EF4-FFF2-40B4-BE49-F238E27FC236}">
                <a16:creationId xmlns:a16="http://schemas.microsoft.com/office/drawing/2014/main" id="{AA8FD685-0A45-46AB-8F03-778CC70E73F2}"/>
              </a:ext>
            </a:extLst>
          </p:cNvPr>
          <p:cNvSpPr/>
          <p:nvPr/>
        </p:nvSpPr>
        <p:spPr bwMode="auto">
          <a:xfrm>
            <a:off x="276344" y="4156219"/>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6" name="Rectangle 15">
            <a:extLst>
              <a:ext uri="{FF2B5EF4-FFF2-40B4-BE49-F238E27FC236}">
                <a16:creationId xmlns:a16="http://schemas.microsoft.com/office/drawing/2014/main" id="{B5E5C546-E880-493E-A0B5-91876344C528}"/>
              </a:ext>
            </a:extLst>
          </p:cNvPr>
          <p:cNvSpPr/>
          <p:nvPr/>
        </p:nvSpPr>
        <p:spPr bwMode="auto">
          <a:xfrm>
            <a:off x="276344" y="5071767"/>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7" name="Rectangle 16">
            <a:extLst>
              <a:ext uri="{FF2B5EF4-FFF2-40B4-BE49-F238E27FC236}">
                <a16:creationId xmlns:a16="http://schemas.microsoft.com/office/drawing/2014/main" id="{627578BC-1224-4957-9A47-1BF952A82426}"/>
              </a:ext>
            </a:extLst>
          </p:cNvPr>
          <p:cNvSpPr/>
          <p:nvPr/>
        </p:nvSpPr>
        <p:spPr bwMode="auto">
          <a:xfrm>
            <a:off x="276344" y="5979867"/>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9" name="Rectangle 18">
            <a:extLst>
              <a:ext uri="{FF2B5EF4-FFF2-40B4-BE49-F238E27FC236}">
                <a16:creationId xmlns:a16="http://schemas.microsoft.com/office/drawing/2014/main" id="{7463D03B-05EE-4404-829F-9D12A753F0D9}"/>
              </a:ext>
            </a:extLst>
          </p:cNvPr>
          <p:cNvSpPr/>
          <p:nvPr/>
        </p:nvSpPr>
        <p:spPr bwMode="auto">
          <a:xfrm>
            <a:off x="276344" y="6893943"/>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0" name="Rectangle 19">
            <a:extLst>
              <a:ext uri="{FF2B5EF4-FFF2-40B4-BE49-F238E27FC236}">
                <a16:creationId xmlns:a16="http://schemas.microsoft.com/office/drawing/2014/main" id="{9242BD3A-C1C6-4EAA-B851-DE6A9BFC20CF}"/>
              </a:ext>
            </a:extLst>
          </p:cNvPr>
          <p:cNvSpPr/>
          <p:nvPr/>
        </p:nvSpPr>
        <p:spPr bwMode="auto">
          <a:xfrm>
            <a:off x="276344" y="7805458"/>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1" name="Rectangle 20">
            <a:extLst>
              <a:ext uri="{FF2B5EF4-FFF2-40B4-BE49-F238E27FC236}">
                <a16:creationId xmlns:a16="http://schemas.microsoft.com/office/drawing/2014/main" id="{BCA304D1-60A0-4AF1-921D-49AB2B0BB55D}"/>
              </a:ext>
            </a:extLst>
          </p:cNvPr>
          <p:cNvSpPr/>
          <p:nvPr/>
        </p:nvSpPr>
        <p:spPr bwMode="auto">
          <a:xfrm>
            <a:off x="276344" y="8720239"/>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cxnSp>
        <p:nvCxnSpPr>
          <p:cNvPr id="22" name="Straight Arrow Connector 21">
            <a:extLst>
              <a:ext uri="{FF2B5EF4-FFF2-40B4-BE49-F238E27FC236}">
                <a16:creationId xmlns:a16="http://schemas.microsoft.com/office/drawing/2014/main" id="{E8C21783-2A08-4C5C-9DEC-BB0AE0C7CC43}"/>
              </a:ext>
            </a:extLst>
          </p:cNvPr>
          <p:cNvCxnSpPr>
            <a:cxnSpLocks/>
          </p:cNvCxnSpPr>
          <p:nvPr/>
        </p:nvCxnSpPr>
        <p:spPr bwMode="auto">
          <a:xfrm>
            <a:off x="6242715" y="9569306"/>
            <a:ext cx="488285" cy="0"/>
          </a:xfrm>
          <a:prstGeom prst="straightConnector1">
            <a:avLst/>
          </a:prstGeom>
          <a:noFill/>
          <a:ln w="25400" cap="flat">
            <a:solidFill>
              <a:schemeClr val="tx1"/>
            </a:solidFill>
            <a:prstDash val="solid"/>
            <a:round/>
            <a:tailEnd type="triangle"/>
          </a:ln>
        </p:spPr>
        <p:style>
          <a:lnRef idx="0">
            <a:srgbClr val="000000"/>
          </a:lnRef>
          <a:fillRef idx="0">
            <a:srgbClr val="000000"/>
          </a:fillRef>
          <a:effectRef idx="0">
            <a:srgbClr val="000000"/>
          </a:effectRef>
          <a:fontRef idx="none"/>
        </p:style>
      </p:cxnSp>
      <p:sp>
        <p:nvSpPr>
          <p:cNvPr id="23" name="Slide Number Placeholder 3">
            <a:extLst>
              <a:ext uri="{FF2B5EF4-FFF2-40B4-BE49-F238E27FC236}">
                <a16:creationId xmlns:a16="http://schemas.microsoft.com/office/drawing/2014/main" id="{70F9859D-D8B5-4B62-BC66-E740ECA054F1}"/>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133</a:t>
            </a:fld>
            <a:endParaRPr lang="de-DE" dirty="0"/>
          </a:p>
        </p:txBody>
      </p:sp>
    </p:spTree>
    <p:extLst>
      <p:ext uri="{BB962C8B-B14F-4D97-AF65-F5344CB8AC3E}">
        <p14:creationId xmlns:p14="http://schemas.microsoft.com/office/powerpoint/2010/main" val="12418275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Picture 2">
            <a:extLst>
              <a:ext uri="{FF2B5EF4-FFF2-40B4-BE49-F238E27FC236}">
                <a16:creationId xmlns:a16="http://schemas.microsoft.com/office/drawing/2014/main" id="{C6445B79-8F8F-4A8F-AFE2-2F15EA5AA131}"/>
              </a:ext>
            </a:extLst>
          </p:cNvPr>
          <p:cNvPicPr>
            <a:picLocks noChangeAspect="1"/>
          </p:cNvPicPr>
          <p:nvPr/>
        </p:nvPicPr>
        <p:blipFill rotWithShape="1">
          <a:blip r:embed="rId2">
            <a:extLst>
              <a:ext uri="{28A0092B-C50C-407E-A947-70E740481C1C}">
                <a14:useLocalDpi xmlns:a14="http://schemas.microsoft.com/office/drawing/2010/main" val="0"/>
              </a:ext>
            </a:extLst>
          </a:blip>
          <a:srcRect l="10857" t="18025" r="5339" b="6203"/>
          <a:stretch/>
        </p:blipFill>
        <p:spPr>
          <a:xfrm>
            <a:off x="132345" y="982944"/>
            <a:ext cx="6699885" cy="8566720"/>
          </a:xfrm>
          <a:prstGeom prst="rect">
            <a:avLst/>
          </a:prstGeom>
        </p:spPr>
      </p:pic>
      <p:sp>
        <p:nvSpPr>
          <p:cNvPr id="1885" name="TextBox 2"/>
          <p:cNvSpPr txBox="1"/>
          <p:nvPr/>
        </p:nvSpPr>
        <p:spPr bwMode="auto">
          <a:xfrm>
            <a:off x="276344" y="117459"/>
            <a:ext cx="5775367" cy="430883"/>
          </a:xfrm>
          <a:prstGeom prst="rect">
            <a:avLst/>
          </a:prstGeom>
          <a:noFill/>
          <a:ln w="12700" cap="flat">
            <a:noFill/>
            <a:miter lim="400000"/>
          </a:ln>
          <a:effectLst/>
        </p:spPr>
        <p:txBody>
          <a:bodyPr wrap="square" lIns="45718" tIns="45718" rIns="45718" bIns="45718" numCol="1" anchor="t">
            <a:spAutoFit/>
          </a:bodyPr>
          <a:lstStyle>
            <a:lvl1pPr>
              <a:defRPr sz="2000" b="1">
                <a:latin typeface="Fibel Nord"/>
                <a:ea typeface="Fibel Nord"/>
                <a:cs typeface="Fibel Nord"/>
              </a:defRPr>
            </a:lvl1pPr>
          </a:lstStyle>
          <a:p>
            <a:pPr>
              <a:defRPr/>
            </a:pPr>
            <a:r>
              <a:rPr lang="de-DE" sz="2200" spc="50" dirty="0"/>
              <a:t>AB 14b: S</a:t>
            </a:r>
            <a:r>
              <a:rPr sz="2200" spc="50" dirty="0" err="1"/>
              <a:t>chreiben</a:t>
            </a:r>
            <a:r>
              <a:rPr sz="2200" spc="50" dirty="0"/>
              <a:t> - </a:t>
            </a:r>
            <a:r>
              <a:rPr lang="de-DE" sz="2200" spc="50" dirty="0"/>
              <a:t>Puzzle</a:t>
            </a:r>
            <a:r>
              <a:rPr sz="2200" spc="50" dirty="0" err="1"/>
              <a:t>figur</a:t>
            </a:r>
            <a:endParaRPr sz="2200" spc="50" dirty="0"/>
          </a:p>
        </p:txBody>
      </p:sp>
      <p:sp>
        <p:nvSpPr>
          <p:cNvPr id="18" name="Rectangle 7">
            <a:extLst>
              <a:ext uri="{FF2B5EF4-FFF2-40B4-BE49-F238E27FC236}">
                <a16:creationId xmlns:a16="http://schemas.microsoft.com/office/drawing/2014/main" id="{3E0FDA1E-C3CE-463B-8BEB-21CA7C035778}"/>
              </a:ext>
            </a:extLst>
          </p:cNvPr>
          <p:cNvSpPr/>
          <p:nvPr/>
        </p:nvSpPr>
        <p:spPr bwMode="auto">
          <a:xfrm>
            <a:off x="-251724" y="483819"/>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4" name="Rectangle 13">
            <a:extLst>
              <a:ext uri="{FF2B5EF4-FFF2-40B4-BE49-F238E27FC236}">
                <a16:creationId xmlns:a16="http://schemas.microsoft.com/office/drawing/2014/main" id="{85BCDC92-010C-40D3-A125-5096ABC05856}"/>
              </a:ext>
            </a:extLst>
          </p:cNvPr>
          <p:cNvSpPr/>
          <p:nvPr/>
        </p:nvSpPr>
        <p:spPr bwMode="auto">
          <a:xfrm>
            <a:off x="276344" y="1113947"/>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 name="Rectangle 14">
            <a:extLst>
              <a:ext uri="{FF2B5EF4-FFF2-40B4-BE49-F238E27FC236}">
                <a16:creationId xmlns:a16="http://schemas.microsoft.com/office/drawing/2014/main" id="{AA8FD685-0A45-46AB-8F03-778CC70E73F2}"/>
              </a:ext>
            </a:extLst>
          </p:cNvPr>
          <p:cNvSpPr/>
          <p:nvPr/>
        </p:nvSpPr>
        <p:spPr bwMode="auto">
          <a:xfrm>
            <a:off x="276344" y="2025549"/>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6" name="Rectangle 15">
            <a:extLst>
              <a:ext uri="{FF2B5EF4-FFF2-40B4-BE49-F238E27FC236}">
                <a16:creationId xmlns:a16="http://schemas.microsoft.com/office/drawing/2014/main" id="{B5E5C546-E880-493E-A0B5-91876344C528}"/>
              </a:ext>
            </a:extLst>
          </p:cNvPr>
          <p:cNvSpPr/>
          <p:nvPr/>
        </p:nvSpPr>
        <p:spPr bwMode="auto">
          <a:xfrm>
            <a:off x="276344" y="2941097"/>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7" name="Rectangle 16">
            <a:extLst>
              <a:ext uri="{FF2B5EF4-FFF2-40B4-BE49-F238E27FC236}">
                <a16:creationId xmlns:a16="http://schemas.microsoft.com/office/drawing/2014/main" id="{627578BC-1224-4957-9A47-1BF952A82426}"/>
              </a:ext>
            </a:extLst>
          </p:cNvPr>
          <p:cNvSpPr/>
          <p:nvPr/>
        </p:nvSpPr>
        <p:spPr bwMode="auto">
          <a:xfrm>
            <a:off x="276344" y="3849197"/>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9" name="Rectangle 18">
            <a:extLst>
              <a:ext uri="{FF2B5EF4-FFF2-40B4-BE49-F238E27FC236}">
                <a16:creationId xmlns:a16="http://schemas.microsoft.com/office/drawing/2014/main" id="{7463D03B-05EE-4404-829F-9D12A753F0D9}"/>
              </a:ext>
            </a:extLst>
          </p:cNvPr>
          <p:cNvSpPr/>
          <p:nvPr/>
        </p:nvSpPr>
        <p:spPr bwMode="auto">
          <a:xfrm>
            <a:off x="276344" y="4763273"/>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0" name="Rectangle 19">
            <a:extLst>
              <a:ext uri="{FF2B5EF4-FFF2-40B4-BE49-F238E27FC236}">
                <a16:creationId xmlns:a16="http://schemas.microsoft.com/office/drawing/2014/main" id="{9242BD3A-C1C6-4EAA-B851-DE6A9BFC20CF}"/>
              </a:ext>
            </a:extLst>
          </p:cNvPr>
          <p:cNvSpPr/>
          <p:nvPr/>
        </p:nvSpPr>
        <p:spPr bwMode="auto">
          <a:xfrm>
            <a:off x="276344" y="5674788"/>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1" name="Rectangle 20">
            <a:extLst>
              <a:ext uri="{FF2B5EF4-FFF2-40B4-BE49-F238E27FC236}">
                <a16:creationId xmlns:a16="http://schemas.microsoft.com/office/drawing/2014/main" id="{BCA304D1-60A0-4AF1-921D-49AB2B0BB55D}"/>
              </a:ext>
            </a:extLst>
          </p:cNvPr>
          <p:cNvSpPr/>
          <p:nvPr/>
        </p:nvSpPr>
        <p:spPr bwMode="auto">
          <a:xfrm>
            <a:off x="276344" y="6589569"/>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2" name="Rectangle 21">
            <a:extLst>
              <a:ext uri="{FF2B5EF4-FFF2-40B4-BE49-F238E27FC236}">
                <a16:creationId xmlns:a16="http://schemas.microsoft.com/office/drawing/2014/main" id="{E8B20ECC-9942-4DCF-BE1D-A2D70F8FF5B3}"/>
              </a:ext>
            </a:extLst>
          </p:cNvPr>
          <p:cNvSpPr/>
          <p:nvPr/>
        </p:nvSpPr>
        <p:spPr bwMode="auto">
          <a:xfrm>
            <a:off x="276344" y="7494827"/>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3" name="Rectangle 22">
            <a:extLst>
              <a:ext uri="{FF2B5EF4-FFF2-40B4-BE49-F238E27FC236}">
                <a16:creationId xmlns:a16="http://schemas.microsoft.com/office/drawing/2014/main" id="{7B47444C-17E9-4370-9C19-C867E4E368DE}"/>
              </a:ext>
            </a:extLst>
          </p:cNvPr>
          <p:cNvSpPr/>
          <p:nvPr/>
        </p:nvSpPr>
        <p:spPr bwMode="auto">
          <a:xfrm>
            <a:off x="276344" y="8409608"/>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4" name="Slide Number Placeholder 3">
            <a:extLst>
              <a:ext uri="{FF2B5EF4-FFF2-40B4-BE49-F238E27FC236}">
                <a16:creationId xmlns:a16="http://schemas.microsoft.com/office/drawing/2014/main" id="{346D6E32-08CF-4B0A-82DA-ECE343E5E432}"/>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134</a:t>
            </a:fld>
            <a:endParaRPr lang="de-DE" dirty="0"/>
          </a:p>
        </p:txBody>
      </p:sp>
    </p:spTree>
    <p:extLst>
      <p:ext uri="{BB962C8B-B14F-4D97-AF65-F5344CB8AC3E}">
        <p14:creationId xmlns:p14="http://schemas.microsoft.com/office/powerpoint/2010/main" val="38915977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a:extLst>
              <a:ext uri="{FF2B5EF4-FFF2-40B4-BE49-F238E27FC236}">
                <a16:creationId xmlns:a16="http://schemas.microsoft.com/office/drawing/2014/main" id="{37FBEA10-2CB3-490A-B4C1-71E7E98E093A}"/>
              </a:ext>
            </a:extLst>
          </p:cNvPr>
          <p:cNvPicPr>
            <a:picLocks noChangeAspect="1"/>
          </p:cNvPicPr>
          <p:nvPr/>
        </p:nvPicPr>
        <p:blipFill rotWithShape="1">
          <a:blip r:embed="rId2">
            <a:extLst>
              <a:ext uri="{28A0092B-C50C-407E-A947-70E740481C1C}">
                <a14:useLocalDpi xmlns:a14="http://schemas.microsoft.com/office/drawing/2010/main" val="0"/>
              </a:ext>
            </a:extLst>
          </a:blip>
          <a:srcRect l="13698" t="24495" r="4212" b="15449"/>
          <a:stretch/>
        </p:blipFill>
        <p:spPr>
          <a:xfrm>
            <a:off x="258848" y="2639054"/>
            <a:ext cx="6573381" cy="6800716"/>
          </a:xfrm>
          <a:prstGeom prst="rect">
            <a:avLst/>
          </a:prstGeom>
        </p:spPr>
      </p:pic>
      <p:sp>
        <p:nvSpPr>
          <p:cNvPr id="1872" name="TextBox 19"/>
          <p:cNvSpPr txBox="1"/>
          <p:nvPr/>
        </p:nvSpPr>
        <p:spPr bwMode="auto">
          <a:xfrm>
            <a:off x="2401624" y="2125842"/>
            <a:ext cx="2022788" cy="396237"/>
          </a:xfrm>
          <a:prstGeom prst="rect">
            <a:avLst/>
          </a:prstGeom>
          <a:ln w="12700">
            <a:miter lim="400000"/>
          </a:ln>
        </p:spPr>
        <p:txBody>
          <a:bodyPr lIns="45718" tIns="45718" rIns="45718" bIns="45718">
            <a:spAutoFit/>
          </a:bodyPr>
          <a:lstStyle>
            <a:lvl1pPr algn="ctr">
              <a:defRPr sz="2000" b="1">
                <a:latin typeface="Fibel Nord"/>
                <a:ea typeface="Fibel Nord"/>
                <a:cs typeface="Fibel Nord"/>
              </a:defRPr>
            </a:lvl1pPr>
          </a:lstStyle>
          <a:p>
            <a:pPr>
              <a:defRPr/>
            </a:pPr>
            <a:r>
              <a:rPr lang="de-DE" spc="50" dirty="0"/>
              <a:t>e</a:t>
            </a:r>
            <a:r>
              <a:rPr spc="50" dirty="0" err="1"/>
              <a:t>rste</a:t>
            </a:r>
            <a:r>
              <a:rPr lang="de-DE" spc="50" dirty="0"/>
              <a:t> Fassung</a:t>
            </a:r>
            <a:endParaRPr spc="50" dirty="0"/>
          </a:p>
        </p:txBody>
      </p:sp>
      <p:grpSp>
        <p:nvGrpSpPr>
          <p:cNvPr id="1884" name="Group"/>
          <p:cNvGrpSpPr/>
          <p:nvPr/>
        </p:nvGrpSpPr>
        <p:grpSpPr bwMode="auto">
          <a:xfrm>
            <a:off x="436037" y="1086683"/>
            <a:ext cx="5953961" cy="930020"/>
            <a:chOff x="0" y="31161"/>
            <a:chExt cx="5953959" cy="930019"/>
          </a:xfrm>
        </p:grpSpPr>
        <p:sp>
          <p:nvSpPr>
            <p:cNvPr id="1880" name="TextBox 1"/>
            <p:cNvSpPr txBox="1"/>
            <p:nvPr/>
          </p:nvSpPr>
          <p:spPr bwMode="auto">
            <a:xfrm>
              <a:off x="476581" y="37855"/>
              <a:ext cx="5477378" cy="923325"/>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Beschreibe deine Puzzlefigur. Benutze dein Bild und deine ausgefüllte Tabelle als Hilfe. </a:t>
              </a:r>
              <a:r>
                <a:rPr lang="de-DE" b="1" spc="50" dirty="0"/>
                <a:t>Schreibe nur auf die weißen Linien. </a:t>
              </a:r>
              <a:r>
                <a:rPr lang="de-DE" spc="50" dirty="0"/>
                <a:t>Die grauen Linien werden später für das Überarbeiten benutzt.</a:t>
              </a:r>
              <a:endParaRPr spc="50" dirty="0"/>
            </a:p>
          </p:txBody>
        </p:sp>
        <p:grpSp>
          <p:nvGrpSpPr>
            <p:cNvPr id="1883" name="Oval 18"/>
            <p:cNvGrpSpPr/>
            <p:nvPr/>
          </p:nvGrpSpPr>
          <p:grpSpPr bwMode="auto">
            <a:xfrm>
              <a:off x="0" y="31161"/>
              <a:ext cx="360003" cy="370837"/>
              <a:chOff x="0" y="0"/>
              <a:chExt cx="360002" cy="370835"/>
            </a:xfrm>
          </p:grpSpPr>
          <p:sp>
            <p:nvSpPr>
              <p:cNvPr id="1881" name="Circle"/>
              <p:cNvSpPr/>
              <p:nvPr/>
            </p:nvSpPr>
            <p:spPr bwMode="auto">
              <a:xfrm>
                <a:off x="0" y="7882"/>
                <a:ext cx="360003" cy="35507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882" name="1"/>
              <p:cNvSpPr txBox="1"/>
              <p:nvPr/>
            </p:nvSpPr>
            <p:spPr bwMode="auto">
              <a:xfrm>
                <a:off x="103970" y="0"/>
                <a:ext cx="152061"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sp>
        <p:nvSpPr>
          <p:cNvPr id="1885" name="TextBox 2"/>
          <p:cNvSpPr txBox="1"/>
          <p:nvPr/>
        </p:nvSpPr>
        <p:spPr bwMode="auto">
          <a:xfrm>
            <a:off x="258848" y="293556"/>
            <a:ext cx="5792863" cy="430883"/>
          </a:xfrm>
          <a:prstGeom prst="rect">
            <a:avLst/>
          </a:prstGeom>
          <a:noFill/>
          <a:ln w="12700" cap="flat">
            <a:noFill/>
            <a:miter lim="400000"/>
          </a:ln>
          <a:effectLst/>
        </p:spPr>
        <p:txBody>
          <a:bodyPr wrap="square" lIns="45718" tIns="45718" rIns="45718" bIns="45718" numCol="1" anchor="t">
            <a:spAutoFit/>
          </a:bodyPr>
          <a:lstStyle>
            <a:lvl1pPr>
              <a:defRPr sz="2000" b="1">
                <a:latin typeface="Fibel Nord"/>
                <a:ea typeface="Fibel Nord"/>
                <a:cs typeface="Fibel Nord"/>
              </a:defRPr>
            </a:lvl1pPr>
          </a:lstStyle>
          <a:p>
            <a:pPr>
              <a:defRPr/>
            </a:pPr>
            <a:r>
              <a:rPr lang="de-DE" sz="2200" spc="50" dirty="0"/>
              <a:t>AB 14b: S</a:t>
            </a:r>
            <a:r>
              <a:rPr sz="2200" spc="50" dirty="0" err="1"/>
              <a:t>chreiben</a:t>
            </a:r>
            <a:r>
              <a:rPr sz="2200" spc="50" dirty="0"/>
              <a:t> - </a:t>
            </a:r>
            <a:r>
              <a:rPr lang="de-DE" sz="2200" spc="50" dirty="0"/>
              <a:t>Puzzle</a:t>
            </a:r>
            <a:r>
              <a:rPr sz="2200" spc="50" dirty="0" err="1"/>
              <a:t>figur</a:t>
            </a:r>
            <a:endParaRPr sz="2200" spc="50" dirty="0"/>
          </a:p>
        </p:txBody>
      </p:sp>
      <p:sp>
        <p:nvSpPr>
          <p:cNvPr id="18" name="Rectangle 7">
            <a:extLst>
              <a:ext uri="{FF2B5EF4-FFF2-40B4-BE49-F238E27FC236}">
                <a16:creationId xmlns:a16="http://schemas.microsoft.com/office/drawing/2014/main" id="{B75FD9F4-1955-48A5-9A2F-9F534D46FAC3}"/>
              </a:ext>
            </a:extLst>
          </p:cNvPr>
          <p:cNvSpPr/>
          <p:nvPr/>
        </p:nvSpPr>
        <p:spPr bwMode="auto">
          <a:xfrm>
            <a:off x="-251724" y="659916"/>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3" name="TextBox 45">
            <a:extLst>
              <a:ext uri="{FF2B5EF4-FFF2-40B4-BE49-F238E27FC236}">
                <a16:creationId xmlns:a16="http://schemas.microsoft.com/office/drawing/2014/main" id="{EC44BCE3-B96C-4319-BA13-877AF00F4A97}"/>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4" name="Rectangle 13">
            <a:extLst>
              <a:ext uri="{FF2B5EF4-FFF2-40B4-BE49-F238E27FC236}">
                <a16:creationId xmlns:a16="http://schemas.microsoft.com/office/drawing/2014/main" id="{8F12B515-BD66-43C4-8DF4-BAFF6D2C4585}"/>
              </a:ext>
            </a:extLst>
          </p:cNvPr>
          <p:cNvSpPr/>
          <p:nvPr/>
        </p:nvSpPr>
        <p:spPr bwMode="auto">
          <a:xfrm>
            <a:off x="258848" y="2835097"/>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 name="Rectangle 14">
            <a:extLst>
              <a:ext uri="{FF2B5EF4-FFF2-40B4-BE49-F238E27FC236}">
                <a16:creationId xmlns:a16="http://schemas.microsoft.com/office/drawing/2014/main" id="{42546221-FE15-40B6-958F-B40F5D32903B}"/>
              </a:ext>
            </a:extLst>
          </p:cNvPr>
          <p:cNvSpPr/>
          <p:nvPr/>
        </p:nvSpPr>
        <p:spPr bwMode="auto">
          <a:xfrm>
            <a:off x="258848" y="3512371"/>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6" name="Rectangle 15">
            <a:extLst>
              <a:ext uri="{FF2B5EF4-FFF2-40B4-BE49-F238E27FC236}">
                <a16:creationId xmlns:a16="http://schemas.microsoft.com/office/drawing/2014/main" id="{388F2CDA-772F-43A3-9C7F-6C180616DA67}"/>
              </a:ext>
            </a:extLst>
          </p:cNvPr>
          <p:cNvSpPr/>
          <p:nvPr/>
        </p:nvSpPr>
        <p:spPr bwMode="auto">
          <a:xfrm>
            <a:off x="258848" y="4201597"/>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7" name="Rectangle 16">
            <a:extLst>
              <a:ext uri="{FF2B5EF4-FFF2-40B4-BE49-F238E27FC236}">
                <a16:creationId xmlns:a16="http://schemas.microsoft.com/office/drawing/2014/main" id="{CC6AB26E-2CAF-4F2E-B112-0A490B59D212}"/>
              </a:ext>
            </a:extLst>
          </p:cNvPr>
          <p:cNvSpPr/>
          <p:nvPr/>
        </p:nvSpPr>
        <p:spPr bwMode="auto">
          <a:xfrm>
            <a:off x="258848" y="4891511"/>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9" name="Rectangle 18">
            <a:extLst>
              <a:ext uri="{FF2B5EF4-FFF2-40B4-BE49-F238E27FC236}">
                <a16:creationId xmlns:a16="http://schemas.microsoft.com/office/drawing/2014/main" id="{298BA2B0-3E3F-42A9-A3E3-B2D0C46BAF3D}"/>
              </a:ext>
            </a:extLst>
          </p:cNvPr>
          <p:cNvSpPr/>
          <p:nvPr/>
        </p:nvSpPr>
        <p:spPr bwMode="auto">
          <a:xfrm>
            <a:off x="258848" y="5575449"/>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0" name="Rectangle 19">
            <a:extLst>
              <a:ext uri="{FF2B5EF4-FFF2-40B4-BE49-F238E27FC236}">
                <a16:creationId xmlns:a16="http://schemas.microsoft.com/office/drawing/2014/main" id="{5351B670-B0A8-4636-A71E-9D4B945B2F6A}"/>
              </a:ext>
            </a:extLst>
          </p:cNvPr>
          <p:cNvSpPr/>
          <p:nvPr/>
        </p:nvSpPr>
        <p:spPr bwMode="auto">
          <a:xfrm>
            <a:off x="258848" y="6265363"/>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1" name="Rectangle 20">
            <a:extLst>
              <a:ext uri="{FF2B5EF4-FFF2-40B4-BE49-F238E27FC236}">
                <a16:creationId xmlns:a16="http://schemas.microsoft.com/office/drawing/2014/main" id="{997EFB1A-18A5-47A4-BD7E-C6A9CE1E91AF}"/>
              </a:ext>
            </a:extLst>
          </p:cNvPr>
          <p:cNvSpPr/>
          <p:nvPr/>
        </p:nvSpPr>
        <p:spPr bwMode="auto">
          <a:xfrm>
            <a:off x="258848" y="6952723"/>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2" name="Rectangle 21">
            <a:extLst>
              <a:ext uri="{FF2B5EF4-FFF2-40B4-BE49-F238E27FC236}">
                <a16:creationId xmlns:a16="http://schemas.microsoft.com/office/drawing/2014/main" id="{64384999-F30B-4A81-BDB4-0585BB6A4E56}"/>
              </a:ext>
            </a:extLst>
          </p:cNvPr>
          <p:cNvSpPr/>
          <p:nvPr/>
        </p:nvSpPr>
        <p:spPr bwMode="auto">
          <a:xfrm>
            <a:off x="258848" y="7640083"/>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3" name="Rectangle 22">
            <a:extLst>
              <a:ext uri="{FF2B5EF4-FFF2-40B4-BE49-F238E27FC236}">
                <a16:creationId xmlns:a16="http://schemas.microsoft.com/office/drawing/2014/main" id="{310D02DC-1E35-4670-89CC-4EB318F3EFD8}"/>
              </a:ext>
            </a:extLst>
          </p:cNvPr>
          <p:cNvSpPr/>
          <p:nvPr/>
        </p:nvSpPr>
        <p:spPr bwMode="auto">
          <a:xfrm>
            <a:off x="258848" y="8324021"/>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4" name="Rectangle 23">
            <a:extLst>
              <a:ext uri="{FF2B5EF4-FFF2-40B4-BE49-F238E27FC236}">
                <a16:creationId xmlns:a16="http://schemas.microsoft.com/office/drawing/2014/main" id="{3DE36337-AC6E-4F2A-B7F2-7A536F672DED}"/>
              </a:ext>
            </a:extLst>
          </p:cNvPr>
          <p:cNvSpPr/>
          <p:nvPr/>
        </p:nvSpPr>
        <p:spPr bwMode="auto">
          <a:xfrm>
            <a:off x="258848" y="9011358"/>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cxnSp>
        <p:nvCxnSpPr>
          <p:cNvPr id="25" name="Straight Arrow Connector 24">
            <a:extLst>
              <a:ext uri="{FF2B5EF4-FFF2-40B4-BE49-F238E27FC236}">
                <a16:creationId xmlns:a16="http://schemas.microsoft.com/office/drawing/2014/main" id="{EFB48CB3-2177-4CC6-ADC2-B810BAE60454}"/>
              </a:ext>
            </a:extLst>
          </p:cNvPr>
          <p:cNvCxnSpPr>
            <a:cxnSpLocks/>
          </p:cNvCxnSpPr>
          <p:nvPr/>
        </p:nvCxnSpPr>
        <p:spPr bwMode="auto">
          <a:xfrm>
            <a:off x="6242715" y="9378806"/>
            <a:ext cx="488285" cy="0"/>
          </a:xfrm>
          <a:prstGeom prst="straightConnector1">
            <a:avLst/>
          </a:prstGeom>
          <a:noFill/>
          <a:ln w="25400" cap="flat">
            <a:solidFill>
              <a:schemeClr val="tx1"/>
            </a:solidFill>
            <a:prstDash val="solid"/>
            <a:round/>
            <a:tailEnd type="triangle"/>
          </a:ln>
        </p:spPr>
        <p:style>
          <a:lnRef idx="0">
            <a:srgbClr val="000000"/>
          </a:lnRef>
          <a:fillRef idx="0">
            <a:srgbClr val="000000"/>
          </a:fillRef>
          <a:effectRef idx="0">
            <a:srgbClr val="000000"/>
          </a:effectRef>
          <a:fontRef idx="none"/>
        </p:style>
      </p:cxnSp>
      <p:sp>
        <p:nvSpPr>
          <p:cNvPr id="26" name="Slide Number Placeholder 3">
            <a:extLst>
              <a:ext uri="{FF2B5EF4-FFF2-40B4-BE49-F238E27FC236}">
                <a16:creationId xmlns:a16="http://schemas.microsoft.com/office/drawing/2014/main" id="{8E9B34E1-86B1-46B1-A2FF-4C5C8C67F9D6}"/>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135</a:t>
            </a:fld>
            <a:endParaRPr lang="de-DE" dirty="0"/>
          </a:p>
        </p:txBody>
      </p:sp>
    </p:spTree>
    <p:extLst>
      <p:ext uri="{BB962C8B-B14F-4D97-AF65-F5344CB8AC3E}">
        <p14:creationId xmlns:p14="http://schemas.microsoft.com/office/powerpoint/2010/main" val="34054578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a:extLst>
              <a:ext uri="{FF2B5EF4-FFF2-40B4-BE49-F238E27FC236}">
                <a16:creationId xmlns:a16="http://schemas.microsoft.com/office/drawing/2014/main" id="{37FBEA10-2CB3-490A-B4C1-71E7E98E093A}"/>
              </a:ext>
            </a:extLst>
          </p:cNvPr>
          <p:cNvPicPr>
            <a:picLocks noChangeAspect="1"/>
          </p:cNvPicPr>
          <p:nvPr/>
        </p:nvPicPr>
        <p:blipFill rotWithShape="1">
          <a:blip r:embed="rId2">
            <a:extLst>
              <a:ext uri="{28A0092B-C50C-407E-A947-70E740481C1C}">
                <a14:useLocalDpi xmlns:a14="http://schemas.microsoft.com/office/drawing/2010/main" val="0"/>
              </a:ext>
            </a:extLst>
          </a:blip>
          <a:srcRect l="13698" t="20918" r="4212" b="5907"/>
          <a:stretch/>
        </p:blipFill>
        <p:spPr>
          <a:xfrm>
            <a:off x="258848" y="1278568"/>
            <a:ext cx="6573381" cy="8286234"/>
          </a:xfrm>
          <a:prstGeom prst="rect">
            <a:avLst/>
          </a:prstGeom>
        </p:spPr>
      </p:pic>
      <p:sp>
        <p:nvSpPr>
          <p:cNvPr id="1885" name="TextBox 2"/>
          <p:cNvSpPr txBox="1"/>
          <p:nvPr/>
        </p:nvSpPr>
        <p:spPr bwMode="auto">
          <a:xfrm>
            <a:off x="258848" y="76517"/>
            <a:ext cx="5792863" cy="430883"/>
          </a:xfrm>
          <a:prstGeom prst="rect">
            <a:avLst/>
          </a:prstGeom>
          <a:noFill/>
          <a:ln w="12700" cap="flat">
            <a:noFill/>
            <a:miter lim="400000"/>
          </a:ln>
          <a:effectLst/>
        </p:spPr>
        <p:txBody>
          <a:bodyPr wrap="square" lIns="45718" tIns="45718" rIns="45718" bIns="45718" numCol="1" anchor="t">
            <a:spAutoFit/>
          </a:bodyPr>
          <a:lstStyle>
            <a:lvl1pPr>
              <a:defRPr sz="2000" b="1">
                <a:latin typeface="Fibel Nord"/>
                <a:ea typeface="Fibel Nord"/>
                <a:cs typeface="Fibel Nord"/>
              </a:defRPr>
            </a:lvl1pPr>
          </a:lstStyle>
          <a:p>
            <a:pPr>
              <a:defRPr/>
            </a:pPr>
            <a:r>
              <a:rPr lang="de-DE" sz="2200" spc="50" dirty="0"/>
              <a:t>AB 14b: S</a:t>
            </a:r>
            <a:r>
              <a:rPr sz="2200" spc="50" dirty="0" err="1"/>
              <a:t>chreiben</a:t>
            </a:r>
            <a:r>
              <a:rPr sz="2200" spc="50" dirty="0"/>
              <a:t> - </a:t>
            </a:r>
            <a:r>
              <a:rPr lang="de-DE" sz="2200" spc="50" dirty="0"/>
              <a:t>Puzzle</a:t>
            </a:r>
            <a:r>
              <a:rPr sz="2200" spc="50" dirty="0" err="1"/>
              <a:t>figur</a:t>
            </a:r>
            <a:endParaRPr sz="2200" spc="50" dirty="0"/>
          </a:p>
        </p:txBody>
      </p:sp>
      <p:sp>
        <p:nvSpPr>
          <p:cNvPr id="18" name="Rectangle 7">
            <a:extLst>
              <a:ext uri="{FF2B5EF4-FFF2-40B4-BE49-F238E27FC236}">
                <a16:creationId xmlns:a16="http://schemas.microsoft.com/office/drawing/2014/main" id="{B75FD9F4-1955-48A5-9A2F-9F534D46FAC3}"/>
              </a:ext>
            </a:extLst>
          </p:cNvPr>
          <p:cNvSpPr/>
          <p:nvPr/>
        </p:nvSpPr>
        <p:spPr bwMode="auto">
          <a:xfrm>
            <a:off x="-251724" y="442877"/>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4" name="Rectangle 13">
            <a:extLst>
              <a:ext uri="{FF2B5EF4-FFF2-40B4-BE49-F238E27FC236}">
                <a16:creationId xmlns:a16="http://schemas.microsoft.com/office/drawing/2014/main" id="{8F12B515-BD66-43C4-8DF4-BAFF6D2C4585}"/>
              </a:ext>
            </a:extLst>
          </p:cNvPr>
          <p:cNvSpPr/>
          <p:nvPr/>
        </p:nvSpPr>
        <p:spPr bwMode="auto">
          <a:xfrm>
            <a:off x="258848" y="1527420"/>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 name="Rectangle 14">
            <a:extLst>
              <a:ext uri="{FF2B5EF4-FFF2-40B4-BE49-F238E27FC236}">
                <a16:creationId xmlns:a16="http://schemas.microsoft.com/office/drawing/2014/main" id="{42546221-FE15-40B6-958F-B40F5D32903B}"/>
              </a:ext>
            </a:extLst>
          </p:cNvPr>
          <p:cNvSpPr/>
          <p:nvPr/>
        </p:nvSpPr>
        <p:spPr bwMode="auto">
          <a:xfrm>
            <a:off x="258848" y="2204694"/>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6" name="Rectangle 15">
            <a:extLst>
              <a:ext uri="{FF2B5EF4-FFF2-40B4-BE49-F238E27FC236}">
                <a16:creationId xmlns:a16="http://schemas.microsoft.com/office/drawing/2014/main" id="{388F2CDA-772F-43A3-9C7F-6C180616DA67}"/>
              </a:ext>
            </a:extLst>
          </p:cNvPr>
          <p:cNvSpPr/>
          <p:nvPr/>
        </p:nvSpPr>
        <p:spPr bwMode="auto">
          <a:xfrm>
            <a:off x="258848" y="2893920"/>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7" name="Rectangle 16">
            <a:extLst>
              <a:ext uri="{FF2B5EF4-FFF2-40B4-BE49-F238E27FC236}">
                <a16:creationId xmlns:a16="http://schemas.microsoft.com/office/drawing/2014/main" id="{CC6AB26E-2CAF-4F2E-B112-0A490B59D212}"/>
              </a:ext>
            </a:extLst>
          </p:cNvPr>
          <p:cNvSpPr/>
          <p:nvPr/>
        </p:nvSpPr>
        <p:spPr bwMode="auto">
          <a:xfrm>
            <a:off x="258848" y="3583834"/>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9" name="Rectangle 18">
            <a:extLst>
              <a:ext uri="{FF2B5EF4-FFF2-40B4-BE49-F238E27FC236}">
                <a16:creationId xmlns:a16="http://schemas.microsoft.com/office/drawing/2014/main" id="{298BA2B0-3E3F-42A9-A3E3-B2D0C46BAF3D}"/>
              </a:ext>
            </a:extLst>
          </p:cNvPr>
          <p:cNvSpPr/>
          <p:nvPr/>
        </p:nvSpPr>
        <p:spPr bwMode="auto">
          <a:xfrm>
            <a:off x="258848" y="4267772"/>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0" name="Rectangle 19">
            <a:extLst>
              <a:ext uri="{FF2B5EF4-FFF2-40B4-BE49-F238E27FC236}">
                <a16:creationId xmlns:a16="http://schemas.microsoft.com/office/drawing/2014/main" id="{5351B670-B0A8-4636-A71E-9D4B945B2F6A}"/>
              </a:ext>
            </a:extLst>
          </p:cNvPr>
          <p:cNvSpPr/>
          <p:nvPr/>
        </p:nvSpPr>
        <p:spPr bwMode="auto">
          <a:xfrm>
            <a:off x="258848" y="4957686"/>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1" name="Rectangle 20">
            <a:extLst>
              <a:ext uri="{FF2B5EF4-FFF2-40B4-BE49-F238E27FC236}">
                <a16:creationId xmlns:a16="http://schemas.microsoft.com/office/drawing/2014/main" id="{997EFB1A-18A5-47A4-BD7E-C6A9CE1E91AF}"/>
              </a:ext>
            </a:extLst>
          </p:cNvPr>
          <p:cNvSpPr/>
          <p:nvPr/>
        </p:nvSpPr>
        <p:spPr bwMode="auto">
          <a:xfrm>
            <a:off x="258848" y="5645046"/>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2" name="Rectangle 21">
            <a:extLst>
              <a:ext uri="{FF2B5EF4-FFF2-40B4-BE49-F238E27FC236}">
                <a16:creationId xmlns:a16="http://schemas.microsoft.com/office/drawing/2014/main" id="{64384999-F30B-4A81-BDB4-0585BB6A4E56}"/>
              </a:ext>
            </a:extLst>
          </p:cNvPr>
          <p:cNvSpPr/>
          <p:nvPr/>
        </p:nvSpPr>
        <p:spPr bwMode="auto">
          <a:xfrm>
            <a:off x="258848" y="6332406"/>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3" name="Rectangle 22">
            <a:extLst>
              <a:ext uri="{FF2B5EF4-FFF2-40B4-BE49-F238E27FC236}">
                <a16:creationId xmlns:a16="http://schemas.microsoft.com/office/drawing/2014/main" id="{310D02DC-1E35-4670-89CC-4EB318F3EFD8}"/>
              </a:ext>
            </a:extLst>
          </p:cNvPr>
          <p:cNvSpPr/>
          <p:nvPr/>
        </p:nvSpPr>
        <p:spPr bwMode="auto">
          <a:xfrm>
            <a:off x="258848" y="7016344"/>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4" name="Rectangle 23">
            <a:extLst>
              <a:ext uri="{FF2B5EF4-FFF2-40B4-BE49-F238E27FC236}">
                <a16:creationId xmlns:a16="http://schemas.microsoft.com/office/drawing/2014/main" id="{3DE36337-AC6E-4F2A-B7F2-7A536F672DED}"/>
              </a:ext>
            </a:extLst>
          </p:cNvPr>
          <p:cNvSpPr/>
          <p:nvPr/>
        </p:nvSpPr>
        <p:spPr bwMode="auto">
          <a:xfrm>
            <a:off x="258848" y="7703681"/>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5" name="Rectangle 24">
            <a:extLst>
              <a:ext uri="{FF2B5EF4-FFF2-40B4-BE49-F238E27FC236}">
                <a16:creationId xmlns:a16="http://schemas.microsoft.com/office/drawing/2014/main" id="{7952F767-44F1-4952-A90D-103E7AD786AF}"/>
              </a:ext>
            </a:extLst>
          </p:cNvPr>
          <p:cNvSpPr/>
          <p:nvPr/>
        </p:nvSpPr>
        <p:spPr bwMode="auto">
          <a:xfrm>
            <a:off x="258848" y="8383444"/>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6" name="Rectangle 25">
            <a:extLst>
              <a:ext uri="{FF2B5EF4-FFF2-40B4-BE49-F238E27FC236}">
                <a16:creationId xmlns:a16="http://schemas.microsoft.com/office/drawing/2014/main" id="{8B9A975E-5277-4B0D-8A9F-CD2259788480}"/>
              </a:ext>
            </a:extLst>
          </p:cNvPr>
          <p:cNvSpPr/>
          <p:nvPr/>
        </p:nvSpPr>
        <p:spPr bwMode="auto">
          <a:xfrm>
            <a:off x="258848" y="9070781"/>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7" name="Slide Number Placeholder 3">
            <a:extLst>
              <a:ext uri="{FF2B5EF4-FFF2-40B4-BE49-F238E27FC236}">
                <a16:creationId xmlns:a16="http://schemas.microsoft.com/office/drawing/2014/main" id="{D5385B24-3A35-439B-9282-BB4865DB620F}"/>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136</a:t>
            </a:fld>
            <a:endParaRPr lang="de-DE" dirty="0"/>
          </a:p>
        </p:txBody>
      </p:sp>
    </p:spTree>
    <p:extLst>
      <p:ext uri="{BB962C8B-B14F-4D97-AF65-F5344CB8AC3E}">
        <p14:creationId xmlns:p14="http://schemas.microsoft.com/office/powerpoint/2010/main" val="12473537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550" name="Tabelle 31"/>
          <p:cNvGraphicFramePr>
            <a:graphicFrameLocks/>
          </p:cNvGraphicFramePr>
          <p:nvPr>
            <p:extLst>
              <p:ext uri="{D42A27DB-BD31-4B8C-83A1-F6EECF244321}">
                <p14:modId xmlns:p14="http://schemas.microsoft.com/office/powerpoint/2010/main" val="1555078561"/>
              </p:ext>
            </p:extLst>
          </p:nvPr>
        </p:nvGraphicFramePr>
        <p:xfrm>
          <a:off x="348468" y="1117315"/>
          <a:ext cx="6463972" cy="6771091"/>
        </p:xfrm>
        <a:graphic>
          <a:graphicData uri="http://schemas.openxmlformats.org/drawingml/2006/table">
            <a:tbl>
              <a:tblPr bandRow="1"/>
              <a:tblGrid>
                <a:gridCol w="991802">
                  <a:extLst>
                    <a:ext uri="{9D8B030D-6E8A-4147-A177-3AD203B41FA5}">
                      <a16:colId xmlns:a16="http://schemas.microsoft.com/office/drawing/2014/main" val="20000"/>
                    </a:ext>
                  </a:extLst>
                </a:gridCol>
                <a:gridCol w="5472170">
                  <a:extLst>
                    <a:ext uri="{9D8B030D-6E8A-4147-A177-3AD203B41FA5}">
                      <a16:colId xmlns:a16="http://schemas.microsoft.com/office/drawing/2014/main" val="20001"/>
                    </a:ext>
                  </a:extLst>
                </a:gridCol>
              </a:tblGrid>
              <a:tr h="855296">
                <a:tc gridSpan="2">
                  <a:txBody>
                    <a:bodyPr/>
                    <a:lstStyle/>
                    <a:p>
                      <a:pPr algn="l" defTabSz="685800">
                        <a:defRPr sz="1400" b="1"/>
                      </a:pPr>
                      <a:r>
                        <a:rPr sz="1400" dirty="0"/>
                        <a:t>ZIEL:</a:t>
                      </a:r>
                    </a:p>
                    <a:p>
                      <a:pPr algn="l" defTabSz="685800">
                        <a:defRPr sz="1400"/>
                      </a:pPr>
                      <a:r>
                        <a:rPr sz="1400" dirty="0"/>
                        <a:t>Die </a:t>
                      </a:r>
                      <a:r>
                        <a:rPr lang="de-DE" sz="1400" dirty="0" err="1"/>
                        <a:t>SuS</a:t>
                      </a:r>
                      <a:r>
                        <a:rPr sz="1400" dirty="0"/>
                        <a:t> </a:t>
                      </a:r>
                      <a:r>
                        <a:rPr sz="1400" dirty="0" err="1"/>
                        <a:t>identifizieren</a:t>
                      </a:r>
                      <a:r>
                        <a:rPr sz="1400" dirty="0"/>
                        <a:t> in </a:t>
                      </a:r>
                      <a:r>
                        <a:rPr sz="1400" dirty="0" err="1"/>
                        <a:t>eigenen</a:t>
                      </a:r>
                      <a:r>
                        <a:rPr sz="1400" dirty="0"/>
                        <a:t> und </a:t>
                      </a:r>
                      <a:r>
                        <a:rPr sz="1400" dirty="0" err="1"/>
                        <a:t>fremden</a:t>
                      </a:r>
                      <a:r>
                        <a:rPr sz="1400" dirty="0"/>
                        <a:t> </a:t>
                      </a:r>
                      <a:r>
                        <a:rPr sz="1400" dirty="0" err="1"/>
                        <a:t>Texten</a:t>
                      </a:r>
                      <a:r>
                        <a:rPr sz="1400" dirty="0"/>
                        <a:t> </a:t>
                      </a:r>
                      <a:r>
                        <a:rPr sz="1400" dirty="0" err="1"/>
                        <a:t>gelungene</a:t>
                      </a:r>
                      <a:r>
                        <a:rPr sz="1400" dirty="0"/>
                        <a:t> und </a:t>
                      </a:r>
                      <a:r>
                        <a:rPr sz="1400" dirty="0" err="1"/>
                        <a:t>weniger</a:t>
                      </a:r>
                      <a:r>
                        <a:rPr sz="1400" dirty="0"/>
                        <a:t> </a:t>
                      </a:r>
                      <a:r>
                        <a:rPr sz="1400" dirty="0" err="1"/>
                        <a:t>gelungene</a:t>
                      </a:r>
                      <a:r>
                        <a:rPr sz="1400" dirty="0"/>
                        <a:t> </a:t>
                      </a:r>
                      <a:r>
                        <a:rPr sz="1400" dirty="0" err="1"/>
                        <a:t>Textstellen</a:t>
                      </a:r>
                      <a:r>
                        <a:rPr sz="1400" dirty="0"/>
                        <a:t>. </a:t>
                      </a:r>
                    </a:p>
                  </a:txBody>
                  <a:tcPr marL="45720" marR="45720" anchor="ctr">
                    <a:solidFill>
                      <a:srgbClr val="E0E0E0"/>
                    </a:solidFill>
                  </a:tcPr>
                </a:tc>
                <a:tc hMerge="1">
                  <a:txBody>
                    <a:bodyPr/>
                    <a:lstStyle/>
                    <a:p>
                      <a:endParaRPr/>
                    </a:p>
                  </a:txBody>
                  <a:tcPr/>
                </a:tc>
                <a:extLst>
                  <a:ext uri="{0D108BD9-81ED-4DB2-BD59-A6C34878D82A}">
                    <a16:rowId xmlns:a16="http://schemas.microsoft.com/office/drawing/2014/main" val="10000"/>
                  </a:ext>
                </a:extLst>
              </a:tr>
              <a:tr h="1603679">
                <a:tc gridSpan="2">
                  <a:txBody>
                    <a:bodyPr/>
                    <a:lstStyle/>
                    <a:p>
                      <a:pPr algn="l" defTabSz="685800">
                        <a:defRPr sz="1800"/>
                      </a:pPr>
                      <a:r>
                        <a:rPr lang="de-DE" sz="1400" b="1" dirty="0"/>
                        <a:t>Einstieg:</a:t>
                      </a:r>
                      <a:endParaRPr sz="1400" dirty="0"/>
                    </a:p>
                    <a:p>
                      <a:pPr marL="171450" indent="-171450" algn="l" defTabSz="685800">
                        <a:buFont typeface="Arial"/>
                        <a:buChar char="•"/>
                        <a:defRPr sz="1800"/>
                      </a:pPr>
                      <a:r>
                        <a:rPr lang="de-DE" sz="1400" dirty="0"/>
                        <a:t>Die Lehrperson erklärt, dass sie heute lernen, wie man gutes Feedback gibt, um sich gegenseitig zu helfen.</a:t>
                      </a:r>
                      <a:endParaRPr sz="1400" dirty="0"/>
                    </a:p>
                    <a:p>
                      <a:pPr marL="171450" indent="-171450" algn="l" defTabSz="685800">
                        <a:buFont typeface="Arial"/>
                        <a:buChar char="•"/>
                        <a:defRPr sz="1800"/>
                      </a:pPr>
                      <a:r>
                        <a:rPr lang="de-DE" sz="1400" dirty="0"/>
                        <a:t>Die Lehrperson modelliert, wie man den Feedbackbogen verwendet, um gutes Feedback zu geben.</a:t>
                      </a:r>
                      <a:endParaRPr sz="1400" dirty="0"/>
                    </a:p>
                    <a:p>
                      <a:pPr marL="180000" marR="0" lvl="0" indent="0" algn="l" defTabSz="685800">
                        <a:lnSpc>
                          <a:spcPct val="100000"/>
                        </a:lnSpc>
                        <a:spcBef>
                          <a:spcPts val="0"/>
                        </a:spcBef>
                        <a:spcAft>
                          <a:spcPts val="0"/>
                        </a:spcAft>
                        <a:buClrTx/>
                        <a:buSzTx/>
                        <a:buFontTx/>
                        <a:buNone/>
                        <a:defRPr sz="1800"/>
                      </a:pPr>
                      <a:r>
                        <a:rPr lang="de-DE" sz="1400" dirty="0"/>
                        <a:t>(Ein Skript wird auf der nächsten Seite zur Orientierung angeboten.)</a:t>
                      </a:r>
                      <a:endParaRPr sz="1400" dirty="0"/>
                    </a:p>
                  </a:txBody>
                  <a:tcPr marL="45720" marR="45720" anchor="ctr">
                    <a:solidFill>
                      <a:schemeClr val="bg1"/>
                    </a:solidFill>
                  </a:tcPr>
                </a:tc>
                <a:tc hMerge="1">
                  <a:txBody>
                    <a:bodyPr/>
                    <a:lstStyle/>
                    <a:p>
                      <a:endParaRPr/>
                    </a:p>
                  </a:txBody>
                  <a:tcPr/>
                </a:tc>
                <a:extLst>
                  <a:ext uri="{0D108BD9-81ED-4DB2-BD59-A6C34878D82A}">
                    <a16:rowId xmlns:a16="http://schemas.microsoft.com/office/drawing/2014/main" val="10001"/>
                  </a:ext>
                </a:extLst>
              </a:tr>
              <a:tr h="1104757">
                <a:tc>
                  <a:txBody>
                    <a:bodyPr/>
                    <a:lstStyle/>
                    <a:p>
                      <a:pPr algn="ctr" defTabSz="685800">
                        <a:defRPr sz="1800"/>
                      </a:pPr>
                      <a:r>
                        <a:rPr sz="1400" b="1" dirty="0"/>
                        <a:t>AB 1</a:t>
                      </a:r>
                      <a:r>
                        <a:rPr lang="de-DE" sz="1400" b="1" dirty="0"/>
                        <a:t>5</a:t>
                      </a:r>
                      <a:endParaRPr sz="1400" b="1" dirty="0"/>
                    </a:p>
                  </a:txBody>
                  <a:tcPr marL="45720" marR="45720" anchor="ctr">
                    <a:solidFill>
                      <a:schemeClr val="bg1"/>
                    </a:solidFill>
                  </a:tcPr>
                </a:tc>
                <a:tc>
                  <a:txBody>
                    <a:bodyPr/>
                    <a:lstStyle/>
                    <a:p>
                      <a:pPr marL="171450" indent="-171450" algn="l" defTabSz="685800">
                        <a:buFont typeface="Arial"/>
                        <a:buChar char="•"/>
                        <a:defRPr sz="1800"/>
                      </a:pPr>
                      <a:r>
                        <a:rPr lang="de-DE" sz="1400" dirty="0"/>
                        <a:t>Die </a:t>
                      </a:r>
                      <a:r>
                        <a:rPr lang="de-DE" sz="1400" dirty="0" err="1"/>
                        <a:t>SuS</a:t>
                      </a:r>
                      <a:r>
                        <a:rPr lang="de-DE" sz="1400" dirty="0"/>
                        <a:t> füllen den Feedbackbogen für ihren Partner aus.</a:t>
                      </a:r>
                      <a:endParaRPr sz="1400" dirty="0"/>
                    </a:p>
                    <a:p>
                      <a:pPr algn="l" defTabSz="685800">
                        <a:defRPr sz="1800"/>
                      </a:pPr>
                      <a:endParaRPr lang="de-DE" sz="1400" dirty="0"/>
                    </a:p>
                    <a:p>
                      <a:pPr marL="0" marR="0" lvl="0" indent="0" algn="l" defTabSz="685800">
                        <a:lnSpc>
                          <a:spcPct val="100000"/>
                        </a:lnSpc>
                        <a:spcBef>
                          <a:spcPts val="0"/>
                        </a:spcBef>
                        <a:spcAft>
                          <a:spcPts val="0"/>
                        </a:spcAft>
                        <a:buClrTx/>
                        <a:buSzTx/>
                        <a:buFontTx/>
                        <a:buNone/>
                        <a:defRPr sz="1800"/>
                      </a:pPr>
                      <a:r>
                        <a:rPr lang="de-DE" sz="1400" b="0" i="1" u="sng" dirty="0">
                          <a:solidFill>
                            <a:schemeClr val="tx1"/>
                          </a:solidFill>
                          <a:latin typeface="+mn-lt"/>
                          <a:ea typeface="+mn-ea"/>
                          <a:cs typeface="+mn-cs"/>
                        </a:rPr>
                        <a:t>Alternativ: </a:t>
                      </a:r>
                      <a:r>
                        <a:rPr lang="de-DE" sz="1400" dirty="0"/>
                        <a:t>Die </a:t>
                      </a:r>
                      <a:r>
                        <a:rPr lang="de-DE" sz="1400" dirty="0" err="1"/>
                        <a:t>SuS</a:t>
                      </a:r>
                      <a:r>
                        <a:rPr lang="de-DE" sz="1400" dirty="0"/>
                        <a:t> füllen in </a:t>
                      </a:r>
                      <a:r>
                        <a:rPr lang="de-DE" sz="1400" b="1" dirty="0"/>
                        <a:t>Partnerarbeit</a:t>
                      </a:r>
                      <a:r>
                        <a:rPr lang="de-DE" sz="1400" dirty="0"/>
                        <a:t> einen Feedbackbogen für ein anderes Paar aus.</a:t>
                      </a:r>
                      <a:endParaRPr sz="1400" dirty="0"/>
                    </a:p>
                  </a:txBody>
                  <a:tcPr marL="45720" marR="45720" anchor="ctr">
                    <a:solidFill>
                      <a:schemeClr val="bg1"/>
                    </a:solidFill>
                  </a:tcPr>
                </a:tc>
                <a:extLst>
                  <a:ext uri="{0D108BD9-81ED-4DB2-BD59-A6C34878D82A}">
                    <a16:rowId xmlns:a16="http://schemas.microsoft.com/office/drawing/2014/main" val="10002"/>
                  </a:ext>
                </a:extLst>
              </a:tr>
              <a:tr h="2352063">
                <a:tc>
                  <a:txBody>
                    <a:bodyPr/>
                    <a:lstStyle/>
                    <a:p>
                      <a:pPr algn="ctr" defTabSz="685800">
                        <a:defRPr sz="1800"/>
                      </a:pPr>
                      <a:r>
                        <a:rPr lang="de-DE" sz="1400" b="1" dirty="0"/>
                        <a:t>Plakat 3</a:t>
                      </a:r>
                      <a:endParaRPr sz="1400" b="1" dirty="0"/>
                    </a:p>
                  </a:txBody>
                  <a:tcPr marL="45720" marR="45720" anchor="ctr">
                    <a:solidFill>
                      <a:schemeClr val="bg1"/>
                    </a:solidFill>
                  </a:tcPr>
                </a:tc>
                <a:tc>
                  <a:txBody>
                    <a:bodyPr/>
                    <a:lstStyle/>
                    <a:p>
                      <a:pPr marL="171450" indent="-171450" algn="l" defTabSz="685800">
                        <a:buFont typeface="Arial"/>
                        <a:buChar char="•"/>
                        <a:defRPr sz="1800"/>
                      </a:pPr>
                      <a:r>
                        <a:rPr lang="de-DE" sz="1400" dirty="0"/>
                        <a:t>Die Lehrperson erklärt den </a:t>
                      </a:r>
                      <a:r>
                        <a:rPr lang="de-DE" sz="1400" dirty="0" err="1"/>
                        <a:t>SuS</a:t>
                      </a:r>
                      <a:r>
                        <a:rPr lang="de-DE" sz="1400" dirty="0"/>
                        <a:t>, dass sie nun eine Feedbackkonferenz durchführen werden.</a:t>
                      </a:r>
                      <a:endParaRPr sz="1400" dirty="0"/>
                    </a:p>
                    <a:p>
                      <a:pPr marL="171450" indent="-171450" algn="l" defTabSz="685800">
                        <a:buFont typeface="Arial"/>
                        <a:buChar char="•"/>
                        <a:defRPr sz="1800"/>
                      </a:pPr>
                      <a:r>
                        <a:rPr lang="de-DE" sz="1400" dirty="0"/>
                        <a:t>Die Lehrperson präsentiert das Plakat mit den Regeln für die Feedbackkonferenz (zwei Sterne und ein Wunsch-Methode).</a:t>
                      </a:r>
                      <a:endParaRPr sz="1400" dirty="0"/>
                    </a:p>
                    <a:p>
                      <a:pPr marL="171450" indent="-171450" algn="l" defTabSz="685800">
                        <a:buFont typeface="Arial"/>
                        <a:buChar char="•"/>
                        <a:defRPr sz="1800"/>
                      </a:pPr>
                      <a:r>
                        <a:rPr lang="de-DE" sz="1400" dirty="0"/>
                        <a:t>Die </a:t>
                      </a:r>
                      <a:r>
                        <a:rPr lang="de-DE" sz="1400" dirty="0" err="1"/>
                        <a:t>SuS</a:t>
                      </a:r>
                      <a:r>
                        <a:rPr lang="de-DE" sz="1400" dirty="0"/>
                        <a:t> führen mit Hilfe des Plakats eine Feedbackkonferenz in </a:t>
                      </a:r>
                      <a:r>
                        <a:rPr lang="de-DE" sz="1400" b="1" dirty="0"/>
                        <a:t>Partnerarbeit</a:t>
                      </a:r>
                      <a:r>
                        <a:rPr lang="de-DE" sz="1400" dirty="0"/>
                        <a:t> durch.</a:t>
                      </a:r>
                      <a:endParaRPr sz="1400" dirty="0"/>
                    </a:p>
                    <a:p>
                      <a:pPr algn="l" defTabSz="685800">
                        <a:defRPr sz="1800"/>
                      </a:pPr>
                      <a:endParaRPr lang="de-DE" sz="1400" dirty="0"/>
                    </a:p>
                    <a:p>
                      <a:pPr marL="0" marR="0" lvl="0" indent="0" algn="l" defTabSz="685800">
                        <a:lnSpc>
                          <a:spcPct val="100000"/>
                        </a:lnSpc>
                        <a:spcBef>
                          <a:spcPts val="0"/>
                        </a:spcBef>
                        <a:spcAft>
                          <a:spcPts val="0"/>
                        </a:spcAft>
                        <a:buClrTx/>
                        <a:buSzTx/>
                        <a:buFontTx/>
                        <a:buNone/>
                        <a:defRPr sz="1800"/>
                      </a:pPr>
                      <a:r>
                        <a:rPr lang="de-DE" sz="1400" b="0" i="1" u="sng" dirty="0">
                          <a:solidFill>
                            <a:schemeClr val="tx1"/>
                          </a:solidFill>
                          <a:latin typeface="+mn-lt"/>
                          <a:ea typeface="+mn-ea"/>
                          <a:cs typeface="+mn-cs"/>
                        </a:rPr>
                        <a:t>Alternativ: </a:t>
                      </a:r>
                      <a:r>
                        <a:rPr lang="de-DE" sz="1400" dirty="0"/>
                        <a:t>Die </a:t>
                      </a:r>
                      <a:r>
                        <a:rPr lang="de-DE" sz="1400" dirty="0" err="1"/>
                        <a:t>SuS</a:t>
                      </a:r>
                      <a:r>
                        <a:rPr lang="de-DE" sz="1400" dirty="0"/>
                        <a:t> geben in </a:t>
                      </a:r>
                      <a:r>
                        <a:rPr lang="de-DE" sz="1400" b="1" dirty="0"/>
                        <a:t>Partnerarbeit</a:t>
                      </a:r>
                      <a:r>
                        <a:rPr lang="de-DE" sz="1400" dirty="0"/>
                        <a:t> während einer Feedbackkonferenz einem anderen Paar Feedback.</a:t>
                      </a:r>
                    </a:p>
                  </a:txBody>
                  <a:tcPr marL="45720" marR="45720" anchor="ctr">
                    <a:solidFill>
                      <a:schemeClr val="bg1"/>
                    </a:solidFill>
                  </a:tcPr>
                </a:tc>
                <a:extLst>
                  <a:ext uri="{0D108BD9-81ED-4DB2-BD59-A6C34878D82A}">
                    <a16:rowId xmlns:a16="http://schemas.microsoft.com/office/drawing/2014/main" val="10003"/>
                  </a:ext>
                </a:extLst>
              </a:tr>
              <a:tr h="855296">
                <a:tc gridSpan="2">
                  <a:txBody>
                    <a:bodyPr/>
                    <a:lstStyle/>
                    <a:p>
                      <a:pPr algn="l" defTabSz="685800">
                        <a:defRPr sz="1400"/>
                      </a:pPr>
                      <a:r>
                        <a:rPr lang="de-DE" sz="1400" b="1" dirty="0"/>
                        <a:t>Sicherung:</a:t>
                      </a:r>
                      <a:endParaRPr lang="de-DE" sz="1400" dirty="0"/>
                    </a:p>
                    <a:p>
                      <a:pPr marL="171450" indent="-171450" algn="l" defTabSz="685800">
                        <a:buFont typeface="Arial"/>
                        <a:buChar char="•"/>
                        <a:defRPr sz="1400"/>
                      </a:pPr>
                      <a:r>
                        <a:rPr lang="de-DE" sz="1400" dirty="0"/>
                        <a:t>Die</a:t>
                      </a:r>
                      <a:r>
                        <a:rPr lang="de-DE" sz="1400" strike="noStrike" dirty="0"/>
                        <a:t> </a:t>
                      </a:r>
                      <a:r>
                        <a:rPr lang="de-DE" sz="1400" strike="noStrike" dirty="0" err="1"/>
                        <a:t>SuS</a:t>
                      </a:r>
                      <a:r>
                        <a:rPr lang="de-DE" sz="1400" strike="noStrike" dirty="0"/>
                        <a:t> schreiben Notizen in die graue Linien ihrer ersten Fassung, um sich daran zu erinnern, was in der nächsten Sitzung überarbeitet werden kann.</a:t>
                      </a:r>
                    </a:p>
                  </a:txBody>
                  <a:tcPr marL="45720" marR="45720" anchor="ctr">
                    <a:solidFill>
                      <a:schemeClr val="bg1"/>
                    </a:solidFill>
                  </a:tcPr>
                </a:tc>
                <a:tc hMerge="1">
                  <a:txBody>
                    <a:bodyPr/>
                    <a:lstStyle/>
                    <a:p>
                      <a:pPr algn="l" defTabSz="685800">
                        <a:defRPr sz="1400"/>
                      </a:pPr>
                      <a:r>
                        <a:rPr lang="de-DE" sz="1400" b="1" dirty="0"/>
                        <a:t>Sicherung:</a:t>
                      </a:r>
                      <a:endParaRPr lang="de-DE" sz="1400" dirty="0"/>
                    </a:p>
                    <a:p>
                      <a:pPr marL="171450" indent="-171450" algn="l" defTabSz="685800">
                        <a:buFont typeface="Arial"/>
                        <a:buChar char="•"/>
                        <a:defRPr sz="1400"/>
                      </a:pPr>
                      <a:r>
                        <a:rPr lang="de-DE" sz="1400" dirty="0"/>
                        <a:t>Die</a:t>
                      </a:r>
                      <a:r>
                        <a:rPr lang="de-DE" sz="1400" strike="noStrike" dirty="0"/>
                        <a:t> </a:t>
                      </a:r>
                      <a:r>
                        <a:rPr lang="de-DE" sz="1400" strike="noStrike" dirty="0" err="1"/>
                        <a:t>SuS</a:t>
                      </a:r>
                      <a:r>
                        <a:rPr lang="de-DE" sz="1400" strike="noStrike" dirty="0"/>
                        <a:t> schreiben Notizen in die graue Linie ihrer ersten Fassung, um sich daran zu erinnern, was in der nächsten Sitzung überarbeitet werden kann.</a:t>
                      </a:r>
                    </a:p>
                  </a:txBody>
                  <a:tcPr marL="45720" marR="45720" anchor="ctr">
                    <a:solidFill>
                      <a:schemeClr val="bg1"/>
                    </a:solidFill>
                  </a:tcPr>
                </a:tc>
                <a:extLst>
                  <a:ext uri="{0D108BD9-81ED-4DB2-BD59-A6C34878D82A}">
                    <a16:rowId xmlns:a16="http://schemas.microsoft.com/office/drawing/2014/main" val="10004"/>
                  </a:ext>
                </a:extLst>
              </a:tr>
            </a:tbl>
          </a:graphicData>
        </a:graphic>
      </p:graphicFrame>
      <p:sp>
        <p:nvSpPr>
          <p:cNvPr id="1555" name="Textfeld 39"/>
          <p:cNvSpPr txBox="1"/>
          <p:nvPr/>
        </p:nvSpPr>
        <p:spPr bwMode="auto">
          <a:xfrm>
            <a:off x="131253" y="589801"/>
            <a:ext cx="6595493" cy="370839"/>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a:t>
            </a:r>
            <a:r>
              <a:rPr b="0" dirty="0">
                <a:latin typeface="+mn-lt"/>
              </a:rPr>
              <a:t> 7: Feedback </a:t>
            </a:r>
            <a:r>
              <a:rPr b="0" dirty="0" err="1">
                <a:latin typeface="+mn-lt"/>
              </a:rPr>
              <a:t>geben</a:t>
            </a:r>
            <a:r>
              <a:rPr b="0" dirty="0">
                <a:latin typeface="+mn-lt"/>
              </a:rPr>
              <a:t> (</a:t>
            </a:r>
            <a:r>
              <a:rPr lang="de-DE" b="0" dirty="0">
                <a:latin typeface="+mn-lt"/>
              </a:rPr>
              <a:t>Puzzle</a:t>
            </a:r>
            <a:r>
              <a:rPr b="0" dirty="0" err="1">
                <a:latin typeface="+mn-lt"/>
              </a:rPr>
              <a:t>figur</a:t>
            </a:r>
            <a:r>
              <a:rPr b="0" dirty="0">
                <a:latin typeface="+mn-lt"/>
              </a:rPr>
              <a:t>)</a:t>
            </a:r>
          </a:p>
        </p:txBody>
      </p:sp>
      <p:sp>
        <p:nvSpPr>
          <p:cNvPr id="16"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5" name="Gerade Verbindung 38">
            <a:extLst>
              <a:ext uri="{FF2B5EF4-FFF2-40B4-BE49-F238E27FC236}">
                <a16:creationId xmlns:a16="http://schemas.microsoft.com/office/drawing/2014/main" id="{342E5E7E-4A37-4A7E-B5E8-C85E711ED537}"/>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7" name="Slide Number Placeholder 3">
            <a:extLst>
              <a:ext uri="{FF2B5EF4-FFF2-40B4-BE49-F238E27FC236}">
                <a16:creationId xmlns:a16="http://schemas.microsoft.com/office/drawing/2014/main" id="{FCB2DDE8-3C6D-4AB6-A489-6634229088F6}"/>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137</a:t>
            </a:fld>
            <a:endParaRPr lang="de-DE"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9798527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560" name="Tabelle 31"/>
          <p:cNvGraphicFramePr>
            <a:graphicFrameLocks/>
          </p:cNvGraphicFramePr>
          <p:nvPr>
            <p:extLst>
              <p:ext uri="{D42A27DB-BD31-4B8C-83A1-F6EECF244321}">
                <p14:modId xmlns:p14="http://schemas.microsoft.com/office/powerpoint/2010/main" val="2090285745"/>
              </p:ext>
            </p:extLst>
          </p:nvPr>
        </p:nvGraphicFramePr>
        <p:xfrm>
          <a:off x="366889" y="1103581"/>
          <a:ext cx="6411764" cy="6361744"/>
        </p:xfrm>
        <a:graphic>
          <a:graphicData uri="http://schemas.openxmlformats.org/drawingml/2006/table">
            <a:tbl>
              <a:tblPr bandRow="1"/>
              <a:tblGrid>
                <a:gridCol w="6411764">
                  <a:extLst>
                    <a:ext uri="{9D8B030D-6E8A-4147-A177-3AD203B41FA5}">
                      <a16:colId xmlns:a16="http://schemas.microsoft.com/office/drawing/2014/main" val="20000"/>
                    </a:ext>
                  </a:extLst>
                </a:gridCol>
              </a:tblGrid>
              <a:tr h="546893">
                <a:tc>
                  <a:txBody>
                    <a:bodyPr/>
                    <a:lstStyle/>
                    <a:p>
                      <a:pPr algn="ctr" defTabSz="685800">
                        <a:defRPr sz="1600" b="1"/>
                      </a:pPr>
                      <a:r>
                        <a:rPr lang="de-DE" sz="1400" dirty="0"/>
                        <a:t>Feedback geben</a:t>
                      </a:r>
                      <a:endParaRPr sz="1400" dirty="0"/>
                    </a:p>
                  </a:txBody>
                  <a:tcPr marL="45720" marR="45720">
                    <a:solidFill>
                      <a:srgbClr val="E0E0E0"/>
                    </a:solidFill>
                  </a:tcPr>
                </a:tc>
                <a:extLst>
                  <a:ext uri="{0D108BD9-81ED-4DB2-BD59-A6C34878D82A}">
                    <a16:rowId xmlns:a16="http://schemas.microsoft.com/office/drawing/2014/main" val="10000"/>
                  </a:ext>
                </a:extLst>
              </a:tr>
              <a:tr h="5814851">
                <a:tc>
                  <a:txBody>
                    <a:bodyPr/>
                    <a:lstStyle/>
                    <a:p>
                      <a:pPr algn="l"/>
                      <a:endParaRPr lang="de-DE" sz="1400" dirty="0">
                        <a:solidFill>
                          <a:schemeClr val="tx1"/>
                        </a:solidFill>
                        <a:effectLst/>
                        <a:latin typeface="+mn-lt"/>
                        <a:ea typeface="+mn-ea"/>
                        <a:cs typeface="+mn-cs"/>
                      </a:endParaRPr>
                    </a:p>
                  </a:txBody>
                  <a:tcPr marL="45720" marR="45720">
                    <a:solidFill>
                      <a:schemeClr val="bg1">
                        <a:lumMod val="95000"/>
                      </a:schemeClr>
                    </a:solidFill>
                  </a:tcPr>
                </a:tc>
                <a:extLst>
                  <a:ext uri="{0D108BD9-81ED-4DB2-BD59-A6C34878D82A}">
                    <a16:rowId xmlns:a16="http://schemas.microsoft.com/office/drawing/2014/main" val="10001"/>
                  </a:ext>
                </a:extLst>
              </a:tr>
            </a:tbl>
          </a:graphicData>
        </a:graphic>
      </p:graphicFrame>
      <p:sp>
        <p:nvSpPr>
          <p:cNvPr id="1565" name="Textfeld 39"/>
          <p:cNvSpPr txBox="1"/>
          <p:nvPr/>
        </p:nvSpPr>
        <p:spPr bwMode="auto">
          <a:xfrm>
            <a:off x="183164" y="589789"/>
            <a:ext cx="6595489" cy="370839"/>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 7: Skript für eine Modellierung</a:t>
            </a:r>
          </a:p>
        </p:txBody>
      </p:sp>
      <p:sp>
        <p:nvSpPr>
          <p:cNvPr id="20"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2" name="TextBox 1">
            <a:extLst>
              <a:ext uri="{FF2B5EF4-FFF2-40B4-BE49-F238E27FC236}">
                <a16:creationId xmlns:a16="http://schemas.microsoft.com/office/drawing/2014/main" id="{E5905AAE-9769-4C65-9D75-0D9DFB7EA37E}"/>
              </a:ext>
            </a:extLst>
          </p:cNvPr>
          <p:cNvSpPr txBox="1"/>
          <p:nvPr/>
        </p:nvSpPr>
        <p:spPr bwMode="auto">
          <a:xfrm>
            <a:off x="637242" y="5792396"/>
            <a:ext cx="5963053" cy="181588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l"/>
            <a:r>
              <a:rPr lang="de-DE" sz="1400" dirty="0">
                <a:solidFill>
                  <a:schemeClr val="tx1"/>
                </a:solidFill>
                <a:effectLst/>
                <a:latin typeface="+mn-lt"/>
                <a:ea typeface="+mn-ea"/>
                <a:cs typeface="+mn-cs"/>
              </a:rPr>
              <a:t>Ok, ich habe diese Beschreibung von Kim. Ich muss den Feedback-Bogen für sie ausfüllen, damit sie ihren Text verbessern kann. Alles, was ich tun muss, ist Kreuzchen zu machen. Schauen wir mal. Die Sonne heißt, dass es gut ist und die Wolken, dass es noch verbessert werden kann. Sonne und Wolken heißt dann, dass es gut ist, aber es noch ein bisschen verbessert werden kann. Gut, dann fange ich an. Zuerst lese ich den Text einmal durch. . . </a:t>
            </a:r>
          </a:p>
          <a:p>
            <a:pPr algn="l"/>
            <a:endParaRPr lang="de-DE" sz="1400" dirty="0">
              <a:solidFill>
                <a:schemeClr val="tx1"/>
              </a:solidFill>
              <a:effectLst/>
              <a:latin typeface="+mn-lt"/>
              <a:ea typeface="+mn-ea"/>
              <a:cs typeface="+mn-cs"/>
            </a:endParaRPr>
          </a:p>
          <a:p>
            <a:endParaRPr lang="de-DE" sz="1400" dirty="0"/>
          </a:p>
        </p:txBody>
      </p:sp>
      <p:sp>
        <p:nvSpPr>
          <p:cNvPr id="12" name="TextBox 11">
            <a:extLst>
              <a:ext uri="{FF2B5EF4-FFF2-40B4-BE49-F238E27FC236}">
                <a16:creationId xmlns:a16="http://schemas.microsoft.com/office/drawing/2014/main" id="{BC7A7EA4-8D9D-470E-88DC-185A251E5CE5}"/>
              </a:ext>
            </a:extLst>
          </p:cNvPr>
          <p:cNvSpPr txBox="1"/>
          <p:nvPr/>
        </p:nvSpPr>
        <p:spPr bwMode="auto">
          <a:xfrm>
            <a:off x="7543009" y="650761"/>
            <a:ext cx="3382373" cy="1169551"/>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l"/>
            <a:r>
              <a:rPr lang="de-DE" sz="1400" dirty="0">
                <a:solidFill>
                  <a:schemeClr val="tx1"/>
                </a:solidFill>
                <a:effectLst/>
                <a:latin typeface="+mn-lt"/>
                <a:ea typeface="+mn-ea"/>
                <a:cs typeface="+mn-cs"/>
              </a:rPr>
              <a:t>Ok, ich habe diese Beschreibung. Wir üben zusammen wie wir den Feedback-Bogen ausfüllen, damit </a:t>
            </a:r>
            <a:r>
              <a:rPr lang="de-DE" sz="1400" dirty="0">
                <a:solidFill>
                  <a:schemeClr val="tx1"/>
                </a:solidFill>
                <a:latin typeface="+mn-lt"/>
                <a:ea typeface="+mn-ea"/>
                <a:cs typeface="+mn-cs"/>
              </a:rPr>
              <a:t>den</a:t>
            </a:r>
            <a:r>
              <a:rPr lang="de-DE" sz="1400" dirty="0">
                <a:solidFill>
                  <a:schemeClr val="tx1"/>
                </a:solidFill>
                <a:effectLst/>
                <a:latin typeface="+mn-lt"/>
                <a:ea typeface="+mn-ea"/>
                <a:cs typeface="+mn-cs"/>
              </a:rPr>
              <a:t> Text verbessert werden kann. </a:t>
            </a:r>
          </a:p>
          <a:p>
            <a:endParaRPr lang="de-DE" sz="1400" dirty="0"/>
          </a:p>
        </p:txBody>
      </p:sp>
      <p:graphicFrame>
        <p:nvGraphicFramePr>
          <p:cNvPr id="21" name="Table 13">
            <a:extLst>
              <a:ext uri="{FF2B5EF4-FFF2-40B4-BE49-F238E27FC236}">
                <a16:creationId xmlns:a16="http://schemas.microsoft.com/office/drawing/2014/main" id="{E5D3F34E-DE26-48E5-BAE4-43911BAFFCF1}"/>
              </a:ext>
            </a:extLst>
          </p:cNvPr>
          <p:cNvGraphicFramePr>
            <a:graphicFrameLocks/>
          </p:cNvGraphicFramePr>
          <p:nvPr>
            <p:extLst>
              <p:ext uri="{D42A27DB-BD31-4B8C-83A1-F6EECF244321}">
                <p14:modId xmlns:p14="http://schemas.microsoft.com/office/powerpoint/2010/main" val="4019617514"/>
              </p:ext>
            </p:extLst>
          </p:nvPr>
        </p:nvGraphicFramePr>
        <p:xfrm>
          <a:off x="528058" y="1808854"/>
          <a:ext cx="6072237" cy="3645041"/>
        </p:xfrm>
        <a:graphic>
          <a:graphicData uri="http://schemas.openxmlformats.org/drawingml/2006/table">
            <a:tbl>
              <a:tblPr/>
              <a:tblGrid>
                <a:gridCol w="4958342">
                  <a:extLst>
                    <a:ext uri="{9D8B030D-6E8A-4147-A177-3AD203B41FA5}">
                      <a16:colId xmlns:a16="http://schemas.microsoft.com/office/drawing/2014/main" val="20000"/>
                    </a:ext>
                  </a:extLst>
                </a:gridCol>
                <a:gridCol w="341194">
                  <a:extLst>
                    <a:ext uri="{9D8B030D-6E8A-4147-A177-3AD203B41FA5}">
                      <a16:colId xmlns:a16="http://schemas.microsoft.com/office/drawing/2014/main" val="20001"/>
                    </a:ext>
                  </a:extLst>
                </a:gridCol>
                <a:gridCol w="382137">
                  <a:extLst>
                    <a:ext uri="{9D8B030D-6E8A-4147-A177-3AD203B41FA5}">
                      <a16:colId xmlns:a16="http://schemas.microsoft.com/office/drawing/2014/main" val="20002"/>
                    </a:ext>
                  </a:extLst>
                </a:gridCol>
                <a:gridCol w="390564">
                  <a:extLst>
                    <a:ext uri="{9D8B030D-6E8A-4147-A177-3AD203B41FA5}">
                      <a16:colId xmlns:a16="http://schemas.microsoft.com/office/drawing/2014/main" val="20003"/>
                    </a:ext>
                  </a:extLst>
                </a:gridCol>
              </a:tblGrid>
              <a:tr h="654074">
                <a:tc>
                  <a:txBody>
                    <a:bodyPr/>
                    <a:lstStyle/>
                    <a:p>
                      <a:pPr algn="l" defTabSz="685800">
                        <a:defRPr sz="1300" b="1"/>
                      </a:pPr>
                      <a:r>
                        <a:rPr sz="1400" dirty="0"/>
                        <a:t>Das </a:t>
                      </a:r>
                      <a:r>
                        <a:rPr sz="1400" dirty="0" err="1"/>
                        <a:t>Ziel</a:t>
                      </a:r>
                      <a:r>
                        <a:rPr sz="1400" dirty="0"/>
                        <a:t> </a:t>
                      </a:r>
                      <a:r>
                        <a:rPr sz="1400" dirty="0" err="1"/>
                        <a:t>einer</a:t>
                      </a:r>
                      <a:r>
                        <a:rPr sz="1400" dirty="0"/>
                        <a:t> </a:t>
                      </a:r>
                      <a:r>
                        <a:rPr sz="1400" dirty="0" err="1"/>
                        <a:t>Personenbeschreibung</a:t>
                      </a:r>
                      <a:r>
                        <a:rPr sz="1400" dirty="0"/>
                        <a:t> </a:t>
                      </a:r>
                      <a:r>
                        <a:rPr sz="1400" dirty="0" err="1"/>
                        <a:t>ist</a:t>
                      </a:r>
                      <a:r>
                        <a:rPr lang="de-DE" sz="1400" dirty="0"/>
                        <a:t>,</a:t>
                      </a:r>
                      <a:r>
                        <a:rPr sz="1400" dirty="0"/>
                        <a:t> </a:t>
                      </a:r>
                      <a:r>
                        <a:rPr sz="1400" b="0" dirty="0" err="1"/>
                        <a:t>eine</a:t>
                      </a:r>
                      <a:r>
                        <a:rPr sz="1400" b="0" dirty="0"/>
                        <a:t> Person so </a:t>
                      </a:r>
                      <a:r>
                        <a:rPr sz="1400" b="0" dirty="0" err="1"/>
                        <a:t>zu</a:t>
                      </a:r>
                      <a:r>
                        <a:rPr sz="1400" b="0" dirty="0"/>
                        <a:t> </a:t>
                      </a:r>
                      <a:r>
                        <a:rPr sz="1400" b="0" dirty="0" err="1"/>
                        <a:t>beschreiben</a:t>
                      </a:r>
                      <a:r>
                        <a:rPr sz="1400" b="0" dirty="0"/>
                        <a:t>, </a:t>
                      </a:r>
                      <a:r>
                        <a:rPr sz="1400" b="0" dirty="0" err="1"/>
                        <a:t>dass</a:t>
                      </a:r>
                      <a:r>
                        <a:rPr sz="1400" b="0" dirty="0"/>
                        <a:t> man </a:t>
                      </a:r>
                      <a:r>
                        <a:rPr sz="1400" b="0" dirty="0" err="1"/>
                        <a:t>sie</a:t>
                      </a:r>
                      <a:r>
                        <a:rPr sz="1400" b="0" dirty="0"/>
                        <a:t> </a:t>
                      </a:r>
                      <a:r>
                        <a:rPr sz="1400" b="0" dirty="0" err="1"/>
                        <a:t>sich</a:t>
                      </a:r>
                      <a:r>
                        <a:rPr sz="1400" b="0" dirty="0"/>
                        <a:t> </a:t>
                      </a:r>
                      <a:r>
                        <a:rPr sz="1400" b="0" dirty="0" err="1"/>
                        <a:t>genau</a:t>
                      </a:r>
                      <a:r>
                        <a:rPr sz="1400" b="0" dirty="0"/>
                        <a:t> </a:t>
                      </a:r>
                      <a:r>
                        <a:rPr sz="1400" b="0" dirty="0" err="1"/>
                        <a:t>vorstellen</a:t>
                      </a:r>
                      <a:r>
                        <a:rPr sz="1400" b="0" dirty="0"/>
                        <a:t> </a:t>
                      </a:r>
                      <a:r>
                        <a:rPr sz="1400" b="0" dirty="0" err="1"/>
                        <a:t>kann</a:t>
                      </a:r>
                      <a:r>
                        <a:rPr sz="1400" b="0" dirty="0"/>
                        <a:t>.</a:t>
                      </a:r>
                      <a:endParaRPr sz="1400" dirty="0"/>
                    </a:p>
                  </a:txBody>
                  <a:tcPr marL="45720" marR="45720">
                    <a:solidFill>
                      <a:schemeClr val="bg1"/>
                    </a:solidFill>
                  </a:tcPr>
                </a:tc>
                <a:tc>
                  <a:txBody>
                    <a:bodyPr/>
                    <a:lstStyle/>
                    <a:p>
                      <a:pPr algn="l" defTabSz="685800">
                        <a:defRPr sz="1300"/>
                      </a:pPr>
                      <a:endParaRPr sz="1400" dirty="0"/>
                    </a:p>
                  </a:txBody>
                  <a:tcPr marL="45720" marR="45720">
                    <a:solidFill>
                      <a:schemeClr val="bg1"/>
                    </a:solidFill>
                  </a:tcPr>
                </a:tc>
                <a:tc>
                  <a:txBody>
                    <a:bodyPr/>
                    <a:lstStyle/>
                    <a:p>
                      <a:pPr algn="l" defTabSz="685800">
                        <a:defRPr sz="1300"/>
                      </a:pPr>
                      <a:endParaRPr sz="1400" dirty="0"/>
                    </a:p>
                  </a:txBody>
                  <a:tcPr marL="45720" marR="45720">
                    <a:solidFill>
                      <a:schemeClr val="bg1"/>
                    </a:solidFill>
                  </a:tcPr>
                </a:tc>
                <a:tc>
                  <a:txBody>
                    <a:bodyPr/>
                    <a:lstStyle/>
                    <a:p>
                      <a:pPr algn="l" defTabSz="685800">
                        <a:defRPr sz="1300"/>
                      </a:pPr>
                      <a:endParaRPr sz="1400" dirty="0"/>
                    </a:p>
                  </a:txBody>
                  <a:tcPr marL="45720" marR="45720">
                    <a:solidFill>
                      <a:schemeClr val="bg1"/>
                    </a:solidFill>
                  </a:tcPr>
                </a:tc>
                <a:extLst>
                  <a:ext uri="{0D108BD9-81ED-4DB2-BD59-A6C34878D82A}">
                    <a16:rowId xmlns:a16="http://schemas.microsoft.com/office/drawing/2014/main" val="10000"/>
                  </a:ext>
                </a:extLst>
              </a:tr>
              <a:tr h="427281">
                <a:tc>
                  <a:txBody>
                    <a:bodyPr/>
                    <a:lstStyle/>
                    <a:p>
                      <a:pPr algn="l" defTabSz="685800">
                        <a:defRPr sz="1800"/>
                      </a:pPr>
                      <a:r>
                        <a:rPr lang="de-DE" sz="1400" dirty="0"/>
                        <a:t>Du stellst die Person vor</a:t>
                      </a:r>
                      <a:r>
                        <a:rPr sz="1400" dirty="0"/>
                        <a:t> (</a:t>
                      </a:r>
                      <a:r>
                        <a:rPr sz="1400" dirty="0" err="1"/>
                        <a:t>z.B.</a:t>
                      </a:r>
                      <a:r>
                        <a:rPr sz="1400" dirty="0"/>
                        <a:t> Name und </a:t>
                      </a:r>
                      <a:r>
                        <a:rPr lang="de-DE" sz="1400" dirty="0"/>
                        <a:t>A</a:t>
                      </a:r>
                      <a:r>
                        <a:rPr lang="de-DE" sz="1400"/>
                        <a:t>lter</a:t>
                      </a:r>
                      <a:r>
                        <a:rPr sz="1400" dirty="0"/>
                        <a:t>).</a:t>
                      </a:r>
                    </a:p>
                  </a:txBody>
                  <a:tcPr marL="45720" marR="45720" anchor="b">
                    <a:solidFill>
                      <a:srgbClr val="E2F0D9"/>
                    </a:solidFill>
                  </a:tcPr>
                </a:tc>
                <a:tc>
                  <a:txBody>
                    <a:bodyPr/>
                    <a:lstStyle/>
                    <a:p>
                      <a:pPr algn="l" defTabSz="685800">
                        <a:defRPr sz="1800"/>
                      </a:pPr>
                      <a:r>
                        <a:rPr sz="1400"/>
                        <a:t>X</a:t>
                      </a:r>
                    </a:p>
                  </a:txBody>
                  <a:tcPr marL="45720" marR="45720">
                    <a:solidFill>
                      <a:srgbClr val="E2F0D9"/>
                    </a:solidFill>
                  </a:tcPr>
                </a:tc>
                <a:tc>
                  <a:txBody>
                    <a:bodyPr/>
                    <a:lstStyle/>
                    <a:p>
                      <a:pPr algn="l" defTabSz="685800">
                        <a:defRPr sz="1300"/>
                      </a:pPr>
                      <a:endParaRPr sz="1400"/>
                    </a:p>
                  </a:txBody>
                  <a:tcPr marL="45720" marR="45720">
                    <a:solidFill>
                      <a:srgbClr val="E2F0D9"/>
                    </a:solidFill>
                  </a:tcPr>
                </a:tc>
                <a:tc>
                  <a:txBody>
                    <a:bodyPr/>
                    <a:lstStyle/>
                    <a:p>
                      <a:pPr algn="l" defTabSz="685800">
                        <a:defRPr sz="1300"/>
                      </a:pPr>
                      <a:endParaRPr sz="1400" dirty="0"/>
                    </a:p>
                  </a:txBody>
                  <a:tcPr marL="45720" marR="45720">
                    <a:solidFill>
                      <a:srgbClr val="E2F0D9"/>
                    </a:solidFill>
                  </a:tcPr>
                </a:tc>
                <a:extLst>
                  <a:ext uri="{0D108BD9-81ED-4DB2-BD59-A6C34878D82A}">
                    <a16:rowId xmlns:a16="http://schemas.microsoft.com/office/drawing/2014/main" val="10002"/>
                  </a:ext>
                </a:extLst>
              </a:tr>
              <a:tr h="427281">
                <a:tc>
                  <a:txBody>
                    <a:bodyPr/>
                    <a:lstStyle/>
                    <a:p>
                      <a:pPr algn="l" defTabSz="685800">
                        <a:defRPr sz="1800"/>
                      </a:pPr>
                      <a:r>
                        <a:rPr lang="de-DE" sz="1400" dirty="0"/>
                        <a:t>Du beschreibst</a:t>
                      </a:r>
                      <a:r>
                        <a:rPr sz="1400" dirty="0"/>
                        <a:t> </a:t>
                      </a:r>
                      <a:r>
                        <a:rPr sz="1400" dirty="0" err="1"/>
                        <a:t>genau</a:t>
                      </a:r>
                      <a:r>
                        <a:rPr sz="1400" dirty="0"/>
                        <a:t> den Kopf und </a:t>
                      </a:r>
                      <a:r>
                        <a:rPr sz="1400" dirty="0" err="1"/>
                        <a:t>Körper</a:t>
                      </a:r>
                      <a:r>
                        <a:rPr sz="1400" dirty="0"/>
                        <a:t> (von </a:t>
                      </a:r>
                      <a:r>
                        <a:rPr sz="1400" dirty="0" err="1"/>
                        <a:t>oben</a:t>
                      </a:r>
                      <a:r>
                        <a:rPr sz="1400" dirty="0"/>
                        <a:t> </a:t>
                      </a:r>
                      <a:r>
                        <a:rPr sz="1400" dirty="0" err="1"/>
                        <a:t>nach</a:t>
                      </a:r>
                      <a:r>
                        <a:rPr sz="1400" dirty="0"/>
                        <a:t> </a:t>
                      </a:r>
                      <a:r>
                        <a:rPr sz="1400" dirty="0" err="1"/>
                        <a:t>unten</a:t>
                      </a:r>
                      <a:r>
                        <a:rPr sz="1400" dirty="0"/>
                        <a:t>).</a:t>
                      </a:r>
                    </a:p>
                  </a:txBody>
                  <a:tcPr marL="45720" marR="45720" anchor="b">
                    <a:solidFill>
                      <a:srgbClr val="E2F0D9"/>
                    </a:solidFill>
                  </a:tcPr>
                </a:tc>
                <a:tc>
                  <a:txBody>
                    <a:bodyPr/>
                    <a:lstStyle/>
                    <a:p>
                      <a:pPr algn="l" defTabSz="685800">
                        <a:defRPr sz="1300"/>
                      </a:pPr>
                      <a:endParaRPr sz="1400"/>
                    </a:p>
                  </a:txBody>
                  <a:tcPr marL="45720" marR="45720">
                    <a:solidFill>
                      <a:srgbClr val="E2F0D9"/>
                    </a:solidFill>
                  </a:tcPr>
                </a:tc>
                <a:tc>
                  <a:txBody>
                    <a:bodyPr/>
                    <a:lstStyle/>
                    <a:p>
                      <a:pPr algn="l" defTabSz="685800">
                        <a:defRPr sz="1800"/>
                      </a:pPr>
                      <a:r>
                        <a:rPr sz="1400"/>
                        <a:t>X</a:t>
                      </a:r>
                    </a:p>
                  </a:txBody>
                  <a:tcPr marL="45720" marR="45720">
                    <a:solidFill>
                      <a:srgbClr val="E2F0D9"/>
                    </a:solidFill>
                  </a:tcPr>
                </a:tc>
                <a:tc>
                  <a:txBody>
                    <a:bodyPr/>
                    <a:lstStyle/>
                    <a:p>
                      <a:pPr algn="l" defTabSz="685800">
                        <a:defRPr sz="1300"/>
                      </a:pPr>
                      <a:endParaRPr sz="1400"/>
                    </a:p>
                  </a:txBody>
                  <a:tcPr marL="45720" marR="45720">
                    <a:solidFill>
                      <a:srgbClr val="E2F0D9"/>
                    </a:solidFill>
                  </a:tcPr>
                </a:tc>
                <a:extLst>
                  <a:ext uri="{0D108BD9-81ED-4DB2-BD59-A6C34878D82A}">
                    <a16:rowId xmlns:a16="http://schemas.microsoft.com/office/drawing/2014/main" val="10003"/>
                  </a:ext>
                </a:extLst>
              </a:tr>
              <a:tr h="427281">
                <a:tc>
                  <a:txBody>
                    <a:bodyPr/>
                    <a:lstStyle/>
                    <a:p>
                      <a:pPr algn="l" defTabSz="685800">
                        <a:defRPr sz="1800"/>
                      </a:pPr>
                      <a:r>
                        <a:rPr lang="de-DE" sz="1400" dirty="0"/>
                        <a:t>Du beschreibst</a:t>
                      </a:r>
                      <a:r>
                        <a:rPr sz="1400" dirty="0"/>
                        <a:t> die </a:t>
                      </a:r>
                      <a:r>
                        <a:rPr sz="1400" dirty="0" err="1"/>
                        <a:t>Kleidung</a:t>
                      </a:r>
                      <a:r>
                        <a:rPr sz="1400" dirty="0"/>
                        <a:t> (von </a:t>
                      </a:r>
                      <a:r>
                        <a:rPr sz="1400" dirty="0" err="1"/>
                        <a:t>oben</a:t>
                      </a:r>
                      <a:r>
                        <a:rPr sz="1400" dirty="0"/>
                        <a:t> </a:t>
                      </a:r>
                      <a:r>
                        <a:rPr sz="1400" dirty="0" err="1"/>
                        <a:t>nach</a:t>
                      </a:r>
                      <a:r>
                        <a:rPr sz="1400" dirty="0"/>
                        <a:t> </a:t>
                      </a:r>
                      <a:r>
                        <a:rPr sz="1400" dirty="0" err="1"/>
                        <a:t>unten</a:t>
                      </a:r>
                      <a:r>
                        <a:rPr sz="1400" dirty="0"/>
                        <a:t>).</a:t>
                      </a:r>
                    </a:p>
                  </a:txBody>
                  <a:tcPr marL="45720" marR="45720" anchor="b">
                    <a:solidFill>
                      <a:srgbClr val="E2F0D9"/>
                    </a:solidFill>
                  </a:tcPr>
                </a:tc>
                <a:tc>
                  <a:txBody>
                    <a:bodyPr/>
                    <a:lstStyle/>
                    <a:p>
                      <a:pPr algn="l" defTabSz="685800">
                        <a:defRPr sz="1800"/>
                      </a:pPr>
                      <a:r>
                        <a:rPr sz="1400"/>
                        <a:t>X</a:t>
                      </a:r>
                    </a:p>
                  </a:txBody>
                  <a:tcPr marL="45720" marR="45720">
                    <a:solidFill>
                      <a:srgbClr val="E2F0D9"/>
                    </a:solidFill>
                  </a:tcPr>
                </a:tc>
                <a:tc>
                  <a:txBody>
                    <a:bodyPr/>
                    <a:lstStyle/>
                    <a:p>
                      <a:pPr algn="l" defTabSz="685800">
                        <a:defRPr sz="1300"/>
                      </a:pPr>
                      <a:endParaRPr sz="1400"/>
                    </a:p>
                  </a:txBody>
                  <a:tcPr marL="45720" marR="45720">
                    <a:solidFill>
                      <a:srgbClr val="E2F0D9"/>
                    </a:solidFill>
                  </a:tcPr>
                </a:tc>
                <a:tc>
                  <a:txBody>
                    <a:bodyPr/>
                    <a:lstStyle/>
                    <a:p>
                      <a:pPr algn="l" defTabSz="685800">
                        <a:defRPr sz="1300"/>
                      </a:pPr>
                      <a:endParaRPr sz="1400"/>
                    </a:p>
                  </a:txBody>
                  <a:tcPr marL="45720" marR="45720">
                    <a:solidFill>
                      <a:srgbClr val="E2F0D9"/>
                    </a:solidFill>
                  </a:tcPr>
                </a:tc>
                <a:extLst>
                  <a:ext uri="{0D108BD9-81ED-4DB2-BD59-A6C34878D82A}">
                    <a16:rowId xmlns:a16="http://schemas.microsoft.com/office/drawing/2014/main" val="10004"/>
                  </a:ext>
                </a:extLst>
              </a:tr>
              <a:tr h="427281">
                <a:tc>
                  <a:txBody>
                    <a:bodyPr/>
                    <a:lstStyle/>
                    <a:p>
                      <a:pPr algn="l" defTabSz="685800">
                        <a:defRPr sz="1800"/>
                      </a:pPr>
                      <a:r>
                        <a:rPr lang="de-DE" sz="1400" dirty="0"/>
                        <a:t>Du nennst Besonderheiten oder</a:t>
                      </a:r>
                      <a:r>
                        <a:rPr sz="1400" dirty="0"/>
                        <a:t> </a:t>
                      </a:r>
                      <a:r>
                        <a:rPr sz="1400" dirty="0" err="1"/>
                        <a:t>innere</a:t>
                      </a:r>
                      <a:r>
                        <a:rPr sz="1400" dirty="0"/>
                        <a:t> </a:t>
                      </a:r>
                      <a:r>
                        <a:rPr sz="1400" dirty="0" err="1"/>
                        <a:t>Merkmale</a:t>
                      </a:r>
                      <a:r>
                        <a:rPr sz="1400" dirty="0"/>
                        <a:t> der Person</a:t>
                      </a:r>
                      <a:r>
                        <a:rPr lang="de-DE" sz="1400" dirty="0"/>
                        <a:t>.</a:t>
                      </a:r>
                      <a:endParaRPr sz="1400" dirty="0"/>
                    </a:p>
                  </a:txBody>
                  <a:tcPr marL="45720" marR="45720" anchor="b">
                    <a:solidFill>
                      <a:srgbClr val="E2F0D9"/>
                    </a:solidFill>
                  </a:tcPr>
                </a:tc>
                <a:tc>
                  <a:txBody>
                    <a:bodyPr/>
                    <a:lstStyle/>
                    <a:p>
                      <a:pPr algn="l" defTabSz="685800">
                        <a:defRPr sz="1800"/>
                      </a:pPr>
                      <a:r>
                        <a:rPr sz="1400"/>
                        <a:t>X</a:t>
                      </a:r>
                    </a:p>
                  </a:txBody>
                  <a:tcPr marL="45720" marR="45720">
                    <a:solidFill>
                      <a:srgbClr val="E2F0D9"/>
                    </a:solidFill>
                  </a:tcPr>
                </a:tc>
                <a:tc>
                  <a:txBody>
                    <a:bodyPr/>
                    <a:lstStyle/>
                    <a:p>
                      <a:pPr algn="l" defTabSz="685800">
                        <a:defRPr sz="1300"/>
                      </a:pPr>
                      <a:endParaRPr sz="1400"/>
                    </a:p>
                  </a:txBody>
                  <a:tcPr marL="45720" marR="45720">
                    <a:solidFill>
                      <a:srgbClr val="E2F0D9"/>
                    </a:solidFill>
                  </a:tcPr>
                </a:tc>
                <a:tc>
                  <a:txBody>
                    <a:bodyPr/>
                    <a:lstStyle/>
                    <a:p>
                      <a:pPr algn="l" defTabSz="685800">
                        <a:defRPr sz="1300"/>
                      </a:pPr>
                      <a:endParaRPr sz="1400"/>
                    </a:p>
                  </a:txBody>
                  <a:tcPr marL="45720" marR="45720">
                    <a:solidFill>
                      <a:srgbClr val="E2F0D9"/>
                    </a:solidFill>
                  </a:tcPr>
                </a:tc>
                <a:extLst>
                  <a:ext uri="{0D108BD9-81ED-4DB2-BD59-A6C34878D82A}">
                    <a16:rowId xmlns:a16="http://schemas.microsoft.com/office/drawing/2014/main" val="10005"/>
                  </a:ext>
                </a:extLst>
              </a:tr>
              <a:tr h="427281">
                <a:tc>
                  <a:txBody>
                    <a:bodyPr/>
                    <a:lstStyle/>
                    <a:p>
                      <a:pPr algn="l" defTabSz="685800">
                        <a:defRPr sz="1800"/>
                      </a:pPr>
                      <a:r>
                        <a:rPr lang="de-DE" sz="1400" dirty="0"/>
                        <a:t>Du schreibst im Präsens.</a:t>
                      </a:r>
                      <a:endParaRPr sz="1400" dirty="0"/>
                    </a:p>
                  </a:txBody>
                  <a:tcPr marL="45720" marR="45720" anchor="b">
                    <a:solidFill>
                      <a:srgbClr val="DEEBF7"/>
                    </a:solidFill>
                  </a:tcPr>
                </a:tc>
                <a:tc>
                  <a:txBody>
                    <a:bodyPr/>
                    <a:lstStyle/>
                    <a:p>
                      <a:pPr algn="l" defTabSz="685800">
                        <a:defRPr sz="1300"/>
                      </a:pPr>
                      <a:endParaRPr sz="1400"/>
                    </a:p>
                  </a:txBody>
                  <a:tcPr marL="45720" marR="45720">
                    <a:solidFill>
                      <a:srgbClr val="DEEBF7"/>
                    </a:solidFill>
                  </a:tcPr>
                </a:tc>
                <a:tc>
                  <a:txBody>
                    <a:bodyPr/>
                    <a:lstStyle/>
                    <a:p>
                      <a:pPr algn="l" defTabSz="685800">
                        <a:defRPr sz="1800"/>
                      </a:pPr>
                      <a:r>
                        <a:rPr sz="1400"/>
                        <a:t>X</a:t>
                      </a:r>
                    </a:p>
                  </a:txBody>
                  <a:tcPr marL="45720" marR="45720">
                    <a:solidFill>
                      <a:srgbClr val="DEEBF7"/>
                    </a:solidFill>
                  </a:tcPr>
                </a:tc>
                <a:tc>
                  <a:txBody>
                    <a:bodyPr/>
                    <a:lstStyle/>
                    <a:p>
                      <a:pPr algn="l" defTabSz="685800">
                        <a:defRPr sz="1300"/>
                      </a:pPr>
                      <a:endParaRPr sz="1400" dirty="0"/>
                    </a:p>
                  </a:txBody>
                  <a:tcPr marL="45720" marR="45720">
                    <a:solidFill>
                      <a:srgbClr val="DEEBF7"/>
                    </a:solidFill>
                  </a:tcPr>
                </a:tc>
                <a:extLst>
                  <a:ext uri="{0D108BD9-81ED-4DB2-BD59-A6C34878D82A}">
                    <a16:rowId xmlns:a16="http://schemas.microsoft.com/office/drawing/2014/main" val="10007"/>
                  </a:ext>
                </a:extLst>
              </a:tr>
              <a:tr h="427281">
                <a:tc>
                  <a:txBody>
                    <a:bodyPr/>
                    <a:lstStyle/>
                    <a:p>
                      <a:pPr algn="l" defTabSz="685800">
                        <a:defRPr sz="1800"/>
                      </a:pPr>
                      <a:r>
                        <a:rPr lang="de-DE" sz="1400" dirty="0"/>
                        <a:t>Du benutzt passende Adjektive.</a:t>
                      </a:r>
                      <a:endParaRPr sz="1400" dirty="0"/>
                    </a:p>
                  </a:txBody>
                  <a:tcPr marL="45720" marR="45720" anchor="b">
                    <a:solidFill>
                      <a:srgbClr val="DEEBF7"/>
                    </a:solidFill>
                  </a:tcPr>
                </a:tc>
                <a:tc>
                  <a:txBody>
                    <a:bodyPr/>
                    <a:lstStyle/>
                    <a:p>
                      <a:pPr algn="l" defTabSz="685800">
                        <a:defRPr sz="1300"/>
                      </a:pPr>
                      <a:endParaRPr sz="1400"/>
                    </a:p>
                  </a:txBody>
                  <a:tcPr marL="45720" marR="45720">
                    <a:solidFill>
                      <a:srgbClr val="DEEBF7"/>
                    </a:solidFill>
                  </a:tcPr>
                </a:tc>
                <a:tc>
                  <a:txBody>
                    <a:bodyPr/>
                    <a:lstStyle/>
                    <a:p>
                      <a:pPr algn="l" defTabSz="685800">
                        <a:defRPr sz="1800"/>
                      </a:pPr>
                      <a:r>
                        <a:rPr sz="1400"/>
                        <a:t>X</a:t>
                      </a:r>
                    </a:p>
                  </a:txBody>
                  <a:tcPr marL="45720" marR="45720">
                    <a:solidFill>
                      <a:srgbClr val="DEEBF7"/>
                    </a:solidFill>
                  </a:tcPr>
                </a:tc>
                <a:tc>
                  <a:txBody>
                    <a:bodyPr/>
                    <a:lstStyle/>
                    <a:p>
                      <a:pPr algn="l" defTabSz="685800">
                        <a:defRPr sz="1300"/>
                      </a:pPr>
                      <a:endParaRPr sz="1400"/>
                    </a:p>
                  </a:txBody>
                  <a:tcPr marL="45720" marR="45720">
                    <a:solidFill>
                      <a:srgbClr val="DEEBF7"/>
                    </a:solidFill>
                  </a:tcPr>
                </a:tc>
                <a:extLst>
                  <a:ext uri="{0D108BD9-81ED-4DB2-BD59-A6C34878D82A}">
                    <a16:rowId xmlns:a16="http://schemas.microsoft.com/office/drawing/2014/main" val="10008"/>
                  </a:ext>
                </a:extLst>
              </a:tr>
              <a:tr h="427281">
                <a:tc>
                  <a:txBody>
                    <a:bodyPr/>
                    <a:lstStyle/>
                    <a:p>
                      <a:pPr algn="l" defTabSz="685800">
                        <a:defRPr sz="1800"/>
                      </a:pPr>
                      <a:r>
                        <a:rPr lang="de-DE" sz="1400" dirty="0"/>
                        <a:t>Du verbindest deine Sätze sinnvoll.</a:t>
                      </a:r>
                      <a:endParaRPr sz="1400" dirty="0"/>
                    </a:p>
                  </a:txBody>
                  <a:tcPr marL="45720" marR="45720" anchor="b">
                    <a:solidFill>
                      <a:srgbClr val="DEEBF7"/>
                    </a:solidFill>
                  </a:tcPr>
                </a:tc>
                <a:tc>
                  <a:txBody>
                    <a:bodyPr/>
                    <a:lstStyle/>
                    <a:p>
                      <a:pPr algn="l" defTabSz="685800">
                        <a:defRPr sz="1300"/>
                      </a:pPr>
                      <a:endParaRPr sz="1400"/>
                    </a:p>
                  </a:txBody>
                  <a:tcPr marL="45720" marR="45720">
                    <a:solidFill>
                      <a:srgbClr val="DEEBF7"/>
                    </a:solidFill>
                  </a:tcPr>
                </a:tc>
                <a:tc>
                  <a:txBody>
                    <a:bodyPr/>
                    <a:lstStyle/>
                    <a:p>
                      <a:pPr algn="l" defTabSz="685800">
                        <a:defRPr sz="1300"/>
                      </a:pPr>
                      <a:endParaRPr sz="1400"/>
                    </a:p>
                  </a:txBody>
                  <a:tcPr marL="45720" marR="45720">
                    <a:solidFill>
                      <a:srgbClr val="DEEBF7"/>
                    </a:solidFill>
                  </a:tcPr>
                </a:tc>
                <a:tc>
                  <a:txBody>
                    <a:bodyPr/>
                    <a:lstStyle/>
                    <a:p>
                      <a:pPr algn="l" defTabSz="685800">
                        <a:defRPr sz="1800"/>
                      </a:pPr>
                      <a:r>
                        <a:rPr sz="1400" dirty="0"/>
                        <a:t>X</a:t>
                      </a:r>
                    </a:p>
                  </a:txBody>
                  <a:tcPr marL="45720" marR="45720">
                    <a:solidFill>
                      <a:srgbClr val="DEEBF7"/>
                    </a:solidFill>
                  </a:tcPr>
                </a:tc>
                <a:extLst>
                  <a:ext uri="{0D108BD9-81ED-4DB2-BD59-A6C34878D82A}">
                    <a16:rowId xmlns:a16="http://schemas.microsoft.com/office/drawing/2014/main" val="10009"/>
                  </a:ext>
                </a:extLst>
              </a:tr>
            </a:tbl>
          </a:graphicData>
        </a:graphic>
      </p:graphicFrame>
      <p:pic>
        <p:nvPicPr>
          <p:cNvPr id="22" name="Grafik 6" descr="Grafik 6">
            <a:extLst>
              <a:ext uri="{FF2B5EF4-FFF2-40B4-BE49-F238E27FC236}">
                <a16:creationId xmlns:a16="http://schemas.microsoft.com/office/drawing/2014/main" id="{2E267A88-00CC-4922-ADC6-9ACB67FAB90A}"/>
              </a:ext>
            </a:extLst>
          </p:cNvPr>
          <p:cNvPicPr>
            <a:picLocks noChangeAspect="1"/>
          </p:cNvPicPr>
          <p:nvPr/>
        </p:nvPicPr>
        <p:blipFill>
          <a:blip r:embed="rId2"/>
          <a:srcRect l="75000" t="26786" b="25944"/>
          <a:stretch/>
        </p:blipFill>
        <p:spPr bwMode="auto">
          <a:xfrm>
            <a:off x="5543657" y="2088226"/>
            <a:ext cx="233407" cy="220654"/>
          </a:xfrm>
          <a:prstGeom prst="rect">
            <a:avLst/>
          </a:prstGeom>
          <a:ln w="12700">
            <a:miter lim="400000"/>
          </a:ln>
        </p:spPr>
      </p:pic>
      <p:pic>
        <p:nvPicPr>
          <p:cNvPr id="23" name="Grafik 3" descr="Grafik 3">
            <a:extLst>
              <a:ext uri="{FF2B5EF4-FFF2-40B4-BE49-F238E27FC236}">
                <a16:creationId xmlns:a16="http://schemas.microsoft.com/office/drawing/2014/main" id="{3B9765E0-62F1-4C27-B0E6-AA83425423C7}"/>
              </a:ext>
            </a:extLst>
          </p:cNvPr>
          <p:cNvPicPr>
            <a:picLocks noChangeAspect="1"/>
          </p:cNvPicPr>
          <p:nvPr/>
        </p:nvPicPr>
        <p:blipFill>
          <a:blip r:embed="rId3"/>
          <a:stretch/>
        </p:blipFill>
        <p:spPr bwMode="auto">
          <a:xfrm>
            <a:off x="5877505" y="2062134"/>
            <a:ext cx="305999" cy="220654"/>
          </a:xfrm>
          <a:prstGeom prst="rect">
            <a:avLst/>
          </a:prstGeom>
          <a:ln w="12700">
            <a:miter lim="400000"/>
          </a:ln>
        </p:spPr>
      </p:pic>
      <p:pic>
        <p:nvPicPr>
          <p:cNvPr id="24" name="Grafik 12" descr="Grafik 12">
            <a:extLst>
              <a:ext uri="{FF2B5EF4-FFF2-40B4-BE49-F238E27FC236}">
                <a16:creationId xmlns:a16="http://schemas.microsoft.com/office/drawing/2014/main" id="{EA27D299-3AD3-49EB-9F37-F446A40C803D}"/>
              </a:ext>
            </a:extLst>
          </p:cNvPr>
          <p:cNvPicPr>
            <a:picLocks noChangeAspect="1"/>
          </p:cNvPicPr>
          <p:nvPr/>
        </p:nvPicPr>
        <p:blipFill>
          <a:blip r:embed="rId2"/>
          <a:srcRect t="30458" r="84320" b="49998"/>
          <a:stretch/>
        </p:blipFill>
        <p:spPr bwMode="auto">
          <a:xfrm>
            <a:off x="6283945" y="2088226"/>
            <a:ext cx="270353" cy="168470"/>
          </a:xfrm>
          <a:prstGeom prst="rect">
            <a:avLst/>
          </a:prstGeom>
          <a:ln w="12700">
            <a:miter lim="400000"/>
          </a:ln>
        </p:spPr>
      </p:pic>
      <p:sp>
        <p:nvSpPr>
          <p:cNvPr id="13" name="Rechteck: gefaltete Ecke 5">
            <a:extLst>
              <a:ext uri="{FF2B5EF4-FFF2-40B4-BE49-F238E27FC236}">
                <a16:creationId xmlns:a16="http://schemas.microsoft.com/office/drawing/2014/main" id="{226A274E-D9C3-4A0C-88C3-B6F15EF4FEE6}"/>
              </a:ext>
            </a:extLst>
          </p:cNvPr>
          <p:cNvSpPr/>
          <p:nvPr/>
        </p:nvSpPr>
        <p:spPr bwMode="auto">
          <a:xfrm>
            <a:off x="4457702" y="7691700"/>
            <a:ext cx="2354740" cy="370840"/>
          </a:xfrm>
          <a:custGeom>
            <a:avLst/>
            <a:gdLst>
              <a:gd name="connsiteX0" fmla="*/ 0 w 2354740"/>
              <a:gd name="connsiteY0" fmla="*/ 0 h 370840"/>
              <a:gd name="connsiteX1" fmla="*/ 2354740 w 2354740"/>
              <a:gd name="connsiteY1" fmla="*/ 0 h 370840"/>
              <a:gd name="connsiteX2" fmla="*/ 2354740 w 2354740"/>
              <a:gd name="connsiteY2" fmla="*/ 185420 h 370840"/>
              <a:gd name="connsiteX3" fmla="*/ 2169320 w 2354740"/>
              <a:gd name="connsiteY3" fmla="*/ 370840 h 370840"/>
              <a:gd name="connsiteX4" fmla="*/ 0 w 2354740"/>
              <a:gd name="connsiteY4" fmla="*/ 370840 h 370840"/>
              <a:gd name="connsiteX5" fmla="*/ 0 w 2354740"/>
              <a:gd name="connsiteY5" fmla="*/ 0 h 370840"/>
              <a:gd name="connsiteX0" fmla="*/ 2169320 w 2354740"/>
              <a:gd name="connsiteY0" fmla="*/ 370840 h 370840"/>
              <a:gd name="connsiteX1" fmla="*/ 2206404 w 2354740"/>
              <a:gd name="connsiteY1" fmla="*/ 222504 h 370840"/>
              <a:gd name="connsiteX2" fmla="*/ 2354740 w 2354740"/>
              <a:gd name="connsiteY2" fmla="*/ 185420 h 370840"/>
              <a:gd name="connsiteX3" fmla="*/ 2169320 w 2354740"/>
              <a:gd name="connsiteY3" fmla="*/ 370840 h 370840"/>
              <a:gd name="connsiteX0" fmla="*/ 2169320 w 2354740"/>
              <a:gd name="connsiteY0" fmla="*/ 370840 h 370840"/>
              <a:gd name="connsiteX1" fmla="*/ 2206404 w 2354740"/>
              <a:gd name="connsiteY1" fmla="*/ 222504 h 370840"/>
              <a:gd name="connsiteX2" fmla="*/ 2354740 w 2354740"/>
              <a:gd name="connsiteY2" fmla="*/ 185420 h 370840"/>
              <a:gd name="connsiteX3" fmla="*/ 2169320 w 2354740"/>
              <a:gd name="connsiteY3" fmla="*/ 370840 h 370840"/>
              <a:gd name="connsiteX4" fmla="*/ 0 w 2354740"/>
              <a:gd name="connsiteY4" fmla="*/ 370840 h 370840"/>
              <a:gd name="connsiteX5" fmla="*/ 0 w 2354740"/>
              <a:gd name="connsiteY5" fmla="*/ 0 h 370840"/>
              <a:gd name="connsiteX6" fmla="*/ 2354740 w 2354740"/>
              <a:gd name="connsiteY6" fmla="*/ 0 h 370840"/>
              <a:gd name="connsiteX7" fmla="*/ 2354740 w 2354740"/>
              <a:gd name="connsiteY7" fmla="*/ 185420 h 3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4740" h="370840" stroke="0" extrusionOk="0">
                <a:moveTo>
                  <a:pt x="0" y="0"/>
                </a:moveTo>
                <a:cubicBezTo>
                  <a:pt x="712992" y="118645"/>
                  <a:pt x="1268267" y="116012"/>
                  <a:pt x="2354740" y="0"/>
                </a:cubicBezTo>
                <a:cubicBezTo>
                  <a:pt x="2345342" y="71485"/>
                  <a:pt x="2353246" y="118889"/>
                  <a:pt x="2354740" y="185420"/>
                </a:cubicBezTo>
                <a:cubicBezTo>
                  <a:pt x="2309325" y="247148"/>
                  <a:pt x="2206553" y="332975"/>
                  <a:pt x="2169320" y="370840"/>
                </a:cubicBezTo>
                <a:cubicBezTo>
                  <a:pt x="1493153" y="391027"/>
                  <a:pt x="1043606" y="523320"/>
                  <a:pt x="0" y="370840"/>
                </a:cubicBezTo>
                <a:cubicBezTo>
                  <a:pt x="-1622" y="305605"/>
                  <a:pt x="14437" y="78835"/>
                  <a:pt x="0" y="0"/>
                </a:cubicBezTo>
                <a:close/>
              </a:path>
              <a:path w="2354740" h="370840" fill="darkenLess" stroke="0" extrusionOk="0">
                <a:moveTo>
                  <a:pt x="2169320" y="370840"/>
                </a:moveTo>
                <a:cubicBezTo>
                  <a:pt x="2198482" y="306854"/>
                  <a:pt x="2214208" y="247614"/>
                  <a:pt x="2206404" y="222504"/>
                </a:cubicBezTo>
                <a:cubicBezTo>
                  <a:pt x="2249564" y="211072"/>
                  <a:pt x="2283498" y="200097"/>
                  <a:pt x="2354740" y="185420"/>
                </a:cubicBezTo>
                <a:cubicBezTo>
                  <a:pt x="2302327" y="217510"/>
                  <a:pt x="2177684" y="338903"/>
                  <a:pt x="2169320" y="370840"/>
                </a:cubicBezTo>
                <a:close/>
              </a:path>
              <a:path w="2354740" h="370840" fill="none" extrusionOk="0">
                <a:moveTo>
                  <a:pt x="2169320" y="370840"/>
                </a:moveTo>
                <a:cubicBezTo>
                  <a:pt x="2168375" y="335120"/>
                  <a:pt x="2196758" y="276425"/>
                  <a:pt x="2206404" y="222504"/>
                </a:cubicBezTo>
                <a:cubicBezTo>
                  <a:pt x="2239188" y="213337"/>
                  <a:pt x="2307041" y="189741"/>
                  <a:pt x="2354740" y="185420"/>
                </a:cubicBezTo>
                <a:cubicBezTo>
                  <a:pt x="2270203" y="277353"/>
                  <a:pt x="2194838" y="352279"/>
                  <a:pt x="2169320" y="370840"/>
                </a:cubicBezTo>
                <a:cubicBezTo>
                  <a:pt x="1769330" y="489151"/>
                  <a:pt x="565246" y="269695"/>
                  <a:pt x="0" y="370840"/>
                </a:cubicBezTo>
                <a:cubicBezTo>
                  <a:pt x="-24028" y="219873"/>
                  <a:pt x="7627" y="55327"/>
                  <a:pt x="0" y="0"/>
                </a:cubicBezTo>
                <a:cubicBezTo>
                  <a:pt x="696727" y="-119236"/>
                  <a:pt x="1286402" y="89530"/>
                  <a:pt x="2354740" y="0"/>
                </a:cubicBezTo>
                <a:cubicBezTo>
                  <a:pt x="2362761" y="51041"/>
                  <a:pt x="2370108" y="125000"/>
                  <a:pt x="2354740" y="185420"/>
                </a:cubicBezTo>
              </a:path>
              <a:path w="2354740" h="370840" fill="none" stroke="0" extrusionOk="0">
                <a:moveTo>
                  <a:pt x="2169320" y="370840"/>
                </a:moveTo>
                <a:cubicBezTo>
                  <a:pt x="2180666" y="356560"/>
                  <a:pt x="2186574" y="289580"/>
                  <a:pt x="2206404" y="222504"/>
                </a:cubicBezTo>
                <a:cubicBezTo>
                  <a:pt x="2229644" y="229093"/>
                  <a:pt x="2300445" y="190207"/>
                  <a:pt x="2354740" y="185420"/>
                </a:cubicBezTo>
                <a:cubicBezTo>
                  <a:pt x="2303244" y="203611"/>
                  <a:pt x="2255566" y="288856"/>
                  <a:pt x="2169320" y="370840"/>
                </a:cubicBezTo>
                <a:cubicBezTo>
                  <a:pt x="1796140" y="220401"/>
                  <a:pt x="783745" y="456719"/>
                  <a:pt x="0" y="370840"/>
                </a:cubicBezTo>
                <a:cubicBezTo>
                  <a:pt x="25021" y="223231"/>
                  <a:pt x="-25071" y="130064"/>
                  <a:pt x="0" y="0"/>
                </a:cubicBezTo>
                <a:cubicBezTo>
                  <a:pt x="754733" y="-155197"/>
                  <a:pt x="1373226" y="-163020"/>
                  <a:pt x="2354740" y="0"/>
                </a:cubicBezTo>
                <a:cubicBezTo>
                  <a:pt x="2343840" y="86890"/>
                  <a:pt x="2338358" y="116456"/>
                  <a:pt x="2354740" y="185420"/>
                </a:cubicBezTo>
              </a:path>
            </a:pathLst>
          </a:custGeom>
          <a:solidFill>
            <a:schemeClr val="bg1"/>
          </a:solidFill>
          <a:ln w="12700" cmpd="sng">
            <a:solidFill>
              <a:schemeClr val="tx1"/>
            </a:solidFill>
            <a:extLst>
              <a:ext uri="{C807C97D-BFC1-408E-A445-0C87EB9F89A2}">
                <ask:lineSketchStyleProps xmlns:ask="http://schemas.microsoft.com/office/drawing/2018/sketchyshapes" sd="1219033472">
                  <a:prstGeom prst="foldedCorner">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1200" dirty="0">
                <a:solidFill>
                  <a:schemeClr val="tx1"/>
                </a:solidFill>
              </a:rPr>
              <a:t>Geht auf der Rückseite weiter.</a:t>
            </a:r>
          </a:p>
        </p:txBody>
      </p:sp>
      <p:sp>
        <p:nvSpPr>
          <p:cNvPr id="14" name="Gerade Verbindung 38">
            <a:extLst>
              <a:ext uri="{FF2B5EF4-FFF2-40B4-BE49-F238E27FC236}">
                <a16:creationId xmlns:a16="http://schemas.microsoft.com/office/drawing/2014/main" id="{97AB2F12-D7D4-4E48-A268-3C8AD438D730}"/>
              </a:ext>
            </a:extLst>
          </p:cNvPr>
          <p:cNvSpPr/>
          <p:nvPr/>
        </p:nvSpPr>
        <p:spPr bwMode="auto">
          <a:xfrm flipH="1">
            <a:off x="47432" y="0"/>
            <a:ext cx="2" cy="9906001"/>
          </a:xfrm>
          <a:prstGeom prst="line">
            <a:avLst/>
          </a:prstGeom>
          <a:ln w="127000">
            <a:solidFill>
              <a:schemeClr val="accent2"/>
            </a:solidFill>
            <a:miter/>
          </a:ln>
        </p:spPr>
        <p:txBody>
          <a:bodyPr lIns="45718" tIns="45718" rIns="45718" bIns="45718"/>
          <a:lstStyle/>
          <a:p>
            <a:pPr>
              <a:defRPr/>
            </a:pPr>
            <a:endParaRPr/>
          </a:p>
        </p:txBody>
      </p:sp>
      <p:sp>
        <p:nvSpPr>
          <p:cNvPr id="15" name="Slide Number Placeholder 3">
            <a:extLst>
              <a:ext uri="{FF2B5EF4-FFF2-40B4-BE49-F238E27FC236}">
                <a16:creationId xmlns:a16="http://schemas.microsoft.com/office/drawing/2014/main" id="{5BE57A16-C57F-42D5-BA56-0394C9BC4B7F}"/>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139</a:t>
            </a:fld>
            <a:endParaRPr lang="de-DE"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1973403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560" name="Tabelle 31"/>
          <p:cNvGraphicFramePr>
            <a:graphicFrameLocks/>
          </p:cNvGraphicFramePr>
          <p:nvPr>
            <p:extLst>
              <p:ext uri="{D42A27DB-BD31-4B8C-83A1-F6EECF244321}">
                <p14:modId xmlns:p14="http://schemas.microsoft.com/office/powerpoint/2010/main" val="494571360"/>
              </p:ext>
            </p:extLst>
          </p:nvPr>
        </p:nvGraphicFramePr>
        <p:xfrm>
          <a:off x="276345" y="1103581"/>
          <a:ext cx="6305312" cy="7003190"/>
        </p:xfrm>
        <a:graphic>
          <a:graphicData uri="http://schemas.openxmlformats.org/drawingml/2006/table">
            <a:tbl>
              <a:tblPr bandRow="1"/>
              <a:tblGrid>
                <a:gridCol w="6305312">
                  <a:extLst>
                    <a:ext uri="{9D8B030D-6E8A-4147-A177-3AD203B41FA5}">
                      <a16:colId xmlns:a16="http://schemas.microsoft.com/office/drawing/2014/main" val="20000"/>
                    </a:ext>
                  </a:extLst>
                </a:gridCol>
              </a:tblGrid>
              <a:tr h="602036">
                <a:tc>
                  <a:txBody>
                    <a:bodyPr/>
                    <a:lstStyle/>
                    <a:p>
                      <a:pPr algn="ctr" defTabSz="685800">
                        <a:defRPr sz="1600" b="1"/>
                      </a:pPr>
                      <a:r>
                        <a:rPr lang="de-DE" sz="1400" dirty="0"/>
                        <a:t>Feedback geben</a:t>
                      </a:r>
                      <a:endParaRPr sz="1400" dirty="0"/>
                    </a:p>
                  </a:txBody>
                  <a:tcPr marL="45720" marR="45720">
                    <a:solidFill>
                      <a:srgbClr val="E0E0E0"/>
                    </a:solidFill>
                  </a:tcPr>
                </a:tc>
                <a:extLst>
                  <a:ext uri="{0D108BD9-81ED-4DB2-BD59-A6C34878D82A}">
                    <a16:rowId xmlns:a16="http://schemas.microsoft.com/office/drawing/2014/main" val="10000"/>
                  </a:ext>
                </a:extLst>
              </a:tr>
              <a:tr h="6401154">
                <a:tc>
                  <a:txBody>
                    <a:bodyPr/>
                    <a:lstStyle/>
                    <a:p>
                      <a:pPr algn="l"/>
                      <a:endParaRPr lang="de-DE" sz="1400" dirty="0">
                        <a:solidFill>
                          <a:schemeClr val="tx1"/>
                        </a:solidFill>
                        <a:effectLst/>
                        <a:latin typeface="+mn-lt"/>
                        <a:ea typeface="+mn-ea"/>
                        <a:cs typeface="+mn-cs"/>
                      </a:endParaRPr>
                    </a:p>
                  </a:txBody>
                  <a:tcPr marL="45720" marR="45720">
                    <a:solidFill>
                      <a:schemeClr val="bg1">
                        <a:lumMod val="95000"/>
                      </a:schemeClr>
                    </a:solidFill>
                  </a:tcPr>
                </a:tc>
                <a:extLst>
                  <a:ext uri="{0D108BD9-81ED-4DB2-BD59-A6C34878D82A}">
                    <a16:rowId xmlns:a16="http://schemas.microsoft.com/office/drawing/2014/main" val="10001"/>
                  </a:ext>
                </a:extLst>
              </a:tr>
            </a:tbl>
          </a:graphicData>
        </a:graphic>
      </p:graphicFrame>
      <p:sp>
        <p:nvSpPr>
          <p:cNvPr id="1565" name="Textfeld 39"/>
          <p:cNvSpPr txBox="1"/>
          <p:nvPr/>
        </p:nvSpPr>
        <p:spPr bwMode="auto">
          <a:xfrm>
            <a:off x="183164" y="589789"/>
            <a:ext cx="6595489" cy="370839"/>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 7: Skript für eine Modellierung</a:t>
            </a:r>
          </a:p>
        </p:txBody>
      </p:sp>
      <p:sp>
        <p:nvSpPr>
          <p:cNvPr id="20"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2" name="TextBox 1">
            <a:extLst>
              <a:ext uri="{FF2B5EF4-FFF2-40B4-BE49-F238E27FC236}">
                <a16:creationId xmlns:a16="http://schemas.microsoft.com/office/drawing/2014/main" id="{E5905AAE-9769-4C65-9D75-0D9DFB7EA37E}"/>
              </a:ext>
            </a:extLst>
          </p:cNvPr>
          <p:cNvSpPr txBox="1"/>
          <p:nvPr/>
        </p:nvSpPr>
        <p:spPr bwMode="auto">
          <a:xfrm>
            <a:off x="641446" y="1927185"/>
            <a:ext cx="5849666" cy="5693866"/>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l"/>
            <a:r>
              <a:rPr lang="de-DE" sz="1400" dirty="0">
                <a:solidFill>
                  <a:schemeClr val="tx1"/>
                </a:solidFill>
                <a:effectLst/>
                <a:latin typeface="+mn-lt"/>
                <a:ea typeface="+mn-ea"/>
                <a:cs typeface="+mn-cs"/>
              </a:rPr>
              <a:t>Das ist eine ziemlich gute Beschreibung! Ich glaube nicht, dass ich da noch etwas verbessern kann. Aber vielleicht hilft mir der Feedback-Bogen. Ich werde einfach Schritt für Schritt vorgehen und es mir genauer ansehen. Ok, los geht‘s! </a:t>
            </a:r>
          </a:p>
          <a:p>
            <a:pPr algn="l"/>
            <a:endParaRPr lang="de-DE" sz="1400" dirty="0">
              <a:solidFill>
                <a:schemeClr val="tx1"/>
              </a:solidFill>
              <a:latin typeface="+mn-lt"/>
              <a:ea typeface="+mn-ea"/>
              <a:cs typeface="+mn-cs"/>
            </a:endParaRPr>
          </a:p>
          <a:p>
            <a:pPr algn="l"/>
            <a:r>
              <a:rPr lang="de-DE" sz="1400" dirty="0">
                <a:solidFill>
                  <a:schemeClr val="tx1"/>
                </a:solidFill>
                <a:effectLst/>
                <a:latin typeface="+mn-lt"/>
                <a:ea typeface="+mn-ea"/>
                <a:cs typeface="+mn-cs"/>
              </a:rPr>
              <a:t>Was ist der erste Punkt? </a:t>
            </a:r>
            <a:r>
              <a:rPr lang="de-DE" sz="1400" b="1" dirty="0">
                <a:solidFill>
                  <a:schemeClr val="tx1"/>
                </a:solidFill>
                <a:effectLst/>
                <a:latin typeface="+mn-lt"/>
                <a:ea typeface="+mn-ea"/>
                <a:cs typeface="+mn-cs"/>
              </a:rPr>
              <a:t>„Du stellst die Person vor (z.B. Name und Alter)“. </a:t>
            </a:r>
            <a:r>
              <a:rPr lang="de-DE" sz="1400" dirty="0">
                <a:solidFill>
                  <a:schemeClr val="tx1"/>
                </a:solidFill>
                <a:effectLst/>
                <a:latin typeface="+mn-lt"/>
                <a:ea typeface="+mn-ea"/>
                <a:cs typeface="+mn-cs"/>
              </a:rPr>
              <a:t>Ja, im Text wurde der Name der Person genannt. Dann kann ich hier die Sonne ankreuzen. Weiter geht es mit </a:t>
            </a:r>
            <a:r>
              <a:rPr lang="de-DE" sz="1400" b="1" dirty="0">
                <a:solidFill>
                  <a:schemeClr val="tx1"/>
                </a:solidFill>
                <a:effectLst/>
                <a:latin typeface="+mn-lt"/>
                <a:ea typeface="+mn-ea"/>
                <a:cs typeface="+mn-cs"/>
              </a:rPr>
              <a:t>Kopf und Körper</a:t>
            </a:r>
            <a:r>
              <a:rPr lang="de-DE" sz="1400" dirty="0">
                <a:solidFill>
                  <a:schemeClr val="tx1"/>
                </a:solidFill>
                <a:effectLst/>
                <a:latin typeface="+mn-lt"/>
                <a:ea typeface="+mn-ea"/>
                <a:cs typeface="+mn-cs"/>
              </a:rPr>
              <a:t>. </a:t>
            </a:r>
            <a:r>
              <a:rPr lang="de-DE" sz="1400" dirty="0" err="1">
                <a:solidFill>
                  <a:schemeClr val="tx1"/>
                </a:solidFill>
                <a:effectLst/>
                <a:latin typeface="+mn-lt"/>
                <a:ea typeface="+mn-ea"/>
                <a:cs typeface="+mn-cs"/>
              </a:rPr>
              <a:t>Hmm</a:t>
            </a:r>
            <a:r>
              <a:rPr lang="de-DE" sz="1400" dirty="0">
                <a:solidFill>
                  <a:schemeClr val="tx1"/>
                </a:solidFill>
                <a:effectLst/>
                <a:latin typeface="+mn-lt"/>
                <a:ea typeface="+mn-ea"/>
                <a:cs typeface="+mn-cs"/>
              </a:rPr>
              <a:t>…, die Haare und Augen wurden beschrieben, aber Ohren und Nase nicht. Das ist mir vorher gar nicht aufgefallen. Dann kann ich hier die Mitte ankreuzen. Weiter geht’s mit der </a:t>
            </a:r>
            <a:r>
              <a:rPr lang="de-DE" sz="1400" b="1" dirty="0">
                <a:solidFill>
                  <a:schemeClr val="tx1"/>
                </a:solidFill>
                <a:effectLst/>
                <a:latin typeface="+mn-lt"/>
                <a:ea typeface="+mn-ea"/>
                <a:cs typeface="+mn-cs"/>
              </a:rPr>
              <a:t>Kleidung</a:t>
            </a:r>
            <a:r>
              <a:rPr lang="de-DE" sz="1400" dirty="0">
                <a:solidFill>
                  <a:schemeClr val="tx1"/>
                </a:solidFill>
                <a:effectLst/>
                <a:latin typeface="+mn-lt"/>
                <a:ea typeface="+mn-ea"/>
                <a:cs typeface="+mn-cs"/>
              </a:rPr>
              <a:t>. Ich lese mir nochmal den Abschnitt im Text durch. In der Beschreibung steht alles, was ich bei der Figur sehe. Dann kann ich hier die Sonne ankreuzen. Im Text steht, dass die Figur freundlich und nett ist. Dann kann ich bei </a:t>
            </a:r>
            <a:r>
              <a:rPr lang="de-DE" sz="1400" b="1" dirty="0">
                <a:solidFill>
                  <a:schemeClr val="tx1"/>
                </a:solidFill>
                <a:effectLst/>
                <a:latin typeface="+mn-lt"/>
                <a:ea typeface="+mn-ea"/>
                <a:cs typeface="+mn-cs"/>
              </a:rPr>
              <a:t>„Du nennst Besonderheiten oder innere Merkmale der Person</a:t>
            </a:r>
            <a:r>
              <a:rPr lang="de-DE" sz="1400" dirty="0">
                <a:solidFill>
                  <a:schemeClr val="tx1"/>
                </a:solidFill>
                <a:effectLst/>
                <a:latin typeface="+mn-lt"/>
                <a:ea typeface="+mn-ea"/>
                <a:cs typeface="+mn-cs"/>
              </a:rPr>
              <a:t>“ hier auch die Sonne ankreuzen. Hey, cool! Ich bin schon fast fertig! Jetzt kommt der blaue Abschnitt. Hat Kim alles im Präsens geschrieben? Puh, ich weiß es nicht mehr. Vielleicht sollte ich den Text noch einmal lesen, um mein Gedächtnis aufzufrischen...</a:t>
            </a:r>
          </a:p>
          <a:p>
            <a:pPr algn="l"/>
            <a:endParaRPr lang="de-DE" sz="1400" dirty="0">
              <a:solidFill>
                <a:schemeClr val="tx1"/>
              </a:solidFill>
              <a:effectLst/>
              <a:latin typeface="+mn-lt"/>
              <a:ea typeface="+mn-ea"/>
              <a:cs typeface="+mn-cs"/>
            </a:endParaRPr>
          </a:p>
          <a:p>
            <a:pPr algn="l"/>
            <a:r>
              <a:rPr lang="de-DE" sz="1400" dirty="0">
                <a:solidFill>
                  <a:schemeClr val="tx1"/>
                </a:solidFill>
                <a:effectLst/>
                <a:latin typeface="+mn-lt"/>
                <a:ea typeface="+mn-ea"/>
                <a:cs typeface="+mn-cs"/>
              </a:rPr>
              <a:t>Okay, mir ist aufgefallen, dass es auch Sätze gibt, die nicht im Präsens geschrieben sind. Hier kreuze ich also die Mitte an. Jetzt kommen die Adjektive. Es sind Adjektive im Text, aber ich hätte mehr Adjektive benutzt: hier also auch die Mitte. Bei den Sätzen muss ich leider die Wolke ankreuzen, weil ich keine Verbindungswörter, also Konjunktionen, gefunden habe. Dann bin ich jetzt fertig. Das war ja gar nicht schwer!</a:t>
            </a:r>
          </a:p>
          <a:p>
            <a:endParaRPr lang="de-DE" sz="1400" dirty="0"/>
          </a:p>
        </p:txBody>
      </p:sp>
      <p:sp>
        <p:nvSpPr>
          <p:cNvPr id="13" name="Gerade Verbindung 38">
            <a:extLst>
              <a:ext uri="{FF2B5EF4-FFF2-40B4-BE49-F238E27FC236}">
                <a16:creationId xmlns:a16="http://schemas.microsoft.com/office/drawing/2014/main" id="{6F5C7787-5BE2-41B3-8556-BB9C4A79DA5E}"/>
              </a:ext>
            </a:extLst>
          </p:cNvPr>
          <p:cNvSpPr/>
          <p:nvPr/>
        </p:nvSpPr>
        <p:spPr bwMode="auto">
          <a:xfrm flipH="1">
            <a:off x="6791132" y="0"/>
            <a:ext cx="2" cy="9906001"/>
          </a:xfrm>
          <a:prstGeom prst="line">
            <a:avLst/>
          </a:prstGeom>
          <a:ln w="127000">
            <a:solidFill>
              <a:schemeClr val="accent2"/>
            </a:solidFill>
            <a:miter/>
          </a:ln>
        </p:spPr>
        <p:txBody>
          <a:bodyPr lIns="45718" tIns="45718" rIns="45718" bIns="45718"/>
          <a:lstStyle/>
          <a:p>
            <a:pPr>
              <a:defRPr/>
            </a:pPr>
            <a:endParaRPr/>
          </a:p>
        </p:txBody>
      </p:sp>
      <p:sp>
        <p:nvSpPr>
          <p:cNvPr id="8" name="Slide Number Placeholder 3">
            <a:extLst>
              <a:ext uri="{FF2B5EF4-FFF2-40B4-BE49-F238E27FC236}">
                <a16:creationId xmlns:a16="http://schemas.microsoft.com/office/drawing/2014/main" id="{8399C30C-8357-4965-BC7A-E7954A35D9CD}"/>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140</a:t>
            </a:fld>
            <a:endParaRPr lang="de-DE" dirty="0"/>
          </a:p>
        </p:txBody>
      </p:sp>
    </p:spTree>
    <p:extLst>
      <p:ext uri="{BB962C8B-B14F-4D97-AF65-F5344CB8AC3E}">
        <p14:creationId xmlns:p14="http://schemas.microsoft.com/office/powerpoint/2010/main" val="7530905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tangle: Rounded Corners 1">
            <a:extLst>
              <a:ext uri="{FF2B5EF4-FFF2-40B4-BE49-F238E27FC236}">
                <a16:creationId xmlns:a16="http://schemas.microsoft.com/office/drawing/2014/main" id="{6324D3A8-8F95-4E26-ABAE-86335DB97DD6}"/>
              </a:ext>
            </a:extLst>
          </p:cNvPr>
          <p:cNvSpPr/>
          <p:nvPr/>
        </p:nvSpPr>
        <p:spPr bwMode="auto">
          <a:xfrm>
            <a:off x="522162" y="2462584"/>
            <a:ext cx="5864352" cy="2685288"/>
          </a:xfrm>
          <a:prstGeom prst="roundRect">
            <a:avLst/>
          </a:prstGeom>
          <a:solidFill>
            <a:schemeClr val="accent2"/>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r>
              <a:rPr lang="de-DE" dirty="0"/>
              <a:t>Feedbackbogen</a:t>
            </a:r>
          </a:p>
        </p:txBody>
      </p:sp>
      <p:sp>
        <p:nvSpPr>
          <p:cNvPr id="5" name="Slide Number Placeholder 4">
            <a:extLst>
              <a:ext uri="{FF2B5EF4-FFF2-40B4-BE49-F238E27FC236}">
                <a16:creationId xmlns:a16="http://schemas.microsoft.com/office/drawing/2014/main" id="{0F84A9AE-384A-40FF-8080-9D909333F229}"/>
              </a:ext>
            </a:extLst>
          </p:cNvPr>
          <p:cNvSpPr>
            <a:spLocks noGrp="1"/>
          </p:cNvSpPr>
          <p:nvPr>
            <p:ph type="sldNum" sz="quarter" idx="2"/>
          </p:nvPr>
        </p:nvSpPr>
        <p:spPr/>
        <p:txBody>
          <a:bodyPr/>
          <a:lstStyle/>
          <a:p>
            <a:pPr>
              <a:defRPr/>
            </a:pPr>
            <a:fld id="{86CB4B4D-7CA3-9044-876B-883B54F8677D}" type="slidenum">
              <a:rPr lang="de-DE" smtClean="0"/>
              <a:t>141</a:t>
            </a:fld>
            <a:endParaRPr lang="de-DE"/>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a:extLst>
              <a:ext uri="{FF2B5EF4-FFF2-40B4-BE49-F238E27FC236}">
                <a16:creationId xmlns:a16="http://schemas.microsoft.com/office/drawing/2014/main" id="{2C6182CA-CF9E-453A-9545-A1A8F4D04B0A}"/>
              </a:ext>
            </a:extLst>
          </p:cNvPr>
          <p:cNvSpPr>
            <a:spLocks noGrp="1"/>
          </p:cNvSpPr>
          <p:nvPr>
            <p:ph type="sldNum" sz="quarter" idx="2"/>
          </p:nvPr>
        </p:nvSpPr>
        <p:spPr/>
        <p:txBody>
          <a:bodyPr/>
          <a:lstStyle/>
          <a:p>
            <a:pPr>
              <a:defRPr/>
            </a:pPr>
            <a:fld id="{86CB4B4D-7CA3-9044-876B-883B54F8677D}" type="slidenum">
              <a:rPr lang="de-DE" smtClean="0"/>
              <a:t>142</a:t>
            </a:fld>
            <a:endParaRPr lang="de-DE"/>
          </a:p>
        </p:txBody>
      </p:sp>
    </p:spTree>
    <p:extLst>
      <p:ext uri="{BB962C8B-B14F-4D97-AF65-F5344CB8AC3E}">
        <p14:creationId xmlns:p14="http://schemas.microsoft.com/office/powerpoint/2010/main" val="187331779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Picture 12">
            <a:extLst>
              <a:ext uri="{FF2B5EF4-FFF2-40B4-BE49-F238E27FC236}">
                <a16:creationId xmlns:a16="http://schemas.microsoft.com/office/drawing/2014/main" id="{0809923C-8F48-4AAA-A414-AF4F92C4F67C}"/>
              </a:ext>
            </a:extLst>
          </p:cNvPr>
          <p:cNvPicPr>
            <a:picLocks noChangeAspect="1"/>
          </p:cNvPicPr>
          <p:nvPr/>
        </p:nvPicPr>
        <p:blipFill rotWithShape="1">
          <a:blip r:embed="rId3">
            <a:extLst>
              <a:ext uri="{28A0092B-C50C-407E-A947-70E740481C1C}">
                <a14:useLocalDpi xmlns:a14="http://schemas.microsoft.com/office/drawing/2010/main" val="0"/>
              </a:ext>
            </a:extLst>
          </a:blip>
          <a:srcRect l="13031" r="10059" b="6026"/>
          <a:stretch/>
        </p:blipFill>
        <p:spPr>
          <a:xfrm>
            <a:off x="-623593" y="6075651"/>
            <a:ext cx="4688483" cy="3822101"/>
          </a:xfrm>
          <a:prstGeom prst="rect">
            <a:avLst/>
          </a:prstGeom>
        </p:spPr>
      </p:pic>
      <p:sp>
        <p:nvSpPr>
          <p:cNvPr id="2" name="TextBox 1">
            <a:extLst>
              <a:ext uri="{FF2B5EF4-FFF2-40B4-BE49-F238E27FC236}">
                <a16:creationId xmlns:a16="http://schemas.microsoft.com/office/drawing/2014/main" id="{CEBD8AFB-73F8-4043-B0DB-8F8D1D9B3088}"/>
              </a:ext>
            </a:extLst>
          </p:cNvPr>
          <p:cNvSpPr txBox="1"/>
          <p:nvPr/>
        </p:nvSpPr>
        <p:spPr bwMode="auto">
          <a:xfrm>
            <a:off x="276344" y="450499"/>
            <a:ext cx="6305312" cy="954107"/>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de-DE" sz="2800" dirty="0">
                <a:latin typeface="+mn-lt"/>
              </a:rPr>
              <a:t>Werfen Sie einen Blick in die </a:t>
            </a:r>
            <a:r>
              <a:rPr lang="de-DE" sz="2800" dirty="0" err="1">
                <a:latin typeface="+mn-lt"/>
              </a:rPr>
              <a:t>Posterrolle</a:t>
            </a:r>
            <a:r>
              <a:rPr lang="de-DE" sz="2800" dirty="0">
                <a:latin typeface="+mn-lt"/>
              </a:rPr>
              <a:t> für die unten aufgeführten Gegenstände.</a:t>
            </a:r>
          </a:p>
        </p:txBody>
      </p:sp>
      <p:sp>
        <p:nvSpPr>
          <p:cNvPr id="19" name="TextBox 18">
            <a:extLst>
              <a:ext uri="{FF2B5EF4-FFF2-40B4-BE49-F238E27FC236}">
                <a16:creationId xmlns:a16="http://schemas.microsoft.com/office/drawing/2014/main" id="{DD6BA077-DF24-406C-9894-FF7169E55AA4}"/>
              </a:ext>
            </a:extLst>
          </p:cNvPr>
          <p:cNvSpPr txBox="1"/>
          <p:nvPr/>
        </p:nvSpPr>
        <p:spPr bwMode="auto">
          <a:xfrm>
            <a:off x="1283370" y="2675752"/>
            <a:ext cx="1761033" cy="52322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800" dirty="0">
                <a:latin typeface="+mn-lt"/>
              </a:rPr>
              <a:t>Plakat 3:</a:t>
            </a:r>
          </a:p>
        </p:txBody>
      </p:sp>
      <p:pic>
        <p:nvPicPr>
          <p:cNvPr id="26" name="Picture 25">
            <a:extLst>
              <a:ext uri="{FF2B5EF4-FFF2-40B4-BE49-F238E27FC236}">
                <a16:creationId xmlns:a16="http://schemas.microsoft.com/office/drawing/2014/main" id="{7AA83830-592A-4773-A17A-E1200B396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9341">
            <a:off x="2013832" y="6257942"/>
            <a:ext cx="1817892" cy="1738359"/>
          </a:xfrm>
          <a:prstGeom prst="rect">
            <a:avLst/>
          </a:prstGeom>
        </p:spPr>
      </p:pic>
      <p:pic>
        <p:nvPicPr>
          <p:cNvPr id="7" name="Picture 6">
            <a:extLst>
              <a:ext uri="{FF2B5EF4-FFF2-40B4-BE49-F238E27FC236}">
                <a16:creationId xmlns:a16="http://schemas.microsoft.com/office/drawing/2014/main" id="{D9800BD7-B183-4815-A19E-A438BB1CE0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4719" y="1742788"/>
            <a:ext cx="2746355" cy="3578693"/>
          </a:xfrm>
          <a:prstGeom prst="rect">
            <a:avLst/>
          </a:prstGeom>
          <a:ln>
            <a:noFill/>
          </a:ln>
          <a:effectLst>
            <a:outerShdw blurRad="292100" dist="139700" dir="2700000" algn="tl" rotWithShape="0">
              <a:srgbClr val="333333">
                <a:alpha val="65000"/>
              </a:srgbClr>
            </a:outerShdw>
          </a:effectLst>
        </p:spPr>
      </p:pic>
      <p:sp>
        <p:nvSpPr>
          <p:cNvPr id="14" name="Rectangle">
            <a:extLst>
              <a:ext uri="{FF2B5EF4-FFF2-40B4-BE49-F238E27FC236}">
                <a16:creationId xmlns:a16="http://schemas.microsoft.com/office/drawing/2014/main" id="{7140C28E-2F3C-4560-A502-AE8F23559570}"/>
              </a:ext>
            </a:extLst>
          </p:cNvPr>
          <p:cNvSpPr/>
          <p:nvPr/>
        </p:nvSpPr>
        <p:spPr bwMode="auto">
          <a:xfrm>
            <a:off x="-1" y="3866"/>
            <a:ext cx="276345" cy="9898264"/>
          </a:xfrm>
          <a:prstGeom prst="rect">
            <a:avLst/>
          </a:prstGeom>
          <a:solidFill>
            <a:srgbClr val="9966FF"/>
          </a:solidFill>
          <a:ln w="19050" cap="flat">
            <a:solidFill>
              <a:srgbClr val="9966FF"/>
            </a:solidFill>
            <a:prstDash val="solid"/>
            <a:miter lim="800000"/>
          </a:ln>
          <a:effectLst/>
        </p:spPr>
        <p:txBody>
          <a:bodyPr wrap="square" lIns="45718" tIns="45718" rIns="45718" bIns="45718" numCol="1" anchor="ctr">
            <a:noAutofit/>
          </a:bodyPr>
          <a:lstStyle/>
          <a:p>
            <a:pPr>
              <a:defRPr>
                <a:solidFill>
                  <a:srgbClr val="FFFFFF"/>
                </a:solidFill>
                <a:latin typeface="Fibel Nord"/>
                <a:ea typeface="Fibel Nord"/>
                <a:cs typeface="Fibel Nord"/>
              </a:defRPr>
            </a:pPr>
            <a:endParaRPr/>
          </a:p>
        </p:txBody>
      </p:sp>
      <p:sp>
        <p:nvSpPr>
          <p:cNvPr id="9" name="Slide Number Placeholder 3">
            <a:extLst>
              <a:ext uri="{FF2B5EF4-FFF2-40B4-BE49-F238E27FC236}">
                <a16:creationId xmlns:a16="http://schemas.microsoft.com/office/drawing/2014/main" id="{E0A9B24D-DA30-4FB3-BAE4-A787300DBB4F}"/>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143</a:t>
            </a:fld>
            <a:endParaRPr lang="de-DE" dirty="0"/>
          </a:p>
        </p:txBody>
      </p:sp>
    </p:spTree>
    <p:extLst>
      <p:ext uri="{BB962C8B-B14F-4D97-AF65-F5344CB8AC3E}">
        <p14:creationId xmlns:p14="http://schemas.microsoft.com/office/powerpoint/2010/main" val="39798998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6470458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617" name="Tabelle 31"/>
          <p:cNvGraphicFramePr>
            <a:graphicFrameLocks/>
          </p:cNvGraphicFramePr>
          <p:nvPr>
            <p:extLst>
              <p:ext uri="{D42A27DB-BD31-4B8C-83A1-F6EECF244321}">
                <p14:modId xmlns:p14="http://schemas.microsoft.com/office/powerpoint/2010/main" val="3101907037"/>
              </p:ext>
            </p:extLst>
          </p:nvPr>
        </p:nvGraphicFramePr>
        <p:xfrm>
          <a:off x="369795" y="1123970"/>
          <a:ext cx="6442648" cy="4376077"/>
        </p:xfrm>
        <a:graphic>
          <a:graphicData uri="http://schemas.openxmlformats.org/drawingml/2006/table">
            <a:tbl>
              <a:tblPr bandRow="1"/>
              <a:tblGrid>
                <a:gridCol w="988530">
                  <a:extLst>
                    <a:ext uri="{9D8B030D-6E8A-4147-A177-3AD203B41FA5}">
                      <a16:colId xmlns:a16="http://schemas.microsoft.com/office/drawing/2014/main" val="20000"/>
                    </a:ext>
                  </a:extLst>
                </a:gridCol>
                <a:gridCol w="5454118">
                  <a:extLst>
                    <a:ext uri="{9D8B030D-6E8A-4147-A177-3AD203B41FA5}">
                      <a16:colId xmlns:a16="http://schemas.microsoft.com/office/drawing/2014/main" val="20001"/>
                    </a:ext>
                  </a:extLst>
                </a:gridCol>
              </a:tblGrid>
              <a:tr h="1050258">
                <a:tc gridSpan="2">
                  <a:txBody>
                    <a:bodyPr/>
                    <a:lstStyle/>
                    <a:p>
                      <a:pPr algn="l" defTabSz="685800">
                        <a:defRPr sz="1600" b="1"/>
                      </a:pPr>
                      <a:r>
                        <a:rPr sz="1400" dirty="0"/>
                        <a:t>ZIEL:</a:t>
                      </a:r>
                    </a:p>
                    <a:p>
                      <a:pPr algn="l" defTabSz="685800">
                        <a:defRPr sz="1300"/>
                      </a:pPr>
                      <a:r>
                        <a:rPr sz="1400" dirty="0"/>
                        <a:t>Die </a:t>
                      </a:r>
                      <a:r>
                        <a:rPr lang="de-DE" sz="1400" dirty="0" err="1"/>
                        <a:t>SuS</a:t>
                      </a:r>
                      <a:r>
                        <a:rPr sz="1400" dirty="0"/>
                        <a:t> </a:t>
                      </a:r>
                      <a:r>
                        <a:rPr sz="1400" dirty="0" err="1"/>
                        <a:t>überarbeiten</a:t>
                      </a:r>
                      <a:r>
                        <a:rPr sz="1400" dirty="0"/>
                        <a:t> </a:t>
                      </a:r>
                      <a:r>
                        <a:rPr sz="1400" dirty="0" err="1"/>
                        <a:t>ihre</a:t>
                      </a:r>
                      <a:r>
                        <a:rPr sz="1400" dirty="0"/>
                        <a:t> </a:t>
                      </a:r>
                      <a:r>
                        <a:rPr sz="1400" dirty="0" err="1"/>
                        <a:t>eigenen</a:t>
                      </a:r>
                      <a:r>
                        <a:rPr sz="1400" dirty="0"/>
                        <a:t> </a:t>
                      </a:r>
                      <a:r>
                        <a:rPr sz="1400" dirty="0" err="1"/>
                        <a:t>Schreibprodukte</a:t>
                      </a:r>
                      <a:r>
                        <a:rPr sz="1400" dirty="0"/>
                        <a:t> </a:t>
                      </a:r>
                      <a:r>
                        <a:rPr lang="de-DE" sz="1400" dirty="0"/>
                        <a:t>auf Grundlage des Feedbacks der letzten Stunde strategieleitet mithilfe des Feedbackbogens.</a:t>
                      </a:r>
                      <a:endParaRPr sz="1400" dirty="0"/>
                    </a:p>
                  </a:txBody>
                  <a:tcPr marL="45720" marR="45720" anchor="ctr">
                    <a:solidFill>
                      <a:srgbClr val="E0E0E0"/>
                    </a:solidFill>
                  </a:tcPr>
                </a:tc>
                <a:tc hMerge="1">
                  <a:txBody>
                    <a:bodyPr/>
                    <a:lstStyle/>
                    <a:p>
                      <a:endParaRPr/>
                    </a:p>
                  </a:txBody>
                  <a:tcPr/>
                </a:tc>
                <a:extLst>
                  <a:ext uri="{0D108BD9-81ED-4DB2-BD59-A6C34878D82A}">
                    <a16:rowId xmlns:a16="http://schemas.microsoft.com/office/drawing/2014/main" val="10000"/>
                  </a:ext>
                </a:extLst>
              </a:tr>
              <a:tr h="1050258">
                <a:tc gridSpan="2">
                  <a:txBody>
                    <a:bodyPr/>
                    <a:lstStyle/>
                    <a:p>
                      <a:pPr algn="l" defTabSz="685800">
                        <a:defRPr sz="1800"/>
                      </a:pPr>
                      <a:r>
                        <a:rPr lang="de-DE" sz="1400" b="1" dirty="0"/>
                        <a:t>Einstieg:</a:t>
                      </a:r>
                      <a:endParaRPr lang="de-DE" sz="1400" dirty="0"/>
                    </a:p>
                    <a:p>
                      <a:pPr marL="171450" indent="-171450" algn="l" defTabSz="685800">
                        <a:buFont typeface="Arial"/>
                        <a:buChar char="•"/>
                        <a:defRPr sz="1800"/>
                      </a:pPr>
                      <a:r>
                        <a:rPr lang="de-DE" sz="1400" dirty="0"/>
                        <a:t>Die Lehrperson erklärt, dass die </a:t>
                      </a:r>
                      <a:r>
                        <a:rPr lang="de-DE" sz="1400" dirty="0" err="1"/>
                        <a:t>SuS</a:t>
                      </a:r>
                      <a:r>
                        <a:rPr lang="de-DE" sz="1400" dirty="0"/>
                        <a:t> das Feedback aus der vorherigen Sitzung nutzen werden, um ihre Beschreibung zu überarbeiten.</a:t>
                      </a:r>
                      <a:endParaRPr sz="1400" dirty="0"/>
                    </a:p>
                  </a:txBody>
                  <a:tcPr marL="45720" marR="45720" anchor="ctr">
                    <a:solidFill>
                      <a:schemeClr val="bg1"/>
                    </a:solidFill>
                  </a:tcPr>
                </a:tc>
                <a:tc hMerge="1">
                  <a:txBody>
                    <a:bodyPr/>
                    <a:lstStyle/>
                    <a:p>
                      <a:endParaRPr/>
                    </a:p>
                  </a:txBody>
                  <a:tcPr/>
                </a:tc>
                <a:extLst>
                  <a:ext uri="{0D108BD9-81ED-4DB2-BD59-A6C34878D82A}">
                    <a16:rowId xmlns:a16="http://schemas.microsoft.com/office/drawing/2014/main" val="10001"/>
                  </a:ext>
                </a:extLst>
              </a:tr>
              <a:tr h="2275561">
                <a:tc>
                  <a:txBody>
                    <a:bodyPr/>
                    <a:lstStyle/>
                    <a:p>
                      <a:pPr algn="ctr" defTabSz="685800">
                        <a:defRPr sz="1800"/>
                      </a:pPr>
                      <a:r>
                        <a:rPr sz="1400" b="1" dirty="0"/>
                        <a:t>AB </a:t>
                      </a:r>
                      <a:r>
                        <a:rPr lang="de-DE" sz="1400" b="1" dirty="0"/>
                        <a:t>16</a:t>
                      </a:r>
                      <a:endParaRPr sz="1400" dirty="0"/>
                    </a:p>
                  </a:txBody>
                  <a:tcPr marL="45720" marR="45720" anchor="ctr">
                    <a:solidFill>
                      <a:schemeClr val="bg1"/>
                    </a:solidFill>
                  </a:tcPr>
                </a:tc>
                <a:tc>
                  <a:txBody>
                    <a:bodyPr/>
                    <a:lstStyle/>
                    <a:p>
                      <a:pPr marL="171450" indent="-171450" algn="l" defTabSz="685800">
                        <a:buFont typeface="Arial"/>
                        <a:buChar char="•"/>
                        <a:defRPr sz="1600"/>
                      </a:pPr>
                      <a:r>
                        <a:rPr lang="de-DE" sz="1400" dirty="0"/>
                        <a:t>Die </a:t>
                      </a:r>
                      <a:r>
                        <a:rPr lang="de-DE" sz="1400" dirty="0" err="1"/>
                        <a:t>SuS</a:t>
                      </a:r>
                      <a:r>
                        <a:rPr lang="de-DE" sz="1400" dirty="0"/>
                        <a:t> verfassen eine überarbeitete Endfassung ihrer Beschreibung.</a:t>
                      </a:r>
                      <a:endParaRPr sz="1400" dirty="0"/>
                    </a:p>
                    <a:p>
                      <a:pPr algn="l" defTabSz="685800">
                        <a:defRPr sz="1600"/>
                      </a:pPr>
                      <a:endParaRPr lang="de-DE" sz="1400" dirty="0"/>
                    </a:p>
                    <a:p>
                      <a:pPr marL="0" marR="0" lvl="0" indent="0" algn="l" defTabSz="685800">
                        <a:lnSpc>
                          <a:spcPct val="100000"/>
                        </a:lnSpc>
                        <a:spcBef>
                          <a:spcPts val="0"/>
                        </a:spcBef>
                        <a:spcAft>
                          <a:spcPts val="0"/>
                        </a:spcAft>
                        <a:buClrTx/>
                        <a:buSzTx/>
                        <a:buFontTx/>
                        <a:buNone/>
                        <a:defRPr sz="1600"/>
                      </a:pPr>
                      <a:r>
                        <a:rPr lang="de-DE" sz="1400" b="0" i="1" u="sng" dirty="0">
                          <a:solidFill>
                            <a:schemeClr val="tx1"/>
                          </a:solidFill>
                          <a:latin typeface="+mn-lt"/>
                          <a:ea typeface="+mn-ea"/>
                          <a:cs typeface="+mn-cs"/>
                        </a:rPr>
                        <a:t>Alternativ: </a:t>
                      </a:r>
                      <a:r>
                        <a:rPr lang="de-DE" sz="1400" b="0" dirty="0">
                          <a:solidFill>
                            <a:schemeClr val="tx1"/>
                          </a:solidFill>
                        </a:rPr>
                        <a:t>Di</a:t>
                      </a:r>
                      <a:r>
                        <a:rPr lang="de-DE" sz="1400" dirty="0"/>
                        <a:t>e </a:t>
                      </a:r>
                      <a:r>
                        <a:rPr lang="de-DE" sz="1400" dirty="0" err="1"/>
                        <a:t>SuS</a:t>
                      </a:r>
                      <a:r>
                        <a:rPr lang="de-DE" sz="1400" dirty="0"/>
                        <a:t> überarbeiten in </a:t>
                      </a:r>
                      <a:r>
                        <a:rPr lang="de-DE" sz="1400" b="1" dirty="0"/>
                        <a:t>Partnerarbeit</a:t>
                      </a:r>
                      <a:r>
                        <a:rPr lang="de-DE" sz="1400" dirty="0"/>
                        <a:t> eine Beschreibung. Wenn die </a:t>
                      </a:r>
                      <a:r>
                        <a:rPr lang="de-DE" sz="1400" dirty="0" err="1"/>
                        <a:t>SuS</a:t>
                      </a:r>
                      <a:r>
                        <a:rPr lang="de-DE" sz="1400" dirty="0"/>
                        <a:t> in der Feedback-Phase in </a:t>
                      </a:r>
                      <a:r>
                        <a:rPr lang="de-DE" sz="1400" b="1" dirty="0"/>
                        <a:t>Partnerarbeit</a:t>
                      </a:r>
                      <a:r>
                        <a:rPr lang="de-DE" sz="1400" dirty="0"/>
                        <a:t> gearbeitet und nur zu einem Text Feedback erhalten haben, können die Partner entweder gemeinsam eine Endfassung schreiben oder sie können jeweils in </a:t>
                      </a:r>
                      <a:r>
                        <a:rPr lang="de-DE" sz="1400" b="1" dirty="0"/>
                        <a:t>Einzelarbeit</a:t>
                      </a:r>
                      <a:r>
                        <a:rPr lang="de-DE" sz="1400" dirty="0"/>
                        <a:t> eine überarbeitete Endfassung schreiben.</a:t>
                      </a:r>
                      <a:endParaRPr sz="1400" dirty="0"/>
                    </a:p>
                  </a:txBody>
                  <a:tcPr marL="45720" marR="45720" anchor="ctr">
                    <a:solidFill>
                      <a:schemeClr val="bg1"/>
                    </a:solidFill>
                  </a:tcPr>
                </a:tc>
                <a:extLst>
                  <a:ext uri="{0D108BD9-81ED-4DB2-BD59-A6C34878D82A}">
                    <a16:rowId xmlns:a16="http://schemas.microsoft.com/office/drawing/2014/main" val="10002"/>
                  </a:ext>
                </a:extLst>
              </a:tr>
            </a:tbl>
          </a:graphicData>
        </a:graphic>
      </p:graphicFrame>
      <p:sp>
        <p:nvSpPr>
          <p:cNvPr id="1622" name="Textfeld 39"/>
          <p:cNvSpPr txBox="1"/>
          <p:nvPr/>
        </p:nvSpPr>
        <p:spPr bwMode="auto">
          <a:xfrm>
            <a:off x="229152" y="587840"/>
            <a:ext cx="6595489" cy="370839"/>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a:t>
            </a:r>
            <a:r>
              <a:rPr b="0" dirty="0">
                <a:latin typeface="+mn-lt"/>
              </a:rPr>
              <a:t> 8: </a:t>
            </a:r>
            <a:r>
              <a:rPr b="0" dirty="0" err="1">
                <a:latin typeface="+mn-lt"/>
              </a:rPr>
              <a:t>Überarbeit</a:t>
            </a:r>
            <a:r>
              <a:rPr lang="de-DE" b="0" dirty="0">
                <a:latin typeface="+mn-lt"/>
              </a:rPr>
              <a:t>en</a:t>
            </a:r>
            <a:r>
              <a:rPr b="0" dirty="0">
                <a:latin typeface="+mn-lt"/>
              </a:rPr>
              <a:t> </a:t>
            </a:r>
            <a:r>
              <a:rPr b="0" dirty="0" err="1">
                <a:latin typeface="+mn-lt"/>
              </a:rPr>
              <a:t>einer</a:t>
            </a:r>
            <a:r>
              <a:rPr b="0" dirty="0">
                <a:latin typeface="+mn-lt"/>
              </a:rPr>
              <a:t> </a:t>
            </a:r>
            <a:r>
              <a:rPr b="0" dirty="0" err="1">
                <a:latin typeface="+mn-lt"/>
              </a:rPr>
              <a:t>Beschreibung</a:t>
            </a:r>
            <a:r>
              <a:rPr b="0" dirty="0">
                <a:latin typeface="+mn-lt"/>
              </a:rPr>
              <a:t> (</a:t>
            </a:r>
            <a:r>
              <a:rPr lang="de-DE" b="0" dirty="0">
                <a:latin typeface="+mn-lt"/>
              </a:rPr>
              <a:t>Puzzle</a:t>
            </a:r>
            <a:r>
              <a:rPr b="0" dirty="0" err="1">
                <a:latin typeface="+mn-lt"/>
              </a:rPr>
              <a:t>figur</a:t>
            </a:r>
            <a:r>
              <a:rPr b="0" dirty="0">
                <a:latin typeface="+mn-lt"/>
              </a:rPr>
              <a:t>)</a:t>
            </a:r>
          </a:p>
        </p:txBody>
      </p:sp>
      <p:sp>
        <p:nvSpPr>
          <p:cNvPr id="16"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5" name="Gerade Verbindung 38">
            <a:extLst>
              <a:ext uri="{FF2B5EF4-FFF2-40B4-BE49-F238E27FC236}">
                <a16:creationId xmlns:a16="http://schemas.microsoft.com/office/drawing/2014/main" id="{11B2B7AC-E85E-48A8-B4C0-47311EFDE5A6}"/>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7" name="Slide Number Placeholder 3">
            <a:extLst>
              <a:ext uri="{FF2B5EF4-FFF2-40B4-BE49-F238E27FC236}">
                <a16:creationId xmlns:a16="http://schemas.microsoft.com/office/drawing/2014/main" id="{00B2D5AC-D23D-419E-A111-16ADCC600FCD}"/>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145</a:t>
            </a:fld>
            <a:endParaRPr lang="de-DE"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6106517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5" name="Picture 24">
            <a:extLst>
              <a:ext uri="{FF2B5EF4-FFF2-40B4-BE49-F238E27FC236}">
                <a16:creationId xmlns:a16="http://schemas.microsoft.com/office/drawing/2014/main" id="{C6052AC1-2DF8-419B-9A32-45C02504E6EB}"/>
              </a:ext>
            </a:extLst>
          </p:cNvPr>
          <p:cNvPicPr>
            <a:picLocks noChangeAspect="1"/>
          </p:cNvPicPr>
          <p:nvPr/>
        </p:nvPicPr>
        <p:blipFill rotWithShape="1">
          <a:blip r:embed="rId2">
            <a:extLst>
              <a:ext uri="{28A0092B-C50C-407E-A947-70E740481C1C}">
                <a14:useLocalDpi xmlns:a14="http://schemas.microsoft.com/office/drawing/2010/main" val="0"/>
              </a:ext>
            </a:extLst>
          </a:blip>
          <a:srcRect l="10857" t="29861" r="5339" b="12567"/>
          <a:stretch/>
        </p:blipFill>
        <p:spPr bwMode="auto">
          <a:xfrm>
            <a:off x="132345" y="2634917"/>
            <a:ext cx="6699885" cy="6509084"/>
          </a:xfrm>
          <a:prstGeom prst="rect">
            <a:avLst/>
          </a:prstGeom>
        </p:spPr>
      </p:pic>
      <p:sp>
        <p:nvSpPr>
          <p:cNvPr id="1992" name="TextBox 19"/>
          <p:cNvSpPr txBox="1"/>
          <p:nvPr/>
        </p:nvSpPr>
        <p:spPr bwMode="auto">
          <a:xfrm>
            <a:off x="2153831" y="2166875"/>
            <a:ext cx="2515345" cy="396237"/>
          </a:xfrm>
          <a:prstGeom prst="rect">
            <a:avLst/>
          </a:prstGeom>
          <a:ln w="12700">
            <a:miter lim="400000"/>
          </a:ln>
        </p:spPr>
        <p:txBody>
          <a:bodyPr lIns="45718" tIns="45718" rIns="45718" bIns="45718">
            <a:spAutoFit/>
          </a:bodyPr>
          <a:lstStyle>
            <a:lvl1pPr algn="ctr">
              <a:defRPr sz="2000" b="1">
                <a:latin typeface="Fibel Nord"/>
                <a:ea typeface="Fibel Nord"/>
                <a:cs typeface="Fibel Nord"/>
              </a:defRPr>
            </a:lvl1pPr>
          </a:lstStyle>
          <a:p>
            <a:pPr>
              <a:defRPr/>
            </a:pPr>
            <a:r>
              <a:rPr lang="de-DE" spc="50" dirty="0" err="1"/>
              <a:t>Endf</a:t>
            </a:r>
            <a:r>
              <a:rPr spc="50" dirty="0" err="1"/>
              <a:t>assung</a:t>
            </a:r>
            <a:endParaRPr spc="50" dirty="0"/>
          </a:p>
        </p:txBody>
      </p:sp>
      <p:grpSp>
        <p:nvGrpSpPr>
          <p:cNvPr id="2004" name="Gruppieren 4"/>
          <p:cNvGrpSpPr/>
          <p:nvPr/>
        </p:nvGrpSpPr>
        <p:grpSpPr bwMode="auto">
          <a:xfrm>
            <a:off x="400677" y="1281559"/>
            <a:ext cx="6457323" cy="651745"/>
            <a:chOff x="0" y="0"/>
            <a:chExt cx="6457321" cy="651744"/>
          </a:xfrm>
        </p:grpSpPr>
        <p:sp>
          <p:nvSpPr>
            <p:cNvPr id="2000" name="TextBox 1"/>
            <p:cNvSpPr txBox="1"/>
            <p:nvPr/>
          </p:nvSpPr>
          <p:spPr bwMode="auto">
            <a:xfrm>
              <a:off x="396000" y="5418"/>
              <a:ext cx="6061321" cy="646326"/>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latin typeface="Fibel Nord"/>
                </a:rPr>
                <a:t>Benutze den Feedbackbogen und deine Notizen, um deinen Entwurf zu verbessern. Schreibe die Endfassung.</a:t>
              </a:r>
            </a:p>
          </p:txBody>
        </p:sp>
        <p:grpSp>
          <p:nvGrpSpPr>
            <p:cNvPr id="2003" name="Oval 18"/>
            <p:cNvGrpSpPr/>
            <p:nvPr/>
          </p:nvGrpSpPr>
          <p:grpSpPr bwMode="auto">
            <a:xfrm>
              <a:off x="0" y="0"/>
              <a:ext cx="360003" cy="370836"/>
              <a:chOff x="0" y="0"/>
              <a:chExt cx="360002" cy="370835"/>
            </a:xfrm>
          </p:grpSpPr>
          <p:sp>
            <p:nvSpPr>
              <p:cNvPr id="2001" name="Circle"/>
              <p:cNvSpPr/>
              <p:nvPr/>
            </p:nvSpPr>
            <p:spPr bwMode="auto">
              <a:xfrm>
                <a:off x="0" y="7882"/>
                <a:ext cx="360003" cy="35507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2002" name="1"/>
              <p:cNvSpPr txBox="1"/>
              <p:nvPr/>
            </p:nvSpPr>
            <p:spPr bwMode="auto">
              <a:xfrm>
                <a:off x="103970" y="0"/>
                <a:ext cx="152061"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sp>
        <p:nvSpPr>
          <p:cNvPr id="2005" name="TextBox 2"/>
          <p:cNvSpPr txBox="1"/>
          <p:nvPr/>
        </p:nvSpPr>
        <p:spPr bwMode="auto">
          <a:xfrm>
            <a:off x="268413" y="411627"/>
            <a:ext cx="5864198" cy="430883"/>
          </a:xfrm>
          <a:prstGeom prst="rect">
            <a:avLst/>
          </a:prstGeom>
          <a:noFill/>
          <a:ln w="12700" cap="flat">
            <a:noFill/>
            <a:miter lim="400000"/>
          </a:ln>
          <a:effectLst/>
        </p:spPr>
        <p:txBody>
          <a:bodyPr wrap="square" lIns="45718" tIns="45718" rIns="45718" bIns="45718" numCol="1" anchor="t">
            <a:spAutoFit/>
          </a:bodyPr>
          <a:lstStyle>
            <a:lvl1pPr>
              <a:defRPr sz="2000" b="1">
                <a:latin typeface="Fibel Nord"/>
                <a:ea typeface="Fibel Nord"/>
                <a:cs typeface="Fibel Nord"/>
              </a:defRPr>
            </a:lvl1pPr>
          </a:lstStyle>
          <a:p>
            <a:pPr>
              <a:defRPr/>
            </a:pPr>
            <a:r>
              <a:rPr lang="de-DE" sz="2200" spc="50" dirty="0"/>
              <a:t>AB 16: </a:t>
            </a:r>
            <a:r>
              <a:rPr sz="2200" spc="50" dirty="0" err="1"/>
              <a:t>Beschreibung</a:t>
            </a:r>
            <a:r>
              <a:rPr sz="2200" spc="50" dirty="0"/>
              <a:t> </a:t>
            </a:r>
            <a:r>
              <a:rPr lang="de-DE" sz="2200" spc="50" dirty="0"/>
              <a:t>fertigstellen</a:t>
            </a:r>
            <a:r>
              <a:rPr sz="2200" spc="50" dirty="0"/>
              <a:t> - </a:t>
            </a:r>
            <a:r>
              <a:rPr lang="de-DE" sz="2200" spc="50" dirty="0"/>
              <a:t>Puzzle</a:t>
            </a:r>
            <a:r>
              <a:rPr sz="2200" spc="50" dirty="0" err="1"/>
              <a:t>figur</a:t>
            </a:r>
            <a:endParaRPr sz="2200" spc="50" dirty="0"/>
          </a:p>
        </p:txBody>
      </p:sp>
      <p:sp>
        <p:nvSpPr>
          <p:cNvPr id="18" name="Rectangle 7">
            <a:extLst>
              <a:ext uri="{FF2B5EF4-FFF2-40B4-BE49-F238E27FC236}">
                <a16:creationId xmlns:a16="http://schemas.microsoft.com/office/drawing/2014/main" id="{3A9B8B6B-6AAE-43D4-B36A-0BDCD98ECFB5}"/>
              </a:ext>
            </a:extLst>
          </p:cNvPr>
          <p:cNvSpPr/>
          <p:nvPr/>
        </p:nvSpPr>
        <p:spPr bwMode="auto">
          <a:xfrm>
            <a:off x="-251724" y="825016"/>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3" name="TextBox 45">
            <a:extLst>
              <a:ext uri="{FF2B5EF4-FFF2-40B4-BE49-F238E27FC236}">
                <a16:creationId xmlns:a16="http://schemas.microsoft.com/office/drawing/2014/main" id="{1EB666F0-D79F-4F1A-84C1-BC7674D395DA}"/>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4" name="Slide Number Placeholder 3">
            <a:extLst>
              <a:ext uri="{FF2B5EF4-FFF2-40B4-BE49-F238E27FC236}">
                <a16:creationId xmlns:a16="http://schemas.microsoft.com/office/drawing/2014/main" id="{A1E45629-610B-48E9-B9D4-EEAC1F177A31}"/>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147</a:t>
            </a:fld>
            <a:endParaRPr lang="de-DE"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5" name="Picture 24">
            <a:extLst>
              <a:ext uri="{FF2B5EF4-FFF2-40B4-BE49-F238E27FC236}">
                <a16:creationId xmlns:a16="http://schemas.microsoft.com/office/drawing/2014/main" id="{C6052AC1-2DF8-419B-9A32-45C02504E6EB}"/>
              </a:ext>
            </a:extLst>
          </p:cNvPr>
          <p:cNvPicPr>
            <a:picLocks noChangeAspect="1"/>
          </p:cNvPicPr>
          <p:nvPr/>
        </p:nvPicPr>
        <p:blipFill rotWithShape="1">
          <a:blip r:embed="rId2">
            <a:extLst>
              <a:ext uri="{28A0092B-C50C-407E-A947-70E740481C1C}">
                <a14:useLocalDpi xmlns:a14="http://schemas.microsoft.com/office/drawing/2010/main" val="0"/>
              </a:ext>
            </a:extLst>
          </a:blip>
          <a:srcRect l="10857" t="19112" r="5339" b="6203"/>
          <a:stretch/>
        </p:blipFill>
        <p:spPr bwMode="auto">
          <a:xfrm>
            <a:off x="132345" y="1160417"/>
            <a:ext cx="6699885" cy="8443837"/>
          </a:xfrm>
          <a:prstGeom prst="rect">
            <a:avLst/>
          </a:prstGeom>
        </p:spPr>
      </p:pic>
      <p:sp>
        <p:nvSpPr>
          <p:cNvPr id="2005" name="TextBox 2"/>
          <p:cNvSpPr txBox="1"/>
          <p:nvPr/>
        </p:nvSpPr>
        <p:spPr bwMode="auto">
          <a:xfrm>
            <a:off x="268413" y="152318"/>
            <a:ext cx="5864198" cy="430883"/>
          </a:xfrm>
          <a:prstGeom prst="rect">
            <a:avLst/>
          </a:prstGeom>
          <a:noFill/>
          <a:ln w="12700" cap="flat">
            <a:noFill/>
            <a:miter lim="400000"/>
          </a:ln>
          <a:effectLst/>
        </p:spPr>
        <p:txBody>
          <a:bodyPr wrap="square" lIns="45718" tIns="45718" rIns="45718" bIns="45718" numCol="1" anchor="t">
            <a:spAutoFit/>
          </a:bodyPr>
          <a:lstStyle>
            <a:lvl1pPr>
              <a:defRPr sz="2000" b="1">
                <a:latin typeface="Fibel Nord"/>
                <a:ea typeface="Fibel Nord"/>
                <a:cs typeface="Fibel Nord"/>
              </a:defRPr>
            </a:lvl1pPr>
          </a:lstStyle>
          <a:p>
            <a:pPr>
              <a:defRPr/>
            </a:pPr>
            <a:r>
              <a:rPr lang="de-DE" sz="2200" spc="50" dirty="0"/>
              <a:t>AB 16: </a:t>
            </a:r>
            <a:r>
              <a:rPr sz="2200" spc="50" dirty="0" err="1"/>
              <a:t>Beschreibung</a:t>
            </a:r>
            <a:r>
              <a:rPr sz="2200" spc="50" dirty="0"/>
              <a:t> </a:t>
            </a:r>
            <a:r>
              <a:rPr lang="de-DE" sz="2200" spc="50" dirty="0"/>
              <a:t>fertigstellen</a:t>
            </a:r>
            <a:r>
              <a:rPr sz="2200" spc="50" dirty="0"/>
              <a:t> - </a:t>
            </a:r>
            <a:r>
              <a:rPr lang="de-DE" sz="2200" spc="50" dirty="0"/>
              <a:t>Puzzle</a:t>
            </a:r>
            <a:r>
              <a:rPr sz="2200" spc="50" dirty="0" err="1"/>
              <a:t>figur</a:t>
            </a:r>
            <a:endParaRPr sz="2200" spc="50" dirty="0"/>
          </a:p>
        </p:txBody>
      </p:sp>
      <p:sp>
        <p:nvSpPr>
          <p:cNvPr id="18" name="Rectangle 7">
            <a:extLst>
              <a:ext uri="{FF2B5EF4-FFF2-40B4-BE49-F238E27FC236}">
                <a16:creationId xmlns:a16="http://schemas.microsoft.com/office/drawing/2014/main" id="{3A9B8B6B-6AAE-43D4-B36A-0BDCD98ECFB5}"/>
              </a:ext>
            </a:extLst>
          </p:cNvPr>
          <p:cNvSpPr/>
          <p:nvPr/>
        </p:nvSpPr>
        <p:spPr bwMode="auto">
          <a:xfrm>
            <a:off x="-251724" y="606651"/>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6" name="Slide Number Placeholder 3">
            <a:extLst>
              <a:ext uri="{FF2B5EF4-FFF2-40B4-BE49-F238E27FC236}">
                <a16:creationId xmlns:a16="http://schemas.microsoft.com/office/drawing/2014/main" id="{F8F06A88-856E-4485-98F0-AB34658B8529}"/>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148</a:t>
            </a:fld>
            <a:endParaRPr lang="de-DE" dirty="0"/>
          </a:p>
        </p:txBody>
      </p:sp>
    </p:spTree>
    <p:extLst>
      <p:ext uri="{BB962C8B-B14F-4D97-AF65-F5344CB8AC3E}">
        <p14:creationId xmlns:p14="http://schemas.microsoft.com/office/powerpoint/2010/main" val="15917224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92" name="TextBox 19"/>
          <p:cNvSpPr txBox="1"/>
          <p:nvPr/>
        </p:nvSpPr>
        <p:spPr bwMode="auto">
          <a:xfrm>
            <a:off x="2153831" y="2166875"/>
            <a:ext cx="2515345" cy="396237"/>
          </a:xfrm>
          <a:prstGeom prst="rect">
            <a:avLst/>
          </a:prstGeom>
          <a:ln w="12700">
            <a:miter lim="400000"/>
          </a:ln>
        </p:spPr>
        <p:txBody>
          <a:bodyPr lIns="45718" tIns="45718" rIns="45718" bIns="45718">
            <a:spAutoFit/>
          </a:bodyPr>
          <a:lstStyle>
            <a:lvl1pPr algn="ctr">
              <a:defRPr sz="2000" b="1">
                <a:latin typeface="Fibel Nord"/>
                <a:ea typeface="Fibel Nord"/>
                <a:cs typeface="Fibel Nord"/>
              </a:defRPr>
            </a:lvl1pPr>
          </a:lstStyle>
          <a:p>
            <a:pPr>
              <a:defRPr/>
            </a:pPr>
            <a:r>
              <a:rPr lang="de-DE" spc="50" dirty="0" err="1"/>
              <a:t>Endf</a:t>
            </a:r>
            <a:r>
              <a:rPr spc="50" dirty="0" err="1"/>
              <a:t>assung</a:t>
            </a:r>
            <a:endParaRPr spc="50" dirty="0"/>
          </a:p>
        </p:txBody>
      </p:sp>
      <p:grpSp>
        <p:nvGrpSpPr>
          <p:cNvPr id="2004" name="Gruppieren 4"/>
          <p:cNvGrpSpPr/>
          <p:nvPr/>
        </p:nvGrpSpPr>
        <p:grpSpPr bwMode="auto">
          <a:xfrm>
            <a:off x="400677" y="1295207"/>
            <a:ext cx="6457323" cy="651745"/>
            <a:chOff x="0" y="0"/>
            <a:chExt cx="6457321" cy="651744"/>
          </a:xfrm>
        </p:grpSpPr>
        <p:sp>
          <p:nvSpPr>
            <p:cNvPr id="2000" name="TextBox 1"/>
            <p:cNvSpPr txBox="1"/>
            <p:nvPr/>
          </p:nvSpPr>
          <p:spPr bwMode="auto">
            <a:xfrm>
              <a:off x="396000" y="5418"/>
              <a:ext cx="6061321" cy="646326"/>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latin typeface="Fibel Nord"/>
                </a:rPr>
                <a:t>Benutze den Feedbackbogen und deine Notizen, um deinen Entwurf zu verbessern. Schreibe die Endfassung.</a:t>
              </a:r>
            </a:p>
          </p:txBody>
        </p:sp>
        <p:grpSp>
          <p:nvGrpSpPr>
            <p:cNvPr id="2003" name="Oval 18"/>
            <p:cNvGrpSpPr/>
            <p:nvPr/>
          </p:nvGrpSpPr>
          <p:grpSpPr bwMode="auto">
            <a:xfrm>
              <a:off x="0" y="0"/>
              <a:ext cx="360003" cy="370836"/>
              <a:chOff x="0" y="0"/>
              <a:chExt cx="360002" cy="370835"/>
            </a:xfrm>
          </p:grpSpPr>
          <p:sp>
            <p:nvSpPr>
              <p:cNvPr id="2001" name="Circle"/>
              <p:cNvSpPr/>
              <p:nvPr/>
            </p:nvSpPr>
            <p:spPr bwMode="auto">
              <a:xfrm>
                <a:off x="0" y="7882"/>
                <a:ext cx="360003" cy="35507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2002" name="1"/>
              <p:cNvSpPr txBox="1"/>
              <p:nvPr/>
            </p:nvSpPr>
            <p:spPr bwMode="auto">
              <a:xfrm>
                <a:off x="103970" y="0"/>
                <a:ext cx="152061"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sp>
        <p:nvSpPr>
          <p:cNvPr id="2005" name="TextBox 2"/>
          <p:cNvSpPr txBox="1"/>
          <p:nvPr/>
        </p:nvSpPr>
        <p:spPr bwMode="auto">
          <a:xfrm>
            <a:off x="268413" y="411627"/>
            <a:ext cx="5864198" cy="430883"/>
          </a:xfrm>
          <a:prstGeom prst="rect">
            <a:avLst/>
          </a:prstGeom>
          <a:noFill/>
          <a:ln w="12700" cap="flat">
            <a:noFill/>
            <a:miter lim="400000"/>
          </a:ln>
          <a:effectLst/>
        </p:spPr>
        <p:txBody>
          <a:bodyPr wrap="square" lIns="45718" tIns="45718" rIns="45718" bIns="45718" numCol="1" anchor="t">
            <a:spAutoFit/>
          </a:bodyPr>
          <a:lstStyle>
            <a:lvl1pPr>
              <a:defRPr sz="2000" b="1">
                <a:latin typeface="Fibel Nord"/>
                <a:ea typeface="Fibel Nord"/>
                <a:cs typeface="Fibel Nord"/>
              </a:defRPr>
            </a:lvl1pPr>
          </a:lstStyle>
          <a:p>
            <a:pPr>
              <a:defRPr/>
            </a:pPr>
            <a:r>
              <a:rPr lang="de-DE" sz="2200" spc="50" dirty="0"/>
              <a:t>AB 16: </a:t>
            </a:r>
            <a:r>
              <a:rPr sz="2200" spc="50" dirty="0" err="1"/>
              <a:t>Beschreibung</a:t>
            </a:r>
            <a:r>
              <a:rPr sz="2200" spc="50" dirty="0"/>
              <a:t> </a:t>
            </a:r>
            <a:r>
              <a:rPr lang="de-DE" sz="2200" spc="50" dirty="0"/>
              <a:t>fertigstellen</a:t>
            </a:r>
            <a:r>
              <a:rPr sz="2200" spc="50" dirty="0"/>
              <a:t> - </a:t>
            </a:r>
            <a:r>
              <a:rPr lang="de-DE" sz="2200" spc="50" dirty="0"/>
              <a:t>Puzzle</a:t>
            </a:r>
            <a:r>
              <a:rPr sz="2200" spc="50" dirty="0" err="1"/>
              <a:t>figur</a:t>
            </a:r>
            <a:endParaRPr sz="2200" spc="50" dirty="0"/>
          </a:p>
        </p:txBody>
      </p:sp>
      <p:pic>
        <p:nvPicPr>
          <p:cNvPr id="17" name="Picture 16">
            <a:extLst>
              <a:ext uri="{FF2B5EF4-FFF2-40B4-BE49-F238E27FC236}">
                <a16:creationId xmlns:a16="http://schemas.microsoft.com/office/drawing/2014/main" id="{3DAEBEE3-AA9D-4D82-8373-D8388BD62241}"/>
              </a:ext>
            </a:extLst>
          </p:cNvPr>
          <p:cNvPicPr>
            <a:picLocks noChangeAspect="1"/>
          </p:cNvPicPr>
          <p:nvPr/>
        </p:nvPicPr>
        <p:blipFill rotWithShape="1">
          <a:blip r:embed="rId2">
            <a:extLst>
              <a:ext uri="{28A0092B-C50C-407E-A947-70E740481C1C}">
                <a14:useLocalDpi xmlns:a14="http://schemas.microsoft.com/office/drawing/2010/main" val="0"/>
              </a:ext>
            </a:extLst>
          </a:blip>
          <a:srcRect l="13698" t="24495" r="4212" b="13492"/>
          <a:stretch/>
        </p:blipFill>
        <p:spPr bwMode="auto">
          <a:xfrm>
            <a:off x="258848" y="2639054"/>
            <a:ext cx="6573381" cy="7022306"/>
          </a:xfrm>
          <a:prstGeom prst="rect">
            <a:avLst/>
          </a:prstGeom>
        </p:spPr>
      </p:pic>
      <p:sp>
        <p:nvSpPr>
          <p:cNvPr id="19" name="Rectangle 7">
            <a:extLst>
              <a:ext uri="{FF2B5EF4-FFF2-40B4-BE49-F238E27FC236}">
                <a16:creationId xmlns:a16="http://schemas.microsoft.com/office/drawing/2014/main" id="{8B789B27-D042-4C5D-A234-332D419D22D7}"/>
              </a:ext>
            </a:extLst>
          </p:cNvPr>
          <p:cNvSpPr/>
          <p:nvPr/>
        </p:nvSpPr>
        <p:spPr bwMode="auto">
          <a:xfrm>
            <a:off x="-251724" y="838664"/>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3" name="TextBox 45">
            <a:extLst>
              <a:ext uri="{FF2B5EF4-FFF2-40B4-BE49-F238E27FC236}">
                <a16:creationId xmlns:a16="http://schemas.microsoft.com/office/drawing/2014/main" id="{E2366DC1-5812-4DFB-95FE-F89147F7123D}"/>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4" name="Slide Number Placeholder 3">
            <a:extLst>
              <a:ext uri="{FF2B5EF4-FFF2-40B4-BE49-F238E27FC236}">
                <a16:creationId xmlns:a16="http://schemas.microsoft.com/office/drawing/2014/main" id="{F1827407-C250-4693-94EB-F86D791CEB19}"/>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149</a:t>
            </a:fld>
            <a:endParaRPr lang="de-DE" dirty="0"/>
          </a:p>
        </p:txBody>
      </p:sp>
    </p:spTree>
    <p:extLst>
      <p:ext uri="{BB962C8B-B14F-4D97-AF65-F5344CB8AC3E}">
        <p14:creationId xmlns:p14="http://schemas.microsoft.com/office/powerpoint/2010/main" val="3647215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81" name="Rectangle: Rounded Corners 20"/>
          <p:cNvGrpSpPr/>
          <p:nvPr/>
        </p:nvGrpSpPr>
        <p:grpSpPr bwMode="auto">
          <a:xfrm>
            <a:off x="529400" y="2370341"/>
            <a:ext cx="2732754" cy="688461"/>
            <a:chOff x="0" y="0"/>
            <a:chExt cx="2732753" cy="688460"/>
          </a:xfrm>
        </p:grpSpPr>
        <p:sp>
          <p:nvSpPr>
            <p:cNvPr id="179" name="Rounded Rectangle"/>
            <p:cNvSpPr/>
            <p:nvPr/>
          </p:nvSpPr>
          <p:spPr bwMode="auto">
            <a:xfrm>
              <a:off x="0" y="55129"/>
              <a:ext cx="2732754" cy="578206"/>
            </a:xfrm>
            <a:prstGeom prst="roundRect">
              <a:avLst>
                <a:gd name="adj" fmla="val 16667"/>
              </a:avLst>
            </a:prstGeom>
            <a:noFill/>
            <a:ln w="12700" cap="flat">
              <a:solidFill>
                <a:srgbClr val="00000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spc="50"/>
            </a:p>
          </p:txBody>
        </p:sp>
        <p:sp>
          <p:nvSpPr>
            <p:cNvPr id="180" name="Lenas zweiter Entwurf"/>
            <p:cNvSpPr txBox="1"/>
            <p:nvPr/>
          </p:nvSpPr>
          <p:spPr bwMode="auto">
            <a:xfrm>
              <a:off x="83355" y="0"/>
              <a:ext cx="2566042" cy="688461"/>
            </a:xfrm>
            <a:prstGeom prst="rect">
              <a:avLst/>
            </a:prstGeom>
            <a:noFill/>
            <a:ln w="12700" cap="flat">
              <a:noFill/>
              <a:miter lim="400000"/>
            </a:ln>
            <a:effectLst/>
          </p:spPr>
          <p:txBody>
            <a:bodyPr wrap="square" lIns="45718" tIns="45718" rIns="45718" bIns="45718" numCol="1" anchor="ctr">
              <a:noAutofit/>
            </a:bodyPr>
            <a:lstStyle>
              <a:lvl1pPr algn="ctr">
                <a:defRPr b="1">
                  <a:latin typeface="Fibel Nord"/>
                  <a:ea typeface="Fibel Nord"/>
                  <a:cs typeface="Fibel Nord"/>
                </a:defRPr>
              </a:lvl1pPr>
            </a:lstStyle>
            <a:p>
              <a:pPr>
                <a:defRPr/>
              </a:pPr>
              <a:r>
                <a:rPr lang="de-DE" spc="50" dirty="0"/>
                <a:t>Z</a:t>
              </a:r>
              <a:r>
                <a:rPr spc="50" dirty="0" err="1"/>
                <a:t>weite</a:t>
              </a:r>
              <a:r>
                <a:rPr spc="50" dirty="0"/>
                <a:t> </a:t>
              </a:r>
              <a:r>
                <a:rPr lang="de-DE" spc="50" dirty="0"/>
                <a:t>Fassung</a:t>
              </a:r>
              <a:endParaRPr spc="50" dirty="0"/>
            </a:p>
          </p:txBody>
        </p:sp>
      </p:grpSp>
      <p:sp>
        <p:nvSpPr>
          <p:cNvPr id="182" name="TextBox 21"/>
          <p:cNvSpPr txBox="1"/>
          <p:nvPr/>
        </p:nvSpPr>
        <p:spPr bwMode="auto">
          <a:xfrm>
            <a:off x="478599" y="3195338"/>
            <a:ext cx="6055190" cy="1708349"/>
          </a:xfrm>
          <a:prstGeom prst="rect">
            <a:avLst/>
          </a:prstGeom>
          <a:ln w="12700">
            <a:miter lim="400000"/>
          </a:ln>
        </p:spPr>
        <p:txBody>
          <a:bodyPr lIns="45718" tIns="45718" rIns="45718" bIns="45718">
            <a:spAutoFit/>
          </a:bodyPr>
          <a:lstStyle>
            <a:lvl1pPr>
              <a:lnSpc>
                <a:spcPct val="150000"/>
              </a:lnSpc>
              <a:defRPr sz="1600">
                <a:latin typeface="Comic Sans MS"/>
                <a:ea typeface="Comic Sans MS"/>
                <a:cs typeface="Comic Sans MS"/>
              </a:defRPr>
            </a:lvl1pPr>
          </a:lstStyle>
          <a:p>
            <a:pPr>
              <a:defRPr/>
            </a:pPr>
            <a:r>
              <a:rPr sz="1800" dirty="0"/>
              <a:t>Der </a:t>
            </a:r>
            <a:r>
              <a:rPr lang="de-DE" sz="1800" dirty="0"/>
              <a:t>Elf</a:t>
            </a:r>
            <a:r>
              <a:rPr sz="1800" dirty="0"/>
              <a:t> </a:t>
            </a:r>
            <a:r>
              <a:rPr sz="1800" dirty="0" err="1"/>
              <a:t>ist</a:t>
            </a:r>
            <a:r>
              <a:rPr sz="1800" dirty="0"/>
              <a:t> </a:t>
            </a:r>
            <a:r>
              <a:rPr sz="1800" dirty="0" err="1"/>
              <a:t>klein</a:t>
            </a:r>
            <a:r>
              <a:rPr sz="1800" dirty="0"/>
              <a:t>. Er hat </a:t>
            </a:r>
            <a:r>
              <a:rPr sz="1800" dirty="0" err="1"/>
              <a:t>kurze</a:t>
            </a:r>
            <a:r>
              <a:rPr lang="de-DE" sz="1800" dirty="0"/>
              <a:t>,</a:t>
            </a:r>
            <a:r>
              <a:rPr sz="1800" dirty="0"/>
              <a:t> </a:t>
            </a:r>
            <a:r>
              <a:rPr sz="1800" dirty="0" err="1"/>
              <a:t>schwarze</a:t>
            </a:r>
            <a:r>
              <a:rPr sz="1800" dirty="0"/>
              <a:t> </a:t>
            </a:r>
            <a:r>
              <a:rPr sz="1800" dirty="0" err="1"/>
              <a:t>Haare</a:t>
            </a:r>
            <a:r>
              <a:rPr sz="1800" dirty="0"/>
              <a:t> und </a:t>
            </a:r>
            <a:r>
              <a:rPr sz="1800" dirty="0" err="1"/>
              <a:t>blaue</a:t>
            </a:r>
            <a:r>
              <a:rPr sz="1800" dirty="0"/>
              <a:t> </a:t>
            </a:r>
            <a:r>
              <a:rPr sz="1800" dirty="0" err="1"/>
              <a:t>Augen</a:t>
            </a:r>
            <a:r>
              <a:rPr sz="1800" dirty="0"/>
              <a:t>. Seine </a:t>
            </a:r>
            <a:r>
              <a:rPr sz="1800" dirty="0" err="1"/>
              <a:t>Ohren</a:t>
            </a:r>
            <a:r>
              <a:rPr sz="1800" dirty="0"/>
              <a:t> </a:t>
            </a:r>
            <a:r>
              <a:rPr sz="1800" dirty="0" err="1"/>
              <a:t>sind</a:t>
            </a:r>
            <a:r>
              <a:rPr sz="1800" dirty="0"/>
              <a:t> </a:t>
            </a:r>
            <a:r>
              <a:rPr sz="1800" dirty="0" err="1"/>
              <a:t>groß</a:t>
            </a:r>
            <a:r>
              <a:rPr sz="1800" dirty="0"/>
              <a:t> und spitz. Auf </a:t>
            </a:r>
            <a:r>
              <a:rPr sz="1800" dirty="0" err="1"/>
              <a:t>seinem</a:t>
            </a:r>
            <a:r>
              <a:rPr sz="1800" dirty="0"/>
              <a:t> Kopf </a:t>
            </a:r>
            <a:r>
              <a:rPr sz="1800" dirty="0" err="1"/>
              <a:t>trägt</a:t>
            </a:r>
            <a:r>
              <a:rPr sz="1800" dirty="0"/>
              <a:t> er </a:t>
            </a:r>
            <a:r>
              <a:rPr sz="1800" dirty="0" err="1"/>
              <a:t>eine</a:t>
            </a:r>
            <a:r>
              <a:rPr sz="1800" dirty="0"/>
              <a:t> </a:t>
            </a:r>
            <a:r>
              <a:rPr sz="1800" dirty="0" err="1"/>
              <a:t>schöne</a:t>
            </a:r>
            <a:r>
              <a:rPr sz="1800" dirty="0"/>
              <a:t> </a:t>
            </a:r>
            <a:r>
              <a:rPr sz="1800" dirty="0" err="1"/>
              <a:t>Mütze</a:t>
            </a:r>
            <a:r>
              <a:rPr lang="de-DE" sz="1800" dirty="0"/>
              <a:t>. Seine Weste passt gut zu seiner Hose.</a:t>
            </a:r>
            <a:r>
              <a:rPr sz="1800" dirty="0"/>
              <a:t> </a:t>
            </a:r>
          </a:p>
        </p:txBody>
      </p:sp>
      <p:grpSp>
        <p:nvGrpSpPr>
          <p:cNvPr id="187" name="Group"/>
          <p:cNvGrpSpPr/>
          <p:nvPr/>
        </p:nvGrpSpPr>
        <p:grpSpPr bwMode="auto">
          <a:xfrm>
            <a:off x="417707" y="1509642"/>
            <a:ext cx="6232016" cy="1456993"/>
            <a:chOff x="-1" y="0"/>
            <a:chExt cx="6232014" cy="1456991"/>
          </a:xfrm>
        </p:grpSpPr>
        <p:sp>
          <p:nvSpPr>
            <p:cNvPr id="183" name="TextBox 22"/>
            <p:cNvSpPr txBox="1"/>
            <p:nvPr/>
          </p:nvSpPr>
          <p:spPr bwMode="auto">
            <a:xfrm>
              <a:off x="475085" y="6500"/>
              <a:ext cx="5756928" cy="1450491"/>
            </a:xfrm>
            <a:prstGeom prst="rect">
              <a:avLst/>
            </a:prstGeom>
            <a:noFill/>
            <a:ln w="12700" cap="flat">
              <a:noFill/>
              <a:miter lim="400000"/>
            </a:ln>
            <a:effectLst/>
          </p:spPr>
          <p:txBody>
            <a:bodyPr wrap="square" lIns="45718" tIns="45718" rIns="45718" bIns="45718" numCol="1" anchor="t">
              <a:noAutofit/>
            </a:bodyPr>
            <a:lstStyle>
              <a:lvl1pPr>
                <a:defRPr>
                  <a:latin typeface="Fibel Nord"/>
                  <a:ea typeface="Fibel Nord"/>
                  <a:cs typeface="Fibel Nord"/>
                </a:defRPr>
              </a:lvl1pPr>
            </a:lstStyle>
            <a:p>
              <a:pPr>
                <a:defRPr/>
              </a:pPr>
              <a:r>
                <a:rPr spc="50" dirty="0" err="1"/>
                <a:t>Unterstreiche</a:t>
              </a:r>
              <a:r>
                <a:rPr spc="50" dirty="0"/>
                <a:t> die </a:t>
              </a:r>
              <a:r>
                <a:rPr spc="50" dirty="0" err="1"/>
                <a:t>neuen</a:t>
              </a:r>
              <a:r>
                <a:rPr spc="50" dirty="0"/>
                <a:t> </a:t>
              </a:r>
              <a:r>
                <a:rPr spc="50" dirty="0" err="1"/>
                <a:t>Informationen</a:t>
              </a:r>
              <a:r>
                <a:rPr spc="50" dirty="0"/>
                <a:t>. </a:t>
              </a:r>
            </a:p>
          </p:txBody>
        </p:sp>
        <p:grpSp>
          <p:nvGrpSpPr>
            <p:cNvPr id="186" name="Oval 23"/>
            <p:cNvGrpSpPr/>
            <p:nvPr/>
          </p:nvGrpSpPr>
          <p:grpSpPr bwMode="auto">
            <a:xfrm>
              <a:off x="-1" y="0"/>
              <a:ext cx="431899" cy="444895"/>
              <a:chOff x="0" y="0"/>
              <a:chExt cx="431897" cy="444894"/>
            </a:xfrm>
          </p:grpSpPr>
          <p:sp>
            <p:nvSpPr>
              <p:cNvPr id="184" name="Circle"/>
              <p:cNvSpPr/>
              <p:nvPr/>
            </p:nvSpPr>
            <p:spPr bwMode="auto">
              <a:xfrm>
                <a:off x="0" y="9456"/>
                <a:ext cx="431898" cy="425991"/>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mn-lt"/>
                    <a:ea typeface="+mn-ea"/>
                    <a:cs typeface="+mn-cs"/>
                  </a:defRPr>
                </a:pPr>
                <a:endParaRPr/>
              </a:p>
            </p:txBody>
          </p:sp>
          <p:sp>
            <p:nvSpPr>
              <p:cNvPr id="185" name="1"/>
              <p:cNvSpPr txBox="1"/>
              <p:nvPr/>
            </p:nvSpPr>
            <p:spPr bwMode="auto">
              <a:xfrm>
                <a:off x="124734" y="0"/>
                <a:ext cx="182429" cy="444895"/>
              </a:xfrm>
              <a:prstGeom prst="rect">
                <a:avLst/>
              </a:prstGeom>
              <a:noFill/>
              <a:ln w="12700" cap="flat">
                <a:noFill/>
                <a:miter lim="400000"/>
              </a:ln>
              <a:effectLst/>
            </p:spPr>
            <p:txBody>
              <a:bodyPr wrap="square" lIns="45718" tIns="45718" rIns="45718" bIns="45718" numCol="1" anchor="ctr">
                <a:noAutofit/>
              </a:bodyPr>
              <a:lstStyle>
                <a:lvl1pPr algn="ctr">
                  <a:defRPr>
                    <a:solidFill>
                      <a:srgbClr val="FFFFFF"/>
                    </a:solidFill>
                    <a:latin typeface="+mn-lt"/>
                    <a:ea typeface="+mn-ea"/>
                    <a:cs typeface="+mn-cs"/>
                  </a:defRPr>
                </a:lvl1pPr>
              </a:lstStyle>
              <a:p>
                <a:pPr>
                  <a:defRPr/>
                </a:pPr>
                <a:r>
                  <a:rPr dirty="0"/>
                  <a:t>1</a:t>
                </a:r>
              </a:p>
            </p:txBody>
          </p:sp>
        </p:grpSp>
      </p:grpSp>
      <p:sp>
        <p:nvSpPr>
          <p:cNvPr id="41" name="TextBox 2"/>
          <p:cNvSpPr txBox="1"/>
          <p:nvPr/>
        </p:nvSpPr>
        <p:spPr bwMode="auto">
          <a:xfrm>
            <a:off x="276344" y="411249"/>
            <a:ext cx="5657081"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2: Einen Elfen beschreiben</a:t>
            </a:r>
            <a:endParaRPr sz="2200" spc="50" dirty="0"/>
          </a:p>
        </p:txBody>
      </p:sp>
      <p:sp>
        <p:nvSpPr>
          <p:cNvPr id="48" name="Rectangle 47">
            <a:extLst>
              <a:ext uri="{FF2B5EF4-FFF2-40B4-BE49-F238E27FC236}">
                <a16:creationId xmlns:a16="http://schemas.microsoft.com/office/drawing/2014/main" id="{28F43D8F-2AD7-4BAF-B055-2F7B8B7E943D}"/>
              </a:ext>
            </a:extLst>
          </p:cNvPr>
          <p:cNvSpPr/>
          <p:nvPr/>
        </p:nvSpPr>
        <p:spPr bwMode="auto">
          <a:xfrm>
            <a:off x="4639599" y="6405156"/>
            <a:ext cx="2010123" cy="2664053"/>
          </a:xfrm>
          <a:prstGeom prst="rect">
            <a:avLst/>
          </a:prstGeom>
          <a:no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9" name="Rectangle 48">
            <a:extLst>
              <a:ext uri="{FF2B5EF4-FFF2-40B4-BE49-F238E27FC236}">
                <a16:creationId xmlns:a16="http://schemas.microsoft.com/office/drawing/2014/main" id="{67B79E2A-2C12-45BB-A3A0-094B6220CBC1}"/>
              </a:ext>
            </a:extLst>
          </p:cNvPr>
          <p:cNvSpPr/>
          <p:nvPr/>
        </p:nvSpPr>
        <p:spPr bwMode="auto">
          <a:xfrm>
            <a:off x="2521785" y="6405156"/>
            <a:ext cx="2010123" cy="2664053"/>
          </a:xfrm>
          <a:prstGeom prst="rect">
            <a:avLst/>
          </a:prstGeom>
          <a:solidFill>
            <a:schemeClr val="accent6">
              <a:lumMod val="40000"/>
              <a:lumOff val="60000"/>
            </a:schemeClr>
          </a:solid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50" name="Rectangle 49">
            <a:extLst>
              <a:ext uri="{FF2B5EF4-FFF2-40B4-BE49-F238E27FC236}">
                <a16:creationId xmlns:a16="http://schemas.microsoft.com/office/drawing/2014/main" id="{617CB2CD-3701-4206-A565-6895353D0156}"/>
              </a:ext>
            </a:extLst>
          </p:cNvPr>
          <p:cNvSpPr/>
          <p:nvPr/>
        </p:nvSpPr>
        <p:spPr bwMode="auto">
          <a:xfrm>
            <a:off x="417681" y="6404922"/>
            <a:ext cx="2010123" cy="2664287"/>
          </a:xfrm>
          <a:prstGeom prst="rect">
            <a:avLst/>
          </a:prstGeom>
          <a:solidFill>
            <a:schemeClr val="accent6">
              <a:lumMod val="40000"/>
              <a:lumOff val="60000"/>
            </a:schemeClr>
          </a:solid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grpSp>
        <p:nvGrpSpPr>
          <p:cNvPr id="51" name="Gruppieren 1">
            <a:extLst>
              <a:ext uri="{FF2B5EF4-FFF2-40B4-BE49-F238E27FC236}">
                <a16:creationId xmlns:a16="http://schemas.microsoft.com/office/drawing/2014/main" id="{E5C2DC1E-F543-4DB4-AD74-D0AA0603DD4C}"/>
              </a:ext>
            </a:extLst>
          </p:cNvPr>
          <p:cNvGrpSpPr/>
          <p:nvPr/>
        </p:nvGrpSpPr>
        <p:grpSpPr bwMode="auto">
          <a:xfrm>
            <a:off x="503999" y="5662270"/>
            <a:ext cx="5950973" cy="380399"/>
            <a:chOff x="0" y="0"/>
            <a:chExt cx="5950972" cy="380398"/>
          </a:xfrm>
        </p:grpSpPr>
        <p:sp>
          <p:nvSpPr>
            <p:cNvPr id="52" name="TextBox 20">
              <a:extLst>
                <a:ext uri="{FF2B5EF4-FFF2-40B4-BE49-F238E27FC236}">
                  <a16:creationId xmlns:a16="http://schemas.microsoft.com/office/drawing/2014/main" id="{5A5338B0-937F-4233-862C-38C2DAFE1F86}"/>
                </a:ext>
              </a:extLst>
            </p:cNvPr>
            <p:cNvSpPr txBox="1"/>
            <p:nvPr/>
          </p:nvSpPr>
          <p:spPr bwMode="auto">
            <a:xfrm>
              <a:off x="396000" y="11071"/>
              <a:ext cx="5554972" cy="36932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Zu welchem Elfen passt die Beschreibung?</a:t>
              </a:r>
              <a:endParaRPr spc="50" dirty="0"/>
            </a:p>
          </p:txBody>
        </p:sp>
        <p:grpSp>
          <p:nvGrpSpPr>
            <p:cNvPr id="53" name="Oval 22">
              <a:extLst>
                <a:ext uri="{FF2B5EF4-FFF2-40B4-BE49-F238E27FC236}">
                  <a16:creationId xmlns:a16="http://schemas.microsoft.com/office/drawing/2014/main" id="{7A41E350-3F56-443A-B5A4-DB38B38DDB27}"/>
                </a:ext>
              </a:extLst>
            </p:cNvPr>
            <p:cNvGrpSpPr/>
            <p:nvPr/>
          </p:nvGrpSpPr>
          <p:grpSpPr bwMode="auto">
            <a:xfrm>
              <a:off x="0" y="0"/>
              <a:ext cx="360000" cy="371071"/>
              <a:chOff x="0" y="0"/>
              <a:chExt cx="359999" cy="371070"/>
            </a:xfrm>
          </p:grpSpPr>
          <p:sp>
            <p:nvSpPr>
              <p:cNvPr id="54" name="Circle">
                <a:extLst>
                  <a:ext uri="{FF2B5EF4-FFF2-40B4-BE49-F238E27FC236}">
                    <a16:creationId xmlns:a16="http://schemas.microsoft.com/office/drawing/2014/main" id="{A43F6732-FBEC-443E-9EB3-E93DB82DFAA4}"/>
                  </a:ext>
                </a:extLst>
              </p:cNvPr>
              <p:cNvSpPr/>
              <p:nvPr/>
            </p:nvSpPr>
            <p:spPr bwMode="auto">
              <a:xfrm>
                <a:off x="0" y="27146"/>
                <a:ext cx="360000" cy="343925"/>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mn-lt"/>
                    <a:ea typeface="+mn-ea"/>
                    <a:cs typeface="+mn-cs"/>
                  </a:defRPr>
                </a:pPr>
                <a:endParaRPr/>
              </a:p>
            </p:txBody>
          </p:sp>
          <p:sp>
            <p:nvSpPr>
              <p:cNvPr id="55" name="1">
                <a:extLst>
                  <a:ext uri="{FF2B5EF4-FFF2-40B4-BE49-F238E27FC236}">
                    <a16:creationId xmlns:a16="http://schemas.microsoft.com/office/drawing/2014/main" id="{F654FF44-B896-4BA1-A06F-52E5F9A15288}"/>
                  </a:ext>
                </a:extLst>
              </p:cNvPr>
              <p:cNvSpPr txBox="1"/>
              <p:nvPr/>
            </p:nvSpPr>
            <p:spPr bwMode="auto">
              <a:xfrm>
                <a:off x="103970" y="0"/>
                <a:ext cx="152060"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mn-lt"/>
                    <a:ea typeface="+mn-ea"/>
                    <a:cs typeface="+mn-cs"/>
                  </a:defRPr>
                </a:lvl1pPr>
              </a:lstStyle>
              <a:p>
                <a:pPr>
                  <a:defRPr/>
                </a:pPr>
                <a:r>
                  <a:rPr lang="de-DE" dirty="0"/>
                  <a:t>2</a:t>
                </a:r>
                <a:endParaRPr dirty="0"/>
              </a:p>
            </p:txBody>
          </p:sp>
        </p:grpSp>
      </p:grpSp>
      <p:pic>
        <p:nvPicPr>
          <p:cNvPr id="56" name="Picture 55">
            <a:extLst>
              <a:ext uri="{FF2B5EF4-FFF2-40B4-BE49-F238E27FC236}">
                <a16:creationId xmlns:a16="http://schemas.microsoft.com/office/drawing/2014/main" id="{BD5140EE-D0A2-41D8-834A-877558B3F4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72" t="17627"/>
          <a:stretch/>
        </p:blipFill>
        <p:spPr bwMode="auto">
          <a:xfrm>
            <a:off x="4744265" y="6462888"/>
            <a:ext cx="1829492" cy="2558193"/>
          </a:xfrm>
          <a:prstGeom prst="rect">
            <a:avLst/>
          </a:prstGeom>
        </p:spPr>
      </p:pic>
      <p:pic>
        <p:nvPicPr>
          <p:cNvPr id="57" name="Picture 56">
            <a:extLst>
              <a:ext uri="{FF2B5EF4-FFF2-40B4-BE49-F238E27FC236}">
                <a16:creationId xmlns:a16="http://schemas.microsoft.com/office/drawing/2014/main" id="{6B99C61F-79B0-4B7F-A089-AA448696A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16039" y="6444378"/>
            <a:ext cx="1821614" cy="2576703"/>
          </a:xfrm>
          <a:prstGeom prst="rect">
            <a:avLst/>
          </a:prstGeom>
        </p:spPr>
      </p:pic>
      <p:pic>
        <p:nvPicPr>
          <p:cNvPr id="58" name="Picture 57">
            <a:extLst>
              <a:ext uri="{FF2B5EF4-FFF2-40B4-BE49-F238E27FC236}">
                <a16:creationId xmlns:a16="http://schemas.microsoft.com/office/drawing/2014/main" id="{92D71CCB-46FE-489C-BEBB-63F228A3B9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83" t="29268" r="13279" b="-1"/>
          <a:stretch/>
        </p:blipFill>
        <p:spPr bwMode="auto">
          <a:xfrm>
            <a:off x="516031" y="6462888"/>
            <a:ext cx="1832702" cy="2576703"/>
          </a:xfrm>
          <a:prstGeom prst="rect">
            <a:avLst/>
          </a:prstGeom>
        </p:spPr>
      </p:pic>
      <p:sp>
        <p:nvSpPr>
          <p:cNvPr id="59" name="TextBox 18">
            <a:extLst>
              <a:ext uri="{FF2B5EF4-FFF2-40B4-BE49-F238E27FC236}">
                <a16:creationId xmlns:a16="http://schemas.microsoft.com/office/drawing/2014/main" id="{D5D95AB3-44DD-4B3A-9BF2-03E7F7EBDCB2}"/>
              </a:ext>
            </a:extLst>
          </p:cNvPr>
          <p:cNvSpPr txBox="1"/>
          <p:nvPr/>
        </p:nvSpPr>
        <p:spPr bwMode="auto">
          <a:xfrm>
            <a:off x="5524804" y="9073819"/>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3</a:t>
            </a:r>
          </a:p>
        </p:txBody>
      </p:sp>
      <p:sp>
        <p:nvSpPr>
          <p:cNvPr id="60" name="TextBox 17">
            <a:extLst>
              <a:ext uri="{FF2B5EF4-FFF2-40B4-BE49-F238E27FC236}">
                <a16:creationId xmlns:a16="http://schemas.microsoft.com/office/drawing/2014/main" id="{054B55BA-7C6C-4F9C-A7DD-2C91ECC34120}"/>
              </a:ext>
            </a:extLst>
          </p:cNvPr>
          <p:cNvSpPr txBox="1"/>
          <p:nvPr/>
        </p:nvSpPr>
        <p:spPr bwMode="auto">
          <a:xfrm>
            <a:off x="3429000" y="9097563"/>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2</a:t>
            </a:r>
          </a:p>
        </p:txBody>
      </p:sp>
      <p:sp>
        <p:nvSpPr>
          <p:cNvPr id="61" name="TextBox 4">
            <a:extLst>
              <a:ext uri="{FF2B5EF4-FFF2-40B4-BE49-F238E27FC236}">
                <a16:creationId xmlns:a16="http://schemas.microsoft.com/office/drawing/2014/main" id="{36693B97-8AE3-400B-AA06-F78033AFF420}"/>
              </a:ext>
            </a:extLst>
          </p:cNvPr>
          <p:cNvSpPr txBox="1"/>
          <p:nvPr/>
        </p:nvSpPr>
        <p:spPr bwMode="auto">
          <a:xfrm>
            <a:off x="1176636" y="9094241"/>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1</a:t>
            </a:r>
          </a:p>
        </p:txBody>
      </p:sp>
      <p:sp>
        <p:nvSpPr>
          <p:cNvPr id="29" name="TextBox 45">
            <a:extLst>
              <a:ext uri="{FF2B5EF4-FFF2-40B4-BE49-F238E27FC236}">
                <a16:creationId xmlns:a16="http://schemas.microsoft.com/office/drawing/2014/main" id="{14C15517-96DC-4DCF-9C76-ABE9F08A3457}"/>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pic>
        <p:nvPicPr>
          <p:cNvPr id="31" name="Picture 30">
            <a:extLst>
              <a:ext uri="{FF2B5EF4-FFF2-40B4-BE49-F238E27FC236}">
                <a16:creationId xmlns:a16="http://schemas.microsoft.com/office/drawing/2014/main" id="{AE717385-C011-4AEC-AEED-22F8632860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618435" y="1268538"/>
            <a:ext cx="420587" cy="369328"/>
          </a:xfrm>
          <a:prstGeom prst="rect">
            <a:avLst/>
          </a:prstGeom>
        </p:spPr>
      </p:pic>
      <p:pic>
        <p:nvPicPr>
          <p:cNvPr id="3" name="Picture 2">
            <a:extLst>
              <a:ext uri="{FF2B5EF4-FFF2-40B4-BE49-F238E27FC236}">
                <a16:creationId xmlns:a16="http://schemas.microsoft.com/office/drawing/2014/main" id="{C624E833-8E1D-48D0-BE57-AF08869E6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2833" y="1065431"/>
            <a:ext cx="736981" cy="736981"/>
          </a:xfrm>
          <a:prstGeom prst="rect">
            <a:avLst/>
          </a:prstGeom>
        </p:spPr>
      </p:pic>
      <p:sp>
        <p:nvSpPr>
          <p:cNvPr id="32" name="Rectangle 7">
            <a:extLst>
              <a:ext uri="{FF2B5EF4-FFF2-40B4-BE49-F238E27FC236}">
                <a16:creationId xmlns:a16="http://schemas.microsoft.com/office/drawing/2014/main" id="{534FEDDC-0E95-484A-9D4D-25EBEDB8D7A1}"/>
              </a:ext>
            </a:extLst>
          </p:cNvPr>
          <p:cNvSpPr/>
          <p:nvPr/>
        </p:nvSpPr>
        <p:spPr bwMode="auto">
          <a:xfrm>
            <a:off x="-251724" y="770424"/>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34" name="Slide Number Placeholder 3">
            <a:extLst>
              <a:ext uri="{FF2B5EF4-FFF2-40B4-BE49-F238E27FC236}">
                <a16:creationId xmlns:a16="http://schemas.microsoft.com/office/drawing/2014/main" id="{EDFEC639-4314-4971-BD49-3A033E6D73AF}"/>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15</a:t>
            </a:fld>
            <a:endParaRPr lang="de-DE"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05" name="TextBox 2"/>
          <p:cNvSpPr txBox="1"/>
          <p:nvPr/>
        </p:nvSpPr>
        <p:spPr bwMode="auto">
          <a:xfrm>
            <a:off x="268413" y="97725"/>
            <a:ext cx="5864198" cy="430883"/>
          </a:xfrm>
          <a:prstGeom prst="rect">
            <a:avLst/>
          </a:prstGeom>
          <a:noFill/>
          <a:ln w="12700" cap="flat">
            <a:noFill/>
            <a:miter lim="400000"/>
          </a:ln>
          <a:effectLst/>
        </p:spPr>
        <p:txBody>
          <a:bodyPr wrap="square" lIns="45718" tIns="45718" rIns="45718" bIns="45718" numCol="1" anchor="t">
            <a:spAutoFit/>
          </a:bodyPr>
          <a:lstStyle>
            <a:lvl1pPr>
              <a:defRPr sz="2000" b="1">
                <a:latin typeface="Fibel Nord"/>
                <a:ea typeface="Fibel Nord"/>
                <a:cs typeface="Fibel Nord"/>
              </a:defRPr>
            </a:lvl1pPr>
          </a:lstStyle>
          <a:p>
            <a:pPr>
              <a:defRPr/>
            </a:pPr>
            <a:r>
              <a:rPr lang="de-DE" sz="2200" spc="50" dirty="0"/>
              <a:t>AB 16: </a:t>
            </a:r>
            <a:r>
              <a:rPr sz="2200" spc="50" dirty="0" err="1"/>
              <a:t>Beschreibung</a:t>
            </a:r>
            <a:r>
              <a:rPr sz="2200" spc="50" dirty="0"/>
              <a:t> </a:t>
            </a:r>
            <a:r>
              <a:rPr lang="de-DE" sz="2200" spc="50" dirty="0"/>
              <a:t>fertigstellen</a:t>
            </a:r>
            <a:r>
              <a:rPr sz="2200" spc="50" dirty="0"/>
              <a:t> - </a:t>
            </a:r>
            <a:r>
              <a:rPr lang="de-DE" sz="2200" spc="50" dirty="0"/>
              <a:t>Puzzle</a:t>
            </a:r>
            <a:r>
              <a:rPr sz="2200" spc="50" dirty="0" err="1"/>
              <a:t>figur</a:t>
            </a:r>
            <a:endParaRPr sz="2200" spc="50" dirty="0"/>
          </a:p>
        </p:txBody>
      </p:sp>
      <p:pic>
        <p:nvPicPr>
          <p:cNvPr id="17" name="Picture 16">
            <a:extLst>
              <a:ext uri="{FF2B5EF4-FFF2-40B4-BE49-F238E27FC236}">
                <a16:creationId xmlns:a16="http://schemas.microsoft.com/office/drawing/2014/main" id="{3DAEBEE3-AA9D-4D82-8373-D8388BD62241}"/>
              </a:ext>
            </a:extLst>
          </p:cNvPr>
          <p:cNvPicPr>
            <a:picLocks noChangeAspect="1"/>
          </p:cNvPicPr>
          <p:nvPr/>
        </p:nvPicPr>
        <p:blipFill rotWithShape="1">
          <a:blip r:embed="rId2">
            <a:extLst>
              <a:ext uri="{28A0092B-C50C-407E-A947-70E740481C1C}">
                <a14:useLocalDpi xmlns:a14="http://schemas.microsoft.com/office/drawing/2010/main" val="0"/>
              </a:ext>
            </a:extLst>
          </a:blip>
          <a:srcRect l="13698" t="16738" r="4212" b="6056"/>
          <a:stretch/>
        </p:blipFill>
        <p:spPr bwMode="auto">
          <a:xfrm>
            <a:off x="258848" y="928046"/>
            <a:ext cx="6573381" cy="8742860"/>
          </a:xfrm>
          <a:prstGeom prst="rect">
            <a:avLst/>
          </a:prstGeom>
        </p:spPr>
      </p:pic>
      <p:sp>
        <p:nvSpPr>
          <p:cNvPr id="19" name="Rectangle 7">
            <a:extLst>
              <a:ext uri="{FF2B5EF4-FFF2-40B4-BE49-F238E27FC236}">
                <a16:creationId xmlns:a16="http://schemas.microsoft.com/office/drawing/2014/main" id="{8B789B27-D042-4C5D-A234-332D419D22D7}"/>
              </a:ext>
            </a:extLst>
          </p:cNvPr>
          <p:cNvSpPr/>
          <p:nvPr/>
        </p:nvSpPr>
        <p:spPr bwMode="auto">
          <a:xfrm>
            <a:off x="-251724" y="552058"/>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6" name="Slide Number Placeholder 3">
            <a:extLst>
              <a:ext uri="{FF2B5EF4-FFF2-40B4-BE49-F238E27FC236}">
                <a16:creationId xmlns:a16="http://schemas.microsoft.com/office/drawing/2014/main" id="{71F86019-5D1D-4D20-BB82-D3C21E16ED36}"/>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150</a:t>
            </a:fld>
            <a:endParaRPr lang="de-DE" dirty="0"/>
          </a:p>
        </p:txBody>
      </p:sp>
    </p:spTree>
    <p:extLst>
      <p:ext uri="{BB962C8B-B14F-4D97-AF65-F5344CB8AC3E}">
        <p14:creationId xmlns:p14="http://schemas.microsoft.com/office/powerpoint/2010/main" val="235405756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660" name="Tabelle 31"/>
          <p:cNvGraphicFramePr>
            <a:graphicFrameLocks/>
          </p:cNvGraphicFramePr>
          <p:nvPr>
            <p:extLst>
              <p:ext uri="{D42A27DB-BD31-4B8C-83A1-F6EECF244321}">
                <p14:modId xmlns:p14="http://schemas.microsoft.com/office/powerpoint/2010/main" val="499288628"/>
              </p:ext>
            </p:extLst>
          </p:nvPr>
        </p:nvGraphicFramePr>
        <p:xfrm>
          <a:off x="413027" y="1115007"/>
          <a:ext cx="6399416" cy="6689478"/>
        </p:xfrm>
        <a:graphic>
          <a:graphicData uri="http://schemas.openxmlformats.org/drawingml/2006/table">
            <a:tbl>
              <a:tblPr bandRow="1"/>
              <a:tblGrid>
                <a:gridCol w="981897">
                  <a:extLst>
                    <a:ext uri="{9D8B030D-6E8A-4147-A177-3AD203B41FA5}">
                      <a16:colId xmlns:a16="http://schemas.microsoft.com/office/drawing/2014/main" val="20000"/>
                    </a:ext>
                  </a:extLst>
                </a:gridCol>
                <a:gridCol w="5417519">
                  <a:extLst>
                    <a:ext uri="{9D8B030D-6E8A-4147-A177-3AD203B41FA5}">
                      <a16:colId xmlns:a16="http://schemas.microsoft.com/office/drawing/2014/main" val="20001"/>
                    </a:ext>
                  </a:extLst>
                </a:gridCol>
              </a:tblGrid>
              <a:tr h="850046">
                <a:tc gridSpan="2">
                  <a:txBody>
                    <a:bodyPr/>
                    <a:lstStyle/>
                    <a:p>
                      <a:pPr algn="l" defTabSz="685800">
                        <a:defRPr sz="1600" b="1"/>
                      </a:pPr>
                      <a:r>
                        <a:rPr sz="1400" dirty="0"/>
                        <a:t>ZIEL:</a:t>
                      </a:r>
                    </a:p>
                    <a:p>
                      <a:pPr marL="0" marR="0" lvl="0" indent="0" algn="l" defTabSz="685800">
                        <a:lnSpc>
                          <a:spcPct val="100000"/>
                        </a:lnSpc>
                        <a:spcBef>
                          <a:spcPts val="0"/>
                        </a:spcBef>
                        <a:spcAft>
                          <a:spcPts val="0"/>
                        </a:spcAft>
                        <a:buClrTx/>
                        <a:buSzTx/>
                        <a:buFontTx/>
                        <a:buNone/>
                        <a:defRPr sz="1300"/>
                      </a:pPr>
                      <a:r>
                        <a:rPr lang="de-DE" sz="1400" dirty="0"/>
                        <a:t>Die </a:t>
                      </a:r>
                      <a:r>
                        <a:rPr lang="de-DE" sz="1400" dirty="0" err="1"/>
                        <a:t>SuS</a:t>
                      </a:r>
                      <a:r>
                        <a:rPr lang="de-DE" sz="1400" dirty="0"/>
                        <a:t> verfassen strategiegeleitet unter Nutzung ihrer Planungsnotizen eine Personenbeschreibung. </a:t>
                      </a:r>
                      <a:endParaRPr sz="1400" dirty="0"/>
                    </a:p>
                  </a:txBody>
                  <a:tcPr marL="45720" marR="45720" anchor="ctr">
                    <a:solidFill>
                      <a:srgbClr val="E0E0E0"/>
                    </a:solidFill>
                  </a:tcPr>
                </a:tc>
                <a:tc hMerge="1">
                  <a:txBody>
                    <a:bodyPr/>
                    <a:lstStyle/>
                    <a:p>
                      <a:endParaRPr/>
                    </a:p>
                  </a:txBody>
                  <a:tcPr/>
                </a:tc>
                <a:extLst>
                  <a:ext uri="{0D108BD9-81ED-4DB2-BD59-A6C34878D82A}">
                    <a16:rowId xmlns:a16="http://schemas.microsoft.com/office/drawing/2014/main" val="10000"/>
                  </a:ext>
                </a:extLst>
              </a:tr>
              <a:tr h="2585556">
                <a:tc gridSpan="2">
                  <a:txBody>
                    <a:bodyPr/>
                    <a:lstStyle/>
                    <a:p>
                      <a:pPr algn="l" defTabSz="685800">
                        <a:defRPr sz="1600"/>
                      </a:pPr>
                      <a:r>
                        <a:rPr lang="de-DE" sz="1400" b="1" dirty="0"/>
                        <a:t>Einstieg:</a:t>
                      </a:r>
                      <a:endParaRPr lang="de-DE" sz="1400" dirty="0"/>
                    </a:p>
                    <a:p>
                      <a:pPr marL="171450" indent="-171450" algn="l" defTabSz="685800">
                        <a:buFont typeface="Arial"/>
                        <a:buChar char="•"/>
                        <a:defRPr sz="1600"/>
                      </a:pPr>
                      <a:r>
                        <a:rPr lang="de-DE" sz="1400" dirty="0"/>
                        <a:t>Die Lehrperson macht die </a:t>
                      </a:r>
                      <a:r>
                        <a:rPr lang="de-DE" sz="1400" dirty="0" err="1"/>
                        <a:t>SuS</a:t>
                      </a:r>
                      <a:r>
                        <a:rPr lang="de-DE" sz="1400" dirty="0"/>
                        <a:t> mit dem Konzept der Traumreise vertraut.</a:t>
                      </a:r>
                      <a:endParaRPr sz="1400" dirty="0"/>
                    </a:p>
                    <a:p>
                      <a:pPr marL="171450" indent="-171450" algn="l" defTabSz="685800">
                        <a:buFont typeface="Arial"/>
                        <a:buChar char="•"/>
                        <a:defRPr sz="1600"/>
                      </a:pPr>
                      <a:r>
                        <a:rPr lang="de-DE" sz="1400" dirty="0"/>
                        <a:t>Die Lehrperson erklärt, dass die </a:t>
                      </a:r>
                      <a:r>
                        <a:rPr lang="de-DE" sz="1400" dirty="0" err="1"/>
                        <a:t>SuS</a:t>
                      </a:r>
                      <a:r>
                        <a:rPr lang="de-DE" sz="1400" dirty="0"/>
                        <a:t> ihre Fantasie nutzen sollen, um sich eine Fantasiefigur auszudenken.</a:t>
                      </a:r>
                      <a:endParaRPr sz="1400" dirty="0"/>
                    </a:p>
                    <a:p>
                      <a:pPr marL="171450" indent="-171450" algn="l" defTabSz="685800">
                        <a:buFont typeface="Arial"/>
                        <a:buChar char="•"/>
                        <a:defRPr sz="1600"/>
                      </a:pPr>
                      <a:r>
                        <a:rPr lang="de-DE" sz="1400" dirty="0"/>
                        <a:t>Die Lehrperson liest das Skript vor und fordert die </a:t>
                      </a:r>
                      <a:r>
                        <a:rPr lang="de-DE" sz="1400" dirty="0" err="1"/>
                        <a:t>SuS</a:t>
                      </a:r>
                      <a:r>
                        <a:rPr lang="de-DE" sz="1400" dirty="0"/>
                        <a:t> auf, sich vorzustellen, was sie sehen.</a:t>
                      </a:r>
                      <a:endParaRPr sz="1400" dirty="0"/>
                    </a:p>
                    <a:p>
                      <a:pPr marL="180000" marR="0" lvl="0" indent="0" algn="l" defTabSz="685800">
                        <a:lnSpc>
                          <a:spcPct val="100000"/>
                        </a:lnSpc>
                        <a:spcBef>
                          <a:spcPts val="0"/>
                        </a:spcBef>
                        <a:spcAft>
                          <a:spcPts val="0"/>
                        </a:spcAft>
                        <a:buClrTx/>
                        <a:buSzTx/>
                        <a:buFontTx/>
                        <a:buNone/>
                        <a:defRPr sz="1600"/>
                      </a:pPr>
                      <a:r>
                        <a:rPr lang="de-DE" sz="1400" dirty="0"/>
                        <a:t>(Ein Skript wird auf der nächsten Seite zur Orientierung angeboten.)</a:t>
                      </a:r>
                      <a:endParaRPr sz="1400" dirty="0"/>
                    </a:p>
                    <a:p>
                      <a:pPr marL="180000" marR="0" lvl="0" indent="0" algn="l" defTabSz="685800">
                        <a:lnSpc>
                          <a:spcPct val="100000"/>
                        </a:lnSpc>
                        <a:spcBef>
                          <a:spcPts val="0"/>
                        </a:spcBef>
                        <a:spcAft>
                          <a:spcPts val="0"/>
                        </a:spcAft>
                        <a:buClrTx/>
                        <a:buSzTx/>
                        <a:buFontTx/>
                        <a:buNone/>
                        <a:defRPr sz="1600"/>
                      </a:pPr>
                      <a:endParaRPr lang="de-DE" sz="1400" i="0" u="none" dirty="0"/>
                    </a:p>
                    <a:p>
                      <a:pPr marL="0" marR="0" lvl="0" indent="0" algn="l" defTabSz="685800">
                        <a:lnSpc>
                          <a:spcPct val="100000"/>
                        </a:lnSpc>
                        <a:spcBef>
                          <a:spcPts val="0"/>
                        </a:spcBef>
                        <a:spcAft>
                          <a:spcPts val="0"/>
                        </a:spcAft>
                        <a:buClrTx/>
                        <a:buSzTx/>
                        <a:buFontTx/>
                        <a:buNone/>
                        <a:defRPr sz="1600"/>
                      </a:pPr>
                      <a:r>
                        <a:rPr lang="de-DE" sz="1400" i="1" u="sng" dirty="0"/>
                        <a:t>Alternativ: </a:t>
                      </a:r>
                      <a:endParaRPr sz="1400" dirty="0"/>
                    </a:p>
                    <a:p>
                      <a:pPr marL="0" marR="0" lvl="0" indent="0" algn="l" defTabSz="685800">
                        <a:lnSpc>
                          <a:spcPct val="100000"/>
                        </a:lnSpc>
                        <a:spcBef>
                          <a:spcPts val="0"/>
                        </a:spcBef>
                        <a:spcAft>
                          <a:spcPts val="0"/>
                        </a:spcAft>
                        <a:buClrTx/>
                        <a:buSzTx/>
                        <a:buFontTx/>
                        <a:buNone/>
                        <a:defRPr sz="1600"/>
                      </a:pPr>
                      <a:r>
                        <a:rPr lang="de-DE" sz="1400" i="0" u="none" dirty="0"/>
                        <a:t>Die Lehrperson erklärt, dass die </a:t>
                      </a:r>
                      <a:r>
                        <a:rPr lang="de-DE" sz="1400" i="0" u="none" dirty="0" err="1"/>
                        <a:t>SuS</a:t>
                      </a:r>
                      <a:r>
                        <a:rPr lang="de-DE" sz="1400" i="0" u="none" dirty="0"/>
                        <a:t> sich eine Fantasiefigur ausdenken sollen. Anstatt eine eigene Figur zu erfinden, können die </a:t>
                      </a:r>
                      <a:r>
                        <a:rPr lang="de-DE" sz="1400" i="0" u="none" dirty="0" err="1"/>
                        <a:t>SuS</a:t>
                      </a:r>
                      <a:r>
                        <a:rPr lang="de-DE" sz="1400" i="0" u="none" dirty="0"/>
                        <a:t> auch eine andere Figur mithilfe des Puzzle-Heftes erstellen, um diese zu beschreiben. (Anpassung an Lernende)</a:t>
                      </a:r>
                      <a:endParaRPr sz="1400" dirty="0"/>
                    </a:p>
                  </a:txBody>
                  <a:tcPr marL="45720" marR="45720" anchor="ctr">
                    <a:solidFill>
                      <a:schemeClr val="bg1"/>
                    </a:solidFill>
                  </a:tcPr>
                </a:tc>
                <a:tc hMerge="1">
                  <a:txBody>
                    <a:bodyPr/>
                    <a:lstStyle/>
                    <a:p>
                      <a:endParaRPr/>
                    </a:p>
                  </a:txBody>
                  <a:tcPr/>
                </a:tc>
                <a:extLst>
                  <a:ext uri="{0D108BD9-81ED-4DB2-BD59-A6C34878D82A}">
                    <a16:rowId xmlns:a16="http://schemas.microsoft.com/office/drawing/2014/main" val="10001"/>
                  </a:ext>
                </a:extLst>
              </a:tr>
              <a:tr h="1593836">
                <a:tc>
                  <a:txBody>
                    <a:bodyPr/>
                    <a:lstStyle/>
                    <a:p>
                      <a:pPr algn="ctr" defTabSz="685800">
                        <a:defRPr sz="1800"/>
                      </a:pPr>
                      <a:r>
                        <a:rPr sz="1400" b="1" dirty="0"/>
                        <a:t>AB </a:t>
                      </a:r>
                      <a:r>
                        <a:rPr lang="de-DE" sz="1400" b="1" dirty="0"/>
                        <a:t>17</a:t>
                      </a:r>
                      <a:endParaRPr sz="1400" dirty="0"/>
                    </a:p>
                  </a:txBody>
                  <a:tcPr marL="45720" marR="45720" anchor="ctr">
                    <a:solidFill>
                      <a:schemeClr val="bg1"/>
                    </a:solidFill>
                  </a:tcPr>
                </a:tc>
                <a:tc>
                  <a:txBody>
                    <a:bodyPr/>
                    <a:lstStyle/>
                    <a:p>
                      <a:pPr marL="171450" marR="0" lvl="0" indent="-171450" algn="l" defTabSz="685800">
                        <a:lnSpc>
                          <a:spcPct val="100000"/>
                        </a:lnSpc>
                        <a:spcBef>
                          <a:spcPts val="0"/>
                        </a:spcBef>
                        <a:spcAft>
                          <a:spcPts val="0"/>
                        </a:spcAft>
                        <a:buClrTx/>
                        <a:buSzTx/>
                        <a:buFont typeface="Arial"/>
                        <a:buChar char="•"/>
                        <a:defRPr sz="1600"/>
                      </a:pPr>
                      <a:r>
                        <a:rPr lang="de-DE" sz="1400" dirty="0"/>
                        <a:t>Die Lehrperson erinnert die </a:t>
                      </a:r>
                      <a:r>
                        <a:rPr lang="de-DE" sz="1400" dirty="0" err="1"/>
                        <a:t>SuS</a:t>
                      </a:r>
                      <a:r>
                        <a:rPr lang="de-DE" sz="1400" dirty="0"/>
                        <a:t> daran, wie wichtig es ist, die Tabelle so detailliert wie möglich auszufüllen.</a:t>
                      </a:r>
                      <a:endParaRPr sz="1400" dirty="0"/>
                    </a:p>
                    <a:p>
                      <a:pPr marL="171450" indent="-171450" algn="l" defTabSz="685800">
                        <a:buFont typeface="Arial"/>
                        <a:buChar char="•"/>
                        <a:defRPr sz="1600"/>
                      </a:pPr>
                      <a:r>
                        <a:rPr lang="de-DE" sz="1400" dirty="0"/>
                        <a:t>Die </a:t>
                      </a:r>
                      <a:r>
                        <a:rPr lang="de-DE" sz="1400" dirty="0" err="1"/>
                        <a:t>SuS</a:t>
                      </a:r>
                      <a:r>
                        <a:rPr lang="de-DE" sz="1400" dirty="0"/>
                        <a:t> füllen das Arbeitsblatt für ihre Figur mit Stichworten aus.</a:t>
                      </a:r>
                      <a:endParaRPr sz="1400" dirty="0"/>
                    </a:p>
                    <a:p>
                      <a:pPr marL="171450" indent="-171450" algn="l" defTabSz="685800">
                        <a:buFont typeface="Arial"/>
                        <a:buChar char="•"/>
                        <a:defRPr sz="1600"/>
                      </a:pPr>
                      <a:endParaRPr lang="de-DE" sz="1400" dirty="0"/>
                    </a:p>
                    <a:p>
                      <a:pPr marL="0" marR="0" lvl="0" indent="0" algn="l" defTabSz="685800">
                        <a:lnSpc>
                          <a:spcPct val="100000"/>
                        </a:lnSpc>
                        <a:spcBef>
                          <a:spcPts val="0"/>
                        </a:spcBef>
                        <a:spcAft>
                          <a:spcPts val="0"/>
                        </a:spcAft>
                        <a:buClrTx/>
                        <a:buSzTx/>
                        <a:buFont typeface="Arial"/>
                        <a:buNone/>
                        <a:defRPr sz="1600"/>
                      </a:pPr>
                      <a:endParaRPr lang="de-DE" sz="1400" b="0" i="0" u="none" dirty="0">
                        <a:solidFill>
                          <a:schemeClr val="tx1"/>
                        </a:solidFill>
                        <a:latin typeface="+mn-lt"/>
                        <a:ea typeface="+mn-ea"/>
                        <a:cs typeface="+mn-cs"/>
                      </a:endParaRPr>
                    </a:p>
                    <a:p>
                      <a:pPr marL="0" marR="0" lvl="0" indent="0" algn="l" defTabSz="685800">
                        <a:lnSpc>
                          <a:spcPct val="100000"/>
                        </a:lnSpc>
                        <a:spcBef>
                          <a:spcPts val="0"/>
                        </a:spcBef>
                        <a:spcAft>
                          <a:spcPts val="0"/>
                        </a:spcAft>
                        <a:buClrTx/>
                        <a:buSzTx/>
                        <a:buFont typeface="Arial"/>
                        <a:buNone/>
                        <a:defRPr sz="1600"/>
                      </a:pPr>
                      <a:r>
                        <a:rPr lang="de-DE" sz="1400" b="0" i="1" u="sng" dirty="0">
                          <a:solidFill>
                            <a:schemeClr val="tx1"/>
                          </a:solidFill>
                          <a:latin typeface="+mn-lt"/>
                          <a:ea typeface="+mn-ea"/>
                          <a:cs typeface="+mn-cs"/>
                        </a:rPr>
                        <a:t>Alternativ: </a:t>
                      </a:r>
                      <a:r>
                        <a:rPr lang="de-DE" sz="1400" b="0" u="none" dirty="0"/>
                        <a:t>Die </a:t>
                      </a:r>
                      <a:r>
                        <a:rPr lang="de-DE" sz="1400" b="0" u="none" dirty="0" err="1"/>
                        <a:t>SuS</a:t>
                      </a:r>
                      <a:r>
                        <a:rPr lang="de-DE" sz="1400" b="0" u="none" dirty="0"/>
                        <a:t> füllen das Arbeitsblatt in </a:t>
                      </a:r>
                      <a:r>
                        <a:rPr lang="de-DE" sz="1400" b="1" u="none" dirty="0"/>
                        <a:t>Partnerarbeit</a:t>
                      </a:r>
                      <a:r>
                        <a:rPr lang="de-DE" sz="1400" b="0" u="none" dirty="0"/>
                        <a:t> aus. </a:t>
                      </a:r>
                      <a:endParaRPr lang="de-DE" sz="1400" dirty="0"/>
                    </a:p>
                  </a:txBody>
                  <a:tcPr marL="45720" marR="45720" anchor="ctr">
                    <a:solidFill>
                      <a:schemeClr val="bg1"/>
                    </a:solidFill>
                  </a:tcPr>
                </a:tc>
                <a:extLst>
                  <a:ext uri="{0D108BD9-81ED-4DB2-BD59-A6C34878D82A}">
                    <a16:rowId xmlns:a16="http://schemas.microsoft.com/office/drawing/2014/main" val="10002"/>
                  </a:ext>
                </a:extLst>
              </a:tr>
              <a:tr h="1593836">
                <a:tc>
                  <a:txBody>
                    <a:bodyPr/>
                    <a:lstStyle/>
                    <a:p>
                      <a:pPr algn="ctr" defTabSz="685800">
                        <a:defRPr sz="1600" b="1"/>
                      </a:pPr>
                      <a:r>
                        <a:rPr sz="1400" dirty="0"/>
                        <a:t>AB </a:t>
                      </a:r>
                      <a:r>
                        <a:rPr lang="de-DE" sz="1400" dirty="0"/>
                        <a:t>18</a:t>
                      </a:r>
                      <a:r>
                        <a:rPr sz="1400" dirty="0"/>
                        <a:t>a</a:t>
                      </a:r>
                    </a:p>
                    <a:p>
                      <a:pPr algn="ctr" defTabSz="685800">
                        <a:defRPr sz="1600" b="1"/>
                      </a:pPr>
                      <a:r>
                        <a:rPr sz="1400" dirty="0"/>
                        <a:t>AB </a:t>
                      </a:r>
                      <a:r>
                        <a:rPr lang="de-DE" sz="1400" dirty="0"/>
                        <a:t>18</a:t>
                      </a:r>
                      <a:r>
                        <a:rPr sz="1400" dirty="0"/>
                        <a:t>b</a:t>
                      </a:r>
                    </a:p>
                  </a:txBody>
                  <a:tcPr marL="45720" marR="45720" anchor="ctr">
                    <a:solidFill>
                      <a:schemeClr val="bg1"/>
                    </a:solidFill>
                  </a:tcPr>
                </a:tc>
                <a:tc>
                  <a:txBody>
                    <a:bodyPr/>
                    <a:lstStyle/>
                    <a:p>
                      <a:pPr marL="171450" indent="-171450" algn="l" defTabSz="685800">
                        <a:buFont typeface="Arial"/>
                        <a:buChar char="•"/>
                        <a:defRPr sz="1600"/>
                      </a:pPr>
                      <a:r>
                        <a:rPr lang="de-DE" sz="1400" dirty="0"/>
                        <a:t>Die </a:t>
                      </a:r>
                      <a:r>
                        <a:rPr lang="de-DE" sz="1400" dirty="0" err="1"/>
                        <a:t>SuS</a:t>
                      </a:r>
                      <a:r>
                        <a:rPr lang="de-DE" sz="1400" dirty="0"/>
                        <a:t> verfassen einen ersten Entwurf unter Verwendung ihrer Planungsnotizen (AB 17).</a:t>
                      </a:r>
                      <a:endParaRPr sz="1400" dirty="0"/>
                    </a:p>
                    <a:p>
                      <a:pPr marL="180000" marR="0" lvl="0" indent="0" algn="l" defTabSz="685800">
                        <a:lnSpc>
                          <a:spcPct val="100000"/>
                        </a:lnSpc>
                        <a:spcBef>
                          <a:spcPts val="0"/>
                        </a:spcBef>
                        <a:spcAft>
                          <a:spcPts val="0"/>
                        </a:spcAft>
                        <a:buClrTx/>
                        <a:buSzTx/>
                        <a:buFontTx/>
                        <a:buNone/>
                        <a:defRPr sz="1600"/>
                      </a:pPr>
                      <a:r>
                        <a:rPr lang="de-DE" sz="1400" dirty="0"/>
                        <a:t>(Differenzierung: AB 18a – </a:t>
                      </a:r>
                      <a:r>
                        <a:rPr lang="de-DE" sz="1400" b="0" dirty="0"/>
                        <a:t>geringere Anforderungen</a:t>
                      </a:r>
                      <a:r>
                        <a:rPr lang="de-DE" sz="1400" dirty="0"/>
                        <a:t>; AB 18b – mittlere Anforderungen)</a:t>
                      </a:r>
                      <a:endParaRPr sz="1400" dirty="0"/>
                    </a:p>
                    <a:p>
                      <a:pPr marL="180000" marR="0" lvl="0" indent="0" algn="l" defTabSz="685800">
                        <a:lnSpc>
                          <a:spcPct val="100000"/>
                        </a:lnSpc>
                        <a:spcBef>
                          <a:spcPts val="0"/>
                        </a:spcBef>
                        <a:spcAft>
                          <a:spcPts val="0"/>
                        </a:spcAft>
                        <a:buClrTx/>
                        <a:buSzTx/>
                        <a:buFontTx/>
                        <a:buNone/>
                        <a:defRPr sz="1600"/>
                      </a:pPr>
                      <a:endParaRPr lang="de-DE" sz="1400" b="0" i="1" u="sng" dirty="0">
                        <a:solidFill>
                          <a:schemeClr val="tx1"/>
                        </a:solidFill>
                        <a:latin typeface="+mn-lt"/>
                        <a:ea typeface="+mn-ea"/>
                        <a:cs typeface="+mn-cs"/>
                      </a:endParaRPr>
                    </a:p>
                    <a:p>
                      <a:pPr marL="0" marR="0" lvl="0" indent="0" algn="l" defTabSz="685800">
                        <a:lnSpc>
                          <a:spcPct val="100000"/>
                        </a:lnSpc>
                        <a:spcBef>
                          <a:spcPts val="0"/>
                        </a:spcBef>
                        <a:spcAft>
                          <a:spcPts val="0"/>
                        </a:spcAft>
                        <a:buClrTx/>
                        <a:buSzTx/>
                        <a:buFontTx/>
                        <a:buNone/>
                        <a:defRPr sz="1600"/>
                      </a:pPr>
                      <a:r>
                        <a:rPr lang="de-DE" sz="1400" b="0" i="1" u="sng" dirty="0">
                          <a:solidFill>
                            <a:schemeClr val="tx1"/>
                          </a:solidFill>
                          <a:latin typeface="+mn-lt"/>
                          <a:ea typeface="+mn-ea"/>
                          <a:cs typeface="+mn-cs"/>
                        </a:rPr>
                        <a:t>Alternativ: </a:t>
                      </a:r>
                      <a:r>
                        <a:rPr lang="de-DE" sz="1400" b="0" u="none" dirty="0"/>
                        <a:t>Die </a:t>
                      </a:r>
                      <a:r>
                        <a:rPr lang="de-DE" sz="1400" b="0" u="none" dirty="0" err="1"/>
                        <a:t>SuS</a:t>
                      </a:r>
                      <a:r>
                        <a:rPr lang="de-DE" sz="1400" b="0" u="none" dirty="0"/>
                        <a:t> schreiben eine Beschreibung in </a:t>
                      </a:r>
                      <a:r>
                        <a:rPr lang="de-DE" sz="1400" b="1" u="none" dirty="0"/>
                        <a:t>Partnerarbeit</a:t>
                      </a:r>
                      <a:r>
                        <a:rPr lang="de-DE" sz="1400" b="0" u="none" dirty="0"/>
                        <a:t>.</a:t>
                      </a:r>
                      <a:endParaRPr lang="de-DE" sz="1400" dirty="0"/>
                    </a:p>
                  </a:txBody>
                  <a:tcPr marL="45720" marR="45720" anchor="ctr">
                    <a:solidFill>
                      <a:schemeClr val="bg1"/>
                    </a:solidFill>
                  </a:tcPr>
                </a:tc>
                <a:extLst>
                  <a:ext uri="{0D108BD9-81ED-4DB2-BD59-A6C34878D82A}">
                    <a16:rowId xmlns:a16="http://schemas.microsoft.com/office/drawing/2014/main" val="10003"/>
                  </a:ext>
                </a:extLst>
              </a:tr>
            </a:tbl>
          </a:graphicData>
        </a:graphic>
      </p:graphicFrame>
      <p:sp>
        <p:nvSpPr>
          <p:cNvPr id="1665" name="Textfeld 39"/>
          <p:cNvSpPr txBox="1"/>
          <p:nvPr/>
        </p:nvSpPr>
        <p:spPr bwMode="auto">
          <a:xfrm>
            <a:off x="236739" y="580221"/>
            <a:ext cx="6595489" cy="370839"/>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a:t>
            </a:r>
            <a:r>
              <a:rPr b="0" dirty="0">
                <a:latin typeface="+mn-lt"/>
              </a:rPr>
              <a:t> 9: Plan</a:t>
            </a:r>
            <a:r>
              <a:rPr lang="de-DE" b="0" dirty="0">
                <a:latin typeface="+mn-lt"/>
              </a:rPr>
              <a:t>en</a:t>
            </a:r>
            <a:r>
              <a:rPr b="0" dirty="0">
                <a:latin typeface="+mn-lt"/>
              </a:rPr>
              <a:t> </a:t>
            </a:r>
            <a:r>
              <a:rPr b="0" dirty="0" err="1">
                <a:latin typeface="+mn-lt"/>
              </a:rPr>
              <a:t>einer</a:t>
            </a:r>
            <a:r>
              <a:rPr b="0" dirty="0">
                <a:latin typeface="+mn-lt"/>
              </a:rPr>
              <a:t> </a:t>
            </a:r>
            <a:r>
              <a:rPr b="0" dirty="0" err="1">
                <a:latin typeface="+mn-lt"/>
              </a:rPr>
              <a:t>Beschreibung</a:t>
            </a:r>
            <a:r>
              <a:rPr b="0" dirty="0">
                <a:latin typeface="+mn-lt"/>
              </a:rPr>
              <a:t> (</a:t>
            </a:r>
            <a:r>
              <a:rPr b="0" dirty="0" err="1">
                <a:latin typeface="+mn-lt"/>
              </a:rPr>
              <a:t>eigene</a:t>
            </a:r>
            <a:r>
              <a:rPr b="0" dirty="0">
                <a:latin typeface="+mn-lt"/>
              </a:rPr>
              <a:t> </a:t>
            </a:r>
            <a:r>
              <a:rPr lang="de-DE" b="0" dirty="0" err="1">
                <a:latin typeface="+mn-lt"/>
              </a:rPr>
              <a:t>Fantasief</a:t>
            </a:r>
            <a:r>
              <a:rPr b="0" dirty="0" err="1">
                <a:latin typeface="+mn-lt"/>
              </a:rPr>
              <a:t>igur</a:t>
            </a:r>
            <a:r>
              <a:rPr b="0" dirty="0">
                <a:latin typeface="+mn-lt"/>
              </a:rPr>
              <a:t>)</a:t>
            </a:r>
          </a:p>
        </p:txBody>
      </p:sp>
      <p:sp>
        <p:nvSpPr>
          <p:cNvPr id="16"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5" name="Gerade Verbindung 38">
            <a:extLst>
              <a:ext uri="{FF2B5EF4-FFF2-40B4-BE49-F238E27FC236}">
                <a16:creationId xmlns:a16="http://schemas.microsoft.com/office/drawing/2014/main" id="{D8F7594B-F288-44F5-80AF-5CC65CBB4393}"/>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7" name="Slide Number Placeholder 3">
            <a:extLst>
              <a:ext uri="{FF2B5EF4-FFF2-40B4-BE49-F238E27FC236}">
                <a16:creationId xmlns:a16="http://schemas.microsoft.com/office/drawing/2014/main" id="{73B24A3A-FBAC-40BA-A0F8-3B0963CA06BE}"/>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151</a:t>
            </a:fld>
            <a:endParaRPr lang="de-DE"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2014014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670" name="Tabelle 31"/>
          <p:cNvGraphicFramePr>
            <a:graphicFrameLocks/>
          </p:cNvGraphicFramePr>
          <p:nvPr>
            <p:extLst>
              <p:ext uri="{D42A27DB-BD31-4B8C-83A1-F6EECF244321}">
                <p14:modId xmlns:p14="http://schemas.microsoft.com/office/powerpoint/2010/main" val="1152020737"/>
              </p:ext>
            </p:extLst>
          </p:nvPr>
        </p:nvGraphicFramePr>
        <p:xfrm>
          <a:off x="359281" y="1120391"/>
          <a:ext cx="6453160" cy="6276696"/>
        </p:xfrm>
        <a:graphic>
          <a:graphicData uri="http://schemas.openxmlformats.org/drawingml/2006/table">
            <a:tbl>
              <a:tblPr bandRow="1"/>
              <a:tblGrid>
                <a:gridCol w="6453160">
                  <a:extLst>
                    <a:ext uri="{9D8B030D-6E8A-4147-A177-3AD203B41FA5}">
                      <a16:colId xmlns:a16="http://schemas.microsoft.com/office/drawing/2014/main" val="20000"/>
                    </a:ext>
                  </a:extLst>
                </a:gridCol>
              </a:tblGrid>
              <a:tr h="772867">
                <a:tc>
                  <a:txBody>
                    <a:bodyPr/>
                    <a:lstStyle/>
                    <a:p>
                      <a:pPr algn="ctr" defTabSz="685800">
                        <a:defRPr sz="1800"/>
                      </a:pPr>
                      <a:r>
                        <a:rPr lang="de-DE" sz="1400" b="1" dirty="0"/>
                        <a:t>Skript für die Traumreise</a:t>
                      </a:r>
                      <a:endParaRPr sz="1400" dirty="0"/>
                    </a:p>
                  </a:txBody>
                  <a:tcPr marL="45720" marR="45720">
                    <a:solidFill>
                      <a:srgbClr val="E0E0E0"/>
                    </a:solidFill>
                  </a:tcPr>
                </a:tc>
                <a:extLst>
                  <a:ext uri="{0D108BD9-81ED-4DB2-BD59-A6C34878D82A}">
                    <a16:rowId xmlns:a16="http://schemas.microsoft.com/office/drawing/2014/main" val="10000"/>
                  </a:ext>
                </a:extLst>
              </a:tr>
              <a:tr h="5503829">
                <a:tc>
                  <a:txBody>
                    <a:bodyPr/>
                    <a:lstStyle/>
                    <a:p>
                      <a:pPr algn="l" defTabSz="685800">
                        <a:defRPr sz="1800"/>
                      </a:pPr>
                      <a:endParaRPr lang="de-DE" sz="1400" i="0" dirty="0"/>
                    </a:p>
                  </a:txBody>
                  <a:tcPr marL="45720" marR="45720">
                    <a:solidFill>
                      <a:schemeClr val="bg1">
                        <a:lumMod val="95000"/>
                      </a:schemeClr>
                    </a:solidFill>
                  </a:tcPr>
                </a:tc>
                <a:extLst>
                  <a:ext uri="{0D108BD9-81ED-4DB2-BD59-A6C34878D82A}">
                    <a16:rowId xmlns:a16="http://schemas.microsoft.com/office/drawing/2014/main" val="10001"/>
                  </a:ext>
                </a:extLst>
              </a:tr>
            </a:tbl>
          </a:graphicData>
        </a:graphic>
      </p:graphicFrame>
      <p:sp>
        <p:nvSpPr>
          <p:cNvPr id="1675" name="Textfeld 39"/>
          <p:cNvSpPr txBox="1"/>
          <p:nvPr/>
        </p:nvSpPr>
        <p:spPr bwMode="auto">
          <a:xfrm>
            <a:off x="144139" y="589801"/>
            <a:ext cx="6595493" cy="370839"/>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a:t>
            </a:r>
            <a:r>
              <a:rPr b="0" dirty="0">
                <a:latin typeface="+mn-lt"/>
              </a:rPr>
              <a:t> 9: </a:t>
            </a:r>
            <a:r>
              <a:rPr lang="de-DE" b="0" dirty="0">
                <a:latin typeface="+mn-lt"/>
              </a:rPr>
              <a:t>Traumreise</a:t>
            </a:r>
            <a:endParaRPr b="0" dirty="0">
              <a:latin typeface="+mn-lt"/>
            </a:endParaRPr>
          </a:p>
        </p:txBody>
      </p:sp>
      <p:sp>
        <p:nvSpPr>
          <p:cNvPr id="16"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5" name="Gerade Verbindung 38">
            <a:extLst>
              <a:ext uri="{FF2B5EF4-FFF2-40B4-BE49-F238E27FC236}">
                <a16:creationId xmlns:a16="http://schemas.microsoft.com/office/drawing/2014/main" id="{A147EDBD-495F-4E29-9F76-7126BF1B5991}"/>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2" name="TextBox 1">
            <a:extLst>
              <a:ext uri="{FF2B5EF4-FFF2-40B4-BE49-F238E27FC236}">
                <a16:creationId xmlns:a16="http://schemas.microsoft.com/office/drawing/2014/main" id="{59BFCD8C-8FA3-4803-B730-6E24FD46947D}"/>
              </a:ext>
            </a:extLst>
          </p:cNvPr>
          <p:cNvSpPr txBox="1"/>
          <p:nvPr/>
        </p:nvSpPr>
        <p:spPr bwMode="auto">
          <a:xfrm>
            <a:off x="650022" y="2185777"/>
            <a:ext cx="5955494" cy="483209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1400" i="0" dirty="0">
                <a:latin typeface="+mn-lt"/>
              </a:rPr>
              <a:t>Schließe deine Augen. Atme dreimal tief ein. Stelle dir nun vor, dass dein Körper leicht wird. So leicht, dass du beginnst, von deinem Stuhl zu schweben. Du steigst weiter auf. Du schwebst durch das Dach dieses Gebäudes in den Himmel. Du kannst die Gebäude unter dir sehen, während du weiter nach oben schwebst, über die Bäume und dann über die Flugzeuge hinaus. </a:t>
            </a:r>
          </a:p>
          <a:p>
            <a:endParaRPr lang="de-DE" sz="1400" dirty="0">
              <a:latin typeface="+mn-lt"/>
            </a:endParaRPr>
          </a:p>
          <a:p>
            <a:r>
              <a:rPr lang="de-DE" sz="1400" i="0" dirty="0">
                <a:latin typeface="+mn-lt"/>
              </a:rPr>
              <a:t>Du schwebst immer höher und höher, bis du den Weltraum erreichst. Du siehst die Sterne und verschiedene Planeten. Du wirst immer schneller und schneller. Da ist ein Planet - er ist weit weg, aber du fliegst schneller als eine Rakete. Trotz deiner Geschwindigkeit fühlt sich alles ruhig an. Der Planet sieht aus dem Weltraum schön aus. Du schwebst näher heran und siehst lila Berge und goldene Wolken. Dies ist nicht die Erde. Dies ist ein neuer Ort. </a:t>
            </a:r>
          </a:p>
          <a:p>
            <a:endParaRPr lang="de-DE" sz="1400" dirty="0">
              <a:latin typeface="+mn-lt"/>
            </a:endParaRPr>
          </a:p>
          <a:p>
            <a:r>
              <a:rPr lang="de-DE" sz="1400" i="0" dirty="0">
                <a:latin typeface="+mn-lt"/>
              </a:rPr>
              <a:t>Du fliegst näher heran, vorbei an den goldenen Wolken. Du fliegst über die Berge und an etwas vorbei, das wie ein grüner Bach aussieht. Du landest auf einem Haufen blauen Mooses und beschließt, einen Spaziergang in dieser neuen und aufregenden Welt zu machen. Während du gehst, hörst du plötzlich ein Geräusch. Du springst hinter einen schwarz schimmernden Felsen. Sobald du deinen Mut wiedergefunden hast, spähst du um den Felsen herum. Und was/wen siehst du? Da ist eine Person oder ein Wesen. Du kannst es nicht genau erkennen und du gehst näher heran. Wen siehst du?</a:t>
            </a:r>
          </a:p>
          <a:p>
            <a:endParaRPr lang="de-DE" sz="1400" dirty="0">
              <a:latin typeface="+mn-lt"/>
            </a:endParaRPr>
          </a:p>
        </p:txBody>
      </p:sp>
      <p:sp>
        <p:nvSpPr>
          <p:cNvPr id="8" name="Slide Number Placeholder 3">
            <a:extLst>
              <a:ext uri="{FF2B5EF4-FFF2-40B4-BE49-F238E27FC236}">
                <a16:creationId xmlns:a16="http://schemas.microsoft.com/office/drawing/2014/main" id="{D93759A7-BDF9-48DD-8F34-2CD3E9CE2F57}"/>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153</a:t>
            </a:fld>
            <a:endParaRPr lang="de-DE"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Picture 2">
            <a:extLst>
              <a:ext uri="{FF2B5EF4-FFF2-40B4-BE49-F238E27FC236}">
                <a16:creationId xmlns:a16="http://schemas.microsoft.com/office/drawing/2014/main" id="{B97E1DDE-224C-469E-99BA-6CCD9B05F6BA}"/>
              </a:ext>
            </a:extLst>
          </p:cNvPr>
          <p:cNvPicPr>
            <a:picLocks noChangeAspect="1"/>
          </p:cNvPicPr>
          <p:nvPr/>
        </p:nvPicPr>
        <p:blipFill rotWithShape="1">
          <a:blip r:embed="rId3">
            <a:extLst>
              <a:ext uri="{28A0092B-C50C-407E-A947-70E740481C1C}">
                <a14:useLocalDpi xmlns:a14="http://schemas.microsoft.com/office/drawing/2010/main" val="0"/>
              </a:ext>
            </a:extLst>
          </a:blip>
          <a:srcRect t="19800"/>
          <a:stretch/>
        </p:blipFill>
        <p:spPr>
          <a:xfrm>
            <a:off x="132" y="2060811"/>
            <a:ext cx="6857868" cy="5500049"/>
          </a:xfrm>
          <a:prstGeom prst="rect">
            <a:avLst/>
          </a:prstGeom>
        </p:spPr>
      </p:pic>
      <p:sp>
        <p:nvSpPr>
          <p:cNvPr id="4" name="Slide Number Placeholder 3">
            <a:extLst>
              <a:ext uri="{FF2B5EF4-FFF2-40B4-BE49-F238E27FC236}">
                <a16:creationId xmlns:a16="http://schemas.microsoft.com/office/drawing/2014/main" id="{58555425-855E-4C08-B240-12B115F5A8F1}"/>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154</a:t>
            </a:fld>
            <a:endParaRPr lang="de-DE" dirty="0"/>
          </a:p>
        </p:txBody>
      </p:sp>
    </p:spTree>
    <p:extLst>
      <p:ext uri="{BB962C8B-B14F-4D97-AF65-F5344CB8AC3E}">
        <p14:creationId xmlns:p14="http://schemas.microsoft.com/office/powerpoint/2010/main" val="11472337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11" name="Rectangle 3"/>
          <p:cNvSpPr/>
          <p:nvPr/>
        </p:nvSpPr>
        <p:spPr bwMode="auto">
          <a:xfrm>
            <a:off x="-87819" y="724922"/>
            <a:ext cx="7028550" cy="355081"/>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013" name="TextBox 20"/>
          <p:cNvSpPr txBox="1"/>
          <p:nvPr/>
        </p:nvSpPr>
        <p:spPr bwMode="auto">
          <a:xfrm>
            <a:off x="258848" y="305407"/>
            <a:ext cx="5919515"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17: </a:t>
            </a:r>
            <a:r>
              <a:rPr sz="2200" spc="50" dirty="0" err="1"/>
              <a:t>Planen</a:t>
            </a:r>
            <a:r>
              <a:rPr sz="2200" spc="50" dirty="0"/>
              <a:t> – </a:t>
            </a:r>
            <a:r>
              <a:rPr sz="2200" spc="50" dirty="0" err="1"/>
              <a:t>Fantasiefigur</a:t>
            </a:r>
            <a:endParaRPr sz="2200" spc="50" dirty="0"/>
          </a:p>
        </p:txBody>
      </p:sp>
      <p:grpSp>
        <p:nvGrpSpPr>
          <p:cNvPr id="2042" name="Gruppieren 4"/>
          <p:cNvGrpSpPr/>
          <p:nvPr/>
        </p:nvGrpSpPr>
        <p:grpSpPr bwMode="auto">
          <a:xfrm>
            <a:off x="476314" y="1259929"/>
            <a:ext cx="5873378" cy="376255"/>
            <a:chOff x="0" y="0"/>
            <a:chExt cx="5873378" cy="376254"/>
          </a:xfrm>
        </p:grpSpPr>
        <p:sp>
          <p:nvSpPr>
            <p:cNvPr id="2038" name="TextBox 1"/>
            <p:cNvSpPr txBox="1"/>
            <p:nvPr/>
          </p:nvSpPr>
          <p:spPr bwMode="auto">
            <a:xfrm>
              <a:off x="396001" y="5418"/>
              <a:ext cx="5477378" cy="37083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spc="50" dirty="0" err="1"/>
                <a:t>Beschreibe</a:t>
              </a:r>
              <a:r>
                <a:rPr spc="50" dirty="0"/>
                <a:t> </a:t>
              </a:r>
              <a:r>
                <a:rPr spc="50" dirty="0" err="1"/>
                <a:t>deine</a:t>
              </a:r>
              <a:r>
                <a:rPr spc="50" dirty="0"/>
                <a:t> </a:t>
              </a:r>
              <a:r>
                <a:rPr spc="50" dirty="0" err="1"/>
                <a:t>Fantasiefigur</a:t>
              </a:r>
              <a:r>
                <a:rPr spc="50" dirty="0"/>
                <a:t> in </a:t>
              </a:r>
              <a:r>
                <a:rPr spc="50" dirty="0" err="1"/>
                <a:t>Stichpunkten</a:t>
              </a:r>
              <a:r>
                <a:rPr spc="50" dirty="0"/>
                <a:t>.</a:t>
              </a:r>
            </a:p>
          </p:txBody>
        </p:sp>
        <p:grpSp>
          <p:nvGrpSpPr>
            <p:cNvPr id="2041" name="Oval 18"/>
            <p:cNvGrpSpPr/>
            <p:nvPr/>
          </p:nvGrpSpPr>
          <p:grpSpPr bwMode="auto">
            <a:xfrm>
              <a:off x="0" y="0"/>
              <a:ext cx="360003" cy="370836"/>
              <a:chOff x="0" y="0"/>
              <a:chExt cx="360002" cy="370835"/>
            </a:xfrm>
          </p:grpSpPr>
          <p:sp>
            <p:nvSpPr>
              <p:cNvPr id="2039" name="Circle"/>
              <p:cNvSpPr/>
              <p:nvPr/>
            </p:nvSpPr>
            <p:spPr bwMode="auto">
              <a:xfrm>
                <a:off x="0" y="7882"/>
                <a:ext cx="360003" cy="35507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2040" name="1"/>
              <p:cNvSpPr txBox="1"/>
              <p:nvPr/>
            </p:nvSpPr>
            <p:spPr bwMode="auto">
              <a:xfrm>
                <a:off x="103970" y="0"/>
                <a:ext cx="152061"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sp>
        <p:nvSpPr>
          <p:cNvPr id="31" name="TextBox 45">
            <a:extLst>
              <a:ext uri="{FF2B5EF4-FFF2-40B4-BE49-F238E27FC236}">
                <a16:creationId xmlns:a16="http://schemas.microsoft.com/office/drawing/2014/main" id="{EBA3A7AF-949D-407F-9C3F-F4AC6879141B}"/>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graphicFrame>
        <p:nvGraphicFramePr>
          <p:cNvPr id="32" name="Table 12">
            <a:extLst>
              <a:ext uri="{FF2B5EF4-FFF2-40B4-BE49-F238E27FC236}">
                <a16:creationId xmlns:a16="http://schemas.microsoft.com/office/drawing/2014/main" id="{DA09CCFD-EC6D-497D-B159-A3ECAD40A530}"/>
              </a:ext>
            </a:extLst>
          </p:cNvPr>
          <p:cNvGraphicFramePr>
            <a:graphicFrameLocks/>
          </p:cNvGraphicFramePr>
          <p:nvPr>
            <p:extLst>
              <p:ext uri="{D42A27DB-BD31-4B8C-83A1-F6EECF244321}">
                <p14:modId xmlns:p14="http://schemas.microsoft.com/office/powerpoint/2010/main" val="1001678046"/>
              </p:ext>
            </p:extLst>
          </p:nvPr>
        </p:nvGraphicFramePr>
        <p:xfrm>
          <a:off x="214473" y="1968689"/>
          <a:ext cx="6423966" cy="7668568"/>
        </p:xfrm>
        <a:graphic>
          <a:graphicData uri="http://schemas.openxmlformats.org/drawingml/2006/table">
            <a:tbl>
              <a:tblPr>
                <a:tableStyleId>{4C3C2611-4C71-4FC5-86AE-919BDF0F9419}</a:tableStyleId>
              </a:tblPr>
              <a:tblGrid>
                <a:gridCol w="1806832">
                  <a:extLst>
                    <a:ext uri="{9D8B030D-6E8A-4147-A177-3AD203B41FA5}">
                      <a16:colId xmlns:a16="http://schemas.microsoft.com/office/drawing/2014/main" val="20000"/>
                    </a:ext>
                  </a:extLst>
                </a:gridCol>
                <a:gridCol w="4617134">
                  <a:extLst>
                    <a:ext uri="{9D8B030D-6E8A-4147-A177-3AD203B41FA5}">
                      <a16:colId xmlns:a16="http://schemas.microsoft.com/office/drawing/2014/main" val="20001"/>
                    </a:ext>
                  </a:extLst>
                </a:gridCol>
              </a:tblGrid>
              <a:tr h="844271">
                <a:tc>
                  <a:txBody>
                    <a:bodyPr/>
                    <a:lstStyle/>
                    <a:p>
                      <a:pPr algn="l">
                        <a:defRPr sz="1800"/>
                      </a:pPr>
                      <a:r>
                        <a:rPr sz="1800" spc="50" baseline="0" dirty="0">
                          <a:latin typeface="Fibel Nord" panose="020B0603050302020204" pitchFamily="34" charset="0"/>
                          <a:ea typeface="Fibel Nord"/>
                          <a:cs typeface="Fibel Nord"/>
                        </a:rPr>
                        <a:t>Wie </a:t>
                      </a:r>
                      <a:r>
                        <a:rPr lang="de-DE" sz="1800" spc="50" baseline="0" dirty="0">
                          <a:latin typeface="Fibel Nord" panose="020B0603050302020204" pitchFamily="34" charset="0"/>
                          <a:ea typeface="Fibel Nord"/>
                          <a:cs typeface="Fibel Nord"/>
                        </a:rPr>
                        <a:t>heißt meine </a:t>
                      </a:r>
                      <a:r>
                        <a:rPr lang="en-US" sz="1800" spc="50" baseline="0" dirty="0" err="1">
                          <a:latin typeface="Fibel Nord" panose="020B0603050302020204" pitchFamily="34" charset="0"/>
                          <a:ea typeface="Fibel Nord"/>
                          <a:cs typeface="Fibel Nord"/>
                        </a:rPr>
                        <a:t>Fantasiefigur</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dirty="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0"/>
                  </a:ext>
                </a:extLst>
              </a:tr>
              <a:tr h="844271">
                <a:tc>
                  <a:txBody>
                    <a:bodyPr/>
                    <a:lstStyle/>
                    <a:p>
                      <a:pPr algn="l">
                        <a:defRPr sz="1800"/>
                      </a:pPr>
                      <a:r>
                        <a:rPr sz="1800" spc="50" baseline="0" dirty="0">
                          <a:latin typeface="Fibel Nord" panose="020B0603050302020204" pitchFamily="34" charset="0"/>
                          <a:ea typeface="Fibel Nord"/>
                          <a:cs typeface="Fibel Nord"/>
                        </a:rPr>
                        <a:t>Wie alt </a:t>
                      </a:r>
                      <a:r>
                        <a:rPr sz="1800" spc="50" baseline="0" dirty="0" err="1">
                          <a:latin typeface="Fibel Nord" panose="020B0603050302020204" pitchFamily="34" charset="0"/>
                          <a:ea typeface="Fibel Nord"/>
                          <a:cs typeface="Fibel Nord"/>
                        </a:rPr>
                        <a:t>ist</a:t>
                      </a:r>
                      <a:r>
                        <a:rPr sz="1800" spc="50" baseline="0" dirty="0">
                          <a:latin typeface="Fibel Nord" panose="020B0603050302020204" pitchFamily="34" charset="0"/>
                          <a:ea typeface="Fibel Nord"/>
                          <a:cs typeface="Fibel Nord"/>
                        </a:rPr>
                        <a:t> </a:t>
                      </a:r>
                      <a:r>
                        <a:rPr lang="de-DE" sz="1800" spc="50" baseline="0" dirty="0">
                          <a:latin typeface="Fibel Nord" panose="020B0603050302020204" pitchFamily="34" charset="0"/>
                          <a:ea typeface="Fibel Nord"/>
                          <a:cs typeface="Fibel Nord"/>
                        </a:rPr>
                        <a:t>sie</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844271">
                <a:tc>
                  <a:txBody>
                    <a:bodyPr/>
                    <a:lstStyle/>
                    <a:p>
                      <a:pPr algn="l">
                        <a:defRPr sz="1800"/>
                      </a:pPr>
                      <a:r>
                        <a:rPr sz="1800" spc="50" baseline="0" dirty="0">
                          <a:latin typeface="Fibel Nord" panose="020B0603050302020204" pitchFamily="34" charset="0"/>
                          <a:ea typeface="Fibel Nord"/>
                          <a:cs typeface="Fibel Nord"/>
                        </a:rPr>
                        <a:t>Wie </a:t>
                      </a:r>
                      <a:r>
                        <a:rPr sz="1800" spc="50" baseline="0" dirty="0" err="1">
                          <a:latin typeface="Fibel Nord" panose="020B0603050302020204" pitchFamily="34" charset="0"/>
                          <a:ea typeface="Fibel Nord"/>
                          <a:cs typeface="Fibel Nord"/>
                        </a:rPr>
                        <a:t>sehen</a:t>
                      </a:r>
                      <a:r>
                        <a:rPr sz="1800" spc="50" baseline="0" dirty="0">
                          <a:latin typeface="Fibel Nord" panose="020B0603050302020204" pitchFamily="34" charset="0"/>
                          <a:ea typeface="Fibel Nord"/>
                          <a:cs typeface="Fibel Nord"/>
                        </a:rPr>
                        <a:t> die </a:t>
                      </a:r>
                      <a:r>
                        <a:rPr sz="1800" spc="50" baseline="0" dirty="0" err="1">
                          <a:latin typeface="Fibel Nord" panose="020B0603050302020204" pitchFamily="34" charset="0"/>
                          <a:ea typeface="Fibel Nord"/>
                          <a:cs typeface="Fibel Nord"/>
                        </a:rPr>
                        <a:t>Haare</a:t>
                      </a:r>
                      <a:r>
                        <a:rPr sz="1800" spc="50" baseline="0" dirty="0">
                          <a:latin typeface="Fibel Nord" panose="020B0603050302020204" pitchFamily="34" charset="0"/>
                          <a:ea typeface="Fibel Nord"/>
                          <a:cs typeface="Fibel Nord"/>
                        </a:rPr>
                        <a:t> </a:t>
                      </a:r>
                      <a:r>
                        <a:rPr sz="1800" spc="50" baseline="0" dirty="0" err="1">
                          <a:latin typeface="Fibel Nord" panose="020B0603050302020204" pitchFamily="34" charset="0"/>
                          <a:ea typeface="Fibel Nord"/>
                          <a:cs typeface="Fibel Nord"/>
                        </a:rPr>
                        <a:t>aus</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dirty="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844271">
                <a:tc>
                  <a:txBody>
                    <a:bodyPr/>
                    <a:lstStyle/>
                    <a:p>
                      <a:pPr algn="l">
                        <a:defRPr sz="1800"/>
                      </a:pPr>
                      <a:r>
                        <a:rPr sz="1800" spc="50" baseline="0" dirty="0">
                          <a:latin typeface="Fibel Nord" panose="020B0603050302020204" pitchFamily="34" charset="0"/>
                          <a:ea typeface="Fibel Nord"/>
                          <a:cs typeface="Fibel Nord"/>
                        </a:rPr>
                        <a:t>Wie </a:t>
                      </a:r>
                      <a:r>
                        <a:rPr sz="1800" spc="50" baseline="0" dirty="0" err="1">
                          <a:latin typeface="Fibel Nord" panose="020B0603050302020204" pitchFamily="34" charset="0"/>
                          <a:ea typeface="Fibel Nord"/>
                          <a:cs typeface="Fibel Nord"/>
                        </a:rPr>
                        <a:t>sehen</a:t>
                      </a:r>
                      <a:r>
                        <a:rPr sz="1800" spc="50" baseline="0" dirty="0">
                          <a:latin typeface="Fibel Nord" panose="020B0603050302020204" pitchFamily="34" charset="0"/>
                          <a:ea typeface="Fibel Nord"/>
                          <a:cs typeface="Fibel Nord"/>
                        </a:rPr>
                        <a:t> die </a:t>
                      </a:r>
                      <a:r>
                        <a:rPr sz="1800" spc="50" baseline="0" dirty="0" err="1">
                          <a:latin typeface="Fibel Nord" panose="020B0603050302020204" pitchFamily="34" charset="0"/>
                          <a:ea typeface="Fibel Nord"/>
                          <a:cs typeface="Fibel Nord"/>
                        </a:rPr>
                        <a:t>Augen</a:t>
                      </a:r>
                      <a:r>
                        <a:rPr sz="1800" spc="50" baseline="0" dirty="0">
                          <a:latin typeface="Fibel Nord" panose="020B0603050302020204" pitchFamily="34" charset="0"/>
                          <a:ea typeface="Fibel Nord"/>
                          <a:cs typeface="Fibel Nord"/>
                        </a:rPr>
                        <a:t> </a:t>
                      </a:r>
                      <a:r>
                        <a:rPr sz="1800" spc="50" baseline="0" dirty="0" err="1">
                          <a:latin typeface="Fibel Nord" panose="020B0603050302020204" pitchFamily="34" charset="0"/>
                          <a:ea typeface="Fibel Nord"/>
                          <a:cs typeface="Fibel Nord"/>
                        </a:rPr>
                        <a:t>aus</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3"/>
                  </a:ext>
                </a:extLst>
              </a:tr>
              <a:tr h="844271">
                <a:tc>
                  <a:txBody>
                    <a:bodyPr/>
                    <a:lstStyle/>
                    <a:p>
                      <a:pPr algn="l">
                        <a:defRPr sz="1800"/>
                      </a:pPr>
                      <a:r>
                        <a:rPr sz="1800" spc="50" baseline="0" dirty="0">
                          <a:latin typeface="Fibel Nord" panose="020B0603050302020204" pitchFamily="34" charset="0"/>
                          <a:ea typeface="Fibel Nord"/>
                          <a:cs typeface="Fibel Nord"/>
                        </a:rPr>
                        <a:t>Wie </a:t>
                      </a:r>
                      <a:r>
                        <a:rPr sz="1800" spc="50" baseline="0" dirty="0" err="1">
                          <a:latin typeface="Fibel Nord" panose="020B0603050302020204" pitchFamily="34" charset="0"/>
                          <a:ea typeface="Fibel Nord"/>
                          <a:cs typeface="Fibel Nord"/>
                        </a:rPr>
                        <a:t>sieht</a:t>
                      </a:r>
                      <a:r>
                        <a:rPr sz="1800" spc="50" baseline="0" dirty="0">
                          <a:latin typeface="Fibel Nord" panose="020B0603050302020204" pitchFamily="34" charset="0"/>
                          <a:ea typeface="Fibel Nord"/>
                          <a:cs typeface="Fibel Nord"/>
                        </a:rPr>
                        <a:t> die </a:t>
                      </a:r>
                      <a:r>
                        <a:rPr sz="1800" spc="50" baseline="0" dirty="0" err="1">
                          <a:latin typeface="Fibel Nord" panose="020B0603050302020204" pitchFamily="34" charset="0"/>
                          <a:ea typeface="Fibel Nord"/>
                          <a:cs typeface="Fibel Nord"/>
                        </a:rPr>
                        <a:t>Nase</a:t>
                      </a:r>
                      <a:r>
                        <a:rPr sz="1800" spc="50" baseline="0" dirty="0">
                          <a:latin typeface="Fibel Nord" panose="020B0603050302020204" pitchFamily="34" charset="0"/>
                          <a:ea typeface="Fibel Nord"/>
                          <a:cs typeface="Fibel Nord"/>
                        </a:rPr>
                        <a:t> </a:t>
                      </a:r>
                      <a:r>
                        <a:rPr sz="1800" spc="50" baseline="0" dirty="0" err="1">
                          <a:latin typeface="Fibel Nord" panose="020B0603050302020204" pitchFamily="34" charset="0"/>
                          <a:ea typeface="Fibel Nord"/>
                          <a:cs typeface="Fibel Nord"/>
                        </a:rPr>
                        <a:t>aus</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dirty="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4"/>
                  </a:ext>
                </a:extLst>
              </a:tr>
              <a:tr h="844271">
                <a:tc>
                  <a:txBody>
                    <a:bodyPr/>
                    <a:lstStyle/>
                    <a:p>
                      <a:pPr algn="l">
                        <a:defRPr sz="1800"/>
                      </a:pPr>
                      <a:r>
                        <a:rPr sz="1800" spc="50" baseline="0" dirty="0">
                          <a:latin typeface="Fibel Nord" panose="020B0603050302020204" pitchFamily="34" charset="0"/>
                          <a:ea typeface="Fibel Nord"/>
                          <a:cs typeface="Fibel Nord"/>
                        </a:rPr>
                        <a:t>Wie </a:t>
                      </a:r>
                      <a:r>
                        <a:rPr sz="1800" spc="50" baseline="0" dirty="0" err="1">
                          <a:latin typeface="Fibel Nord" panose="020B0603050302020204" pitchFamily="34" charset="0"/>
                          <a:ea typeface="Fibel Nord"/>
                          <a:cs typeface="Fibel Nord"/>
                        </a:rPr>
                        <a:t>sehen</a:t>
                      </a:r>
                      <a:r>
                        <a:rPr sz="1800" spc="50" baseline="0" dirty="0">
                          <a:latin typeface="Fibel Nord" panose="020B0603050302020204" pitchFamily="34" charset="0"/>
                          <a:ea typeface="Fibel Nord"/>
                          <a:cs typeface="Fibel Nord"/>
                        </a:rPr>
                        <a:t> die </a:t>
                      </a:r>
                      <a:r>
                        <a:rPr sz="1800" spc="50" baseline="0" dirty="0" err="1">
                          <a:latin typeface="Fibel Nord" panose="020B0603050302020204" pitchFamily="34" charset="0"/>
                          <a:ea typeface="Fibel Nord"/>
                          <a:cs typeface="Fibel Nord"/>
                        </a:rPr>
                        <a:t>Ohren</a:t>
                      </a:r>
                      <a:r>
                        <a:rPr sz="1800" spc="50" baseline="0" dirty="0">
                          <a:latin typeface="Fibel Nord" panose="020B0603050302020204" pitchFamily="34" charset="0"/>
                          <a:ea typeface="Fibel Nord"/>
                          <a:cs typeface="Fibel Nord"/>
                        </a:rPr>
                        <a:t> </a:t>
                      </a:r>
                      <a:r>
                        <a:rPr sz="1800" spc="50" baseline="0" dirty="0" err="1">
                          <a:latin typeface="Fibel Nord" panose="020B0603050302020204" pitchFamily="34" charset="0"/>
                          <a:ea typeface="Fibel Nord"/>
                          <a:cs typeface="Fibel Nord"/>
                        </a:rPr>
                        <a:t>aus</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844271">
                <a:tc>
                  <a:txBody>
                    <a:bodyPr/>
                    <a:lstStyle/>
                    <a:p>
                      <a:pPr algn="l">
                        <a:defRPr sz="1800"/>
                      </a:pPr>
                      <a:r>
                        <a:rPr sz="1800" spc="50" baseline="0" dirty="0">
                          <a:latin typeface="Fibel Nord" panose="020B0603050302020204" pitchFamily="34" charset="0"/>
                          <a:ea typeface="Fibel Nord"/>
                          <a:cs typeface="Fibel Nord"/>
                        </a:rPr>
                        <a:t>Was </a:t>
                      </a:r>
                      <a:r>
                        <a:rPr sz="1800" spc="50" baseline="0" dirty="0" err="1">
                          <a:latin typeface="Fibel Nord" panose="020B0603050302020204" pitchFamily="34" charset="0"/>
                          <a:ea typeface="Fibel Nord"/>
                          <a:cs typeface="Fibel Nord"/>
                        </a:rPr>
                        <a:t>trägt</a:t>
                      </a:r>
                      <a:r>
                        <a:rPr sz="1800" spc="50" baseline="0" dirty="0">
                          <a:latin typeface="Fibel Nord" panose="020B0603050302020204" pitchFamily="34" charset="0"/>
                          <a:ea typeface="Fibel Nord"/>
                          <a:cs typeface="Fibel Nord"/>
                        </a:rPr>
                        <a:t> </a:t>
                      </a:r>
                      <a:r>
                        <a:rPr lang="de-DE" sz="1800" spc="50" baseline="0" dirty="0">
                          <a:latin typeface="Fibel Nord" panose="020B0603050302020204" pitchFamily="34" charset="0"/>
                          <a:ea typeface="Fibel Nord"/>
                          <a:cs typeface="Fibel Nord"/>
                        </a:rPr>
                        <a:t>m</a:t>
                      </a:r>
                      <a:r>
                        <a:rPr sz="1800" spc="50" baseline="0" dirty="0" err="1">
                          <a:latin typeface="Fibel Nord" panose="020B0603050302020204" pitchFamily="34" charset="0"/>
                          <a:ea typeface="Fibel Nord"/>
                          <a:cs typeface="Fibel Nord"/>
                        </a:rPr>
                        <a:t>ein</a:t>
                      </a:r>
                      <a:r>
                        <a:rPr lang="en-US" sz="1800" spc="50" baseline="0" dirty="0" err="1">
                          <a:latin typeface="Fibel Nord" panose="020B0603050302020204" pitchFamily="34" charset="0"/>
                          <a:ea typeface="Fibel Nord"/>
                          <a:cs typeface="Fibel Nord"/>
                        </a:rPr>
                        <a:t>e</a:t>
                      </a:r>
                      <a:r>
                        <a:rPr lang="en-US" sz="1800" spc="50" baseline="0" dirty="0">
                          <a:latin typeface="Fibel Nord" panose="020B0603050302020204" pitchFamily="34" charset="0"/>
                          <a:ea typeface="Fibel Nord"/>
                          <a:cs typeface="Fibel Nord"/>
                        </a:rPr>
                        <a:t> </a:t>
                      </a:r>
                      <a:r>
                        <a:rPr lang="en-US" sz="1800" spc="50" baseline="0" dirty="0" err="1">
                          <a:latin typeface="Fibel Nord" panose="020B0603050302020204" pitchFamily="34" charset="0"/>
                          <a:ea typeface="Fibel Nord"/>
                          <a:cs typeface="Fibel Nord"/>
                        </a:rPr>
                        <a:t>Fantasiefigur</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6"/>
                  </a:ext>
                </a:extLst>
              </a:tr>
              <a:tr h="892863">
                <a:tc>
                  <a:txBody>
                    <a:bodyPr/>
                    <a:lstStyle/>
                    <a:p>
                      <a:pPr algn="l">
                        <a:defRPr sz="1800"/>
                      </a:pPr>
                      <a:r>
                        <a:rPr lang="de-DE" sz="1800" spc="50" baseline="0" dirty="0">
                          <a:latin typeface="Fibel Nord" panose="020B0603050302020204" pitchFamily="34" charset="0"/>
                        </a:rPr>
                        <a:t>Was sind ihre besonderen Merkmale?</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dirty="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3967160108"/>
                  </a:ext>
                </a:extLst>
              </a:tr>
              <a:tr h="844271">
                <a:tc>
                  <a:txBody>
                    <a:bodyPr/>
                    <a:lstStyle/>
                    <a:p>
                      <a:pPr algn="l">
                        <a:defRPr sz="1800"/>
                      </a:pPr>
                      <a:r>
                        <a:rPr sz="1800" spc="50" baseline="0" dirty="0">
                          <a:latin typeface="Fibel Nord" panose="020B0603050302020204" pitchFamily="34" charset="0"/>
                          <a:ea typeface="Fibel Nord"/>
                          <a:cs typeface="Fibel Nord"/>
                        </a:rPr>
                        <a:t>Was </a:t>
                      </a:r>
                      <a:r>
                        <a:rPr sz="1800" spc="50" baseline="0" dirty="0" err="1">
                          <a:latin typeface="Fibel Nord" panose="020B0603050302020204" pitchFamily="34" charset="0"/>
                          <a:ea typeface="Fibel Nord"/>
                          <a:cs typeface="Fibel Nord"/>
                        </a:rPr>
                        <a:t>sind</a:t>
                      </a:r>
                      <a:r>
                        <a:rPr sz="1800" spc="50" baseline="0" dirty="0">
                          <a:latin typeface="Fibel Nord" panose="020B0603050302020204" pitchFamily="34" charset="0"/>
                          <a:ea typeface="Fibel Nord"/>
                          <a:cs typeface="Fibel Nord"/>
                        </a:rPr>
                        <a:t> </a:t>
                      </a:r>
                      <a:r>
                        <a:rPr lang="de-DE" sz="1800" spc="50" baseline="0" dirty="0">
                          <a:latin typeface="Fibel Nord" panose="020B0603050302020204" pitchFamily="34" charset="0"/>
                          <a:ea typeface="Fibel Nord"/>
                          <a:cs typeface="Fibel Nord"/>
                        </a:rPr>
                        <a:t>ihre</a:t>
                      </a:r>
                      <a:r>
                        <a:rPr lang="en-US" sz="1800" spc="50" baseline="0" dirty="0">
                          <a:latin typeface="Fibel Nord" panose="020B0603050302020204" pitchFamily="34" charset="0"/>
                          <a:ea typeface="Fibel Nord"/>
                          <a:cs typeface="Fibel Nord"/>
                        </a:rPr>
                        <a:t> </a:t>
                      </a:r>
                      <a:r>
                        <a:rPr sz="1800" spc="50" baseline="0" dirty="0" err="1">
                          <a:latin typeface="Fibel Nord" panose="020B0603050302020204" pitchFamily="34" charset="0"/>
                          <a:ea typeface="Fibel Nord"/>
                          <a:cs typeface="Fibel Nord"/>
                        </a:rPr>
                        <a:t>inneren</a:t>
                      </a:r>
                      <a:r>
                        <a:rPr sz="1800" spc="50" baseline="0" dirty="0">
                          <a:latin typeface="Fibel Nord" panose="020B0603050302020204" pitchFamily="34" charset="0"/>
                          <a:ea typeface="Fibel Nord"/>
                          <a:cs typeface="Fibel Nord"/>
                        </a:rPr>
                        <a:t> </a:t>
                      </a:r>
                      <a:r>
                        <a:rPr sz="1800" spc="50" baseline="0" dirty="0" err="1">
                          <a:latin typeface="Fibel Nord" panose="020B0603050302020204" pitchFamily="34" charset="0"/>
                          <a:ea typeface="Fibel Nord"/>
                          <a:cs typeface="Fibel Nord"/>
                        </a:rPr>
                        <a:t>Merkmale</a:t>
                      </a:r>
                      <a:r>
                        <a:rPr sz="1800" spc="50" baseline="0" dirty="0">
                          <a:latin typeface="Fibel Nord" panose="020B0603050302020204" pitchFamily="34" charset="0"/>
                          <a:ea typeface="Fibel Nord"/>
                          <a:cs typeface="Fibel Nord"/>
                        </a:rPr>
                        <a:t>?</a:t>
                      </a:r>
                      <a:endParaRPr sz="1800" spc="50" baseline="0" dirty="0">
                        <a:latin typeface="Fibel Nord" panose="020B0603050302020204" pitchFamily="34" charset="0"/>
                      </a:endParaRPr>
                    </a:p>
                  </a:txBody>
                  <a:tcPr marL="45720" marR="45720"/>
                </a:tc>
                <a:tc>
                  <a:txBody>
                    <a:bodyPr/>
                    <a:lstStyle/>
                    <a:p>
                      <a:pPr>
                        <a:defRPr>
                          <a:latin typeface="+mj-lt"/>
                          <a:ea typeface="+mj-ea"/>
                          <a:cs typeface="+mj-cs"/>
                        </a:defRPr>
                      </a:pPr>
                      <a:endParaRPr sz="1800" spc="50" baseline="0" dirty="0">
                        <a:latin typeface="Fibel Nord" panose="020B0603050302020204" pitchFamily="34" charset="0"/>
                      </a:endParaRPr>
                    </a:p>
                  </a:txBody>
                  <a:tcPr marL="45720" marR="45720">
                    <a:lnR w="12700" cap="flat" cmpd="sng" algn="ctr">
                      <a:noFill/>
                      <a:prstDash val="solid"/>
                      <a:round/>
                      <a:headEnd type="none" w="med" len="med"/>
                      <a:tailEnd type="none" w="med" len="med"/>
                    </a:lnR>
                  </a:tcPr>
                </a:tc>
                <a:extLst>
                  <a:ext uri="{0D108BD9-81ED-4DB2-BD59-A6C34878D82A}">
                    <a16:rowId xmlns:a16="http://schemas.microsoft.com/office/drawing/2014/main" val="10007"/>
                  </a:ext>
                </a:extLst>
              </a:tr>
            </a:tbl>
          </a:graphicData>
        </a:graphic>
      </p:graphicFrame>
      <p:pic>
        <p:nvPicPr>
          <p:cNvPr id="13" name="Picture 12">
            <a:extLst>
              <a:ext uri="{FF2B5EF4-FFF2-40B4-BE49-F238E27FC236}">
                <a16:creationId xmlns:a16="http://schemas.microsoft.com/office/drawing/2014/main" id="{2F7F7200-8171-4866-8C82-197BFB0D13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632083" y="1268538"/>
            <a:ext cx="420587" cy="369328"/>
          </a:xfrm>
          <a:prstGeom prst="rect">
            <a:avLst/>
          </a:prstGeom>
        </p:spPr>
      </p:pic>
      <p:pic>
        <p:nvPicPr>
          <p:cNvPr id="3" name="Picture 2">
            <a:extLst>
              <a:ext uri="{FF2B5EF4-FFF2-40B4-BE49-F238E27FC236}">
                <a16:creationId xmlns:a16="http://schemas.microsoft.com/office/drawing/2014/main" id="{8F89913E-3E87-43BA-B71E-D4F432175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336" y="1137852"/>
            <a:ext cx="701652" cy="701652"/>
          </a:xfrm>
          <a:prstGeom prst="rect">
            <a:avLst/>
          </a:prstGeom>
        </p:spPr>
      </p:pic>
      <p:sp>
        <p:nvSpPr>
          <p:cNvPr id="14" name="Slide Number Placeholder 3">
            <a:extLst>
              <a:ext uri="{FF2B5EF4-FFF2-40B4-BE49-F238E27FC236}">
                <a16:creationId xmlns:a16="http://schemas.microsoft.com/office/drawing/2014/main" id="{C3583155-8F2B-414E-A919-80E6C0B3E96B}"/>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155</a:t>
            </a:fld>
            <a:endParaRPr lang="de-DE"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2678762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93" name="TextBox 19"/>
          <p:cNvSpPr txBox="1"/>
          <p:nvPr/>
        </p:nvSpPr>
        <p:spPr bwMode="auto">
          <a:xfrm>
            <a:off x="2501348" y="1869567"/>
            <a:ext cx="1855305" cy="396237"/>
          </a:xfrm>
          <a:prstGeom prst="rect">
            <a:avLst/>
          </a:prstGeom>
          <a:ln w="12700">
            <a:miter lim="400000"/>
          </a:ln>
        </p:spPr>
        <p:txBody>
          <a:bodyPr lIns="45718" tIns="45718" rIns="45718" bIns="45718">
            <a:spAutoFit/>
          </a:bodyPr>
          <a:lstStyle>
            <a:lvl1pPr algn="ctr">
              <a:defRPr sz="2000" b="1">
                <a:latin typeface="Fibel Nord"/>
                <a:ea typeface="Fibel Nord"/>
                <a:cs typeface="Fibel Nord"/>
              </a:defRPr>
            </a:lvl1pPr>
          </a:lstStyle>
          <a:p>
            <a:pPr>
              <a:defRPr/>
            </a:pPr>
            <a:r>
              <a:rPr spc="50" dirty="0" err="1"/>
              <a:t>erste</a:t>
            </a:r>
            <a:r>
              <a:rPr spc="50" dirty="0"/>
              <a:t> </a:t>
            </a:r>
            <a:r>
              <a:rPr lang="de-DE" spc="50" dirty="0"/>
              <a:t>Fassung</a:t>
            </a:r>
            <a:endParaRPr spc="50" dirty="0"/>
          </a:p>
        </p:txBody>
      </p:sp>
      <p:grpSp>
        <p:nvGrpSpPr>
          <p:cNvPr id="1918" name="Gruppieren 5"/>
          <p:cNvGrpSpPr/>
          <p:nvPr/>
        </p:nvGrpSpPr>
        <p:grpSpPr bwMode="auto">
          <a:xfrm>
            <a:off x="433171" y="971841"/>
            <a:ext cx="6397609" cy="928744"/>
            <a:chOff x="0" y="0"/>
            <a:chExt cx="6397609" cy="928742"/>
          </a:xfrm>
        </p:grpSpPr>
        <p:sp>
          <p:nvSpPr>
            <p:cNvPr id="1914" name="TextBox 1"/>
            <p:cNvSpPr txBox="1"/>
            <p:nvPr/>
          </p:nvSpPr>
          <p:spPr bwMode="auto">
            <a:xfrm>
              <a:off x="396000" y="5418"/>
              <a:ext cx="6001609" cy="923324"/>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Beschreibe deine Fantasiefigur. Benutze deine Stichpunkte als Hilfe. Schreibe nur auf die weißen Linien. Die grauen Linien werden später für das Überarbeiten benutzt.</a:t>
              </a:r>
            </a:p>
          </p:txBody>
        </p:sp>
        <p:grpSp>
          <p:nvGrpSpPr>
            <p:cNvPr id="1917" name="Oval 18"/>
            <p:cNvGrpSpPr/>
            <p:nvPr/>
          </p:nvGrpSpPr>
          <p:grpSpPr bwMode="auto">
            <a:xfrm>
              <a:off x="0" y="0"/>
              <a:ext cx="360003" cy="370836"/>
              <a:chOff x="0" y="0"/>
              <a:chExt cx="360002" cy="370835"/>
            </a:xfrm>
          </p:grpSpPr>
          <p:sp>
            <p:nvSpPr>
              <p:cNvPr id="1915" name="Circle"/>
              <p:cNvSpPr/>
              <p:nvPr/>
            </p:nvSpPr>
            <p:spPr bwMode="auto">
              <a:xfrm>
                <a:off x="0" y="7882"/>
                <a:ext cx="360003" cy="35507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916" name="1"/>
              <p:cNvSpPr txBox="1"/>
              <p:nvPr/>
            </p:nvSpPr>
            <p:spPr bwMode="auto">
              <a:xfrm>
                <a:off x="103970" y="0"/>
                <a:ext cx="152061"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sp>
        <p:nvSpPr>
          <p:cNvPr id="1919" name="TextBox 2"/>
          <p:cNvSpPr txBox="1"/>
          <p:nvPr/>
        </p:nvSpPr>
        <p:spPr bwMode="auto">
          <a:xfrm>
            <a:off x="268413" y="229960"/>
            <a:ext cx="5761024" cy="390383"/>
          </a:xfrm>
          <a:prstGeom prst="rect">
            <a:avLst/>
          </a:prstGeom>
          <a:noFill/>
          <a:ln w="12700" cap="flat">
            <a:noFill/>
            <a:miter lim="400000"/>
          </a:ln>
          <a:effectLst/>
        </p:spPr>
        <p:txBody>
          <a:bodyPr wrap="square" lIns="45718" tIns="45718" rIns="45718" bIns="45718" numCol="1" anchor="t">
            <a:noAutofit/>
          </a:bodyPr>
          <a:lstStyle>
            <a:lvl1pPr>
              <a:defRPr sz="2000" b="1">
                <a:latin typeface="Fibel Nord"/>
                <a:ea typeface="Fibel Nord"/>
                <a:cs typeface="Fibel Nord"/>
              </a:defRPr>
            </a:lvl1pPr>
          </a:lstStyle>
          <a:p>
            <a:pPr>
              <a:defRPr/>
            </a:pPr>
            <a:r>
              <a:rPr lang="de-DE" sz="2200" spc="50" dirty="0"/>
              <a:t>AB 18a: S</a:t>
            </a:r>
            <a:r>
              <a:rPr sz="2200" spc="50" dirty="0" err="1"/>
              <a:t>chreiben</a:t>
            </a:r>
            <a:r>
              <a:rPr sz="2200" spc="50" dirty="0"/>
              <a:t> - </a:t>
            </a:r>
            <a:r>
              <a:rPr lang="de-DE" sz="2200" spc="50" dirty="0"/>
              <a:t>Fantasie</a:t>
            </a:r>
            <a:r>
              <a:rPr sz="2200" spc="50" dirty="0" err="1"/>
              <a:t>figur</a:t>
            </a:r>
            <a:endParaRPr sz="2200" spc="50" dirty="0"/>
          </a:p>
        </p:txBody>
      </p:sp>
      <p:sp>
        <p:nvSpPr>
          <p:cNvPr id="27" name="Rectangle 7">
            <a:extLst>
              <a:ext uri="{FF2B5EF4-FFF2-40B4-BE49-F238E27FC236}">
                <a16:creationId xmlns:a16="http://schemas.microsoft.com/office/drawing/2014/main" id="{713CB468-8E59-43E0-A24B-CC7CEA00AB99}"/>
              </a:ext>
            </a:extLst>
          </p:cNvPr>
          <p:cNvSpPr/>
          <p:nvPr/>
        </p:nvSpPr>
        <p:spPr bwMode="auto">
          <a:xfrm>
            <a:off x="-251724" y="644372"/>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4" name="Slide Number Placeholder 3">
            <a:extLst>
              <a:ext uri="{FF2B5EF4-FFF2-40B4-BE49-F238E27FC236}">
                <a16:creationId xmlns:a16="http://schemas.microsoft.com/office/drawing/2014/main" id="{D8970F66-AFE1-4990-9ADE-25EC58767888}"/>
              </a:ext>
            </a:extLst>
          </p:cNvPr>
          <p:cNvSpPr>
            <a:spLocks noGrp="1"/>
          </p:cNvSpPr>
          <p:nvPr>
            <p:ph type="sldNum" sz="quarter" idx="2"/>
          </p:nvPr>
        </p:nvSpPr>
        <p:spPr bwMode="auto">
          <a:xfrm>
            <a:off x="6166515" y="9329530"/>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157</a:t>
            </a:fld>
            <a:endParaRPr lang="de-DE" dirty="0"/>
          </a:p>
        </p:txBody>
      </p:sp>
      <p:sp>
        <p:nvSpPr>
          <p:cNvPr id="14" name="TextBox 45">
            <a:extLst>
              <a:ext uri="{FF2B5EF4-FFF2-40B4-BE49-F238E27FC236}">
                <a16:creationId xmlns:a16="http://schemas.microsoft.com/office/drawing/2014/main" id="{553F9B37-2B07-4E8D-A1CC-5F3300DDF4F4}"/>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graphicFrame>
        <p:nvGraphicFramePr>
          <p:cNvPr id="25" name="Table 12">
            <a:extLst>
              <a:ext uri="{FF2B5EF4-FFF2-40B4-BE49-F238E27FC236}">
                <a16:creationId xmlns:a16="http://schemas.microsoft.com/office/drawing/2014/main" id="{1F493BA7-3D65-4B0F-BE14-AC5E239B7C09}"/>
              </a:ext>
            </a:extLst>
          </p:cNvPr>
          <p:cNvGraphicFramePr>
            <a:graphicFrameLocks/>
          </p:cNvGraphicFramePr>
          <p:nvPr>
            <p:extLst>
              <p:ext uri="{D42A27DB-BD31-4B8C-83A1-F6EECF244321}">
                <p14:modId xmlns:p14="http://schemas.microsoft.com/office/powerpoint/2010/main" val="2891057337"/>
              </p:ext>
            </p:extLst>
          </p:nvPr>
        </p:nvGraphicFramePr>
        <p:xfrm>
          <a:off x="268413" y="2324904"/>
          <a:ext cx="6589587" cy="7346004"/>
        </p:xfrm>
        <a:graphic>
          <a:graphicData uri="http://schemas.openxmlformats.org/drawingml/2006/table">
            <a:tbl>
              <a:tblPr>
                <a:tableStyleId>{4C3C2611-4C71-4FC5-86AE-919BDF0F9419}</a:tableStyleId>
              </a:tblPr>
              <a:tblGrid>
                <a:gridCol w="1175376">
                  <a:extLst>
                    <a:ext uri="{9D8B030D-6E8A-4147-A177-3AD203B41FA5}">
                      <a16:colId xmlns:a16="http://schemas.microsoft.com/office/drawing/2014/main" val="20000"/>
                    </a:ext>
                  </a:extLst>
                </a:gridCol>
                <a:gridCol w="5414211">
                  <a:extLst>
                    <a:ext uri="{9D8B030D-6E8A-4147-A177-3AD203B41FA5}">
                      <a16:colId xmlns:a16="http://schemas.microsoft.com/office/drawing/2014/main" val="20001"/>
                    </a:ext>
                  </a:extLst>
                </a:gridCol>
              </a:tblGrid>
              <a:tr h="843188">
                <a:tc gridSpan="2">
                  <a:txBody>
                    <a:bodyPr/>
                    <a:lstStyle/>
                    <a:p>
                      <a:pPr algn="ctr" defTabSz="685800">
                        <a:defRPr/>
                      </a:pPr>
                      <a:r>
                        <a:rPr sz="1600" b="1" spc="50" baseline="0" dirty="0" err="1">
                          <a:latin typeface="Fibel Nord"/>
                          <a:ea typeface="Fibel Nord"/>
                          <a:cs typeface="Fibel Nord"/>
                        </a:rPr>
                        <a:t>Schreibe</a:t>
                      </a:r>
                      <a:r>
                        <a:rPr sz="1600" b="1" spc="50" baseline="0" dirty="0">
                          <a:latin typeface="Fibel Nord"/>
                          <a:ea typeface="Fibel Nord"/>
                          <a:cs typeface="Fibel Nord"/>
                        </a:rPr>
                        <a:t> die </a:t>
                      </a:r>
                      <a:r>
                        <a:rPr sz="1600" b="1" spc="50" baseline="0" dirty="0" err="1">
                          <a:latin typeface="Fibel Nord"/>
                          <a:ea typeface="Fibel Nord"/>
                          <a:cs typeface="Fibel Nord"/>
                        </a:rPr>
                        <a:t>Antworten</a:t>
                      </a:r>
                      <a:r>
                        <a:rPr sz="1600" b="1" spc="50" baseline="0" dirty="0">
                          <a:latin typeface="Fibel Nord"/>
                          <a:ea typeface="Fibel Nord"/>
                          <a:cs typeface="Fibel Nord"/>
                        </a:rPr>
                        <a:t> </a:t>
                      </a:r>
                      <a:r>
                        <a:rPr sz="1600" b="1" spc="50" baseline="0" dirty="0" err="1">
                          <a:latin typeface="Fibel Nord"/>
                          <a:ea typeface="Fibel Nord"/>
                          <a:cs typeface="Fibel Nord"/>
                        </a:rPr>
                        <a:t>aus</a:t>
                      </a:r>
                      <a:r>
                        <a:rPr sz="1600" b="1" spc="50" baseline="0" dirty="0">
                          <a:latin typeface="Fibel Nord"/>
                          <a:ea typeface="Fibel Nord"/>
                          <a:cs typeface="Fibel Nord"/>
                        </a:rPr>
                        <a:t> </a:t>
                      </a:r>
                      <a:r>
                        <a:rPr sz="1600" b="1" spc="50" baseline="0" dirty="0" err="1">
                          <a:latin typeface="Fibel Nord"/>
                          <a:ea typeface="Fibel Nord"/>
                          <a:cs typeface="Fibel Nord"/>
                        </a:rPr>
                        <a:t>deiner</a:t>
                      </a:r>
                      <a:r>
                        <a:rPr sz="1600" b="1" spc="50" baseline="0" dirty="0">
                          <a:latin typeface="Fibel Nord"/>
                          <a:ea typeface="Fibel Nord"/>
                          <a:cs typeface="Fibel Nord"/>
                        </a:rPr>
                        <a:t> </a:t>
                      </a:r>
                      <a:r>
                        <a:rPr sz="1600" b="1" spc="50" baseline="0" dirty="0" err="1">
                          <a:latin typeface="Fibel Nord"/>
                          <a:ea typeface="Fibel Nord"/>
                          <a:cs typeface="Fibel Nord"/>
                        </a:rPr>
                        <a:t>Tabelle</a:t>
                      </a:r>
                      <a:r>
                        <a:rPr sz="1600" b="1" spc="50" baseline="0" dirty="0">
                          <a:latin typeface="Fibel Nord"/>
                          <a:ea typeface="Fibel Nord"/>
                          <a:cs typeface="Fibel Nord"/>
                        </a:rPr>
                        <a:t> in </a:t>
                      </a:r>
                      <a:r>
                        <a:rPr sz="1600" b="1" spc="50" baseline="0" dirty="0" err="1">
                          <a:latin typeface="Fibel Nord"/>
                          <a:ea typeface="Fibel Nord"/>
                          <a:cs typeface="Fibel Nord"/>
                        </a:rPr>
                        <a:t>ganzen</a:t>
                      </a:r>
                      <a:r>
                        <a:rPr sz="1600" b="1" spc="50" baseline="0" dirty="0">
                          <a:latin typeface="Fibel Nord"/>
                          <a:ea typeface="Fibel Nord"/>
                          <a:cs typeface="Fibel Nord"/>
                        </a:rPr>
                        <a:t> </a:t>
                      </a:r>
                      <a:r>
                        <a:rPr sz="1600" b="1" spc="50" baseline="0" dirty="0" err="1">
                          <a:latin typeface="Fibel Nord"/>
                          <a:ea typeface="Fibel Nord"/>
                          <a:cs typeface="Fibel Nord"/>
                        </a:rPr>
                        <a:t>Sätzen</a:t>
                      </a:r>
                      <a:r>
                        <a:rPr sz="1600" b="1" spc="50" baseline="0" dirty="0">
                          <a:latin typeface="Fibel Nord"/>
                          <a:ea typeface="Fibel Nord"/>
                          <a:cs typeface="Fibel Nord"/>
                        </a:rPr>
                        <a:t> </a:t>
                      </a:r>
                      <a:r>
                        <a:rPr sz="1600" b="1" spc="50" baseline="0" dirty="0" err="1">
                          <a:latin typeface="Fibel Nord"/>
                          <a:ea typeface="Fibel Nord"/>
                          <a:cs typeface="Fibel Nord"/>
                        </a:rPr>
                        <a:t>hier</a:t>
                      </a:r>
                      <a:r>
                        <a:rPr sz="1600" b="1" spc="50" baseline="0" dirty="0">
                          <a:latin typeface="Fibel Nord"/>
                          <a:ea typeface="Fibel Nord"/>
                          <a:cs typeface="Fibel Nord"/>
                        </a:rPr>
                        <a:t> </a:t>
                      </a:r>
                      <a:r>
                        <a:rPr sz="1600" b="1" spc="50" baseline="0" dirty="0" err="1">
                          <a:latin typeface="Fibel Nord"/>
                          <a:ea typeface="Fibel Nord"/>
                          <a:cs typeface="Fibel Nord"/>
                        </a:rPr>
                        <a:t>hinein</a:t>
                      </a:r>
                      <a:r>
                        <a:rPr sz="1600" b="1" spc="50" baseline="0" dirty="0">
                          <a:latin typeface="Fibel Nord"/>
                          <a:ea typeface="Fibel Nord"/>
                          <a:cs typeface="Fibel Nord"/>
                        </a:rPr>
                        <a:t>.</a:t>
                      </a:r>
                      <a:r>
                        <a:rPr lang="de-DE" sz="1600" b="1" spc="50" baseline="0" dirty="0">
                          <a:latin typeface="Fibel Nord"/>
                          <a:ea typeface="Fibel Nord"/>
                          <a:cs typeface="Fibel Nord"/>
                        </a:rPr>
                        <a:t> </a:t>
                      </a:r>
                    </a:p>
                    <a:p>
                      <a:pPr algn="ctr" defTabSz="685800">
                        <a:defRPr/>
                      </a:pPr>
                      <a:r>
                        <a:rPr lang="de-DE" sz="1600" b="1" spc="50" baseline="0" dirty="0">
                          <a:latin typeface="Fibel Nord"/>
                          <a:ea typeface="Fibel Nord"/>
                          <a:cs typeface="Fibel Nord"/>
                        </a:rPr>
                        <a:t>Du kannst die Sätze auch verbinden! </a:t>
                      </a:r>
                      <a:r>
                        <a:rPr lang="de-DE" sz="1600" b="1" u="sng" spc="50" baseline="0" dirty="0">
                          <a:solidFill>
                            <a:schemeClr val="tx1"/>
                          </a:solidFill>
                          <a:latin typeface="Fibel Nord"/>
                          <a:ea typeface="Fibel Nord"/>
                          <a:cs typeface="Fibel Nord"/>
                        </a:rPr>
                        <a:t>Schreibe nur auf die weißen Linien.</a:t>
                      </a:r>
                      <a:endParaRPr sz="1600" u="sng" spc="50" baseline="0" dirty="0">
                        <a:solidFill>
                          <a:schemeClr val="tx1"/>
                        </a:solidFill>
                      </a:endParaRPr>
                    </a:p>
                  </a:txBody>
                  <a:tcPr marL="45720" marR="45720" anchor="ctr">
                    <a:lnR w="12700" cap="flat" cmpd="sng" algn="ctr">
                      <a:noFill/>
                      <a:prstDash val="solid"/>
                      <a:round/>
                      <a:headEnd type="none" w="med" len="med"/>
                      <a:tailEnd type="none" w="med" len="med"/>
                    </a:lnR>
                    <a:solidFill>
                      <a:srgbClr val="E7E6E6"/>
                    </a:solidFill>
                  </a:tcPr>
                </a:tc>
                <a:tc hMerge="1">
                  <a:txBody>
                    <a:bodyPr/>
                    <a:lstStyle/>
                    <a:p>
                      <a:endParaRPr/>
                    </a:p>
                  </a:txBody>
                  <a:tcPr/>
                </a:tc>
                <a:extLst>
                  <a:ext uri="{0D108BD9-81ED-4DB2-BD59-A6C34878D82A}">
                    <a16:rowId xmlns:a16="http://schemas.microsoft.com/office/drawing/2014/main" val="10000"/>
                  </a:ext>
                </a:extLst>
              </a:tr>
              <a:tr h="1625704">
                <a:tc>
                  <a:txBody>
                    <a:bodyPr/>
                    <a:lstStyle/>
                    <a:p>
                      <a:pPr algn="l" defTabSz="685800">
                        <a:defRPr/>
                      </a:pPr>
                      <a:r>
                        <a:rPr sz="1600" b="1" spc="50" baseline="0" dirty="0">
                          <a:solidFill>
                            <a:srgbClr val="FFFFFF"/>
                          </a:solidFill>
                          <a:latin typeface="Fibel Nord"/>
                          <a:ea typeface="Fibel Nord"/>
                          <a:cs typeface="Fibel Nord"/>
                        </a:rPr>
                        <a:t>Wie </a:t>
                      </a:r>
                      <a:r>
                        <a:rPr lang="de-DE" sz="1600" b="1" spc="50" baseline="0" dirty="0">
                          <a:solidFill>
                            <a:srgbClr val="FFFFFF"/>
                          </a:solidFill>
                          <a:latin typeface="Fibel Nord"/>
                          <a:ea typeface="Fibel Nord"/>
                          <a:cs typeface="Fibel Nord"/>
                        </a:rPr>
                        <a:t>heißt meine Fantasie</a:t>
                      </a:r>
                      <a:r>
                        <a:rPr sz="1600" b="1" spc="50" baseline="0" dirty="0" err="1">
                          <a:solidFill>
                            <a:srgbClr val="FFFFFF"/>
                          </a:solidFill>
                          <a:latin typeface="Fibel Nord"/>
                          <a:ea typeface="Fibel Nord"/>
                          <a:cs typeface="Fibel Nord"/>
                        </a:rPr>
                        <a:t>figur</a:t>
                      </a:r>
                      <a:r>
                        <a:rPr sz="1600" b="1" spc="50" baseline="0" dirty="0">
                          <a:solidFill>
                            <a:srgbClr val="FFFFFF"/>
                          </a:solidFill>
                          <a:latin typeface="Fibel Nord"/>
                          <a:ea typeface="Fibel Nord"/>
                          <a:cs typeface="Fibel Nord"/>
                        </a:rPr>
                        <a:t>?</a:t>
                      </a:r>
                      <a:endParaRPr sz="1600" spc="50" baseline="0" dirty="0"/>
                    </a:p>
                  </a:txBody>
                  <a:tcPr marL="45720" marR="45720">
                    <a:lnB w="12700" cap="flat" cmpd="sng" algn="ctr">
                      <a:solidFill>
                        <a:schemeClr val="bg1">
                          <a:lumMod val="85000"/>
                        </a:schemeClr>
                      </a:solidFill>
                      <a:prstDash val="sysDot"/>
                      <a:round/>
                      <a:headEnd type="none" w="med" len="med"/>
                      <a:tailEnd type="none" w="med" len="med"/>
                    </a:lnB>
                    <a:solidFill>
                      <a:srgbClr val="808080"/>
                    </a:solidFill>
                  </a:tcPr>
                </a:tc>
                <a:tc rowSpan="4">
                  <a:txBody>
                    <a:bodyPr/>
                    <a:lstStyle/>
                    <a:p>
                      <a:pPr defTabSz="685800">
                        <a:defRPr sz="1000">
                          <a:latin typeface="Fibel Nord"/>
                          <a:ea typeface="Fibel Nord"/>
                          <a:cs typeface="Fibel Nord"/>
                        </a:defRPr>
                      </a:pPr>
                      <a:endParaRPr sz="1600" spc="50" baseline="0"/>
                    </a:p>
                  </a:txBody>
                  <a:tcPr marL="45720" marR="4572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1625704">
                <a:tc>
                  <a:txBody>
                    <a:bodyPr/>
                    <a:lstStyle/>
                    <a:p>
                      <a:pPr algn="l" defTabSz="685800">
                        <a:defRPr/>
                      </a:pPr>
                      <a:r>
                        <a:rPr sz="1600" b="1" spc="50" baseline="0" dirty="0">
                          <a:solidFill>
                            <a:srgbClr val="FFFFFF"/>
                          </a:solidFill>
                          <a:latin typeface="Fibel Nord"/>
                          <a:ea typeface="Fibel Nord"/>
                          <a:cs typeface="Fibel Nord"/>
                        </a:rPr>
                        <a:t>Wie alt </a:t>
                      </a:r>
                      <a:r>
                        <a:rPr sz="1600" b="1" spc="50" baseline="0" dirty="0" err="1">
                          <a:solidFill>
                            <a:srgbClr val="FFFFFF"/>
                          </a:solidFill>
                          <a:latin typeface="Fibel Nord"/>
                          <a:ea typeface="Fibel Nord"/>
                          <a:cs typeface="Fibel Nord"/>
                        </a:rPr>
                        <a:t>ist</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sie</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2"/>
                  </a:ext>
                </a:extLst>
              </a:tr>
              <a:tr h="1625704">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sehen</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Haare</a:t>
                      </a:r>
                      <a:r>
                        <a:rPr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3"/>
                  </a:ext>
                </a:extLst>
              </a:tr>
              <a:tr h="1625704">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sehen</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Augen</a:t>
                      </a:r>
                      <a:r>
                        <a:rPr lang="de-DE"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noFill/>
                      <a:prstDash val="solid"/>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4"/>
                  </a:ext>
                </a:extLst>
              </a:tr>
            </a:tbl>
          </a:graphicData>
        </a:graphic>
      </p:graphicFrame>
      <p:pic>
        <p:nvPicPr>
          <p:cNvPr id="26" name="Picture 25">
            <a:extLst>
              <a:ext uri="{FF2B5EF4-FFF2-40B4-BE49-F238E27FC236}">
                <a16:creationId xmlns:a16="http://schemas.microsoft.com/office/drawing/2014/main" id="{DB0CBB2F-67B7-452C-973E-30ACD842E04D}"/>
              </a:ext>
            </a:extLst>
          </p:cNvPr>
          <p:cNvPicPr>
            <a:picLocks noChangeAspect="1"/>
          </p:cNvPicPr>
          <p:nvPr/>
        </p:nvPicPr>
        <p:blipFill rotWithShape="1">
          <a:blip r:embed="rId2">
            <a:extLst>
              <a:ext uri="{28A0092B-C50C-407E-A947-70E740481C1C}">
                <a14:useLocalDpi xmlns:a14="http://schemas.microsoft.com/office/drawing/2010/main" val="0"/>
              </a:ext>
            </a:extLst>
          </a:blip>
          <a:srcRect l="10857" t="31261" r="5339" b="21098"/>
          <a:stretch/>
        </p:blipFill>
        <p:spPr bwMode="auto">
          <a:xfrm>
            <a:off x="1491915" y="3297447"/>
            <a:ext cx="5338865" cy="6373459"/>
          </a:xfrm>
          <a:prstGeom prst="rect">
            <a:avLst/>
          </a:prstGeom>
        </p:spPr>
      </p:pic>
      <p:sp>
        <p:nvSpPr>
          <p:cNvPr id="28" name="Rectangle 27">
            <a:extLst>
              <a:ext uri="{FF2B5EF4-FFF2-40B4-BE49-F238E27FC236}">
                <a16:creationId xmlns:a16="http://schemas.microsoft.com/office/drawing/2014/main" id="{E1E4820E-20A6-4D40-81AE-1B26DDAA8C59}"/>
              </a:ext>
            </a:extLst>
          </p:cNvPr>
          <p:cNvSpPr/>
          <p:nvPr/>
        </p:nvSpPr>
        <p:spPr bwMode="auto">
          <a:xfrm>
            <a:off x="1624264" y="3823688"/>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5" name="Rectangle 34">
            <a:extLst>
              <a:ext uri="{FF2B5EF4-FFF2-40B4-BE49-F238E27FC236}">
                <a16:creationId xmlns:a16="http://schemas.microsoft.com/office/drawing/2014/main" id="{B3D0BCA5-5730-458A-ACB0-700F35194DF5}"/>
              </a:ext>
            </a:extLst>
          </p:cNvPr>
          <p:cNvSpPr/>
          <p:nvPr/>
        </p:nvSpPr>
        <p:spPr bwMode="auto">
          <a:xfrm>
            <a:off x="1624264" y="4905517"/>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6" name="Rectangle 35">
            <a:extLst>
              <a:ext uri="{FF2B5EF4-FFF2-40B4-BE49-F238E27FC236}">
                <a16:creationId xmlns:a16="http://schemas.microsoft.com/office/drawing/2014/main" id="{E6C0EFC9-B256-4611-AA4B-59BDEC58C458}"/>
              </a:ext>
            </a:extLst>
          </p:cNvPr>
          <p:cNvSpPr/>
          <p:nvPr/>
        </p:nvSpPr>
        <p:spPr bwMode="auto">
          <a:xfrm>
            <a:off x="1624264" y="5985832"/>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7" name="Rectangle 36">
            <a:extLst>
              <a:ext uri="{FF2B5EF4-FFF2-40B4-BE49-F238E27FC236}">
                <a16:creationId xmlns:a16="http://schemas.microsoft.com/office/drawing/2014/main" id="{FFB87448-CFA3-4FC1-A77A-370A4EC77B0C}"/>
              </a:ext>
            </a:extLst>
          </p:cNvPr>
          <p:cNvSpPr/>
          <p:nvPr/>
        </p:nvSpPr>
        <p:spPr bwMode="auto">
          <a:xfrm>
            <a:off x="1624264" y="7067661"/>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8" name="Rectangle 37">
            <a:extLst>
              <a:ext uri="{FF2B5EF4-FFF2-40B4-BE49-F238E27FC236}">
                <a16:creationId xmlns:a16="http://schemas.microsoft.com/office/drawing/2014/main" id="{9755B315-1450-483B-9EAD-457838FA2F3C}"/>
              </a:ext>
            </a:extLst>
          </p:cNvPr>
          <p:cNvSpPr/>
          <p:nvPr/>
        </p:nvSpPr>
        <p:spPr bwMode="auto">
          <a:xfrm>
            <a:off x="1624264" y="8153802"/>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9" name="Rectangle 38">
            <a:extLst>
              <a:ext uri="{FF2B5EF4-FFF2-40B4-BE49-F238E27FC236}">
                <a16:creationId xmlns:a16="http://schemas.microsoft.com/office/drawing/2014/main" id="{DFEB4601-1969-40CA-B3EC-514588962B80}"/>
              </a:ext>
            </a:extLst>
          </p:cNvPr>
          <p:cNvSpPr/>
          <p:nvPr/>
        </p:nvSpPr>
        <p:spPr bwMode="auto">
          <a:xfrm>
            <a:off x="1624264" y="9235631"/>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cxnSp>
        <p:nvCxnSpPr>
          <p:cNvPr id="20" name="Straight Arrow Connector 19">
            <a:extLst>
              <a:ext uri="{FF2B5EF4-FFF2-40B4-BE49-F238E27FC236}">
                <a16:creationId xmlns:a16="http://schemas.microsoft.com/office/drawing/2014/main" id="{D3DDEE65-9231-43BA-BF38-A6FBF556D69D}"/>
              </a:ext>
            </a:extLst>
          </p:cNvPr>
          <p:cNvCxnSpPr>
            <a:cxnSpLocks/>
          </p:cNvCxnSpPr>
          <p:nvPr/>
        </p:nvCxnSpPr>
        <p:spPr bwMode="auto">
          <a:xfrm>
            <a:off x="6242715" y="9670906"/>
            <a:ext cx="488285" cy="0"/>
          </a:xfrm>
          <a:prstGeom prst="straightConnector1">
            <a:avLst/>
          </a:prstGeom>
          <a:noFill/>
          <a:ln w="25400" cap="flat">
            <a:solidFill>
              <a:schemeClr val="tx1"/>
            </a:solidFill>
            <a:prstDash val="solid"/>
            <a:round/>
            <a:tailEnd type="triangle"/>
          </a:ln>
        </p:spPr>
        <p:style>
          <a:lnRef idx="0">
            <a:srgbClr val="000000"/>
          </a:lnRef>
          <a:fillRef idx="0">
            <a:srgbClr val="000000"/>
          </a:fillRef>
          <a:effectRef idx="0">
            <a:srgbClr val="000000"/>
          </a:effectRef>
          <a:fontRef idx="none"/>
        </p:style>
      </p:cxnSp>
      <p:sp>
        <p:nvSpPr>
          <p:cNvPr id="22" name="Slide Number Placeholder 3">
            <a:extLst>
              <a:ext uri="{FF2B5EF4-FFF2-40B4-BE49-F238E27FC236}">
                <a16:creationId xmlns:a16="http://schemas.microsoft.com/office/drawing/2014/main" id="{1174D0E0-4234-4427-B9B0-681C45223409}"/>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157</a:t>
            </a:fld>
            <a:endParaRPr lang="de-DE" dirty="0"/>
          </a:p>
        </p:txBody>
      </p:sp>
    </p:spTree>
    <p:extLst>
      <p:ext uri="{BB962C8B-B14F-4D97-AF65-F5344CB8AC3E}">
        <p14:creationId xmlns:p14="http://schemas.microsoft.com/office/powerpoint/2010/main" val="3456180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19" name="TextBox 2"/>
          <p:cNvSpPr txBox="1"/>
          <p:nvPr/>
        </p:nvSpPr>
        <p:spPr bwMode="auto">
          <a:xfrm>
            <a:off x="268413" y="369660"/>
            <a:ext cx="5761024" cy="390383"/>
          </a:xfrm>
          <a:prstGeom prst="rect">
            <a:avLst/>
          </a:prstGeom>
          <a:noFill/>
          <a:ln w="12700" cap="flat">
            <a:noFill/>
            <a:miter lim="400000"/>
          </a:ln>
          <a:effectLst/>
        </p:spPr>
        <p:txBody>
          <a:bodyPr wrap="square" lIns="45718" tIns="45718" rIns="45718" bIns="45718" numCol="1" anchor="t">
            <a:noAutofit/>
          </a:bodyPr>
          <a:lstStyle>
            <a:lvl1pPr>
              <a:defRPr sz="2000" b="1">
                <a:latin typeface="Fibel Nord"/>
                <a:ea typeface="Fibel Nord"/>
                <a:cs typeface="Fibel Nord"/>
              </a:defRPr>
            </a:lvl1pPr>
          </a:lstStyle>
          <a:p>
            <a:pPr>
              <a:defRPr/>
            </a:pPr>
            <a:r>
              <a:rPr lang="de-DE" sz="2200" spc="50" dirty="0"/>
              <a:t>AB 18a: S</a:t>
            </a:r>
            <a:r>
              <a:rPr sz="2200" spc="50" dirty="0" err="1"/>
              <a:t>chreiben</a:t>
            </a:r>
            <a:r>
              <a:rPr sz="2200" spc="50" dirty="0"/>
              <a:t> - </a:t>
            </a:r>
            <a:r>
              <a:rPr lang="de-DE" sz="2200" spc="50" dirty="0"/>
              <a:t>Fantasie</a:t>
            </a:r>
            <a:r>
              <a:rPr sz="2200" spc="50" dirty="0" err="1"/>
              <a:t>figur</a:t>
            </a:r>
            <a:endParaRPr sz="2200" spc="50" dirty="0"/>
          </a:p>
        </p:txBody>
      </p:sp>
      <p:sp>
        <p:nvSpPr>
          <p:cNvPr id="27" name="Rectangle 7">
            <a:extLst>
              <a:ext uri="{FF2B5EF4-FFF2-40B4-BE49-F238E27FC236}">
                <a16:creationId xmlns:a16="http://schemas.microsoft.com/office/drawing/2014/main" id="{713CB468-8E59-43E0-A24B-CC7CEA00AB99}"/>
              </a:ext>
            </a:extLst>
          </p:cNvPr>
          <p:cNvSpPr/>
          <p:nvPr/>
        </p:nvSpPr>
        <p:spPr bwMode="auto">
          <a:xfrm>
            <a:off x="-251724" y="784072"/>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4" name="Slide Number Placeholder 3">
            <a:extLst>
              <a:ext uri="{FF2B5EF4-FFF2-40B4-BE49-F238E27FC236}">
                <a16:creationId xmlns:a16="http://schemas.microsoft.com/office/drawing/2014/main" id="{D8970F66-AFE1-4990-9ADE-25EC58767888}"/>
              </a:ext>
            </a:extLst>
          </p:cNvPr>
          <p:cNvSpPr>
            <a:spLocks noGrp="1"/>
          </p:cNvSpPr>
          <p:nvPr>
            <p:ph type="sldNum" sz="quarter" idx="2"/>
          </p:nvPr>
        </p:nvSpPr>
        <p:spPr bwMode="auto">
          <a:xfrm>
            <a:off x="6166515" y="9329530"/>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158</a:t>
            </a:fld>
            <a:endParaRPr lang="de-DE" dirty="0"/>
          </a:p>
        </p:txBody>
      </p:sp>
      <p:graphicFrame>
        <p:nvGraphicFramePr>
          <p:cNvPr id="25" name="Table 12">
            <a:extLst>
              <a:ext uri="{FF2B5EF4-FFF2-40B4-BE49-F238E27FC236}">
                <a16:creationId xmlns:a16="http://schemas.microsoft.com/office/drawing/2014/main" id="{1F493BA7-3D65-4B0F-BE14-AC5E239B7C09}"/>
              </a:ext>
            </a:extLst>
          </p:cNvPr>
          <p:cNvGraphicFramePr>
            <a:graphicFrameLocks/>
          </p:cNvGraphicFramePr>
          <p:nvPr>
            <p:extLst>
              <p:ext uri="{D42A27DB-BD31-4B8C-83A1-F6EECF244321}">
                <p14:modId xmlns:p14="http://schemas.microsoft.com/office/powerpoint/2010/main" val="4251968249"/>
              </p:ext>
            </p:extLst>
          </p:nvPr>
        </p:nvGraphicFramePr>
        <p:xfrm>
          <a:off x="268413" y="1090557"/>
          <a:ext cx="6589587" cy="8565640"/>
        </p:xfrm>
        <a:graphic>
          <a:graphicData uri="http://schemas.openxmlformats.org/drawingml/2006/table">
            <a:tbl>
              <a:tblPr>
                <a:tableStyleId>{4C3C2611-4C71-4FC5-86AE-919BDF0F9419}</a:tableStyleId>
              </a:tblPr>
              <a:tblGrid>
                <a:gridCol w="1187408">
                  <a:extLst>
                    <a:ext uri="{9D8B030D-6E8A-4147-A177-3AD203B41FA5}">
                      <a16:colId xmlns:a16="http://schemas.microsoft.com/office/drawing/2014/main" val="20000"/>
                    </a:ext>
                  </a:extLst>
                </a:gridCol>
                <a:gridCol w="5402179">
                  <a:extLst>
                    <a:ext uri="{9D8B030D-6E8A-4147-A177-3AD203B41FA5}">
                      <a16:colId xmlns:a16="http://schemas.microsoft.com/office/drawing/2014/main" val="20001"/>
                    </a:ext>
                  </a:extLst>
                </a:gridCol>
              </a:tblGrid>
              <a:tr h="1713128">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sieht</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Nase</a:t>
                      </a:r>
                      <a:r>
                        <a:rPr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noFill/>
                      <a:prstDash val="solid"/>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rowSpan="5">
                  <a:txBody>
                    <a:bodyPr/>
                    <a:lstStyle/>
                    <a:p>
                      <a:pPr>
                        <a:defRPr/>
                      </a:pPr>
                      <a:endParaRPr lang="de-DE"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5"/>
                  </a:ext>
                </a:extLst>
              </a:tr>
              <a:tr h="1713128">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sehen</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Ohren</a:t>
                      </a:r>
                      <a:r>
                        <a:rPr lang="de-DE"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6"/>
                  </a:ext>
                </a:extLst>
              </a:tr>
              <a:tr h="1713128">
                <a:tc>
                  <a:txBody>
                    <a:bodyPr/>
                    <a:lstStyle/>
                    <a:p>
                      <a:pPr algn="l" defTabSz="685800">
                        <a:defRPr/>
                      </a:pPr>
                      <a:r>
                        <a:rPr sz="1600" b="1" spc="50" baseline="0" dirty="0">
                          <a:solidFill>
                            <a:srgbClr val="FFFFFF"/>
                          </a:solidFill>
                          <a:latin typeface="Fibel Nord"/>
                          <a:ea typeface="Fibel Nord"/>
                          <a:cs typeface="Fibel Nord"/>
                        </a:rPr>
                        <a:t>Was </a:t>
                      </a:r>
                      <a:r>
                        <a:rPr sz="1600" b="1" spc="50" baseline="0" dirty="0" err="1">
                          <a:solidFill>
                            <a:srgbClr val="FFFFFF"/>
                          </a:solidFill>
                          <a:latin typeface="Fibel Nord"/>
                          <a:ea typeface="Fibel Nord"/>
                          <a:cs typeface="Fibel Nord"/>
                        </a:rPr>
                        <a:t>trägt</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m</a:t>
                      </a:r>
                      <a:r>
                        <a:rPr sz="1600" b="1" spc="50" baseline="0" dirty="0" err="1">
                          <a:solidFill>
                            <a:srgbClr val="FFFFFF"/>
                          </a:solidFill>
                          <a:latin typeface="Fibel Nord"/>
                          <a:ea typeface="Fibel Nord"/>
                          <a:cs typeface="Fibel Nord"/>
                        </a:rPr>
                        <a:t>eine</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Fantasiefigur</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7"/>
                  </a:ext>
                </a:extLst>
              </a:tr>
              <a:tr h="1713128">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de-DE" sz="1600" b="1" spc="50" baseline="0" dirty="0">
                          <a:solidFill>
                            <a:schemeClr val="bg1"/>
                          </a:solidFill>
                          <a:latin typeface="Fibel Nord"/>
                        </a:rPr>
                        <a:t>Was sind ihre besonderen Merkmale?</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endParaRPr lang="de-DE"/>
                    </a:p>
                  </a:txBody>
                  <a:tcPr/>
                </a:tc>
                <a:extLst>
                  <a:ext uri="{0D108BD9-81ED-4DB2-BD59-A6C34878D82A}">
                    <a16:rowId xmlns:a16="http://schemas.microsoft.com/office/drawing/2014/main" val="408607076"/>
                  </a:ext>
                </a:extLst>
              </a:tr>
              <a:tr h="1713128">
                <a:tc>
                  <a:txBody>
                    <a:bodyPr/>
                    <a:lstStyle/>
                    <a:p>
                      <a:pPr algn="l" defTabSz="685800">
                        <a:defRPr/>
                      </a:pPr>
                      <a:r>
                        <a:rPr sz="1600" b="1" spc="50" baseline="0" dirty="0">
                          <a:solidFill>
                            <a:srgbClr val="FFFFFF"/>
                          </a:solidFill>
                          <a:latin typeface="Fibel Nord"/>
                          <a:ea typeface="Fibel Nord"/>
                          <a:cs typeface="Fibel Nord"/>
                        </a:rPr>
                        <a:t>Was </a:t>
                      </a:r>
                      <a:r>
                        <a:rPr sz="1600" b="1" spc="50" baseline="0" dirty="0" err="1">
                          <a:solidFill>
                            <a:srgbClr val="FFFFFF"/>
                          </a:solidFill>
                          <a:latin typeface="Fibel Nord"/>
                          <a:ea typeface="Fibel Nord"/>
                          <a:cs typeface="Fibel Nord"/>
                        </a:rPr>
                        <a:t>sind</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ihre</a:t>
                      </a:r>
                      <a:r>
                        <a:rPr lang="en-US"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inneren</a:t>
                      </a:r>
                      <a:r>
                        <a:rPr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Merkmale</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solidFill>
                      <a:srgbClr val="808080"/>
                    </a:solidFill>
                  </a:tcPr>
                </a:tc>
                <a:tc vMerge="1">
                  <a:txBody>
                    <a:bodyPr/>
                    <a:lstStyle/>
                    <a:p>
                      <a:pPr>
                        <a:defRPr/>
                      </a:pPr>
                      <a:endParaRPr lang="de-DE"/>
                    </a:p>
                  </a:txBody>
                  <a:tcPr/>
                </a:tc>
                <a:extLst>
                  <a:ext uri="{0D108BD9-81ED-4DB2-BD59-A6C34878D82A}">
                    <a16:rowId xmlns:a16="http://schemas.microsoft.com/office/drawing/2014/main" val="10008"/>
                  </a:ext>
                </a:extLst>
              </a:tr>
            </a:tbl>
          </a:graphicData>
        </a:graphic>
      </p:graphicFrame>
      <p:pic>
        <p:nvPicPr>
          <p:cNvPr id="38" name="Picture 37">
            <a:extLst>
              <a:ext uri="{FF2B5EF4-FFF2-40B4-BE49-F238E27FC236}">
                <a16:creationId xmlns:a16="http://schemas.microsoft.com/office/drawing/2014/main" id="{D2C4D763-FE73-43AE-B1E9-712898E9CFC3}"/>
              </a:ext>
            </a:extLst>
          </p:cNvPr>
          <p:cNvPicPr>
            <a:picLocks noChangeAspect="1"/>
          </p:cNvPicPr>
          <p:nvPr/>
        </p:nvPicPr>
        <p:blipFill rotWithShape="1">
          <a:blip r:embed="rId2">
            <a:extLst>
              <a:ext uri="{28A0092B-C50C-407E-A947-70E740481C1C}">
                <a14:useLocalDpi xmlns:a14="http://schemas.microsoft.com/office/drawing/2010/main" val="0"/>
              </a:ext>
            </a:extLst>
          </a:blip>
          <a:srcRect l="10857" t="15905" r="5339" b="21097"/>
          <a:stretch/>
        </p:blipFill>
        <p:spPr bwMode="auto">
          <a:xfrm>
            <a:off x="1491915" y="1166857"/>
            <a:ext cx="5338865" cy="8427850"/>
          </a:xfrm>
          <a:prstGeom prst="rect">
            <a:avLst/>
          </a:prstGeom>
        </p:spPr>
      </p:pic>
      <p:sp>
        <p:nvSpPr>
          <p:cNvPr id="39" name="Rectangle 38">
            <a:extLst>
              <a:ext uri="{FF2B5EF4-FFF2-40B4-BE49-F238E27FC236}">
                <a16:creationId xmlns:a16="http://schemas.microsoft.com/office/drawing/2014/main" id="{8494B9AB-D9AB-49F2-B821-852EF69BC011}"/>
              </a:ext>
            </a:extLst>
          </p:cNvPr>
          <p:cNvSpPr/>
          <p:nvPr/>
        </p:nvSpPr>
        <p:spPr bwMode="auto">
          <a:xfrm>
            <a:off x="1624264" y="1581801"/>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0" name="Rectangle 39">
            <a:extLst>
              <a:ext uri="{FF2B5EF4-FFF2-40B4-BE49-F238E27FC236}">
                <a16:creationId xmlns:a16="http://schemas.microsoft.com/office/drawing/2014/main" id="{5CC353F9-A388-4A9D-87F7-D07C00C83BD6}"/>
              </a:ext>
            </a:extLst>
          </p:cNvPr>
          <p:cNvSpPr/>
          <p:nvPr/>
        </p:nvSpPr>
        <p:spPr bwMode="auto">
          <a:xfrm>
            <a:off x="1624264" y="2663630"/>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1" name="Rectangle 40">
            <a:extLst>
              <a:ext uri="{FF2B5EF4-FFF2-40B4-BE49-F238E27FC236}">
                <a16:creationId xmlns:a16="http://schemas.microsoft.com/office/drawing/2014/main" id="{2C9D150C-AFB5-43A2-A262-929A3A1D31FF}"/>
              </a:ext>
            </a:extLst>
          </p:cNvPr>
          <p:cNvSpPr/>
          <p:nvPr/>
        </p:nvSpPr>
        <p:spPr bwMode="auto">
          <a:xfrm>
            <a:off x="1624264" y="3743945"/>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2" name="Rectangle 41">
            <a:extLst>
              <a:ext uri="{FF2B5EF4-FFF2-40B4-BE49-F238E27FC236}">
                <a16:creationId xmlns:a16="http://schemas.microsoft.com/office/drawing/2014/main" id="{D2730510-C2AB-4AF1-9417-F28831B0CF98}"/>
              </a:ext>
            </a:extLst>
          </p:cNvPr>
          <p:cNvSpPr/>
          <p:nvPr/>
        </p:nvSpPr>
        <p:spPr bwMode="auto">
          <a:xfrm>
            <a:off x="1624264" y="4825774"/>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3" name="Rectangle 42">
            <a:extLst>
              <a:ext uri="{FF2B5EF4-FFF2-40B4-BE49-F238E27FC236}">
                <a16:creationId xmlns:a16="http://schemas.microsoft.com/office/drawing/2014/main" id="{47A3209F-E067-4A39-A629-59AAEACD4775}"/>
              </a:ext>
            </a:extLst>
          </p:cNvPr>
          <p:cNvSpPr/>
          <p:nvPr/>
        </p:nvSpPr>
        <p:spPr bwMode="auto">
          <a:xfrm>
            <a:off x="1624264" y="5911915"/>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4" name="Rectangle 43">
            <a:extLst>
              <a:ext uri="{FF2B5EF4-FFF2-40B4-BE49-F238E27FC236}">
                <a16:creationId xmlns:a16="http://schemas.microsoft.com/office/drawing/2014/main" id="{0835E0B9-838B-44AB-9DA5-471FA3C3A69C}"/>
              </a:ext>
            </a:extLst>
          </p:cNvPr>
          <p:cNvSpPr/>
          <p:nvPr/>
        </p:nvSpPr>
        <p:spPr bwMode="auto">
          <a:xfrm>
            <a:off x="1624264" y="6993744"/>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5" name="Rectangle 44">
            <a:extLst>
              <a:ext uri="{FF2B5EF4-FFF2-40B4-BE49-F238E27FC236}">
                <a16:creationId xmlns:a16="http://schemas.microsoft.com/office/drawing/2014/main" id="{A613A3C8-C6C2-4000-8E3F-757854466E61}"/>
              </a:ext>
            </a:extLst>
          </p:cNvPr>
          <p:cNvSpPr/>
          <p:nvPr/>
        </p:nvSpPr>
        <p:spPr bwMode="auto">
          <a:xfrm>
            <a:off x="1624264" y="8069824"/>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6" name="Rectangle 45">
            <a:extLst>
              <a:ext uri="{FF2B5EF4-FFF2-40B4-BE49-F238E27FC236}">
                <a16:creationId xmlns:a16="http://schemas.microsoft.com/office/drawing/2014/main" id="{0A85F023-C31A-48AF-BBD5-19B1EADE2D79}"/>
              </a:ext>
            </a:extLst>
          </p:cNvPr>
          <p:cNvSpPr/>
          <p:nvPr/>
        </p:nvSpPr>
        <p:spPr bwMode="auto">
          <a:xfrm>
            <a:off x="1624264" y="9151653"/>
            <a:ext cx="5156136" cy="335858"/>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6" name="Slide Number Placeholder 3">
            <a:extLst>
              <a:ext uri="{FF2B5EF4-FFF2-40B4-BE49-F238E27FC236}">
                <a16:creationId xmlns:a16="http://schemas.microsoft.com/office/drawing/2014/main" id="{DE7939C1-4764-4FB9-BF9A-CBB0150B93B3}"/>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158</a:t>
            </a:fld>
            <a:endParaRPr lang="de-DE" dirty="0"/>
          </a:p>
        </p:txBody>
      </p:sp>
    </p:spTree>
    <p:extLst>
      <p:ext uri="{BB962C8B-B14F-4D97-AF65-F5344CB8AC3E}">
        <p14:creationId xmlns:p14="http://schemas.microsoft.com/office/powerpoint/2010/main" val="10667973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93" name="TextBox 19"/>
          <p:cNvSpPr txBox="1"/>
          <p:nvPr/>
        </p:nvSpPr>
        <p:spPr bwMode="auto">
          <a:xfrm>
            <a:off x="2501348" y="1869567"/>
            <a:ext cx="1855305" cy="396237"/>
          </a:xfrm>
          <a:prstGeom prst="rect">
            <a:avLst/>
          </a:prstGeom>
          <a:ln w="12700">
            <a:miter lim="400000"/>
          </a:ln>
        </p:spPr>
        <p:txBody>
          <a:bodyPr lIns="45718" tIns="45718" rIns="45718" bIns="45718">
            <a:spAutoFit/>
          </a:bodyPr>
          <a:lstStyle>
            <a:lvl1pPr algn="ctr">
              <a:defRPr sz="2000" b="1">
                <a:latin typeface="Fibel Nord"/>
                <a:ea typeface="Fibel Nord"/>
                <a:cs typeface="Fibel Nord"/>
              </a:defRPr>
            </a:lvl1pPr>
          </a:lstStyle>
          <a:p>
            <a:pPr>
              <a:defRPr/>
            </a:pPr>
            <a:r>
              <a:rPr spc="50" dirty="0" err="1"/>
              <a:t>erste</a:t>
            </a:r>
            <a:r>
              <a:rPr spc="50" dirty="0"/>
              <a:t> </a:t>
            </a:r>
            <a:r>
              <a:rPr lang="de-DE" spc="50" dirty="0"/>
              <a:t>Fassung</a:t>
            </a:r>
            <a:endParaRPr spc="50" dirty="0"/>
          </a:p>
        </p:txBody>
      </p:sp>
      <p:grpSp>
        <p:nvGrpSpPr>
          <p:cNvPr id="1918" name="Gruppieren 5"/>
          <p:cNvGrpSpPr/>
          <p:nvPr/>
        </p:nvGrpSpPr>
        <p:grpSpPr bwMode="auto">
          <a:xfrm>
            <a:off x="433171" y="933741"/>
            <a:ext cx="6397609" cy="928744"/>
            <a:chOff x="0" y="0"/>
            <a:chExt cx="6397609" cy="928742"/>
          </a:xfrm>
        </p:grpSpPr>
        <p:sp>
          <p:nvSpPr>
            <p:cNvPr id="1914" name="TextBox 1"/>
            <p:cNvSpPr txBox="1"/>
            <p:nvPr/>
          </p:nvSpPr>
          <p:spPr bwMode="auto">
            <a:xfrm>
              <a:off x="396000" y="5418"/>
              <a:ext cx="6001609" cy="923324"/>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Beschreibe deine Fantasiefigur. Benutze deine Stichpunkte als Hilfe. Schreibe nur auf die weißen Linien. Die grauen Linien werden später für das Überarbeiten benutzt.</a:t>
              </a:r>
            </a:p>
          </p:txBody>
        </p:sp>
        <p:grpSp>
          <p:nvGrpSpPr>
            <p:cNvPr id="1917" name="Oval 18"/>
            <p:cNvGrpSpPr/>
            <p:nvPr/>
          </p:nvGrpSpPr>
          <p:grpSpPr bwMode="auto">
            <a:xfrm>
              <a:off x="0" y="0"/>
              <a:ext cx="360003" cy="370836"/>
              <a:chOff x="0" y="0"/>
              <a:chExt cx="360002" cy="370835"/>
            </a:xfrm>
          </p:grpSpPr>
          <p:sp>
            <p:nvSpPr>
              <p:cNvPr id="1915" name="Circle"/>
              <p:cNvSpPr/>
              <p:nvPr/>
            </p:nvSpPr>
            <p:spPr bwMode="auto">
              <a:xfrm>
                <a:off x="0" y="7882"/>
                <a:ext cx="360003" cy="35507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916" name="1"/>
              <p:cNvSpPr txBox="1"/>
              <p:nvPr/>
            </p:nvSpPr>
            <p:spPr bwMode="auto">
              <a:xfrm>
                <a:off x="103970" y="0"/>
                <a:ext cx="152061"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sp>
        <p:nvSpPr>
          <p:cNvPr id="1919" name="TextBox 2"/>
          <p:cNvSpPr txBox="1"/>
          <p:nvPr/>
        </p:nvSpPr>
        <p:spPr bwMode="auto">
          <a:xfrm>
            <a:off x="268413" y="191860"/>
            <a:ext cx="5761024" cy="390383"/>
          </a:xfrm>
          <a:prstGeom prst="rect">
            <a:avLst/>
          </a:prstGeom>
          <a:noFill/>
          <a:ln w="12700" cap="flat">
            <a:noFill/>
            <a:miter lim="400000"/>
          </a:ln>
          <a:effectLst/>
        </p:spPr>
        <p:txBody>
          <a:bodyPr wrap="square" lIns="45718" tIns="45718" rIns="45718" bIns="45718" numCol="1" anchor="t">
            <a:noAutofit/>
          </a:bodyPr>
          <a:lstStyle>
            <a:lvl1pPr>
              <a:defRPr sz="2000" b="1">
                <a:latin typeface="Fibel Nord"/>
                <a:ea typeface="Fibel Nord"/>
                <a:cs typeface="Fibel Nord"/>
              </a:defRPr>
            </a:lvl1pPr>
          </a:lstStyle>
          <a:p>
            <a:pPr>
              <a:defRPr/>
            </a:pPr>
            <a:r>
              <a:rPr lang="de-DE" sz="2200" spc="50" dirty="0"/>
              <a:t>AB 18a: S</a:t>
            </a:r>
            <a:r>
              <a:rPr sz="2200" spc="50" dirty="0" err="1"/>
              <a:t>chreiben</a:t>
            </a:r>
            <a:r>
              <a:rPr sz="2200" spc="50" dirty="0"/>
              <a:t> - </a:t>
            </a:r>
            <a:r>
              <a:rPr lang="de-DE" sz="2200" spc="50" dirty="0"/>
              <a:t>Fantasie</a:t>
            </a:r>
            <a:r>
              <a:rPr sz="2200" spc="50" dirty="0" err="1"/>
              <a:t>figur</a:t>
            </a:r>
            <a:endParaRPr sz="2200" spc="50" dirty="0"/>
          </a:p>
        </p:txBody>
      </p:sp>
      <p:sp>
        <p:nvSpPr>
          <p:cNvPr id="27" name="Rectangle 7">
            <a:extLst>
              <a:ext uri="{FF2B5EF4-FFF2-40B4-BE49-F238E27FC236}">
                <a16:creationId xmlns:a16="http://schemas.microsoft.com/office/drawing/2014/main" id="{713CB468-8E59-43E0-A24B-CC7CEA00AB99}"/>
              </a:ext>
            </a:extLst>
          </p:cNvPr>
          <p:cNvSpPr/>
          <p:nvPr/>
        </p:nvSpPr>
        <p:spPr bwMode="auto">
          <a:xfrm>
            <a:off x="-251724" y="606272"/>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4" name="Slide Number Placeholder 3">
            <a:extLst>
              <a:ext uri="{FF2B5EF4-FFF2-40B4-BE49-F238E27FC236}">
                <a16:creationId xmlns:a16="http://schemas.microsoft.com/office/drawing/2014/main" id="{D8970F66-AFE1-4990-9ADE-25EC58767888}"/>
              </a:ext>
            </a:extLst>
          </p:cNvPr>
          <p:cNvSpPr>
            <a:spLocks noGrp="1"/>
          </p:cNvSpPr>
          <p:nvPr>
            <p:ph type="sldNum" sz="quarter" idx="2"/>
          </p:nvPr>
        </p:nvSpPr>
        <p:spPr bwMode="auto">
          <a:xfrm>
            <a:off x="6166515" y="9329530"/>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159</a:t>
            </a:fld>
            <a:endParaRPr lang="de-DE" dirty="0"/>
          </a:p>
        </p:txBody>
      </p:sp>
      <p:sp>
        <p:nvSpPr>
          <p:cNvPr id="14" name="TextBox 45">
            <a:extLst>
              <a:ext uri="{FF2B5EF4-FFF2-40B4-BE49-F238E27FC236}">
                <a16:creationId xmlns:a16="http://schemas.microsoft.com/office/drawing/2014/main" id="{553F9B37-2B07-4E8D-A1CC-5F3300DDF4F4}"/>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graphicFrame>
        <p:nvGraphicFramePr>
          <p:cNvPr id="25" name="Table 12">
            <a:extLst>
              <a:ext uri="{FF2B5EF4-FFF2-40B4-BE49-F238E27FC236}">
                <a16:creationId xmlns:a16="http://schemas.microsoft.com/office/drawing/2014/main" id="{1F493BA7-3D65-4B0F-BE14-AC5E239B7C09}"/>
              </a:ext>
            </a:extLst>
          </p:cNvPr>
          <p:cNvGraphicFramePr>
            <a:graphicFrameLocks/>
          </p:cNvGraphicFramePr>
          <p:nvPr>
            <p:extLst>
              <p:ext uri="{D42A27DB-BD31-4B8C-83A1-F6EECF244321}">
                <p14:modId xmlns:p14="http://schemas.microsoft.com/office/powerpoint/2010/main" val="3860939496"/>
              </p:ext>
            </p:extLst>
          </p:nvPr>
        </p:nvGraphicFramePr>
        <p:xfrm>
          <a:off x="268413" y="2324904"/>
          <a:ext cx="6589587" cy="7346004"/>
        </p:xfrm>
        <a:graphic>
          <a:graphicData uri="http://schemas.openxmlformats.org/drawingml/2006/table">
            <a:tbl>
              <a:tblPr>
                <a:tableStyleId>{4C3C2611-4C71-4FC5-86AE-919BDF0F9419}</a:tableStyleId>
              </a:tblPr>
              <a:tblGrid>
                <a:gridCol w="1175376">
                  <a:extLst>
                    <a:ext uri="{9D8B030D-6E8A-4147-A177-3AD203B41FA5}">
                      <a16:colId xmlns:a16="http://schemas.microsoft.com/office/drawing/2014/main" val="20000"/>
                    </a:ext>
                  </a:extLst>
                </a:gridCol>
                <a:gridCol w="5414211">
                  <a:extLst>
                    <a:ext uri="{9D8B030D-6E8A-4147-A177-3AD203B41FA5}">
                      <a16:colId xmlns:a16="http://schemas.microsoft.com/office/drawing/2014/main" val="20001"/>
                    </a:ext>
                  </a:extLst>
                </a:gridCol>
              </a:tblGrid>
              <a:tr h="843188">
                <a:tc gridSpan="2">
                  <a:txBody>
                    <a:bodyPr/>
                    <a:lstStyle/>
                    <a:p>
                      <a:pPr algn="ctr" defTabSz="685800">
                        <a:defRPr/>
                      </a:pPr>
                      <a:r>
                        <a:rPr sz="1600" b="1" spc="50" baseline="0" dirty="0" err="1">
                          <a:latin typeface="Fibel Nord"/>
                          <a:ea typeface="Fibel Nord"/>
                          <a:cs typeface="Fibel Nord"/>
                        </a:rPr>
                        <a:t>Schreibe</a:t>
                      </a:r>
                      <a:r>
                        <a:rPr sz="1600" b="1" spc="50" baseline="0" dirty="0">
                          <a:latin typeface="Fibel Nord"/>
                          <a:ea typeface="Fibel Nord"/>
                          <a:cs typeface="Fibel Nord"/>
                        </a:rPr>
                        <a:t> die </a:t>
                      </a:r>
                      <a:r>
                        <a:rPr sz="1600" b="1" spc="50" baseline="0" dirty="0" err="1">
                          <a:latin typeface="Fibel Nord"/>
                          <a:ea typeface="Fibel Nord"/>
                          <a:cs typeface="Fibel Nord"/>
                        </a:rPr>
                        <a:t>Antworten</a:t>
                      </a:r>
                      <a:r>
                        <a:rPr sz="1600" b="1" spc="50" baseline="0" dirty="0">
                          <a:latin typeface="Fibel Nord"/>
                          <a:ea typeface="Fibel Nord"/>
                          <a:cs typeface="Fibel Nord"/>
                        </a:rPr>
                        <a:t> </a:t>
                      </a:r>
                      <a:r>
                        <a:rPr sz="1600" b="1" spc="50" baseline="0" dirty="0" err="1">
                          <a:latin typeface="Fibel Nord"/>
                          <a:ea typeface="Fibel Nord"/>
                          <a:cs typeface="Fibel Nord"/>
                        </a:rPr>
                        <a:t>aus</a:t>
                      </a:r>
                      <a:r>
                        <a:rPr sz="1600" b="1" spc="50" baseline="0" dirty="0">
                          <a:latin typeface="Fibel Nord"/>
                          <a:ea typeface="Fibel Nord"/>
                          <a:cs typeface="Fibel Nord"/>
                        </a:rPr>
                        <a:t> </a:t>
                      </a:r>
                      <a:r>
                        <a:rPr sz="1600" b="1" spc="50" baseline="0" dirty="0" err="1">
                          <a:latin typeface="Fibel Nord"/>
                          <a:ea typeface="Fibel Nord"/>
                          <a:cs typeface="Fibel Nord"/>
                        </a:rPr>
                        <a:t>deiner</a:t>
                      </a:r>
                      <a:r>
                        <a:rPr sz="1600" b="1" spc="50" baseline="0" dirty="0">
                          <a:latin typeface="Fibel Nord"/>
                          <a:ea typeface="Fibel Nord"/>
                          <a:cs typeface="Fibel Nord"/>
                        </a:rPr>
                        <a:t> </a:t>
                      </a:r>
                      <a:r>
                        <a:rPr sz="1600" b="1" spc="50" baseline="0" dirty="0" err="1">
                          <a:latin typeface="Fibel Nord"/>
                          <a:ea typeface="Fibel Nord"/>
                          <a:cs typeface="Fibel Nord"/>
                        </a:rPr>
                        <a:t>Tabelle</a:t>
                      </a:r>
                      <a:r>
                        <a:rPr sz="1600" b="1" spc="50" baseline="0" dirty="0">
                          <a:latin typeface="Fibel Nord"/>
                          <a:ea typeface="Fibel Nord"/>
                          <a:cs typeface="Fibel Nord"/>
                        </a:rPr>
                        <a:t> in </a:t>
                      </a:r>
                      <a:r>
                        <a:rPr sz="1600" b="1" spc="50" baseline="0" dirty="0" err="1">
                          <a:latin typeface="Fibel Nord"/>
                          <a:ea typeface="Fibel Nord"/>
                          <a:cs typeface="Fibel Nord"/>
                        </a:rPr>
                        <a:t>ganzen</a:t>
                      </a:r>
                      <a:r>
                        <a:rPr sz="1600" b="1" spc="50" baseline="0" dirty="0">
                          <a:latin typeface="Fibel Nord"/>
                          <a:ea typeface="Fibel Nord"/>
                          <a:cs typeface="Fibel Nord"/>
                        </a:rPr>
                        <a:t> </a:t>
                      </a:r>
                      <a:r>
                        <a:rPr sz="1600" b="1" spc="50" baseline="0" dirty="0" err="1">
                          <a:latin typeface="Fibel Nord"/>
                          <a:ea typeface="Fibel Nord"/>
                          <a:cs typeface="Fibel Nord"/>
                        </a:rPr>
                        <a:t>Sätzen</a:t>
                      </a:r>
                      <a:r>
                        <a:rPr sz="1600" b="1" spc="50" baseline="0" dirty="0">
                          <a:latin typeface="Fibel Nord"/>
                          <a:ea typeface="Fibel Nord"/>
                          <a:cs typeface="Fibel Nord"/>
                        </a:rPr>
                        <a:t> </a:t>
                      </a:r>
                      <a:r>
                        <a:rPr sz="1600" b="1" spc="50" baseline="0" dirty="0" err="1">
                          <a:latin typeface="Fibel Nord"/>
                          <a:ea typeface="Fibel Nord"/>
                          <a:cs typeface="Fibel Nord"/>
                        </a:rPr>
                        <a:t>hier</a:t>
                      </a:r>
                      <a:r>
                        <a:rPr sz="1600" b="1" spc="50" baseline="0" dirty="0">
                          <a:latin typeface="Fibel Nord"/>
                          <a:ea typeface="Fibel Nord"/>
                          <a:cs typeface="Fibel Nord"/>
                        </a:rPr>
                        <a:t> </a:t>
                      </a:r>
                      <a:r>
                        <a:rPr sz="1600" b="1" spc="50" baseline="0" dirty="0" err="1">
                          <a:latin typeface="Fibel Nord"/>
                          <a:ea typeface="Fibel Nord"/>
                          <a:cs typeface="Fibel Nord"/>
                        </a:rPr>
                        <a:t>hinein</a:t>
                      </a:r>
                      <a:r>
                        <a:rPr sz="1600" b="1" spc="50" baseline="0" dirty="0">
                          <a:latin typeface="Fibel Nord"/>
                          <a:ea typeface="Fibel Nord"/>
                          <a:cs typeface="Fibel Nord"/>
                        </a:rPr>
                        <a:t>.</a:t>
                      </a:r>
                      <a:r>
                        <a:rPr lang="de-DE" sz="1600" b="1" spc="50" baseline="0" dirty="0">
                          <a:latin typeface="Fibel Nord"/>
                          <a:ea typeface="Fibel Nord"/>
                          <a:cs typeface="Fibel Nord"/>
                        </a:rPr>
                        <a:t> </a:t>
                      </a:r>
                    </a:p>
                    <a:p>
                      <a:pPr algn="ctr" defTabSz="685800">
                        <a:defRPr/>
                      </a:pPr>
                      <a:r>
                        <a:rPr lang="de-DE" sz="1600" b="1" spc="50" baseline="0" dirty="0">
                          <a:latin typeface="Fibel Nord"/>
                          <a:ea typeface="Fibel Nord"/>
                          <a:cs typeface="Fibel Nord"/>
                        </a:rPr>
                        <a:t>Du kannst die Sätze auch verbinden! </a:t>
                      </a:r>
                      <a:r>
                        <a:rPr lang="de-DE" sz="1600" b="1" u="sng" spc="50" baseline="0" dirty="0">
                          <a:solidFill>
                            <a:schemeClr val="tx1"/>
                          </a:solidFill>
                          <a:latin typeface="Fibel Nord"/>
                          <a:ea typeface="Fibel Nord"/>
                          <a:cs typeface="Fibel Nord"/>
                        </a:rPr>
                        <a:t>Schreibe nur auf die weißen Linien.</a:t>
                      </a:r>
                      <a:endParaRPr sz="1600" u="sng" spc="50" baseline="0" dirty="0">
                        <a:solidFill>
                          <a:schemeClr val="tx1"/>
                        </a:solidFill>
                      </a:endParaRPr>
                    </a:p>
                  </a:txBody>
                  <a:tcPr marL="45720" marR="45720" anchor="ctr">
                    <a:lnR w="12700" cap="flat" cmpd="sng" algn="ctr">
                      <a:noFill/>
                      <a:prstDash val="solid"/>
                      <a:round/>
                      <a:headEnd type="none" w="med" len="med"/>
                      <a:tailEnd type="none" w="med" len="med"/>
                    </a:lnR>
                    <a:solidFill>
                      <a:srgbClr val="E7E6E6"/>
                    </a:solidFill>
                  </a:tcPr>
                </a:tc>
                <a:tc hMerge="1">
                  <a:txBody>
                    <a:bodyPr/>
                    <a:lstStyle/>
                    <a:p>
                      <a:endParaRPr/>
                    </a:p>
                  </a:txBody>
                  <a:tcPr/>
                </a:tc>
                <a:extLst>
                  <a:ext uri="{0D108BD9-81ED-4DB2-BD59-A6C34878D82A}">
                    <a16:rowId xmlns:a16="http://schemas.microsoft.com/office/drawing/2014/main" val="10000"/>
                  </a:ext>
                </a:extLst>
              </a:tr>
              <a:tr h="1625704">
                <a:tc>
                  <a:txBody>
                    <a:bodyPr/>
                    <a:lstStyle/>
                    <a:p>
                      <a:pPr algn="l" defTabSz="685800">
                        <a:defRPr/>
                      </a:pPr>
                      <a:r>
                        <a:rPr sz="1600" b="1" spc="50" baseline="0" dirty="0">
                          <a:solidFill>
                            <a:srgbClr val="FFFFFF"/>
                          </a:solidFill>
                          <a:latin typeface="Fibel Nord"/>
                          <a:ea typeface="Fibel Nord"/>
                          <a:cs typeface="Fibel Nord"/>
                        </a:rPr>
                        <a:t>Wie </a:t>
                      </a:r>
                      <a:r>
                        <a:rPr lang="de-DE" sz="1600" b="1" spc="50" baseline="0" dirty="0">
                          <a:solidFill>
                            <a:srgbClr val="FFFFFF"/>
                          </a:solidFill>
                          <a:latin typeface="Fibel Nord"/>
                          <a:ea typeface="Fibel Nord"/>
                          <a:cs typeface="Fibel Nord"/>
                        </a:rPr>
                        <a:t>heißt meine Fantasie</a:t>
                      </a:r>
                      <a:r>
                        <a:rPr sz="1600" b="1" spc="50" baseline="0" dirty="0" err="1">
                          <a:solidFill>
                            <a:srgbClr val="FFFFFF"/>
                          </a:solidFill>
                          <a:latin typeface="Fibel Nord"/>
                          <a:ea typeface="Fibel Nord"/>
                          <a:cs typeface="Fibel Nord"/>
                        </a:rPr>
                        <a:t>figur</a:t>
                      </a:r>
                      <a:r>
                        <a:rPr sz="1600" b="1" spc="50" baseline="0" dirty="0">
                          <a:solidFill>
                            <a:srgbClr val="FFFFFF"/>
                          </a:solidFill>
                          <a:latin typeface="Fibel Nord"/>
                          <a:ea typeface="Fibel Nord"/>
                          <a:cs typeface="Fibel Nord"/>
                        </a:rPr>
                        <a:t>?</a:t>
                      </a:r>
                      <a:endParaRPr sz="1600" spc="50" baseline="0" dirty="0"/>
                    </a:p>
                  </a:txBody>
                  <a:tcPr marL="45720" marR="45720">
                    <a:lnB w="12700" cap="flat" cmpd="sng" algn="ctr">
                      <a:solidFill>
                        <a:schemeClr val="bg1">
                          <a:lumMod val="85000"/>
                        </a:schemeClr>
                      </a:solidFill>
                      <a:prstDash val="sysDot"/>
                      <a:round/>
                      <a:headEnd type="none" w="med" len="med"/>
                      <a:tailEnd type="none" w="med" len="med"/>
                    </a:lnB>
                    <a:solidFill>
                      <a:srgbClr val="808080"/>
                    </a:solidFill>
                  </a:tcPr>
                </a:tc>
                <a:tc rowSpan="4">
                  <a:txBody>
                    <a:bodyPr/>
                    <a:lstStyle/>
                    <a:p>
                      <a:pPr defTabSz="685800">
                        <a:defRPr sz="1000">
                          <a:latin typeface="Fibel Nord"/>
                          <a:ea typeface="Fibel Nord"/>
                          <a:cs typeface="Fibel Nord"/>
                        </a:defRPr>
                      </a:pPr>
                      <a:endParaRPr sz="1600" spc="50" baseline="0"/>
                    </a:p>
                  </a:txBody>
                  <a:tcPr marL="45720" marR="4572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1625704">
                <a:tc>
                  <a:txBody>
                    <a:bodyPr/>
                    <a:lstStyle/>
                    <a:p>
                      <a:pPr algn="l" defTabSz="685800">
                        <a:defRPr/>
                      </a:pPr>
                      <a:r>
                        <a:rPr sz="1600" b="1" spc="50" baseline="0" dirty="0">
                          <a:solidFill>
                            <a:srgbClr val="FFFFFF"/>
                          </a:solidFill>
                          <a:latin typeface="Fibel Nord"/>
                          <a:ea typeface="Fibel Nord"/>
                          <a:cs typeface="Fibel Nord"/>
                        </a:rPr>
                        <a:t>Wie alt </a:t>
                      </a:r>
                      <a:r>
                        <a:rPr sz="1600" b="1" spc="50" baseline="0" dirty="0" err="1">
                          <a:solidFill>
                            <a:srgbClr val="FFFFFF"/>
                          </a:solidFill>
                          <a:latin typeface="Fibel Nord"/>
                          <a:ea typeface="Fibel Nord"/>
                          <a:cs typeface="Fibel Nord"/>
                        </a:rPr>
                        <a:t>ist</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sie</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2"/>
                  </a:ext>
                </a:extLst>
              </a:tr>
              <a:tr h="1625704">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sehen</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Haare</a:t>
                      </a:r>
                      <a:r>
                        <a:rPr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3"/>
                  </a:ext>
                </a:extLst>
              </a:tr>
              <a:tr h="1625704">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sehen</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Augen</a:t>
                      </a:r>
                      <a:r>
                        <a:rPr lang="de-DE"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noFill/>
                      <a:prstDash val="solid"/>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4"/>
                  </a:ext>
                </a:extLst>
              </a:tr>
            </a:tbl>
          </a:graphicData>
        </a:graphic>
      </p:graphicFrame>
      <p:pic>
        <p:nvPicPr>
          <p:cNvPr id="20" name="Picture 19">
            <a:extLst>
              <a:ext uri="{FF2B5EF4-FFF2-40B4-BE49-F238E27FC236}">
                <a16:creationId xmlns:a16="http://schemas.microsoft.com/office/drawing/2014/main" id="{903E00FD-85D6-45F1-81E6-378D2BC91686}"/>
              </a:ext>
            </a:extLst>
          </p:cNvPr>
          <p:cNvPicPr>
            <a:picLocks noChangeAspect="1"/>
          </p:cNvPicPr>
          <p:nvPr/>
        </p:nvPicPr>
        <p:blipFill rotWithShape="1">
          <a:blip r:embed="rId2">
            <a:extLst>
              <a:ext uri="{28A0092B-C50C-407E-A947-70E740481C1C}">
                <a14:useLocalDpi xmlns:a14="http://schemas.microsoft.com/office/drawing/2010/main" val="0"/>
              </a:ext>
            </a:extLst>
          </a:blip>
          <a:srcRect l="38418" t="28082" r="5237" b="25333"/>
          <a:stretch/>
        </p:blipFill>
        <p:spPr bwMode="auto">
          <a:xfrm>
            <a:off x="1552075" y="3498570"/>
            <a:ext cx="5305926" cy="6203590"/>
          </a:xfrm>
          <a:prstGeom prst="rect">
            <a:avLst/>
          </a:prstGeom>
        </p:spPr>
      </p:pic>
      <p:sp>
        <p:nvSpPr>
          <p:cNvPr id="21" name="Rectangle 20">
            <a:extLst>
              <a:ext uri="{FF2B5EF4-FFF2-40B4-BE49-F238E27FC236}">
                <a16:creationId xmlns:a16="http://schemas.microsoft.com/office/drawing/2014/main" id="{06A35945-DFD8-4AF1-9456-79FC3C05F373}"/>
              </a:ext>
            </a:extLst>
          </p:cNvPr>
          <p:cNvSpPr/>
          <p:nvPr/>
        </p:nvSpPr>
        <p:spPr bwMode="auto">
          <a:xfrm>
            <a:off x="1552074" y="3651112"/>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4" name="Rectangle 33">
            <a:extLst>
              <a:ext uri="{FF2B5EF4-FFF2-40B4-BE49-F238E27FC236}">
                <a16:creationId xmlns:a16="http://schemas.microsoft.com/office/drawing/2014/main" id="{AAF151FB-D61C-4645-AC9E-21E000D6E170}"/>
              </a:ext>
            </a:extLst>
          </p:cNvPr>
          <p:cNvSpPr/>
          <p:nvPr/>
        </p:nvSpPr>
        <p:spPr bwMode="auto">
          <a:xfrm>
            <a:off x="1552074" y="4457614"/>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0" name="Rectangle 39">
            <a:extLst>
              <a:ext uri="{FF2B5EF4-FFF2-40B4-BE49-F238E27FC236}">
                <a16:creationId xmlns:a16="http://schemas.microsoft.com/office/drawing/2014/main" id="{F85563DF-2760-4878-BD12-BD7313DEC713}"/>
              </a:ext>
            </a:extLst>
          </p:cNvPr>
          <p:cNvSpPr/>
          <p:nvPr/>
        </p:nvSpPr>
        <p:spPr bwMode="auto">
          <a:xfrm>
            <a:off x="1552075" y="5268657"/>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1" name="Rectangle 40">
            <a:extLst>
              <a:ext uri="{FF2B5EF4-FFF2-40B4-BE49-F238E27FC236}">
                <a16:creationId xmlns:a16="http://schemas.microsoft.com/office/drawing/2014/main" id="{219FA1B3-62CC-47C2-840B-6563B771ED4A}"/>
              </a:ext>
            </a:extLst>
          </p:cNvPr>
          <p:cNvSpPr/>
          <p:nvPr/>
        </p:nvSpPr>
        <p:spPr bwMode="auto">
          <a:xfrm>
            <a:off x="1552075" y="6075159"/>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2" name="Rectangle 41">
            <a:extLst>
              <a:ext uri="{FF2B5EF4-FFF2-40B4-BE49-F238E27FC236}">
                <a16:creationId xmlns:a16="http://schemas.microsoft.com/office/drawing/2014/main" id="{4C853F3D-4358-494B-B0CE-481DB89AC4F8}"/>
              </a:ext>
            </a:extLst>
          </p:cNvPr>
          <p:cNvSpPr/>
          <p:nvPr/>
        </p:nvSpPr>
        <p:spPr bwMode="auto">
          <a:xfrm>
            <a:off x="1552073" y="6878574"/>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3" name="Rectangle 42">
            <a:extLst>
              <a:ext uri="{FF2B5EF4-FFF2-40B4-BE49-F238E27FC236}">
                <a16:creationId xmlns:a16="http://schemas.microsoft.com/office/drawing/2014/main" id="{3759A165-065F-42AE-8AE0-CD83A854ECA1}"/>
              </a:ext>
            </a:extLst>
          </p:cNvPr>
          <p:cNvSpPr/>
          <p:nvPr/>
        </p:nvSpPr>
        <p:spPr bwMode="auto">
          <a:xfrm>
            <a:off x="1552074" y="7689617"/>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4" name="Rectangle 43">
            <a:extLst>
              <a:ext uri="{FF2B5EF4-FFF2-40B4-BE49-F238E27FC236}">
                <a16:creationId xmlns:a16="http://schemas.microsoft.com/office/drawing/2014/main" id="{766251FA-4D28-44EE-B0DF-DDE7BAE5DA9B}"/>
              </a:ext>
            </a:extLst>
          </p:cNvPr>
          <p:cNvSpPr/>
          <p:nvPr/>
        </p:nvSpPr>
        <p:spPr bwMode="auto">
          <a:xfrm>
            <a:off x="1552074" y="8496119"/>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45" name="Rectangle 44">
            <a:extLst>
              <a:ext uri="{FF2B5EF4-FFF2-40B4-BE49-F238E27FC236}">
                <a16:creationId xmlns:a16="http://schemas.microsoft.com/office/drawing/2014/main" id="{981F273A-14AA-4D52-BF2C-28D723314C9B}"/>
              </a:ext>
            </a:extLst>
          </p:cNvPr>
          <p:cNvSpPr/>
          <p:nvPr/>
        </p:nvSpPr>
        <p:spPr bwMode="auto">
          <a:xfrm>
            <a:off x="1552074" y="9301863"/>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cxnSp>
        <p:nvCxnSpPr>
          <p:cNvPr id="22" name="Straight Arrow Connector 21">
            <a:extLst>
              <a:ext uri="{FF2B5EF4-FFF2-40B4-BE49-F238E27FC236}">
                <a16:creationId xmlns:a16="http://schemas.microsoft.com/office/drawing/2014/main" id="{F7A2E06C-3D10-4A35-A7C4-CCDAD9262186}"/>
              </a:ext>
            </a:extLst>
          </p:cNvPr>
          <p:cNvCxnSpPr>
            <a:cxnSpLocks/>
          </p:cNvCxnSpPr>
          <p:nvPr/>
        </p:nvCxnSpPr>
        <p:spPr bwMode="auto">
          <a:xfrm>
            <a:off x="6242715" y="9670906"/>
            <a:ext cx="488285" cy="0"/>
          </a:xfrm>
          <a:prstGeom prst="straightConnector1">
            <a:avLst/>
          </a:prstGeom>
          <a:noFill/>
          <a:ln w="25400" cap="flat">
            <a:solidFill>
              <a:schemeClr val="tx1"/>
            </a:solidFill>
            <a:prstDash val="solid"/>
            <a:round/>
            <a:tailEnd type="triangle"/>
          </a:ln>
        </p:spPr>
        <p:style>
          <a:lnRef idx="0">
            <a:srgbClr val="000000"/>
          </a:lnRef>
          <a:fillRef idx="0">
            <a:srgbClr val="000000"/>
          </a:fillRef>
          <a:effectRef idx="0">
            <a:srgbClr val="000000"/>
          </a:effectRef>
          <a:fontRef idx="none"/>
        </p:style>
      </p:cxnSp>
      <p:sp>
        <p:nvSpPr>
          <p:cNvPr id="24" name="Slide Number Placeholder 3">
            <a:extLst>
              <a:ext uri="{FF2B5EF4-FFF2-40B4-BE49-F238E27FC236}">
                <a16:creationId xmlns:a16="http://schemas.microsoft.com/office/drawing/2014/main" id="{7919089C-3E0E-4E01-BE30-16565C1959D9}"/>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159</a:t>
            </a:fld>
            <a:endParaRPr lang="de-DE" dirty="0"/>
          </a:p>
        </p:txBody>
      </p:sp>
    </p:spTree>
    <p:extLst>
      <p:ext uri="{BB962C8B-B14F-4D97-AF65-F5344CB8AC3E}">
        <p14:creationId xmlns:p14="http://schemas.microsoft.com/office/powerpoint/2010/main" val="1586874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60660519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19" name="TextBox 2"/>
          <p:cNvSpPr txBox="1"/>
          <p:nvPr/>
        </p:nvSpPr>
        <p:spPr bwMode="auto">
          <a:xfrm>
            <a:off x="268413" y="369660"/>
            <a:ext cx="5761024" cy="390383"/>
          </a:xfrm>
          <a:prstGeom prst="rect">
            <a:avLst/>
          </a:prstGeom>
          <a:noFill/>
          <a:ln w="12700" cap="flat">
            <a:noFill/>
            <a:miter lim="400000"/>
          </a:ln>
          <a:effectLst/>
        </p:spPr>
        <p:txBody>
          <a:bodyPr wrap="square" lIns="45718" tIns="45718" rIns="45718" bIns="45718" numCol="1" anchor="t">
            <a:noAutofit/>
          </a:bodyPr>
          <a:lstStyle>
            <a:lvl1pPr>
              <a:defRPr sz="2000" b="1">
                <a:latin typeface="Fibel Nord"/>
                <a:ea typeface="Fibel Nord"/>
                <a:cs typeface="Fibel Nord"/>
              </a:defRPr>
            </a:lvl1pPr>
          </a:lstStyle>
          <a:p>
            <a:pPr>
              <a:defRPr/>
            </a:pPr>
            <a:r>
              <a:rPr lang="de-DE" sz="2200" spc="50" dirty="0"/>
              <a:t>AB 18a: S</a:t>
            </a:r>
            <a:r>
              <a:rPr sz="2200" spc="50" dirty="0" err="1"/>
              <a:t>chreiben</a:t>
            </a:r>
            <a:r>
              <a:rPr sz="2200" spc="50" dirty="0"/>
              <a:t> - </a:t>
            </a:r>
            <a:r>
              <a:rPr lang="de-DE" sz="2200" spc="50" dirty="0"/>
              <a:t>Fantasie</a:t>
            </a:r>
            <a:r>
              <a:rPr sz="2200" spc="50" dirty="0" err="1"/>
              <a:t>figur</a:t>
            </a:r>
            <a:endParaRPr sz="2200" spc="50" dirty="0"/>
          </a:p>
        </p:txBody>
      </p:sp>
      <p:sp>
        <p:nvSpPr>
          <p:cNvPr id="27" name="Rectangle 7">
            <a:extLst>
              <a:ext uri="{FF2B5EF4-FFF2-40B4-BE49-F238E27FC236}">
                <a16:creationId xmlns:a16="http://schemas.microsoft.com/office/drawing/2014/main" id="{713CB468-8E59-43E0-A24B-CC7CEA00AB99}"/>
              </a:ext>
            </a:extLst>
          </p:cNvPr>
          <p:cNvSpPr/>
          <p:nvPr/>
        </p:nvSpPr>
        <p:spPr bwMode="auto">
          <a:xfrm>
            <a:off x="-251724" y="784072"/>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4" name="Slide Number Placeholder 3">
            <a:extLst>
              <a:ext uri="{FF2B5EF4-FFF2-40B4-BE49-F238E27FC236}">
                <a16:creationId xmlns:a16="http://schemas.microsoft.com/office/drawing/2014/main" id="{D8970F66-AFE1-4990-9ADE-25EC58767888}"/>
              </a:ext>
            </a:extLst>
          </p:cNvPr>
          <p:cNvSpPr>
            <a:spLocks noGrp="1"/>
          </p:cNvSpPr>
          <p:nvPr>
            <p:ph type="sldNum" sz="quarter" idx="2"/>
          </p:nvPr>
        </p:nvSpPr>
        <p:spPr bwMode="auto">
          <a:xfrm>
            <a:off x="6166515" y="9329530"/>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160</a:t>
            </a:fld>
            <a:endParaRPr lang="de-DE" dirty="0"/>
          </a:p>
        </p:txBody>
      </p:sp>
      <p:graphicFrame>
        <p:nvGraphicFramePr>
          <p:cNvPr id="25" name="Table 12">
            <a:extLst>
              <a:ext uri="{FF2B5EF4-FFF2-40B4-BE49-F238E27FC236}">
                <a16:creationId xmlns:a16="http://schemas.microsoft.com/office/drawing/2014/main" id="{1F493BA7-3D65-4B0F-BE14-AC5E239B7C09}"/>
              </a:ext>
            </a:extLst>
          </p:cNvPr>
          <p:cNvGraphicFramePr>
            <a:graphicFrameLocks/>
          </p:cNvGraphicFramePr>
          <p:nvPr>
            <p:extLst>
              <p:ext uri="{D42A27DB-BD31-4B8C-83A1-F6EECF244321}">
                <p14:modId xmlns:p14="http://schemas.microsoft.com/office/powerpoint/2010/main" val="3993668103"/>
              </p:ext>
            </p:extLst>
          </p:nvPr>
        </p:nvGraphicFramePr>
        <p:xfrm>
          <a:off x="268413" y="1077857"/>
          <a:ext cx="6589587" cy="8565640"/>
        </p:xfrm>
        <a:graphic>
          <a:graphicData uri="http://schemas.openxmlformats.org/drawingml/2006/table">
            <a:tbl>
              <a:tblPr>
                <a:tableStyleId>{4C3C2611-4C71-4FC5-86AE-919BDF0F9419}</a:tableStyleId>
              </a:tblPr>
              <a:tblGrid>
                <a:gridCol w="1187408">
                  <a:extLst>
                    <a:ext uri="{9D8B030D-6E8A-4147-A177-3AD203B41FA5}">
                      <a16:colId xmlns:a16="http://schemas.microsoft.com/office/drawing/2014/main" val="20000"/>
                    </a:ext>
                  </a:extLst>
                </a:gridCol>
                <a:gridCol w="5402179">
                  <a:extLst>
                    <a:ext uri="{9D8B030D-6E8A-4147-A177-3AD203B41FA5}">
                      <a16:colId xmlns:a16="http://schemas.microsoft.com/office/drawing/2014/main" val="20001"/>
                    </a:ext>
                  </a:extLst>
                </a:gridCol>
              </a:tblGrid>
              <a:tr h="1713128">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sieht</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Nase</a:t>
                      </a:r>
                      <a:r>
                        <a:rPr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noFill/>
                      <a:prstDash val="solid"/>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rowSpan="5">
                  <a:txBody>
                    <a:bodyPr/>
                    <a:lstStyle/>
                    <a:p>
                      <a:pPr>
                        <a:defRPr/>
                      </a:pPr>
                      <a:endParaRPr lang="de-DE"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5"/>
                  </a:ext>
                </a:extLst>
              </a:tr>
              <a:tr h="1713128">
                <a:tc>
                  <a:txBody>
                    <a:bodyPr/>
                    <a:lstStyle/>
                    <a:p>
                      <a:pPr algn="l" defTabSz="685800">
                        <a:defRPr/>
                      </a:pPr>
                      <a:r>
                        <a:rPr sz="1600" b="1" spc="50" baseline="0" dirty="0">
                          <a:solidFill>
                            <a:srgbClr val="FFFFFF"/>
                          </a:solidFill>
                          <a:latin typeface="Fibel Nord"/>
                          <a:ea typeface="Fibel Nord"/>
                          <a:cs typeface="Fibel Nord"/>
                        </a:rPr>
                        <a:t>Wie </a:t>
                      </a:r>
                      <a:r>
                        <a:rPr sz="1600" b="1" spc="50" baseline="0" dirty="0" err="1">
                          <a:solidFill>
                            <a:srgbClr val="FFFFFF"/>
                          </a:solidFill>
                          <a:latin typeface="Fibel Nord"/>
                          <a:ea typeface="Fibel Nord"/>
                          <a:cs typeface="Fibel Nord"/>
                        </a:rPr>
                        <a:t>sehen</a:t>
                      </a:r>
                      <a:r>
                        <a:rPr sz="1600" b="1" spc="50" baseline="0" dirty="0">
                          <a:solidFill>
                            <a:srgbClr val="FFFFFF"/>
                          </a:solidFill>
                          <a:latin typeface="Fibel Nord"/>
                          <a:ea typeface="Fibel Nord"/>
                          <a:cs typeface="Fibel Nord"/>
                        </a:rPr>
                        <a:t> die </a:t>
                      </a:r>
                      <a:r>
                        <a:rPr sz="1600" b="1" spc="50" baseline="0" dirty="0" err="1">
                          <a:solidFill>
                            <a:srgbClr val="FFFFFF"/>
                          </a:solidFill>
                          <a:latin typeface="Fibel Nord"/>
                          <a:ea typeface="Fibel Nord"/>
                          <a:cs typeface="Fibel Nord"/>
                        </a:rPr>
                        <a:t>Ohren</a:t>
                      </a:r>
                      <a:r>
                        <a:rPr lang="de-DE"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aus</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6"/>
                  </a:ext>
                </a:extLst>
              </a:tr>
              <a:tr h="1713128">
                <a:tc>
                  <a:txBody>
                    <a:bodyPr/>
                    <a:lstStyle/>
                    <a:p>
                      <a:pPr algn="l" defTabSz="685800">
                        <a:defRPr/>
                      </a:pPr>
                      <a:r>
                        <a:rPr sz="1600" b="1" spc="50" baseline="0" dirty="0">
                          <a:solidFill>
                            <a:srgbClr val="FFFFFF"/>
                          </a:solidFill>
                          <a:latin typeface="Fibel Nord"/>
                          <a:ea typeface="Fibel Nord"/>
                          <a:cs typeface="Fibel Nord"/>
                        </a:rPr>
                        <a:t>Was </a:t>
                      </a:r>
                      <a:r>
                        <a:rPr sz="1600" b="1" spc="50" baseline="0" dirty="0" err="1">
                          <a:solidFill>
                            <a:srgbClr val="FFFFFF"/>
                          </a:solidFill>
                          <a:latin typeface="Fibel Nord"/>
                          <a:ea typeface="Fibel Nord"/>
                          <a:cs typeface="Fibel Nord"/>
                        </a:rPr>
                        <a:t>trägt</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m</a:t>
                      </a:r>
                      <a:r>
                        <a:rPr sz="1600" b="1" spc="50" baseline="0" dirty="0" err="1">
                          <a:solidFill>
                            <a:srgbClr val="FFFFFF"/>
                          </a:solidFill>
                          <a:latin typeface="Fibel Nord"/>
                          <a:ea typeface="Fibel Nord"/>
                          <a:cs typeface="Fibel Nord"/>
                        </a:rPr>
                        <a:t>eine</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Fantasiefigur</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pPr>
                        <a:defRPr/>
                      </a:pPr>
                      <a:endParaRPr lang="de-DE"/>
                    </a:p>
                  </a:txBody>
                  <a:tcPr/>
                </a:tc>
                <a:extLst>
                  <a:ext uri="{0D108BD9-81ED-4DB2-BD59-A6C34878D82A}">
                    <a16:rowId xmlns:a16="http://schemas.microsoft.com/office/drawing/2014/main" val="10007"/>
                  </a:ext>
                </a:extLst>
              </a:tr>
              <a:tr h="1713128">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de-DE" sz="1600" b="1" spc="50" baseline="0" dirty="0">
                          <a:solidFill>
                            <a:schemeClr val="bg1"/>
                          </a:solidFill>
                          <a:latin typeface="Fibel Nord"/>
                        </a:rPr>
                        <a:t>Was sind ihre besonderen Merkmale?</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solidFill>
                      <a:srgbClr val="808080"/>
                    </a:solidFill>
                  </a:tcPr>
                </a:tc>
                <a:tc vMerge="1">
                  <a:txBody>
                    <a:bodyPr/>
                    <a:lstStyle/>
                    <a:p>
                      <a:endParaRPr lang="de-DE"/>
                    </a:p>
                  </a:txBody>
                  <a:tcPr/>
                </a:tc>
                <a:extLst>
                  <a:ext uri="{0D108BD9-81ED-4DB2-BD59-A6C34878D82A}">
                    <a16:rowId xmlns:a16="http://schemas.microsoft.com/office/drawing/2014/main" val="408607076"/>
                  </a:ext>
                </a:extLst>
              </a:tr>
              <a:tr h="1713128">
                <a:tc>
                  <a:txBody>
                    <a:bodyPr/>
                    <a:lstStyle/>
                    <a:p>
                      <a:pPr algn="l" defTabSz="685800">
                        <a:defRPr/>
                      </a:pPr>
                      <a:r>
                        <a:rPr sz="1600" b="1" spc="50" baseline="0" dirty="0">
                          <a:solidFill>
                            <a:srgbClr val="FFFFFF"/>
                          </a:solidFill>
                          <a:latin typeface="Fibel Nord"/>
                          <a:ea typeface="Fibel Nord"/>
                          <a:cs typeface="Fibel Nord"/>
                        </a:rPr>
                        <a:t>Was </a:t>
                      </a:r>
                      <a:r>
                        <a:rPr sz="1600" b="1" spc="50" baseline="0" dirty="0" err="1">
                          <a:solidFill>
                            <a:srgbClr val="FFFFFF"/>
                          </a:solidFill>
                          <a:latin typeface="Fibel Nord"/>
                          <a:ea typeface="Fibel Nord"/>
                          <a:cs typeface="Fibel Nord"/>
                        </a:rPr>
                        <a:t>sind</a:t>
                      </a:r>
                      <a:r>
                        <a:rPr sz="1600" b="1" spc="50" baseline="0" dirty="0">
                          <a:solidFill>
                            <a:srgbClr val="FFFFFF"/>
                          </a:solidFill>
                          <a:latin typeface="Fibel Nord"/>
                          <a:ea typeface="Fibel Nord"/>
                          <a:cs typeface="Fibel Nord"/>
                        </a:rPr>
                        <a:t> </a:t>
                      </a:r>
                      <a:r>
                        <a:rPr lang="de-DE" sz="1600" b="1" spc="50" baseline="0" dirty="0">
                          <a:solidFill>
                            <a:srgbClr val="FFFFFF"/>
                          </a:solidFill>
                          <a:latin typeface="Fibel Nord"/>
                          <a:ea typeface="Fibel Nord"/>
                          <a:cs typeface="Fibel Nord"/>
                        </a:rPr>
                        <a:t>ihre</a:t>
                      </a:r>
                      <a:r>
                        <a:rPr lang="en-US"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inneren</a:t>
                      </a:r>
                      <a:r>
                        <a:rPr sz="1600" b="1" spc="50" baseline="0" dirty="0">
                          <a:solidFill>
                            <a:srgbClr val="FFFFFF"/>
                          </a:solidFill>
                          <a:latin typeface="Fibel Nord"/>
                          <a:ea typeface="Fibel Nord"/>
                          <a:cs typeface="Fibel Nord"/>
                        </a:rPr>
                        <a:t> </a:t>
                      </a:r>
                      <a:r>
                        <a:rPr sz="1600" b="1" spc="50" baseline="0" dirty="0" err="1">
                          <a:solidFill>
                            <a:srgbClr val="FFFFFF"/>
                          </a:solidFill>
                          <a:latin typeface="Fibel Nord"/>
                          <a:ea typeface="Fibel Nord"/>
                          <a:cs typeface="Fibel Nord"/>
                        </a:rPr>
                        <a:t>Merkmale</a:t>
                      </a:r>
                      <a:r>
                        <a:rPr sz="1600" b="1" spc="50" baseline="0" dirty="0">
                          <a:solidFill>
                            <a:srgbClr val="FFFFFF"/>
                          </a:solidFill>
                          <a:latin typeface="Fibel Nord"/>
                          <a:ea typeface="Fibel Nord"/>
                          <a:cs typeface="Fibel Nord"/>
                        </a:rPr>
                        <a:t>?</a:t>
                      </a:r>
                      <a:endParaRPr sz="1600" spc="50" baseline="0" dirty="0"/>
                    </a:p>
                  </a:txBody>
                  <a:tcPr marL="45720" marR="45720">
                    <a:lnT w="12700" cap="flat" cmpd="sng" algn="ctr">
                      <a:solidFill>
                        <a:schemeClr val="bg1">
                          <a:lumMod val="85000"/>
                        </a:schemeClr>
                      </a:solidFill>
                      <a:prstDash val="sysDot"/>
                      <a:round/>
                      <a:headEnd type="none" w="med" len="med"/>
                      <a:tailEnd type="none" w="med" len="med"/>
                    </a:lnT>
                    <a:solidFill>
                      <a:srgbClr val="808080"/>
                    </a:solidFill>
                  </a:tcPr>
                </a:tc>
                <a:tc vMerge="1">
                  <a:txBody>
                    <a:bodyPr/>
                    <a:lstStyle/>
                    <a:p>
                      <a:pPr>
                        <a:defRPr/>
                      </a:pPr>
                      <a:endParaRPr lang="de-DE"/>
                    </a:p>
                  </a:txBody>
                  <a:tcPr/>
                </a:tc>
                <a:extLst>
                  <a:ext uri="{0D108BD9-81ED-4DB2-BD59-A6C34878D82A}">
                    <a16:rowId xmlns:a16="http://schemas.microsoft.com/office/drawing/2014/main" val="10008"/>
                  </a:ext>
                </a:extLst>
              </a:tr>
            </a:tbl>
          </a:graphicData>
        </a:graphic>
      </p:graphicFrame>
      <p:pic>
        <p:nvPicPr>
          <p:cNvPr id="26" name="Picture 25">
            <a:extLst>
              <a:ext uri="{FF2B5EF4-FFF2-40B4-BE49-F238E27FC236}">
                <a16:creationId xmlns:a16="http://schemas.microsoft.com/office/drawing/2014/main" id="{4527EB4E-A0C2-4FE4-8A0C-D8A2D27427D4}"/>
              </a:ext>
            </a:extLst>
          </p:cNvPr>
          <p:cNvPicPr>
            <a:picLocks noChangeAspect="1"/>
          </p:cNvPicPr>
          <p:nvPr/>
        </p:nvPicPr>
        <p:blipFill rotWithShape="1">
          <a:blip r:embed="rId2">
            <a:extLst>
              <a:ext uri="{28A0092B-C50C-407E-A947-70E740481C1C}">
                <a14:useLocalDpi xmlns:a14="http://schemas.microsoft.com/office/drawing/2010/main" val="0"/>
              </a:ext>
            </a:extLst>
          </a:blip>
          <a:srcRect l="38418" t="11000" r="5237" b="25333"/>
          <a:stretch/>
        </p:blipFill>
        <p:spPr bwMode="auto">
          <a:xfrm>
            <a:off x="1552075" y="1134907"/>
            <a:ext cx="5305926" cy="8478353"/>
          </a:xfrm>
          <a:prstGeom prst="rect">
            <a:avLst/>
          </a:prstGeom>
        </p:spPr>
      </p:pic>
      <p:sp>
        <p:nvSpPr>
          <p:cNvPr id="28" name="Rectangle 27">
            <a:extLst>
              <a:ext uri="{FF2B5EF4-FFF2-40B4-BE49-F238E27FC236}">
                <a16:creationId xmlns:a16="http://schemas.microsoft.com/office/drawing/2014/main" id="{7E813F1E-7022-4B2B-8272-414776DF9DF5}"/>
              </a:ext>
            </a:extLst>
          </p:cNvPr>
          <p:cNvSpPr/>
          <p:nvPr/>
        </p:nvSpPr>
        <p:spPr bwMode="auto">
          <a:xfrm>
            <a:off x="1552074" y="1540905"/>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9" name="Rectangle 28">
            <a:extLst>
              <a:ext uri="{FF2B5EF4-FFF2-40B4-BE49-F238E27FC236}">
                <a16:creationId xmlns:a16="http://schemas.microsoft.com/office/drawing/2014/main" id="{55FE1E15-29DB-4F4F-9A46-E0C6D947F40C}"/>
              </a:ext>
            </a:extLst>
          </p:cNvPr>
          <p:cNvSpPr/>
          <p:nvPr/>
        </p:nvSpPr>
        <p:spPr bwMode="auto">
          <a:xfrm>
            <a:off x="1552074" y="2347407"/>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0" name="Rectangle 29">
            <a:extLst>
              <a:ext uri="{FF2B5EF4-FFF2-40B4-BE49-F238E27FC236}">
                <a16:creationId xmlns:a16="http://schemas.microsoft.com/office/drawing/2014/main" id="{F3C64975-C58B-4937-95D2-6764DF2AD9F6}"/>
              </a:ext>
            </a:extLst>
          </p:cNvPr>
          <p:cNvSpPr/>
          <p:nvPr/>
        </p:nvSpPr>
        <p:spPr bwMode="auto">
          <a:xfrm>
            <a:off x="1552075" y="3158450"/>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1" name="Rectangle 30">
            <a:extLst>
              <a:ext uri="{FF2B5EF4-FFF2-40B4-BE49-F238E27FC236}">
                <a16:creationId xmlns:a16="http://schemas.microsoft.com/office/drawing/2014/main" id="{1D440A39-C2A9-48F7-859E-2242E5C4A03A}"/>
              </a:ext>
            </a:extLst>
          </p:cNvPr>
          <p:cNvSpPr/>
          <p:nvPr/>
        </p:nvSpPr>
        <p:spPr bwMode="auto">
          <a:xfrm>
            <a:off x="1552075" y="3964952"/>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2" name="Rectangle 31">
            <a:extLst>
              <a:ext uri="{FF2B5EF4-FFF2-40B4-BE49-F238E27FC236}">
                <a16:creationId xmlns:a16="http://schemas.microsoft.com/office/drawing/2014/main" id="{315A35A1-5ABE-4C7F-A3B9-692203F3CA0C}"/>
              </a:ext>
            </a:extLst>
          </p:cNvPr>
          <p:cNvSpPr/>
          <p:nvPr/>
        </p:nvSpPr>
        <p:spPr bwMode="auto">
          <a:xfrm>
            <a:off x="1552073" y="4768367"/>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3" name="Rectangle 32">
            <a:extLst>
              <a:ext uri="{FF2B5EF4-FFF2-40B4-BE49-F238E27FC236}">
                <a16:creationId xmlns:a16="http://schemas.microsoft.com/office/drawing/2014/main" id="{D1AA47E3-677E-4F3A-BB88-A9453F598DD2}"/>
              </a:ext>
            </a:extLst>
          </p:cNvPr>
          <p:cNvSpPr/>
          <p:nvPr/>
        </p:nvSpPr>
        <p:spPr bwMode="auto">
          <a:xfrm>
            <a:off x="1552074" y="5579410"/>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4" name="Rectangle 33">
            <a:extLst>
              <a:ext uri="{FF2B5EF4-FFF2-40B4-BE49-F238E27FC236}">
                <a16:creationId xmlns:a16="http://schemas.microsoft.com/office/drawing/2014/main" id="{D0A600F1-301A-4977-B508-2198B3D9D404}"/>
              </a:ext>
            </a:extLst>
          </p:cNvPr>
          <p:cNvSpPr/>
          <p:nvPr/>
        </p:nvSpPr>
        <p:spPr bwMode="auto">
          <a:xfrm>
            <a:off x="1552074" y="6385912"/>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5" name="Rectangle 34">
            <a:extLst>
              <a:ext uri="{FF2B5EF4-FFF2-40B4-BE49-F238E27FC236}">
                <a16:creationId xmlns:a16="http://schemas.microsoft.com/office/drawing/2014/main" id="{6DC3DCD1-7F98-4C0F-807D-51F89CF55E87}"/>
              </a:ext>
            </a:extLst>
          </p:cNvPr>
          <p:cNvSpPr/>
          <p:nvPr/>
        </p:nvSpPr>
        <p:spPr bwMode="auto">
          <a:xfrm>
            <a:off x="1552074" y="7191656"/>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6" name="Rectangle 35">
            <a:extLst>
              <a:ext uri="{FF2B5EF4-FFF2-40B4-BE49-F238E27FC236}">
                <a16:creationId xmlns:a16="http://schemas.microsoft.com/office/drawing/2014/main" id="{3FB261FA-8907-4800-B530-8A6B82221F50}"/>
              </a:ext>
            </a:extLst>
          </p:cNvPr>
          <p:cNvSpPr/>
          <p:nvPr/>
        </p:nvSpPr>
        <p:spPr bwMode="auto">
          <a:xfrm>
            <a:off x="1552073" y="7995991"/>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7" name="Rectangle 36">
            <a:extLst>
              <a:ext uri="{FF2B5EF4-FFF2-40B4-BE49-F238E27FC236}">
                <a16:creationId xmlns:a16="http://schemas.microsoft.com/office/drawing/2014/main" id="{55B3AA57-C31C-41B5-A71E-B345A8E96E17}"/>
              </a:ext>
            </a:extLst>
          </p:cNvPr>
          <p:cNvSpPr/>
          <p:nvPr/>
        </p:nvSpPr>
        <p:spPr bwMode="auto">
          <a:xfrm>
            <a:off x="1552073" y="8801735"/>
            <a:ext cx="5305926" cy="282375"/>
          </a:xfrm>
          <a:prstGeom prst="rect">
            <a:avLst/>
          </a:prstGeom>
          <a:solidFill>
            <a:schemeClr val="bg1">
              <a:lumMod val="85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8" name="Slide Number Placeholder 3">
            <a:extLst>
              <a:ext uri="{FF2B5EF4-FFF2-40B4-BE49-F238E27FC236}">
                <a16:creationId xmlns:a16="http://schemas.microsoft.com/office/drawing/2014/main" id="{7DB6A2C3-AC7B-474D-A136-F28EC82655ED}"/>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160</a:t>
            </a:fld>
            <a:endParaRPr lang="de-DE" dirty="0"/>
          </a:p>
        </p:txBody>
      </p:sp>
    </p:spTree>
    <p:extLst>
      <p:ext uri="{BB962C8B-B14F-4D97-AF65-F5344CB8AC3E}">
        <p14:creationId xmlns:p14="http://schemas.microsoft.com/office/powerpoint/2010/main" val="29015782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4" name="Picture 33">
            <a:extLst>
              <a:ext uri="{FF2B5EF4-FFF2-40B4-BE49-F238E27FC236}">
                <a16:creationId xmlns:a16="http://schemas.microsoft.com/office/drawing/2014/main" id="{BF581110-B939-45C7-8F1F-319BB6500333}"/>
              </a:ext>
            </a:extLst>
          </p:cNvPr>
          <p:cNvPicPr>
            <a:picLocks noChangeAspect="1"/>
          </p:cNvPicPr>
          <p:nvPr/>
        </p:nvPicPr>
        <p:blipFill rotWithShape="1">
          <a:blip r:embed="rId2">
            <a:extLst>
              <a:ext uri="{28A0092B-C50C-407E-A947-70E740481C1C}">
                <a14:useLocalDpi xmlns:a14="http://schemas.microsoft.com/office/drawing/2010/main" val="0"/>
              </a:ext>
            </a:extLst>
          </a:blip>
          <a:srcRect l="10857" t="29860" r="5339" b="11894"/>
          <a:stretch/>
        </p:blipFill>
        <p:spPr bwMode="auto">
          <a:xfrm>
            <a:off x="132345" y="2634917"/>
            <a:ext cx="6699885" cy="6585283"/>
          </a:xfrm>
          <a:prstGeom prst="rect">
            <a:avLst/>
          </a:prstGeom>
        </p:spPr>
      </p:pic>
      <p:sp>
        <p:nvSpPr>
          <p:cNvPr id="2049" name="TextBox 2"/>
          <p:cNvSpPr txBox="1"/>
          <p:nvPr/>
        </p:nvSpPr>
        <p:spPr bwMode="auto">
          <a:xfrm>
            <a:off x="258848" y="359999"/>
            <a:ext cx="5919515"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18b: </a:t>
            </a:r>
            <a:r>
              <a:rPr sz="2200" spc="50" dirty="0" err="1"/>
              <a:t>Schreiben</a:t>
            </a:r>
            <a:r>
              <a:rPr sz="2200" spc="50" dirty="0"/>
              <a:t> – </a:t>
            </a:r>
            <a:r>
              <a:rPr sz="2200" spc="50" dirty="0" err="1"/>
              <a:t>Fantasiefigur</a:t>
            </a:r>
            <a:endParaRPr sz="2200" spc="50" dirty="0"/>
          </a:p>
        </p:txBody>
      </p:sp>
      <p:sp>
        <p:nvSpPr>
          <p:cNvPr id="2050" name="TextBox 29"/>
          <p:cNvSpPr txBox="1"/>
          <p:nvPr/>
        </p:nvSpPr>
        <p:spPr bwMode="auto">
          <a:xfrm>
            <a:off x="2305923" y="2267252"/>
            <a:ext cx="2246154" cy="370837"/>
          </a:xfrm>
          <a:prstGeom prst="rect">
            <a:avLst/>
          </a:prstGeom>
          <a:ln w="12700">
            <a:miter lim="400000"/>
          </a:ln>
        </p:spPr>
        <p:txBody>
          <a:bodyPr lIns="45718" tIns="45718" rIns="45718" bIns="45718">
            <a:spAutoFit/>
          </a:bodyPr>
          <a:lstStyle>
            <a:lvl1pPr algn="ctr">
              <a:defRPr b="1">
                <a:latin typeface="Fibel Nord"/>
                <a:ea typeface="Fibel Nord"/>
                <a:cs typeface="Fibel Nord"/>
              </a:defRPr>
            </a:lvl1pPr>
          </a:lstStyle>
          <a:p>
            <a:pPr>
              <a:defRPr/>
            </a:pPr>
            <a:r>
              <a:rPr spc="50" dirty="0" err="1"/>
              <a:t>erste</a:t>
            </a:r>
            <a:r>
              <a:rPr spc="50" dirty="0"/>
              <a:t> </a:t>
            </a:r>
            <a:r>
              <a:rPr lang="de-DE" spc="50" dirty="0"/>
              <a:t>Fassung</a:t>
            </a:r>
            <a:endParaRPr spc="50" dirty="0"/>
          </a:p>
        </p:txBody>
      </p:sp>
      <p:sp>
        <p:nvSpPr>
          <p:cNvPr id="2079" name="TextBox 1"/>
          <p:cNvSpPr txBox="1"/>
          <p:nvPr/>
        </p:nvSpPr>
        <p:spPr bwMode="auto">
          <a:xfrm>
            <a:off x="823856" y="1153837"/>
            <a:ext cx="5855618" cy="563164"/>
          </a:xfrm>
          <a:prstGeom prst="rect">
            <a:avLst/>
          </a:prstGeom>
          <a:noFill/>
          <a:ln w="12700" cap="flat">
            <a:noFill/>
            <a:miter lim="400000"/>
          </a:ln>
          <a:effectLst/>
        </p:spPr>
        <p:txBody>
          <a:bodyPr wrap="square" lIns="45718" tIns="45718" rIns="45718" bIns="45718" numCol="1" anchor="t">
            <a:noAutofit/>
          </a:bodyPr>
          <a:lstStyle>
            <a:lvl1pPr>
              <a:defRPr>
                <a:latin typeface="Fibel Nord"/>
                <a:ea typeface="Fibel Nord"/>
                <a:cs typeface="Fibel Nord"/>
              </a:defRPr>
            </a:lvl1pPr>
          </a:lstStyle>
          <a:p>
            <a:pPr>
              <a:defRPr/>
            </a:pPr>
            <a:r>
              <a:rPr lang="de-DE" spc="50" dirty="0"/>
              <a:t>Beschreibe deine Fantasiefigur. Benutze deine Stichpunkte als Hilfe. </a:t>
            </a:r>
            <a:r>
              <a:rPr lang="de-DE" b="1" spc="50" dirty="0"/>
              <a:t>Schreibe nur auf die weißen Linien. </a:t>
            </a:r>
            <a:r>
              <a:rPr lang="de-DE" spc="50" dirty="0"/>
              <a:t>Die grauen Linien werden später für das Überarbeiten benutzt.</a:t>
            </a:r>
          </a:p>
        </p:txBody>
      </p:sp>
      <p:grpSp>
        <p:nvGrpSpPr>
          <p:cNvPr id="2082" name="Oval 18"/>
          <p:cNvGrpSpPr/>
          <p:nvPr/>
        </p:nvGrpSpPr>
        <p:grpSpPr bwMode="auto">
          <a:xfrm>
            <a:off x="366738" y="1156021"/>
            <a:ext cx="341281" cy="358091"/>
            <a:chOff x="-58944" y="312120"/>
            <a:chExt cx="341280" cy="358090"/>
          </a:xfrm>
        </p:grpSpPr>
        <p:sp>
          <p:nvSpPr>
            <p:cNvPr id="2080" name="Circle"/>
            <p:cNvSpPr/>
            <p:nvPr/>
          </p:nvSpPr>
          <p:spPr bwMode="auto">
            <a:xfrm>
              <a:off x="-58944" y="312120"/>
              <a:ext cx="341280" cy="336613"/>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2081" name="1"/>
            <p:cNvSpPr txBox="1"/>
            <p:nvPr/>
          </p:nvSpPr>
          <p:spPr bwMode="auto">
            <a:xfrm>
              <a:off x="21890" y="318657"/>
              <a:ext cx="144153" cy="351553"/>
            </a:xfrm>
            <a:prstGeom prst="rect">
              <a:avLst/>
            </a:prstGeom>
            <a:noFill/>
            <a:ln w="12700" cap="flat">
              <a:noFill/>
              <a:miter lim="400000"/>
            </a:ln>
            <a:effectLst/>
          </p:spPr>
          <p:txBody>
            <a:bodyPr wrap="square" lIns="45718" tIns="45718" rIns="45718" bIns="45718" numCol="1" anchor="ctr">
              <a:noAutofit/>
            </a:bodyPr>
            <a:lstStyle>
              <a:lvl1pPr algn="ctr">
                <a:defRPr>
                  <a:solidFill>
                    <a:srgbClr val="FFFFFF"/>
                  </a:solidFill>
                  <a:latin typeface="Fibel Nord"/>
                  <a:ea typeface="Fibel Nord"/>
                  <a:cs typeface="Fibel Nord"/>
                </a:defRPr>
              </a:lvl1pPr>
            </a:lstStyle>
            <a:p>
              <a:pPr>
                <a:defRPr/>
              </a:pPr>
              <a:r>
                <a:t>1</a:t>
              </a:r>
            </a:p>
          </p:txBody>
        </p:sp>
      </p:grpSp>
      <p:sp>
        <p:nvSpPr>
          <p:cNvPr id="17" name="Rectangle 7">
            <a:extLst>
              <a:ext uri="{FF2B5EF4-FFF2-40B4-BE49-F238E27FC236}">
                <a16:creationId xmlns:a16="http://schemas.microsoft.com/office/drawing/2014/main" id="{0EA7F902-4D5C-4F82-8A60-B62488C569A6}"/>
              </a:ext>
            </a:extLst>
          </p:cNvPr>
          <p:cNvSpPr/>
          <p:nvPr/>
        </p:nvSpPr>
        <p:spPr bwMode="auto">
          <a:xfrm>
            <a:off x="-251724" y="784072"/>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2" name="TextBox 45">
            <a:extLst>
              <a:ext uri="{FF2B5EF4-FFF2-40B4-BE49-F238E27FC236}">
                <a16:creationId xmlns:a16="http://schemas.microsoft.com/office/drawing/2014/main" id="{2A6D7A59-FEBB-4191-8795-7F1027B9B877}"/>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3" name="Rectangle 12">
            <a:extLst>
              <a:ext uri="{FF2B5EF4-FFF2-40B4-BE49-F238E27FC236}">
                <a16:creationId xmlns:a16="http://schemas.microsoft.com/office/drawing/2014/main" id="{3B8BF2A9-A19E-4482-B6EB-105BC86774E3}"/>
              </a:ext>
            </a:extLst>
          </p:cNvPr>
          <p:cNvSpPr/>
          <p:nvPr/>
        </p:nvSpPr>
        <p:spPr bwMode="auto">
          <a:xfrm>
            <a:off x="276344" y="3244619"/>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4" name="Rectangle 13">
            <a:extLst>
              <a:ext uri="{FF2B5EF4-FFF2-40B4-BE49-F238E27FC236}">
                <a16:creationId xmlns:a16="http://schemas.microsoft.com/office/drawing/2014/main" id="{65B76A97-8D28-40BB-BC1F-FCCC62BA544E}"/>
              </a:ext>
            </a:extLst>
          </p:cNvPr>
          <p:cNvSpPr/>
          <p:nvPr/>
        </p:nvSpPr>
        <p:spPr bwMode="auto">
          <a:xfrm>
            <a:off x="276344" y="4156221"/>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 name="Rectangle 14">
            <a:extLst>
              <a:ext uri="{FF2B5EF4-FFF2-40B4-BE49-F238E27FC236}">
                <a16:creationId xmlns:a16="http://schemas.microsoft.com/office/drawing/2014/main" id="{068E1F05-0D74-42DA-9A5E-FED1CAE117A0}"/>
              </a:ext>
            </a:extLst>
          </p:cNvPr>
          <p:cNvSpPr/>
          <p:nvPr/>
        </p:nvSpPr>
        <p:spPr bwMode="auto">
          <a:xfrm>
            <a:off x="276344" y="5071769"/>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6" name="Rectangle 15">
            <a:extLst>
              <a:ext uri="{FF2B5EF4-FFF2-40B4-BE49-F238E27FC236}">
                <a16:creationId xmlns:a16="http://schemas.microsoft.com/office/drawing/2014/main" id="{30B66D7F-6C1F-4662-9FB7-628921299DEA}"/>
              </a:ext>
            </a:extLst>
          </p:cNvPr>
          <p:cNvSpPr/>
          <p:nvPr/>
        </p:nvSpPr>
        <p:spPr bwMode="auto">
          <a:xfrm>
            <a:off x="276344" y="5979869"/>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8" name="Rectangle 17">
            <a:extLst>
              <a:ext uri="{FF2B5EF4-FFF2-40B4-BE49-F238E27FC236}">
                <a16:creationId xmlns:a16="http://schemas.microsoft.com/office/drawing/2014/main" id="{318CC5A0-E660-4001-AC79-B343149CEEDD}"/>
              </a:ext>
            </a:extLst>
          </p:cNvPr>
          <p:cNvSpPr/>
          <p:nvPr/>
        </p:nvSpPr>
        <p:spPr bwMode="auto">
          <a:xfrm>
            <a:off x="276344" y="6893945"/>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9" name="Rectangle 18">
            <a:extLst>
              <a:ext uri="{FF2B5EF4-FFF2-40B4-BE49-F238E27FC236}">
                <a16:creationId xmlns:a16="http://schemas.microsoft.com/office/drawing/2014/main" id="{A87AF0C2-438F-4780-85BE-E81C05C5F34F}"/>
              </a:ext>
            </a:extLst>
          </p:cNvPr>
          <p:cNvSpPr/>
          <p:nvPr/>
        </p:nvSpPr>
        <p:spPr bwMode="auto">
          <a:xfrm>
            <a:off x="276344" y="7805460"/>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0" name="Rectangle 19">
            <a:extLst>
              <a:ext uri="{FF2B5EF4-FFF2-40B4-BE49-F238E27FC236}">
                <a16:creationId xmlns:a16="http://schemas.microsoft.com/office/drawing/2014/main" id="{B6922B31-B946-41F0-8B53-68BD479928B9}"/>
              </a:ext>
            </a:extLst>
          </p:cNvPr>
          <p:cNvSpPr/>
          <p:nvPr/>
        </p:nvSpPr>
        <p:spPr bwMode="auto">
          <a:xfrm>
            <a:off x="276344" y="8720241"/>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1" name="Slide Number Placeholder 3">
            <a:extLst>
              <a:ext uri="{FF2B5EF4-FFF2-40B4-BE49-F238E27FC236}">
                <a16:creationId xmlns:a16="http://schemas.microsoft.com/office/drawing/2014/main" id="{F13D2E4C-252B-4CC9-94AF-15989F88FAB4}"/>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161</a:t>
            </a:fld>
            <a:endParaRPr lang="de-DE" dirty="0"/>
          </a:p>
        </p:txBody>
      </p:sp>
    </p:spTree>
    <p:extLst>
      <p:ext uri="{BB962C8B-B14F-4D97-AF65-F5344CB8AC3E}">
        <p14:creationId xmlns:p14="http://schemas.microsoft.com/office/powerpoint/2010/main" val="349636534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Picture 2">
            <a:extLst>
              <a:ext uri="{FF2B5EF4-FFF2-40B4-BE49-F238E27FC236}">
                <a16:creationId xmlns:a16="http://schemas.microsoft.com/office/drawing/2014/main" id="{C6445B79-8F8F-4A8F-AFE2-2F15EA5AA131}"/>
              </a:ext>
            </a:extLst>
          </p:cNvPr>
          <p:cNvPicPr>
            <a:picLocks noChangeAspect="1"/>
          </p:cNvPicPr>
          <p:nvPr/>
        </p:nvPicPr>
        <p:blipFill rotWithShape="1">
          <a:blip r:embed="rId2">
            <a:extLst>
              <a:ext uri="{28A0092B-C50C-407E-A947-70E740481C1C}">
                <a14:useLocalDpi xmlns:a14="http://schemas.microsoft.com/office/drawing/2010/main" val="0"/>
              </a:ext>
            </a:extLst>
          </a:blip>
          <a:srcRect l="10857" t="24267" r="5339" b="6203"/>
          <a:stretch/>
        </p:blipFill>
        <p:spPr>
          <a:xfrm>
            <a:off x="132345" y="1524860"/>
            <a:ext cx="6699885" cy="7861036"/>
          </a:xfrm>
          <a:prstGeom prst="rect">
            <a:avLst/>
          </a:prstGeom>
        </p:spPr>
      </p:pic>
      <p:sp>
        <p:nvSpPr>
          <p:cNvPr id="1885" name="TextBox 2"/>
          <p:cNvSpPr txBox="1"/>
          <p:nvPr/>
        </p:nvSpPr>
        <p:spPr bwMode="auto">
          <a:xfrm>
            <a:off x="276344" y="499600"/>
            <a:ext cx="5775367" cy="430883"/>
          </a:xfrm>
          <a:prstGeom prst="rect">
            <a:avLst/>
          </a:prstGeom>
          <a:noFill/>
          <a:ln w="12700" cap="flat">
            <a:noFill/>
            <a:miter lim="400000"/>
          </a:ln>
          <a:effectLst/>
        </p:spPr>
        <p:txBody>
          <a:bodyPr wrap="square" lIns="45718" tIns="45718" rIns="45718" bIns="45718" numCol="1" anchor="t">
            <a:spAutoFit/>
          </a:bodyPr>
          <a:lstStyle>
            <a:lvl1pPr>
              <a:defRPr sz="2000" b="1">
                <a:latin typeface="Fibel Nord"/>
                <a:ea typeface="Fibel Nord"/>
                <a:cs typeface="Fibel Nord"/>
              </a:defRPr>
            </a:lvl1pPr>
          </a:lstStyle>
          <a:p>
            <a:pPr>
              <a:defRPr/>
            </a:pPr>
            <a:r>
              <a:rPr lang="de-DE" sz="2200" spc="50" dirty="0"/>
              <a:t>AB 18b: Schreiben – Fantasiefigur</a:t>
            </a:r>
          </a:p>
        </p:txBody>
      </p:sp>
      <p:sp>
        <p:nvSpPr>
          <p:cNvPr id="18" name="Rectangle 7">
            <a:extLst>
              <a:ext uri="{FF2B5EF4-FFF2-40B4-BE49-F238E27FC236}">
                <a16:creationId xmlns:a16="http://schemas.microsoft.com/office/drawing/2014/main" id="{3E0FDA1E-C3CE-463B-8BEB-21CA7C03577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4" name="Rectangle 13">
            <a:extLst>
              <a:ext uri="{FF2B5EF4-FFF2-40B4-BE49-F238E27FC236}">
                <a16:creationId xmlns:a16="http://schemas.microsoft.com/office/drawing/2014/main" id="{85BCDC92-010C-40D3-A125-5096ABC05856}"/>
              </a:ext>
            </a:extLst>
          </p:cNvPr>
          <p:cNvSpPr/>
          <p:nvPr/>
        </p:nvSpPr>
        <p:spPr bwMode="auto">
          <a:xfrm>
            <a:off x="276344" y="1427847"/>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 name="Rectangle 14">
            <a:extLst>
              <a:ext uri="{FF2B5EF4-FFF2-40B4-BE49-F238E27FC236}">
                <a16:creationId xmlns:a16="http://schemas.microsoft.com/office/drawing/2014/main" id="{AA8FD685-0A45-46AB-8F03-778CC70E73F2}"/>
              </a:ext>
            </a:extLst>
          </p:cNvPr>
          <p:cNvSpPr/>
          <p:nvPr/>
        </p:nvSpPr>
        <p:spPr bwMode="auto">
          <a:xfrm>
            <a:off x="276344" y="2339449"/>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6" name="Rectangle 15">
            <a:extLst>
              <a:ext uri="{FF2B5EF4-FFF2-40B4-BE49-F238E27FC236}">
                <a16:creationId xmlns:a16="http://schemas.microsoft.com/office/drawing/2014/main" id="{B5E5C546-E880-493E-A0B5-91876344C528}"/>
              </a:ext>
            </a:extLst>
          </p:cNvPr>
          <p:cNvSpPr/>
          <p:nvPr/>
        </p:nvSpPr>
        <p:spPr bwMode="auto">
          <a:xfrm>
            <a:off x="276344" y="3254997"/>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7" name="Rectangle 16">
            <a:extLst>
              <a:ext uri="{FF2B5EF4-FFF2-40B4-BE49-F238E27FC236}">
                <a16:creationId xmlns:a16="http://schemas.microsoft.com/office/drawing/2014/main" id="{627578BC-1224-4957-9A47-1BF952A82426}"/>
              </a:ext>
            </a:extLst>
          </p:cNvPr>
          <p:cNvSpPr/>
          <p:nvPr/>
        </p:nvSpPr>
        <p:spPr bwMode="auto">
          <a:xfrm>
            <a:off x="276344" y="4163097"/>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9" name="Rectangle 18">
            <a:extLst>
              <a:ext uri="{FF2B5EF4-FFF2-40B4-BE49-F238E27FC236}">
                <a16:creationId xmlns:a16="http://schemas.microsoft.com/office/drawing/2014/main" id="{7463D03B-05EE-4404-829F-9D12A753F0D9}"/>
              </a:ext>
            </a:extLst>
          </p:cNvPr>
          <p:cNvSpPr/>
          <p:nvPr/>
        </p:nvSpPr>
        <p:spPr bwMode="auto">
          <a:xfrm>
            <a:off x="276344" y="5077173"/>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0" name="Rectangle 19">
            <a:extLst>
              <a:ext uri="{FF2B5EF4-FFF2-40B4-BE49-F238E27FC236}">
                <a16:creationId xmlns:a16="http://schemas.microsoft.com/office/drawing/2014/main" id="{9242BD3A-C1C6-4EAA-B851-DE6A9BFC20CF}"/>
              </a:ext>
            </a:extLst>
          </p:cNvPr>
          <p:cNvSpPr/>
          <p:nvPr/>
        </p:nvSpPr>
        <p:spPr bwMode="auto">
          <a:xfrm>
            <a:off x="276344" y="5988688"/>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1" name="Rectangle 20">
            <a:extLst>
              <a:ext uri="{FF2B5EF4-FFF2-40B4-BE49-F238E27FC236}">
                <a16:creationId xmlns:a16="http://schemas.microsoft.com/office/drawing/2014/main" id="{BCA304D1-60A0-4AF1-921D-49AB2B0BB55D}"/>
              </a:ext>
            </a:extLst>
          </p:cNvPr>
          <p:cNvSpPr/>
          <p:nvPr/>
        </p:nvSpPr>
        <p:spPr bwMode="auto">
          <a:xfrm>
            <a:off x="276344" y="6903469"/>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2" name="Rectangle 21">
            <a:extLst>
              <a:ext uri="{FF2B5EF4-FFF2-40B4-BE49-F238E27FC236}">
                <a16:creationId xmlns:a16="http://schemas.microsoft.com/office/drawing/2014/main" id="{E8B20ECC-9942-4DCF-BE1D-A2D70F8FF5B3}"/>
              </a:ext>
            </a:extLst>
          </p:cNvPr>
          <p:cNvSpPr/>
          <p:nvPr/>
        </p:nvSpPr>
        <p:spPr bwMode="auto">
          <a:xfrm>
            <a:off x="276344" y="7808727"/>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3" name="Rectangle 22">
            <a:extLst>
              <a:ext uri="{FF2B5EF4-FFF2-40B4-BE49-F238E27FC236}">
                <a16:creationId xmlns:a16="http://schemas.microsoft.com/office/drawing/2014/main" id="{7B47444C-17E9-4370-9C19-C867E4E368DE}"/>
              </a:ext>
            </a:extLst>
          </p:cNvPr>
          <p:cNvSpPr/>
          <p:nvPr/>
        </p:nvSpPr>
        <p:spPr bwMode="auto">
          <a:xfrm>
            <a:off x="276344" y="8723508"/>
            <a:ext cx="6500974" cy="283973"/>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4" name="Slide Number Placeholder 3">
            <a:extLst>
              <a:ext uri="{FF2B5EF4-FFF2-40B4-BE49-F238E27FC236}">
                <a16:creationId xmlns:a16="http://schemas.microsoft.com/office/drawing/2014/main" id="{1EF47A69-4617-43FD-B7AE-585C1254D9AB}"/>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162</a:t>
            </a:fld>
            <a:endParaRPr lang="de-DE" dirty="0"/>
          </a:p>
        </p:txBody>
      </p:sp>
    </p:spTree>
    <p:extLst>
      <p:ext uri="{BB962C8B-B14F-4D97-AF65-F5344CB8AC3E}">
        <p14:creationId xmlns:p14="http://schemas.microsoft.com/office/powerpoint/2010/main" val="32080651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49" name="TextBox 2"/>
          <p:cNvSpPr txBox="1"/>
          <p:nvPr/>
        </p:nvSpPr>
        <p:spPr bwMode="auto">
          <a:xfrm>
            <a:off x="258848" y="359999"/>
            <a:ext cx="5919515"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18b: </a:t>
            </a:r>
            <a:r>
              <a:rPr sz="2200" spc="50" dirty="0" err="1"/>
              <a:t>Schreiben</a:t>
            </a:r>
            <a:r>
              <a:rPr sz="2200" spc="50" dirty="0"/>
              <a:t> – </a:t>
            </a:r>
            <a:r>
              <a:rPr sz="2200" spc="50" dirty="0" err="1"/>
              <a:t>Fantasiefigur</a:t>
            </a:r>
            <a:endParaRPr sz="2200" spc="50" dirty="0"/>
          </a:p>
        </p:txBody>
      </p:sp>
      <p:sp>
        <p:nvSpPr>
          <p:cNvPr id="2050" name="TextBox 29"/>
          <p:cNvSpPr txBox="1"/>
          <p:nvPr/>
        </p:nvSpPr>
        <p:spPr bwMode="auto">
          <a:xfrm>
            <a:off x="2305923" y="2114852"/>
            <a:ext cx="2246154" cy="370837"/>
          </a:xfrm>
          <a:prstGeom prst="rect">
            <a:avLst/>
          </a:prstGeom>
          <a:ln w="12700">
            <a:miter lim="400000"/>
          </a:ln>
        </p:spPr>
        <p:txBody>
          <a:bodyPr lIns="45718" tIns="45718" rIns="45718" bIns="45718">
            <a:spAutoFit/>
          </a:bodyPr>
          <a:lstStyle>
            <a:lvl1pPr algn="ctr">
              <a:defRPr b="1">
                <a:latin typeface="Fibel Nord"/>
                <a:ea typeface="Fibel Nord"/>
                <a:cs typeface="Fibel Nord"/>
              </a:defRPr>
            </a:lvl1pPr>
          </a:lstStyle>
          <a:p>
            <a:pPr>
              <a:defRPr/>
            </a:pPr>
            <a:r>
              <a:rPr spc="50" dirty="0" err="1"/>
              <a:t>erste</a:t>
            </a:r>
            <a:r>
              <a:rPr spc="50" dirty="0"/>
              <a:t> </a:t>
            </a:r>
            <a:r>
              <a:rPr lang="de-DE" spc="50" dirty="0"/>
              <a:t>Fassung</a:t>
            </a:r>
            <a:endParaRPr spc="50" dirty="0"/>
          </a:p>
        </p:txBody>
      </p:sp>
      <p:sp>
        <p:nvSpPr>
          <p:cNvPr id="2079" name="TextBox 1"/>
          <p:cNvSpPr txBox="1"/>
          <p:nvPr/>
        </p:nvSpPr>
        <p:spPr bwMode="auto">
          <a:xfrm>
            <a:off x="823856" y="1101713"/>
            <a:ext cx="5855618" cy="563164"/>
          </a:xfrm>
          <a:prstGeom prst="rect">
            <a:avLst/>
          </a:prstGeom>
          <a:noFill/>
          <a:ln w="12700" cap="flat">
            <a:noFill/>
            <a:miter lim="400000"/>
          </a:ln>
          <a:effectLst/>
        </p:spPr>
        <p:txBody>
          <a:bodyPr wrap="square" lIns="45718" tIns="45718" rIns="45718" bIns="45718" numCol="1" anchor="t">
            <a:noAutofit/>
          </a:bodyPr>
          <a:lstStyle>
            <a:lvl1pPr>
              <a:defRPr>
                <a:latin typeface="Fibel Nord"/>
                <a:ea typeface="Fibel Nord"/>
                <a:cs typeface="Fibel Nord"/>
              </a:defRPr>
            </a:lvl1pPr>
          </a:lstStyle>
          <a:p>
            <a:pPr>
              <a:defRPr/>
            </a:pPr>
            <a:r>
              <a:rPr lang="de-DE" spc="50" dirty="0"/>
              <a:t>Beschreibe deine Fantasiefigur. Benutze deine Stichpunkte als Hilfe. </a:t>
            </a:r>
            <a:r>
              <a:rPr lang="de-DE" b="1" spc="50" dirty="0"/>
              <a:t>Schreibe nur auf die weißen Linien</a:t>
            </a:r>
            <a:r>
              <a:rPr lang="de-DE" spc="50" dirty="0"/>
              <a:t>. Die grauen Linien werden später für das Überarbeiten benutzt. </a:t>
            </a:r>
          </a:p>
        </p:txBody>
      </p:sp>
      <p:grpSp>
        <p:nvGrpSpPr>
          <p:cNvPr id="2082" name="Oval 18"/>
          <p:cNvGrpSpPr/>
          <p:nvPr/>
        </p:nvGrpSpPr>
        <p:grpSpPr bwMode="auto">
          <a:xfrm>
            <a:off x="366738" y="1103897"/>
            <a:ext cx="341281" cy="358091"/>
            <a:chOff x="-58944" y="312120"/>
            <a:chExt cx="341280" cy="358090"/>
          </a:xfrm>
        </p:grpSpPr>
        <p:sp>
          <p:nvSpPr>
            <p:cNvPr id="2080" name="Circle"/>
            <p:cNvSpPr/>
            <p:nvPr/>
          </p:nvSpPr>
          <p:spPr bwMode="auto">
            <a:xfrm>
              <a:off x="-58944" y="312120"/>
              <a:ext cx="341280" cy="336613"/>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2081" name="1"/>
            <p:cNvSpPr txBox="1"/>
            <p:nvPr/>
          </p:nvSpPr>
          <p:spPr bwMode="auto">
            <a:xfrm>
              <a:off x="21890" y="318657"/>
              <a:ext cx="144153" cy="351553"/>
            </a:xfrm>
            <a:prstGeom prst="rect">
              <a:avLst/>
            </a:prstGeom>
            <a:noFill/>
            <a:ln w="12700" cap="flat">
              <a:noFill/>
              <a:miter lim="400000"/>
            </a:ln>
            <a:effectLst/>
          </p:spPr>
          <p:txBody>
            <a:bodyPr wrap="square" lIns="45718" tIns="45718" rIns="45718" bIns="45718" numCol="1" anchor="ctr">
              <a:noAutofit/>
            </a:bodyPr>
            <a:lstStyle>
              <a:lvl1pPr algn="ctr">
                <a:defRPr>
                  <a:solidFill>
                    <a:srgbClr val="FFFFFF"/>
                  </a:solidFill>
                  <a:latin typeface="Fibel Nord"/>
                  <a:ea typeface="Fibel Nord"/>
                  <a:cs typeface="Fibel Nord"/>
                </a:defRPr>
              </a:lvl1pPr>
            </a:lstStyle>
            <a:p>
              <a:pPr>
                <a:defRPr/>
              </a:pPr>
              <a:r>
                <a:t>1</a:t>
              </a:r>
            </a:p>
          </p:txBody>
        </p:sp>
      </p:grpSp>
      <p:pic>
        <p:nvPicPr>
          <p:cNvPr id="16" name="Picture 15">
            <a:extLst>
              <a:ext uri="{FF2B5EF4-FFF2-40B4-BE49-F238E27FC236}">
                <a16:creationId xmlns:a16="http://schemas.microsoft.com/office/drawing/2014/main" id="{F55C5159-6573-4D7E-84E5-34696346C37B}"/>
              </a:ext>
            </a:extLst>
          </p:cNvPr>
          <p:cNvPicPr>
            <a:picLocks noChangeAspect="1"/>
          </p:cNvPicPr>
          <p:nvPr/>
        </p:nvPicPr>
        <p:blipFill rotWithShape="1">
          <a:blip r:embed="rId2">
            <a:extLst>
              <a:ext uri="{28A0092B-C50C-407E-A947-70E740481C1C}">
                <a14:useLocalDpi xmlns:a14="http://schemas.microsoft.com/office/drawing/2010/main" val="0"/>
              </a:ext>
            </a:extLst>
          </a:blip>
          <a:srcRect l="13698" t="24495" r="4212" b="15369"/>
          <a:stretch/>
        </p:blipFill>
        <p:spPr bwMode="auto">
          <a:xfrm>
            <a:off x="258848" y="2639054"/>
            <a:ext cx="6573381" cy="6809746"/>
          </a:xfrm>
          <a:prstGeom prst="rect">
            <a:avLst/>
          </a:prstGeom>
        </p:spPr>
      </p:pic>
      <p:sp>
        <p:nvSpPr>
          <p:cNvPr id="18" name="Rectangle 7">
            <a:extLst>
              <a:ext uri="{FF2B5EF4-FFF2-40B4-BE49-F238E27FC236}">
                <a16:creationId xmlns:a16="http://schemas.microsoft.com/office/drawing/2014/main" id="{35F13971-176D-4A86-B5CB-81C31CC98AC6}"/>
              </a:ext>
            </a:extLst>
          </p:cNvPr>
          <p:cNvSpPr/>
          <p:nvPr/>
        </p:nvSpPr>
        <p:spPr bwMode="auto">
          <a:xfrm>
            <a:off x="-251724" y="763412"/>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2" name="TextBox 45">
            <a:extLst>
              <a:ext uri="{FF2B5EF4-FFF2-40B4-BE49-F238E27FC236}">
                <a16:creationId xmlns:a16="http://schemas.microsoft.com/office/drawing/2014/main" id="{65BAA416-404F-4806-A985-532F11E9A32A}"/>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3" name="Rectangle 12">
            <a:extLst>
              <a:ext uri="{FF2B5EF4-FFF2-40B4-BE49-F238E27FC236}">
                <a16:creationId xmlns:a16="http://schemas.microsoft.com/office/drawing/2014/main" id="{F73F0E2B-2209-49B5-B418-B3104C7D597A}"/>
              </a:ext>
            </a:extLst>
          </p:cNvPr>
          <p:cNvSpPr/>
          <p:nvPr/>
        </p:nvSpPr>
        <p:spPr bwMode="auto">
          <a:xfrm>
            <a:off x="258848" y="2823065"/>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4" name="Rectangle 13">
            <a:extLst>
              <a:ext uri="{FF2B5EF4-FFF2-40B4-BE49-F238E27FC236}">
                <a16:creationId xmlns:a16="http://schemas.microsoft.com/office/drawing/2014/main" id="{2E2E601F-0341-448A-A6E5-17835BF85D16}"/>
              </a:ext>
            </a:extLst>
          </p:cNvPr>
          <p:cNvSpPr/>
          <p:nvPr/>
        </p:nvSpPr>
        <p:spPr bwMode="auto">
          <a:xfrm>
            <a:off x="258848" y="3500339"/>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 name="Rectangle 14">
            <a:extLst>
              <a:ext uri="{FF2B5EF4-FFF2-40B4-BE49-F238E27FC236}">
                <a16:creationId xmlns:a16="http://schemas.microsoft.com/office/drawing/2014/main" id="{336A3AEE-65B4-4937-AA82-9053FD713206}"/>
              </a:ext>
            </a:extLst>
          </p:cNvPr>
          <p:cNvSpPr/>
          <p:nvPr/>
        </p:nvSpPr>
        <p:spPr bwMode="auto">
          <a:xfrm>
            <a:off x="258848" y="4189565"/>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7" name="Rectangle 16">
            <a:extLst>
              <a:ext uri="{FF2B5EF4-FFF2-40B4-BE49-F238E27FC236}">
                <a16:creationId xmlns:a16="http://schemas.microsoft.com/office/drawing/2014/main" id="{D470CA27-D323-4B6A-A66B-06CF36FF7DF4}"/>
              </a:ext>
            </a:extLst>
          </p:cNvPr>
          <p:cNvSpPr/>
          <p:nvPr/>
        </p:nvSpPr>
        <p:spPr bwMode="auto">
          <a:xfrm>
            <a:off x="258848" y="4879479"/>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9" name="Rectangle 18">
            <a:extLst>
              <a:ext uri="{FF2B5EF4-FFF2-40B4-BE49-F238E27FC236}">
                <a16:creationId xmlns:a16="http://schemas.microsoft.com/office/drawing/2014/main" id="{EEEB2116-F2DC-48A2-A5E9-06FC3A1B52F5}"/>
              </a:ext>
            </a:extLst>
          </p:cNvPr>
          <p:cNvSpPr/>
          <p:nvPr/>
        </p:nvSpPr>
        <p:spPr bwMode="auto">
          <a:xfrm>
            <a:off x="258848" y="5563417"/>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0" name="Rectangle 19">
            <a:extLst>
              <a:ext uri="{FF2B5EF4-FFF2-40B4-BE49-F238E27FC236}">
                <a16:creationId xmlns:a16="http://schemas.microsoft.com/office/drawing/2014/main" id="{0F4369D8-4B4B-4E3A-AD23-0154F18A663B}"/>
              </a:ext>
            </a:extLst>
          </p:cNvPr>
          <p:cNvSpPr/>
          <p:nvPr/>
        </p:nvSpPr>
        <p:spPr bwMode="auto">
          <a:xfrm>
            <a:off x="258848" y="6253331"/>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1" name="Rectangle 20">
            <a:extLst>
              <a:ext uri="{FF2B5EF4-FFF2-40B4-BE49-F238E27FC236}">
                <a16:creationId xmlns:a16="http://schemas.microsoft.com/office/drawing/2014/main" id="{26F0F292-F903-495F-9DA3-414D387B7DCB}"/>
              </a:ext>
            </a:extLst>
          </p:cNvPr>
          <p:cNvSpPr/>
          <p:nvPr/>
        </p:nvSpPr>
        <p:spPr bwMode="auto">
          <a:xfrm>
            <a:off x="258848" y="6940691"/>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2" name="Rectangle 21">
            <a:extLst>
              <a:ext uri="{FF2B5EF4-FFF2-40B4-BE49-F238E27FC236}">
                <a16:creationId xmlns:a16="http://schemas.microsoft.com/office/drawing/2014/main" id="{130189E7-90AE-439F-A559-760D5BF40F42}"/>
              </a:ext>
            </a:extLst>
          </p:cNvPr>
          <p:cNvSpPr/>
          <p:nvPr/>
        </p:nvSpPr>
        <p:spPr bwMode="auto">
          <a:xfrm>
            <a:off x="258848" y="7628051"/>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3" name="Rectangle 22">
            <a:extLst>
              <a:ext uri="{FF2B5EF4-FFF2-40B4-BE49-F238E27FC236}">
                <a16:creationId xmlns:a16="http://schemas.microsoft.com/office/drawing/2014/main" id="{C1D70C0A-DF09-405E-B143-299531A35BBF}"/>
              </a:ext>
            </a:extLst>
          </p:cNvPr>
          <p:cNvSpPr/>
          <p:nvPr/>
        </p:nvSpPr>
        <p:spPr bwMode="auto">
          <a:xfrm>
            <a:off x="258848" y="8311989"/>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4" name="Rectangle 23">
            <a:extLst>
              <a:ext uri="{FF2B5EF4-FFF2-40B4-BE49-F238E27FC236}">
                <a16:creationId xmlns:a16="http://schemas.microsoft.com/office/drawing/2014/main" id="{DE27C7B0-BFE6-43DC-B69C-76822D232B92}"/>
              </a:ext>
            </a:extLst>
          </p:cNvPr>
          <p:cNvSpPr/>
          <p:nvPr/>
        </p:nvSpPr>
        <p:spPr bwMode="auto">
          <a:xfrm>
            <a:off x="258848" y="8999326"/>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5" name="Slide Number Placeholder 3">
            <a:extLst>
              <a:ext uri="{FF2B5EF4-FFF2-40B4-BE49-F238E27FC236}">
                <a16:creationId xmlns:a16="http://schemas.microsoft.com/office/drawing/2014/main" id="{0A5B7E17-AFF9-4B29-AE15-88D5FE3BA816}"/>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163</a:t>
            </a:fld>
            <a:endParaRPr lang="de-DE" dirty="0"/>
          </a:p>
        </p:txBody>
      </p:sp>
    </p:spTree>
    <p:extLst>
      <p:ext uri="{BB962C8B-B14F-4D97-AF65-F5344CB8AC3E}">
        <p14:creationId xmlns:p14="http://schemas.microsoft.com/office/powerpoint/2010/main" val="143569776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a:extLst>
              <a:ext uri="{FF2B5EF4-FFF2-40B4-BE49-F238E27FC236}">
                <a16:creationId xmlns:a16="http://schemas.microsoft.com/office/drawing/2014/main" id="{37FBEA10-2CB3-490A-B4C1-71E7E98E093A}"/>
              </a:ext>
            </a:extLst>
          </p:cNvPr>
          <p:cNvPicPr>
            <a:picLocks noChangeAspect="1"/>
          </p:cNvPicPr>
          <p:nvPr/>
        </p:nvPicPr>
        <p:blipFill rotWithShape="1">
          <a:blip r:embed="rId2">
            <a:extLst>
              <a:ext uri="{28A0092B-C50C-407E-A947-70E740481C1C}">
                <a14:useLocalDpi xmlns:a14="http://schemas.microsoft.com/office/drawing/2010/main" val="0"/>
              </a:ext>
            </a:extLst>
          </a:blip>
          <a:srcRect l="13698" t="23808" r="4212" b="6008"/>
          <a:stretch/>
        </p:blipFill>
        <p:spPr>
          <a:xfrm>
            <a:off x="258848" y="1373832"/>
            <a:ext cx="6573381" cy="7947584"/>
          </a:xfrm>
          <a:prstGeom prst="rect">
            <a:avLst/>
          </a:prstGeom>
        </p:spPr>
      </p:pic>
      <p:sp>
        <p:nvSpPr>
          <p:cNvPr id="1885" name="TextBox 2"/>
          <p:cNvSpPr txBox="1"/>
          <p:nvPr/>
        </p:nvSpPr>
        <p:spPr bwMode="auto">
          <a:xfrm>
            <a:off x="258848" y="499600"/>
            <a:ext cx="5792863" cy="430883"/>
          </a:xfrm>
          <a:prstGeom prst="rect">
            <a:avLst/>
          </a:prstGeom>
          <a:noFill/>
          <a:ln w="12700" cap="flat">
            <a:noFill/>
            <a:miter lim="400000"/>
          </a:ln>
          <a:effectLst/>
        </p:spPr>
        <p:txBody>
          <a:bodyPr wrap="square" lIns="45718" tIns="45718" rIns="45718" bIns="45718" numCol="1" anchor="t">
            <a:spAutoFit/>
          </a:bodyPr>
          <a:lstStyle>
            <a:lvl1pPr>
              <a:defRPr sz="2000" b="1">
                <a:latin typeface="Fibel Nord"/>
                <a:ea typeface="Fibel Nord"/>
                <a:cs typeface="Fibel Nord"/>
              </a:defRPr>
            </a:lvl1pPr>
          </a:lstStyle>
          <a:p>
            <a:pPr>
              <a:defRPr/>
            </a:pPr>
            <a:r>
              <a:rPr lang="de-DE" sz="2200" spc="50" dirty="0"/>
              <a:t>AB 18b: Schreiben – Fantasiefigur</a:t>
            </a:r>
          </a:p>
        </p:txBody>
      </p:sp>
      <p:sp>
        <p:nvSpPr>
          <p:cNvPr id="18" name="Rectangle 7">
            <a:extLst>
              <a:ext uri="{FF2B5EF4-FFF2-40B4-BE49-F238E27FC236}">
                <a16:creationId xmlns:a16="http://schemas.microsoft.com/office/drawing/2014/main" id="{B75FD9F4-1955-48A5-9A2F-9F534D46FAC3}"/>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4" name="Rectangle 13">
            <a:extLst>
              <a:ext uri="{FF2B5EF4-FFF2-40B4-BE49-F238E27FC236}">
                <a16:creationId xmlns:a16="http://schemas.microsoft.com/office/drawing/2014/main" id="{8F12B515-BD66-43C4-8DF4-BAFF6D2C4585}"/>
              </a:ext>
            </a:extLst>
          </p:cNvPr>
          <p:cNvSpPr/>
          <p:nvPr/>
        </p:nvSpPr>
        <p:spPr bwMode="auto">
          <a:xfrm>
            <a:off x="258848" y="1636599"/>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 name="Rectangle 14">
            <a:extLst>
              <a:ext uri="{FF2B5EF4-FFF2-40B4-BE49-F238E27FC236}">
                <a16:creationId xmlns:a16="http://schemas.microsoft.com/office/drawing/2014/main" id="{42546221-FE15-40B6-958F-B40F5D32903B}"/>
              </a:ext>
            </a:extLst>
          </p:cNvPr>
          <p:cNvSpPr/>
          <p:nvPr/>
        </p:nvSpPr>
        <p:spPr bwMode="auto">
          <a:xfrm>
            <a:off x="258848" y="2313873"/>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6" name="Rectangle 15">
            <a:extLst>
              <a:ext uri="{FF2B5EF4-FFF2-40B4-BE49-F238E27FC236}">
                <a16:creationId xmlns:a16="http://schemas.microsoft.com/office/drawing/2014/main" id="{388F2CDA-772F-43A3-9C7F-6C180616DA67}"/>
              </a:ext>
            </a:extLst>
          </p:cNvPr>
          <p:cNvSpPr/>
          <p:nvPr/>
        </p:nvSpPr>
        <p:spPr bwMode="auto">
          <a:xfrm>
            <a:off x="258848" y="3003099"/>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7" name="Rectangle 16">
            <a:extLst>
              <a:ext uri="{FF2B5EF4-FFF2-40B4-BE49-F238E27FC236}">
                <a16:creationId xmlns:a16="http://schemas.microsoft.com/office/drawing/2014/main" id="{CC6AB26E-2CAF-4F2E-B112-0A490B59D212}"/>
              </a:ext>
            </a:extLst>
          </p:cNvPr>
          <p:cNvSpPr/>
          <p:nvPr/>
        </p:nvSpPr>
        <p:spPr bwMode="auto">
          <a:xfrm>
            <a:off x="258848" y="3693013"/>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9" name="Rectangle 18">
            <a:extLst>
              <a:ext uri="{FF2B5EF4-FFF2-40B4-BE49-F238E27FC236}">
                <a16:creationId xmlns:a16="http://schemas.microsoft.com/office/drawing/2014/main" id="{298BA2B0-3E3F-42A9-A3E3-B2D0C46BAF3D}"/>
              </a:ext>
            </a:extLst>
          </p:cNvPr>
          <p:cNvSpPr/>
          <p:nvPr/>
        </p:nvSpPr>
        <p:spPr bwMode="auto">
          <a:xfrm>
            <a:off x="258848" y="4376951"/>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0" name="Rectangle 19">
            <a:extLst>
              <a:ext uri="{FF2B5EF4-FFF2-40B4-BE49-F238E27FC236}">
                <a16:creationId xmlns:a16="http://schemas.microsoft.com/office/drawing/2014/main" id="{5351B670-B0A8-4636-A71E-9D4B945B2F6A}"/>
              </a:ext>
            </a:extLst>
          </p:cNvPr>
          <p:cNvSpPr/>
          <p:nvPr/>
        </p:nvSpPr>
        <p:spPr bwMode="auto">
          <a:xfrm>
            <a:off x="258848" y="5066865"/>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1" name="Rectangle 20">
            <a:extLst>
              <a:ext uri="{FF2B5EF4-FFF2-40B4-BE49-F238E27FC236}">
                <a16:creationId xmlns:a16="http://schemas.microsoft.com/office/drawing/2014/main" id="{997EFB1A-18A5-47A4-BD7E-C6A9CE1E91AF}"/>
              </a:ext>
            </a:extLst>
          </p:cNvPr>
          <p:cNvSpPr/>
          <p:nvPr/>
        </p:nvSpPr>
        <p:spPr bwMode="auto">
          <a:xfrm>
            <a:off x="258848" y="5754225"/>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2" name="Rectangle 21">
            <a:extLst>
              <a:ext uri="{FF2B5EF4-FFF2-40B4-BE49-F238E27FC236}">
                <a16:creationId xmlns:a16="http://schemas.microsoft.com/office/drawing/2014/main" id="{64384999-F30B-4A81-BDB4-0585BB6A4E56}"/>
              </a:ext>
            </a:extLst>
          </p:cNvPr>
          <p:cNvSpPr/>
          <p:nvPr/>
        </p:nvSpPr>
        <p:spPr bwMode="auto">
          <a:xfrm>
            <a:off x="258848" y="6441585"/>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3" name="Rectangle 22">
            <a:extLst>
              <a:ext uri="{FF2B5EF4-FFF2-40B4-BE49-F238E27FC236}">
                <a16:creationId xmlns:a16="http://schemas.microsoft.com/office/drawing/2014/main" id="{310D02DC-1E35-4670-89CC-4EB318F3EFD8}"/>
              </a:ext>
            </a:extLst>
          </p:cNvPr>
          <p:cNvSpPr/>
          <p:nvPr/>
        </p:nvSpPr>
        <p:spPr bwMode="auto">
          <a:xfrm>
            <a:off x="258848" y="7125523"/>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4" name="Rectangle 23">
            <a:extLst>
              <a:ext uri="{FF2B5EF4-FFF2-40B4-BE49-F238E27FC236}">
                <a16:creationId xmlns:a16="http://schemas.microsoft.com/office/drawing/2014/main" id="{3DE36337-AC6E-4F2A-B7F2-7A536F672DED}"/>
              </a:ext>
            </a:extLst>
          </p:cNvPr>
          <p:cNvSpPr/>
          <p:nvPr/>
        </p:nvSpPr>
        <p:spPr bwMode="auto">
          <a:xfrm>
            <a:off x="258848" y="7812860"/>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5" name="Rectangle 24">
            <a:extLst>
              <a:ext uri="{FF2B5EF4-FFF2-40B4-BE49-F238E27FC236}">
                <a16:creationId xmlns:a16="http://schemas.microsoft.com/office/drawing/2014/main" id="{7952F767-44F1-4952-A90D-103E7AD786AF}"/>
              </a:ext>
            </a:extLst>
          </p:cNvPr>
          <p:cNvSpPr/>
          <p:nvPr/>
        </p:nvSpPr>
        <p:spPr bwMode="auto">
          <a:xfrm>
            <a:off x="258848" y="8492623"/>
            <a:ext cx="6573380" cy="243988"/>
          </a:xfrm>
          <a:prstGeom prst="rect">
            <a:avLst/>
          </a:prstGeom>
          <a:solidFill>
            <a:schemeClr val="tx2">
              <a:lumMod val="40000"/>
              <a:lumOff val="60000"/>
              <a:alpha val="36863"/>
            </a:schemeClr>
          </a:solidFill>
          <a:ln w="6350" cap="flat">
            <a:no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26" name="Slide Number Placeholder 3">
            <a:extLst>
              <a:ext uri="{FF2B5EF4-FFF2-40B4-BE49-F238E27FC236}">
                <a16:creationId xmlns:a16="http://schemas.microsoft.com/office/drawing/2014/main" id="{588742EA-17A8-4C78-956F-3DA3CF07B47F}"/>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164</a:t>
            </a:fld>
            <a:endParaRPr lang="de-DE" dirty="0"/>
          </a:p>
        </p:txBody>
      </p:sp>
    </p:spTree>
    <p:extLst>
      <p:ext uri="{BB962C8B-B14F-4D97-AF65-F5344CB8AC3E}">
        <p14:creationId xmlns:p14="http://schemas.microsoft.com/office/powerpoint/2010/main" val="16852587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767" name="Tabelle 31"/>
          <p:cNvGraphicFramePr>
            <a:graphicFrameLocks/>
          </p:cNvGraphicFramePr>
          <p:nvPr>
            <p:extLst>
              <p:ext uri="{D42A27DB-BD31-4B8C-83A1-F6EECF244321}">
                <p14:modId xmlns:p14="http://schemas.microsoft.com/office/powerpoint/2010/main" val="1273427492"/>
              </p:ext>
            </p:extLst>
          </p:nvPr>
        </p:nvGraphicFramePr>
        <p:xfrm>
          <a:off x="430557" y="1105844"/>
          <a:ext cx="6381884" cy="6394235"/>
        </p:xfrm>
        <a:graphic>
          <a:graphicData uri="http://schemas.openxmlformats.org/drawingml/2006/table">
            <a:tbl>
              <a:tblPr bandRow="1"/>
              <a:tblGrid>
                <a:gridCol w="1011944">
                  <a:extLst>
                    <a:ext uri="{9D8B030D-6E8A-4147-A177-3AD203B41FA5}">
                      <a16:colId xmlns:a16="http://schemas.microsoft.com/office/drawing/2014/main" val="20000"/>
                    </a:ext>
                  </a:extLst>
                </a:gridCol>
                <a:gridCol w="5369940">
                  <a:extLst>
                    <a:ext uri="{9D8B030D-6E8A-4147-A177-3AD203B41FA5}">
                      <a16:colId xmlns:a16="http://schemas.microsoft.com/office/drawing/2014/main" val="20001"/>
                    </a:ext>
                  </a:extLst>
                </a:gridCol>
              </a:tblGrid>
              <a:tr h="911191">
                <a:tc gridSpan="2">
                  <a:txBody>
                    <a:bodyPr/>
                    <a:lstStyle/>
                    <a:p>
                      <a:pPr algn="l" defTabSz="685800">
                        <a:defRPr sz="1600" b="1"/>
                      </a:pPr>
                      <a:r>
                        <a:rPr sz="1400" dirty="0"/>
                        <a:t>ZIEL:</a:t>
                      </a:r>
                    </a:p>
                    <a:p>
                      <a:pPr algn="l" defTabSz="685800">
                        <a:defRPr sz="1300"/>
                      </a:pPr>
                      <a:r>
                        <a:rPr sz="1400" dirty="0"/>
                        <a:t>Die </a:t>
                      </a:r>
                      <a:r>
                        <a:rPr lang="de-DE" sz="1400" dirty="0" err="1"/>
                        <a:t>SuS</a:t>
                      </a:r>
                      <a:r>
                        <a:rPr sz="1400" dirty="0"/>
                        <a:t> </a:t>
                      </a:r>
                      <a:r>
                        <a:rPr sz="1400" dirty="0" err="1"/>
                        <a:t>identifizieren</a:t>
                      </a:r>
                      <a:r>
                        <a:rPr sz="1400" dirty="0"/>
                        <a:t> in </a:t>
                      </a:r>
                      <a:r>
                        <a:rPr sz="1400" dirty="0" err="1"/>
                        <a:t>eigenen</a:t>
                      </a:r>
                      <a:r>
                        <a:rPr sz="1400" dirty="0"/>
                        <a:t> und </a:t>
                      </a:r>
                      <a:r>
                        <a:rPr sz="1400" dirty="0" err="1"/>
                        <a:t>fremden</a:t>
                      </a:r>
                      <a:r>
                        <a:rPr sz="1400" dirty="0"/>
                        <a:t> </a:t>
                      </a:r>
                      <a:r>
                        <a:rPr sz="1400" dirty="0" err="1"/>
                        <a:t>Texten</a:t>
                      </a:r>
                      <a:r>
                        <a:rPr sz="1400" dirty="0"/>
                        <a:t> </a:t>
                      </a:r>
                      <a:r>
                        <a:rPr sz="1400" dirty="0" err="1"/>
                        <a:t>gelungene</a:t>
                      </a:r>
                      <a:r>
                        <a:rPr sz="1400" dirty="0"/>
                        <a:t> und </a:t>
                      </a:r>
                      <a:r>
                        <a:rPr sz="1400" dirty="0" err="1"/>
                        <a:t>weniger</a:t>
                      </a:r>
                      <a:r>
                        <a:rPr sz="1400" dirty="0"/>
                        <a:t> </a:t>
                      </a:r>
                      <a:r>
                        <a:rPr sz="1400" dirty="0" err="1"/>
                        <a:t>gelungene</a:t>
                      </a:r>
                      <a:r>
                        <a:rPr sz="1400" dirty="0"/>
                        <a:t> </a:t>
                      </a:r>
                      <a:r>
                        <a:rPr sz="1400" dirty="0" err="1"/>
                        <a:t>Textstellen</a:t>
                      </a:r>
                      <a:r>
                        <a:rPr sz="1400" dirty="0"/>
                        <a:t>. </a:t>
                      </a:r>
                    </a:p>
                  </a:txBody>
                  <a:tcPr marL="45720" marR="45720" anchor="ctr">
                    <a:solidFill>
                      <a:srgbClr val="E0E0E0"/>
                    </a:solidFill>
                  </a:tcPr>
                </a:tc>
                <a:tc hMerge="1">
                  <a:txBody>
                    <a:bodyPr/>
                    <a:lstStyle/>
                    <a:p>
                      <a:endParaRPr/>
                    </a:p>
                  </a:txBody>
                  <a:tcPr/>
                </a:tc>
                <a:extLst>
                  <a:ext uri="{0D108BD9-81ED-4DB2-BD59-A6C34878D82A}">
                    <a16:rowId xmlns:a16="http://schemas.microsoft.com/office/drawing/2014/main" val="10000"/>
                  </a:ext>
                </a:extLst>
              </a:tr>
              <a:tr h="1176955">
                <a:tc gridSpan="2">
                  <a:txBody>
                    <a:bodyPr/>
                    <a:lstStyle/>
                    <a:p>
                      <a:pPr algn="l" defTabSz="685800">
                        <a:defRPr sz="1800"/>
                      </a:pPr>
                      <a:r>
                        <a:rPr lang="de-DE" sz="1400" b="1" dirty="0"/>
                        <a:t>Einstieg:</a:t>
                      </a:r>
                      <a:endParaRPr lang="de-DE" sz="1400" dirty="0"/>
                    </a:p>
                    <a:p>
                      <a:pPr marL="171450" indent="-171450" algn="l" defTabSz="685800">
                        <a:buFont typeface="Arial"/>
                        <a:buChar char="•"/>
                        <a:defRPr sz="1800"/>
                      </a:pPr>
                      <a:r>
                        <a:rPr lang="de-DE" sz="1400" dirty="0"/>
                        <a:t>Die Lehrperson erinnert die </a:t>
                      </a:r>
                      <a:r>
                        <a:rPr lang="de-DE" sz="1400" dirty="0" err="1"/>
                        <a:t>SuS</a:t>
                      </a:r>
                      <a:r>
                        <a:rPr lang="de-DE" sz="1400" dirty="0"/>
                        <a:t> an die Kriterien auf dem Feedbackbogen und zeigt diese am OHP/ </a:t>
                      </a:r>
                      <a:r>
                        <a:rPr lang="de-DE" sz="1400" dirty="0" err="1"/>
                        <a:t>SmartBoard</a:t>
                      </a:r>
                      <a:r>
                        <a:rPr lang="de-DE" sz="1400" dirty="0"/>
                        <a:t>/ an der Dokumentenkamera.</a:t>
                      </a:r>
                      <a:endParaRPr sz="1400" dirty="0"/>
                    </a:p>
                    <a:p>
                      <a:pPr marL="171450" indent="-171450" algn="l" defTabSz="685800">
                        <a:buFont typeface="Arial"/>
                        <a:buChar char="•"/>
                        <a:defRPr sz="1800"/>
                      </a:pPr>
                      <a:r>
                        <a:rPr lang="de-DE" sz="1400" dirty="0"/>
                        <a:t>Die Lehrperson erinnert die </a:t>
                      </a:r>
                      <a:r>
                        <a:rPr lang="de-DE" sz="1400" dirty="0" err="1"/>
                        <a:t>SuS</a:t>
                      </a:r>
                      <a:r>
                        <a:rPr lang="de-DE" sz="1400" dirty="0"/>
                        <a:t> an die Regeln der Feedbackkonferenz.</a:t>
                      </a:r>
                      <a:endParaRPr sz="1400" dirty="0"/>
                    </a:p>
                  </a:txBody>
                  <a:tcPr marL="45720" marR="45720" anchor="ctr">
                    <a:solidFill>
                      <a:schemeClr val="bg1"/>
                    </a:solidFill>
                  </a:tcPr>
                </a:tc>
                <a:tc hMerge="1">
                  <a:txBody>
                    <a:bodyPr/>
                    <a:lstStyle/>
                    <a:p>
                      <a:endParaRPr/>
                    </a:p>
                  </a:txBody>
                  <a:tcPr/>
                </a:tc>
                <a:extLst>
                  <a:ext uri="{0D108BD9-81ED-4DB2-BD59-A6C34878D82A}">
                    <a16:rowId xmlns:a16="http://schemas.microsoft.com/office/drawing/2014/main" val="10001"/>
                  </a:ext>
                </a:extLst>
              </a:tr>
              <a:tr h="1176955">
                <a:tc>
                  <a:txBody>
                    <a:bodyPr/>
                    <a:lstStyle/>
                    <a:p>
                      <a:pPr algn="ctr" defTabSz="685800">
                        <a:defRPr sz="1800"/>
                      </a:pPr>
                      <a:r>
                        <a:rPr sz="1400" b="1" dirty="0"/>
                        <a:t>AB </a:t>
                      </a:r>
                      <a:r>
                        <a:rPr lang="de-DE" sz="1400" b="1" dirty="0"/>
                        <a:t>19</a:t>
                      </a:r>
                      <a:endParaRPr sz="1400" dirty="0"/>
                    </a:p>
                  </a:txBody>
                  <a:tcPr marL="45720" marR="45720" anchor="ctr">
                    <a:solidFill>
                      <a:schemeClr val="bg1"/>
                    </a:solidFill>
                  </a:tcPr>
                </a:tc>
                <a:tc>
                  <a:txBody>
                    <a:bodyPr/>
                    <a:lstStyle/>
                    <a:p>
                      <a:pPr marL="171450" indent="-171450" algn="l" defTabSz="685800">
                        <a:buFont typeface="Arial"/>
                        <a:buChar char="•"/>
                        <a:defRPr sz="1800"/>
                      </a:pPr>
                      <a:r>
                        <a:rPr lang="de-DE" sz="1400" dirty="0"/>
                        <a:t>Die </a:t>
                      </a:r>
                      <a:r>
                        <a:rPr lang="de-DE" sz="1400" dirty="0" err="1"/>
                        <a:t>SuS</a:t>
                      </a:r>
                      <a:r>
                        <a:rPr lang="de-DE" sz="1400" dirty="0"/>
                        <a:t> füllen den Feedbackbogen mit ihren Partnern aus.</a:t>
                      </a:r>
                      <a:endParaRPr sz="1400" dirty="0"/>
                    </a:p>
                    <a:p>
                      <a:pPr algn="l" defTabSz="685800">
                        <a:defRPr sz="1800"/>
                      </a:pPr>
                      <a:endParaRPr lang="de-DE" sz="1400" dirty="0"/>
                    </a:p>
                    <a:p>
                      <a:pPr marL="0" marR="0" lvl="0" indent="0" algn="l" defTabSz="685800">
                        <a:lnSpc>
                          <a:spcPct val="100000"/>
                        </a:lnSpc>
                        <a:spcBef>
                          <a:spcPts val="0"/>
                        </a:spcBef>
                        <a:spcAft>
                          <a:spcPts val="0"/>
                        </a:spcAft>
                        <a:buClrTx/>
                        <a:buSzTx/>
                        <a:buFontTx/>
                        <a:buNone/>
                        <a:defRPr sz="1800"/>
                      </a:pPr>
                      <a:r>
                        <a:rPr lang="de-DE" sz="1400" b="0" i="1" u="sng" dirty="0">
                          <a:solidFill>
                            <a:schemeClr val="tx1"/>
                          </a:solidFill>
                          <a:latin typeface="+mn-lt"/>
                          <a:ea typeface="+mn-ea"/>
                          <a:cs typeface="+mn-cs"/>
                        </a:rPr>
                        <a:t>Alternativ: </a:t>
                      </a:r>
                      <a:r>
                        <a:rPr lang="de-DE" sz="1400" dirty="0"/>
                        <a:t>Die </a:t>
                      </a:r>
                      <a:r>
                        <a:rPr lang="de-DE" sz="1400" dirty="0" err="1"/>
                        <a:t>SuS</a:t>
                      </a:r>
                      <a:r>
                        <a:rPr lang="de-DE" sz="1400" dirty="0"/>
                        <a:t> geben einem anderen Paar Feedback in </a:t>
                      </a:r>
                      <a:r>
                        <a:rPr lang="de-DE" sz="1400" b="1" dirty="0"/>
                        <a:t>Partnerarbeit</a:t>
                      </a:r>
                      <a:r>
                        <a:rPr lang="de-DE" sz="1400" dirty="0"/>
                        <a:t>.</a:t>
                      </a:r>
                      <a:endParaRPr sz="1400" dirty="0"/>
                    </a:p>
                  </a:txBody>
                  <a:tcPr marL="45720" marR="45720" anchor="ctr">
                    <a:solidFill>
                      <a:schemeClr val="bg1"/>
                    </a:solidFill>
                  </a:tcPr>
                </a:tc>
                <a:extLst>
                  <a:ext uri="{0D108BD9-81ED-4DB2-BD59-A6C34878D82A}">
                    <a16:rowId xmlns:a16="http://schemas.microsoft.com/office/drawing/2014/main" val="10002"/>
                  </a:ext>
                </a:extLst>
              </a:tr>
              <a:tr h="1442719">
                <a:tc>
                  <a:txBody>
                    <a:bodyPr/>
                    <a:lstStyle/>
                    <a:p>
                      <a:pPr algn="ctr" defTabSz="685800">
                        <a:defRPr sz="1800"/>
                      </a:pPr>
                      <a:r>
                        <a:rPr lang="de-DE" sz="1400" b="1" dirty="0"/>
                        <a:t>Plakat 3</a:t>
                      </a:r>
                      <a:endParaRPr sz="1400" b="1" dirty="0"/>
                    </a:p>
                  </a:txBody>
                  <a:tcPr marL="45720" marR="45720" anchor="ctr">
                    <a:solidFill>
                      <a:schemeClr val="bg1"/>
                    </a:solidFill>
                  </a:tcPr>
                </a:tc>
                <a:tc>
                  <a:txBody>
                    <a:bodyPr/>
                    <a:lstStyle/>
                    <a:p>
                      <a:pPr marL="171450" indent="-171450" algn="l" defTabSz="685800">
                        <a:buFont typeface="Arial"/>
                        <a:buChar char="•"/>
                        <a:defRPr sz="1800"/>
                      </a:pPr>
                      <a:r>
                        <a:rPr lang="de-DE" sz="1400" dirty="0"/>
                        <a:t>Die </a:t>
                      </a:r>
                      <a:r>
                        <a:rPr lang="de-DE" sz="1400" dirty="0" err="1"/>
                        <a:t>SuS</a:t>
                      </a:r>
                      <a:r>
                        <a:rPr lang="de-DE" sz="1400" dirty="0"/>
                        <a:t> führen eine Feedbackkonferenz in </a:t>
                      </a:r>
                      <a:r>
                        <a:rPr lang="de-DE" sz="1400" b="1" dirty="0"/>
                        <a:t>Partnerarbeit </a:t>
                      </a:r>
                      <a:r>
                        <a:rPr lang="de-DE" sz="1400" dirty="0"/>
                        <a:t>durch (zwei Sterne und eine Wunsch-Methode).</a:t>
                      </a:r>
                    </a:p>
                    <a:p>
                      <a:pPr marL="171450" marR="0" lvl="0" indent="-171450" algn="l" defTabSz="685800" eaLnBrk="1" fontAlgn="auto" latinLnBrk="0" hangingPunct="1">
                        <a:lnSpc>
                          <a:spcPct val="100000"/>
                        </a:lnSpc>
                        <a:spcBef>
                          <a:spcPts val="0"/>
                        </a:spcBef>
                        <a:spcAft>
                          <a:spcPts val="0"/>
                        </a:spcAft>
                        <a:buClrTx/>
                        <a:buSzTx/>
                        <a:buFont typeface="Arial"/>
                        <a:buChar char="•"/>
                        <a:tabLst/>
                        <a:defRPr sz="1800"/>
                      </a:pPr>
                      <a:r>
                        <a:rPr lang="de-DE" sz="1400" dirty="0"/>
                        <a:t>Die</a:t>
                      </a:r>
                      <a:r>
                        <a:rPr lang="de-DE" sz="1400" strike="noStrike" dirty="0"/>
                        <a:t> </a:t>
                      </a:r>
                      <a:r>
                        <a:rPr lang="de-DE" sz="1400" strike="noStrike" dirty="0" err="1"/>
                        <a:t>SuS</a:t>
                      </a:r>
                      <a:r>
                        <a:rPr lang="de-DE" sz="1400" strike="noStrike" dirty="0"/>
                        <a:t> schreiben Notizen in die graue Linie ihrer ersten Fassung.</a:t>
                      </a:r>
                      <a:endParaRPr sz="1400" dirty="0"/>
                    </a:p>
                    <a:p>
                      <a:pPr algn="l" defTabSz="685800">
                        <a:defRPr sz="1800"/>
                      </a:pPr>
                      <a:endParaRPr lang="de-DE" sz="1400" dirty="0"/>
                    </a:p>
                    <a:p>
                      <a:pPr marL="0" marR="0" lvl="0" indent="0" algn="l" defTabSz="685800">
                        <a:lnSpc>
                          <a:spcPct val="100000"/>
                        </a:lnSpc>
                        <a:spcBef>
                          <a:spcPts val="0"/>
                        </a:spcBef>
                        <a:spcAft>
                          <a:spcPts val="0"/>
                        </a:spcAft>
                        <a:buClrTx/>
                        <a:buSzTx/>
                        <a:buFontTx/>
                        <a:buNone/>
                        <a:defRPr sz="1800"/>
                      </a:pPr>
                      <a:r>
                        <a:rPr lang="de-DE" sz="1400" b="0" i="1" u="sng" dirty="0">
                          <a:solidFill>
                            <a:schemeClr val="tx1"/>
                          </a:solidFill>
                          <a:latin typeface="+mn-lt"/>
                          <a:ea typeface="+mn-ea"/>
                          <a:cs typeface="+mn-cs"/>
                        </a:rPr>
                        <a:t>Alternativ: </a:t>
                      </a:r>
                      <a:r>
                        <a:rPr lang="de-DE" sz="1400" dirty="0"/>
                        <a:t>Die </a:t>
                      </a:r>
                      <a:r>
                        <a:rPr lang="de-DE" sz="1400" dirty="0" err="1"/>
                        <a:t>SuS</a:t>
                      </a:r>
                      <a:r>
                        <a:rPr lang="de-DE" sz="1400" dirty="0"/>
                        <a:t> geben in </a:t>
                      </a:r>
                      <a:r>
                        <a:rPr lang="de-DE" sz="1400" b="1" dirty="0"/>
                        <a:t>Partnerarbeit</a:t>
                      </a:r>
                      <a:r>
                        <a:rPr lang="de-DE" sz="1400" dirty="0"/>
                        <a:t> während einer Feedbackkonferenz einem anderen Paar Feedback.</a:t>
                      </a:r>
                      <a:endParaRPr sz="1400" dirty="0"/>
                    </a:p>
                  </a:txBody>
                  <a:tcPr marL="45720" marR="45720" anchor="ctr">
                    <a:solidFill>
                      <a:schemeClr val="bg1"/>
                    </a:solidFill>
                  </a:tcPr>
                </a:tc>
                <a:extLst>
                  <a:ext uri="{0D108BD9-81ED-4DB2-BD59-A6C34878D82A}">
                    <a16:rowId xmlns:a16="http://schemas.microsoft.com/office/drawing/2014/main" val="10003"/>
                  </a:ext>
                </a:extLst>
              </a:tr>
              <a:tr h="917336">
                <a:tc>
                  <a:txBody>
                    <a:bodyPr/>
                    <a:lstStyle/>
                    <a:p>
                      <a:pPr marL="0" marR="0" lvl="0" indent="0" algn="ctr" defTabSz="685800" eaLnBrk="1" fontAlgn="auto" latinLnBrk="0" hangingPunct="1">
                        <a:lnSpc>
                          <a:spcPct val="100000"/>
                        </a:lnSpc>
                        <a:spcBef>
                          <a:spcPts val="0"/>
                        </a:spcBef>
                        <a:spcAft>
                          <a:spcPts val="0"/>
                        </a:spcAft>
                        <a:buClrTx/>
                        <a:buSzTx/>
                        <a:buFont typeface="Arial"/>
                        <a:buNone/>
                        <a:tabLst/>
                        <a:defRPr sz="1400"/>
                      </a:pPr>
                      <a:r>
                        <a:rPr lang="de-DE" sz="1400" b="1" dirty="0"/>
                        <a:t>AB 20</a:t>
                      </a:r>
                      <a:endParaRPr lang="de-DE" sz="1400" dirty="0"/>
                    </a:p>
                    <a:p>
                      <a:pPr marL="171450" indent="-171450" algn="l" defTabSz="685800">
                        <a:buFont typeface="Arial"/>
                        <a:buChar char="•"/>
                        <a:defRPr sz="1400"/>
                      </a:pPr>
                      <a:endParaRPr lang="de-DE" sz="1400" b="1" dirty="0"/>
                    </a:p>
                  </a:txBody>
                  <a:tcPr marL="45720" marR="45720" anchor="ctr">
                    <a:solidFill>
                      <a:schemeClr val="bg1"/>
                    </a:solidFill>
                  </a:tcPr>
                </a:tc>
                <a:tc>
                  <a:txBody>
                    <a:bodyPr/>
                    <a:lstStyle/>
                    <a:p>
                      <a:pPr algn="l" defTabSz="685800">
                        <a:defRPr sz="1400"/>
                      </a:pPr>
                      <a:r>
                        <a:rPr lang="de-DE" sz="1400" b="1" dirty="0"/>
                        <a:t>Sicherung/Hausaufgabe:</a:t>
                      </a:r>
                      <a:endParaRPr lang="de-DE" sz="1400" dirty="0"/>
                    </a:p>
                    <a:p>
                      <a:pPr marL="171450" marR="0" lvl="0" indent="-171450" algn="l" defTabSz="685800" eaLnBrk="1" fontAlgn="auto" latinLnBrk="0" hangingPunct="1">
                        <a:lnSpc>
                          <a:spcPct val="100000"/>
                        </a:lnSpc>
                        <a:spcBef>
                          <a:spcPts val="0"/>
                        </a:spcBef>
                        <a:spcAft>
                          <a:spcPts val="0"/>
                        </a:spcAft>
                        <a:buClrTx/>
                        <a:buSzTx/>
                        <a:buFont typeface="Arial"/>
                        <a:buChar char="•"/>
                        <a:tabLst/>
                        <a:defRPr sz="1400"/>
                      </a:pPr>
                      <a:r>
                        <a:rPr lang="de-DE" sz="1400" dirty="0"/>
                        <a:t>Die </a:t>
                      </a:r>
                      <a:r>
                        <a:rPr lang="de-DE" sz="1400" dirty="0" err="1"/>
                        <a:t>SuS</a:t>
                      </a:r>
                      <a:r>
                        <a:rPr lang="de-DE" sz="1400" dirty="0"/>
                        <a:t> überarbeiten ihre Texte. </a:t>
                      </a:r>
                    </a:p>
                    <a:p>
                      <a:pPr marL="171450" marR="0" lvl="0" indent="-171450" algn="l" defTabSz="685800" eaLnBrk="1" fontAlgn="auto" latinLnBrk="0" hangingPunct="1">
                        <a:lnSpc>
                          <a:spcPct val="100000"/>
                        </a:lnSpc>
                        <a:spcBef>
                          <a:spcPts val="0"/>
                        </a:spcBef>
                        <a:spcAft>
                          <a:spcPts val="0"/>
                        </a:spcAft>
                        <a:buClrTx/>
                        <a:buSzTx/>
                        <a:buFont typeface="Arial"/>
                        <a:buChar char="•"/>
                        <a:tabLst/>
                        <a:defRPr sz="1400"/>
                      </a:pPr>
                      <a:r>
                        <a:rPr lang="de-DE" sz="1400" b="0" dirty="0"/>
                        <a:t>Die </a:t>
                      </a:r>
                      <a:r>
                        <a:rPr lang="de-DE" sz="1400" b="0" dirty="0" err="1"/>
                        <a:t>SuS</a:t>
                      </a:r>
                      <a:r>
                        <a:rPr lang="de-DE" sz="1400" b="0" dirty="0"/>
                        <a:t> finalisieren die Überarbeitung.</a:t>
                      </a:r>
                      <a:endParaRPr lang="de-DE" sz="1400" dirty="0"/>
                    </a:p>
                  </a:txBody>
                  <a:tcPr marL="45720" marR="45720" anchor="ctr">
                    <a:solidFill>
                      <a:schemeClr val="bg1"/>
                    </a:solidFill>
                  </a:tcPr>
                </a:tc>
                <a:extLst>
                  <a:ext uri="{0D108BD9-81ED-4DB2-BD59-A6C34878D82A}">
                    <a16:rowId xmlns:a16="http://schemas.microsoft.com/office/drawing/2014/main" val="10004"/>
                  </a:ext>
                </a:extLst>
              </a:tr>
              <a:tr h="769079">
                <a:tc>
                  <a:txBody>
                    <a:bodyPr/>
                    <a:lstStyle/>
                    <a:p>
                      <a:pPr marL="0" marR="0" lvl="0" indent="0" algn="ctr" defTabSz="685800">
                        <a:lnSpc>
                          <a:spcPct val="100000"/>
                        </a:lnSpc>
                        <a:spcBef>
                          <a:spcPts val="0"/>
                        </a:spcBef>
                        <a:spcAft>
                          <a:spcPts val="0"/>
                        </a:spcAft>
                        <a:buClrTx/>
                        <a:buSzTx/>
                        <a:buFont typeface="Arial"/>
                        <a:buNone/>
                        <a:defRPr sz="1400"/>
                      </a:pPr>
                      <a:r>
                        <a:rPr lang="de-DE" sz="1400" b="1" dirty="0"/>
                        <a:t>AB 21</a:t>
                      </a:r>
                      <a:endParaRPr sz="1400" dirty="0"/>
                    </a:p>
                  </a:txBody>
                  <a:tcPr marL="45720" marR="45720" anchor="ctr">
                    <a:solidFill>
                      <a:schemeClr val="bg1"/>
                    </a:solidFill>
                  </a:tcPr>
                </a:tc>
                <a:tc>
                  <a:txBody>
                    <a:bodyPr/>
                    <a:lstStyle/>
                    <a:p>
                      <a:pPr marL="0" marR="0" lvl="0" indent="0" algn="l" defTabSz="685800">
                        <a:lnSpc>
                          <a:spcPct val="100000"/>
                        </a:lnSpc>
                        <a:spcBef>
                          <a:spcPts val="0"/>
                        </a:spcBef>
                        <a:spcAft>
                          <a:spcPts val="0"/>
                        </a:spcAft>
                        <a:buClrTx/>
                        <a:buSzTx/>
                        <a:buFont typeface="Arial"/>
                        <a:buNone/>
                        <a:defRPr sz="1400"/>
                      </a:pPr>
                      <a:r>
                        <a:rPr lang="de-DE" sz="1400" b="1" dirty="0"/>
                        <a:t>Optional:</a:t>
                      </a:r>
                      <a:endParaRPr sz="1400" dirty="0"/>
                    </a:p>
                    <a:p>
                      <a:pPr marL="171450" marR="0" lvl="0" indent="-171450" algn="l" defTabSz="685800">
                        <a:lnSpc>
                          <a:spcPct val="100000"/>
                        </a:lnSpc>
                        <a:spcBef>
                          <a:spcPts val="0"/>
                        </a:spcBef>
                        <a:spcAft>
                          <a:spcPts val="0"/>
                        </a:spcAft>
                        <a:buClrTx/>
                        <a:buSzTx/>
                        <a:buFont typeface="Arial"/>
                        <a:buChar char="•"/>
                        <a:defRPr sz="1400"/>
                      </a:pPr>
                      <a:r>
                        <a:rPr lang="de-DE" sz="1400" b="0" dirty="0"/>
                        <a:t>Die </a:t>
                      </a:r>
                      <a:r>
                        <a:rPr lang="de-DE" sz="1400" b="0" dirty="0" err="1"/>
                        <a:t>SuS</a:t>
                      </a:r>
                      <a:r>
                        <a:rPr lang="de-DE" sz="1400" b="0" dirty="0"/>
                        <a:t> malen ihre Fantasiefigur.</a:t>
                      </a:r>
                      <a:endParaRPr lang="de-DE" sz="1400" b="1" dirty="0"/>
                    </a:p>
                  </a:txBody>
                  <a:tcPr marL="45720" marR="45720" anchor="ctr">
                    <a:solidFill>
                      <a:schemeClr val="bg1"/>
                    </a:solidFill>
                  </a:tcPr>
                </a:tc>
                <a:extLst>
                  <a:ext uri="{0D108BD9-81ED-4DB2-BD59-A6C34878D82A}">
                    <a16:rowId xmlns:a16="http://schemas.microsoft.com/office/drawing/2014/main" val="10005"/>
                  </a:ext>
                </a:extLst>
              </a:tr>
            </a:tbl>
          </a:graphicData>
        </a:graphic>
      </p:graphicFrame>
      <p:sp>
        <p:nvSpPr>
          <p:cNvPr id="1772" name="Textfeld 39"/>
          <p:cNvSpPr txBox="1"/>
          <p:nvPr/>
        </p:nvSpPr>
        <p:spPr bwMode="auto">
          <a:xfrm>
            <a:off x="12886" y="580221"/>
            <a:ext cx="6595493" cy="370839"/>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a:t>
            </a:r>
            <a:r>
              <a:rPr b="0" dirty="0">
                <a:latin typeface="+mn-lt"/>
              </a:rPr>
              <a:t> 10: Feedback </a:t>
            </a:r>
            <a:r>
              <a:rPr lang="de-DE" b="0" dirty="0">
                <a:latin typeface="+mn-lt"/>
              </a:rPr>
              <a:t>geben &amp; überarbeiten</a:t>
            </a:r>
            <a:r>
              <a:rPr b="0" dirty="0">
                <a:latin typeface="+mn-lt"/>
              </a:rPr>
              <a:t> (</a:t>
            </a:r>
            <a:r>
              <a:rPr lang="de-DE" b="0" dirty="0">
                <a:latin typeface="+mn-lt"/>
              </a:rPr>
              <a:t>eigene Fantasiefigur</a:t>
            </a:r>
            <a:r>
              <a:rPr b="0" dirty="0">
                <a:latin typeface="+mn-lt"/>
              </a:rPr>
              <a:t>)</a:t>
            </a:r>
          </a:p>
        </p:txBody>
      </p:sp>
      <p:sp>
        <p:nvSpPr>
          <p:cNvPr id="16"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5" name="Gerade Verbindung 38">
            <a:extLst>
              <a:ext uri="{FF2B5EF4-FFF2-40B4-BE49-F238E27FC236}">
                <a16:creationId xmlns:a16="http://schemas.microsoft.com/office/drawing/2014/main" id="{1261C2EB-52E6-407B-BD21-D1C9EB864EEE}"/>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7" name="Slide Number Placeholder 3">
            <a:extLst>
              <a:ext uri="{FF2B5EF4-FFF2-40B4-BE49-F238E27FC236}">
                <a16:creationId xmlns:a16="http://schemas.microsoft.com/office/drawing/2014/main" id="{AA56C166-457C-4A36-9908-93A443E43920}"/>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165</a:t>
            </a:fld>
            <a:endParaRPr lang="de-DE"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9912156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C6E8C0E-7172-45ED-8DCB-4742D4BAC64E}"/>
              </a:ext>
            </a:extLst>
          </p:cNvPr>
          <p:cNvSpPr/>
          <p:nvPr/>
        </p:nvSpPr>
        <p:spPr bwMode="auto">
          <a:xfrm>
            <a:off x="719328" y="2609088"/>
            <a:ext cx="5230368" cy="2974848"/>
          </a:xfrm>
          <a:prstGeom prst="roundRect">
            <a:avLst/>
          </a:prstGeom>
          <a:solidFill>
            <a:schemeClr val="accent2"/>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r>
              <a:rPr lang="de-DE" dirty="0"/>
              <a:t>Feedbackbogen</a:t>
            </a:r>
          </a:p>
        </p:txBody>
      </p:sp>
      <p:sp>
        <p:nvSpPr>
          <p:cNvPr id="7" name="Slide Number Placeholder 6">
            <a:extLst>
              <a:ext uri="{FF2B5EF4-FFF2-40B4-BE49-F238E27FC236}">
                <a16:creationId xmlns:a16="http://schemas.microsoft.com/office/drawing/2014/main" id="{332A5E1B-2B85-4F8A-B751-B8014FCBBCBC}"/>
              </a:ext>
            </a:extLst>
          </p:cNvPr>
          <p:cNvSpPr>
            <a:spLocks noGrp="1"/>
          </p:cNvSpPr>
          <p:nvPr>
            <p:ph type="sldNum" sz="quarter" idx="2"/>
          </p:nvPr>
        </p:nvSpPr>
        <p:spPr/>
        <p:txBody>
          <a:bodyPr/>
          <a:lstStyle/>
          <a:p>
            <a:pPr>
              <a:defRPr/>
            </a:pPr>
            <a:fld id="{86CB4B4D-7CA3-9044-876B-883B54F8677D}" type="slidenum">
              <a:rPr lang="de-DE" smtClean="0"/>
              <a:t>167</a:t>
            </a:fld>
            <a:endParaRPr lang="de-DE"/>
          </a:p>
        </p:txBody>
      </p:sp>
    </p:spTree>
    <p:extLst>
      <p:ext uri="{BB962C8B-B14F-4D97-AF65-F5344CB8AC3E}">
        <p14:creationId xmlns:p14="http://schemas.microsoft.com/office/powerpoint/2010/main" val="36381311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a:extLst>
              <a:ext uri="{FF2B5EF4-FFF2-40B4-BE49-F238E27FC236}">
                <a16:creationId xmlns:a16="http://schemas.microsoft.com/office/drawing/2014/main" id="{2C6182CA-CF9E-453A-9545-A1A8F4D04B0A}"/>
              </a:ext>
            </a:extLst>
          </p:cNvPr>
          <p:cNvSpPr>
            <a:spLocks noGrp="1"/>
          </p:cNvSpPr>
          <p:nvPr>
            <p:ph type="sldNum" sz="quarter" idx="2"/>
          </p:nvPr>
        </p:nvSpPr>
        <p:spPr/>
        <p:txBody>
          <a:bodyPr/>
          <a:lstStyle/>
          <a:p>
            <a:pPr>
              <a:defRPr/>
            </a:pPr>
            <a:fld id="{86CB4B4D-7CA3-9044-876B-883B54F8677D}" type="slidenum">
              <a:rPr lang="de-DE" smtClean="0"/>
              <a:t>168</a:t>
            </a:fld>
            <a:endParaRPr lang="de-DE"/>
          </a:p>
        </p:txBody>
      </p:sp>
    </p:spTree>
    <p:extLst>
      <p:ext uri="{BB962C8B-B14F-4D97-AF65-F5344CB8AC3E}">
        <p14:creationId xmlns:p14="http://schemas.microsoft.com/office/powerpoint/2010/main" val="1877682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Picture 12">
            <a:extLst>
              <a:ext uri="{FF2B5EF4-FFF2-40B4-BE49-F238E27FC236}">
                <a16:creationId xmlns:a16="http://schemas.microsoft.com/office/drawing/2014/main" id="{0809923C-8F48-4AAA-A414-AF4F92C4F67C}"/>
              </a:ext>
            </a:extLst>
          </p:cNvPr>
          <p:cNvPicPr>
            <a:picLocks noChangeAspect="1"/>
          </p:cNvPicPr>
          <p:nvPr/>
        </p:nvPicPr>
        <p:blipFill rotWithShape="1">
          <a:blip r:embed="rId3">
            <a:extLst>
              <a:ext uri="{28A0092B-C50C-407E-A947-70E740481C1C}">
                <a14:useLocalDpi xmlns:a14="http://schemas.microsoft.com/office/drawing/2010/main" val="0"/>
              </a:ext>
            </a:extLst>
          </a:blip>
          <a:srcRect l="13031" r="10059" b="6026"/>
          <a:stretch/>
        </p:blipFill>
        <p:spPr>
          <a:xfrm>
            <a:off x="-623593" y="6075651"/>
            <a:ext cx="4688483" cy="3822101"/>
          </a:xfrm>
          <a:prstGeom prst="rect">
            <a:avLst/>
          </a:prstGeom>
        </p:spPr>
      </p:pic>
      <p:sp>
        <p:nvSpPr>
          <p:cNvPr id="2" name="TextBox 1">
            <a:extLst>
              <a:ext uri="{FF2B5EF4-FFF2-40B4-BE49-F238E27FC236}">
                <a16:creationId xmlns:a16="http://schemas.microsoft.com/office/drawing/2014/main" id="{CEBD8AFB-73F8-4043-B0DB-8F8D1D9B3088}"/>
              </a:ext>
            </a:extLst>
          </p:cNvPr>
          <p:cNvSpPr txBox="1"/>
          <p:nvPr/>
        </p:nvSpPr>
        <p:spPr bwMode="auto">
          <a:xfrm>
            <a:off x="276344" y="450499"/>
            <a:ext cx="6305312" cy="954107"/>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de-DE" sz="2800" dirty="0">
                <a:latin typeface="+mn-lt"/>
              </a:rPr>
              <a:t>Werfen Sie einen Blick in die </a:t>
            </a:r>
            <a:r>
              <a:rPr lang="de-DE" sz="2800" dirty="0" err="1">
                <a:latin typeface="+mn-lt"/>
              </a:rPr>
              <a:t>Posterrolle</a:t>
            </a:r>
            <a:r>
              <a:rPr lang="de-DE" sz="2800" dirty="0">
                <a:latin typeface="+mn-lt"/>
              </a:rPr>
              <a:t> für die unten aufgeführten Gegenstände.</a:t>
            </a:r>
          </a:p>
        </p:txBody>
      </p:sp>
      <p:sp>
        <p:nvSpPr>
          <p:cNvPr id="19" name="TextBox 18">
            <a:extLst>
              <a:ext uri="{FF2B5EF4-FFF2-40B4-BE49-F238E27FC236}">
                <a16:creationId xmlns:a16="http://schemas.microsoft.com/office/drawing/2014/main" id="{DD6BA077-DF24-406C-9894-FF7169E55AA4}"/>
              </a:ext>
            </a:extLst>
          </p:cNvPr>
          <p:cNvSpPr txBox="1"/>
          <p:nvPr/>
        </p:nvSpPr>
        <p:spPr bwMode="auto">
          <a:xfrm>
            <a:off x="1283370" y="2675752"/>
            <a:ext cx="1761033" cy="52322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800" dirty="0">
                <a:latin typeface="+mn-lt"/>
              </a:rPr>
              <a:t>Plakat 3:</a:t>
            </a:r>
          </a:p>
        </p:txBody>
      </p:sp>
      <p:pic>
        <p:nvPicPr>
          <p:cNvPr id="26" name="Picture 25">
            <a:extLst>
              <a:ext uri="{FF2B5EF4-FFF2-40B4-BE49-F238E27FC236}">
                <a16:creationId xmlns:a16="http://schemas.microsoft.com/office/drawing/2014/main" id="{7AA83830-592A-4773-A17A-E1200B396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9341">
            <a:off x="2013832" y="6257942"/>
            <a:ext cx="1817892" cy="1738359"/>
          </a:xfrm>
          <a:prstGeom prst="rect">
            <a:avLst/>
          </a:prstGeom>
        </p:spPr>
      </p:pic>
      <p:pic>
        <p:nvPicPr>
          <p:cNvPr id="7" name="Picture 6">
            <a:extLst>
              <a:ext uri="{FF2B5EF4-FFF2-40B4-BE49-F238E27FC236}">
                <a16:creationId xmlns:a16="http://schemas.microsoft.com/office/drawing/2014/main" id="{D9800BD7-B183-4815-A19E-A438BB1CE0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4719" y="1742788"/>
            <a:ext cx="2746355" cy="3578693"/>
          </a:xfrm>
          <a:prstGeom prst="rect">
            <a:avLst/>
          </a:prstGeom>
          <a:ln>
            <a:noFill/>
          </a:ln>
          <a:effectLst>
            <a:outerShdw blurRad="292100" dist="139700" dir="2700000" algn="tl" rotWithShape="0">
              <a:srgbClr val="333333">
                <a:alpha val="65000"/>
              </a:srgbClr>
            </a:outerShdw>
          </a:effectLst>
        </p:spPr>
      </p:pic>
      <p:sp>
        <p:nvSpPr>
          <p:cNvPr id="14" name="Rectangle">
            <a:extLst>
              <a:ext uri="{FF2B5EF4-FFF2-40B4-BE49-F238E27FC236}">
                <a16:creationId xmlns:a16="http://schemas.microsoft.com/office/drawing/2014/main" id="{A20D36D9-0784-462B-AD32-02A2FA91F393}"/>
              </a:ext>
            </a:extLst>
          </p:cNvPr>
          <p:cNvSpPr/>
          <p:nvPr/>
        </p:nvSpPr>
        <p:spPr bwMode="auto">
          <a:xfrm>
            <a:off x="-1" y="3866"/>
            <a:ext cx="276345" cy="9898264"/>
          </a:xfrm>
          <a:prstGeom prst="rect">
            <a:avLst/>
          </a:prstGeom>
          <a:solidFill>
            <a:srgbClr val="9966FF"/>
          </a:solidFill>
          <a:ln w="19050" cap="flat">
            <a:solidFill>
              <a:srgbClr val="9966FF"/>
            </a:solidFill>
            <a:prstDash val="solid"/>
            <a:miter lim="800000"/>
          </a:ln>
          <a:effectLst/>
        </p:spPr>
        <p:txBody>
          <a:bodyPr wrap="square" lIns="45718" tIns="45718" rIns="45718" bIns="45718" numCol="1" anchor="ctr">
            <a:noAutofit/>
          </a:bodyPr>
          <a:lstStyle/>
          <a:p>
            <a:pPr>
              <a:defRPr>
                <a:solidFill>
                  <a:srgbClr val="FFFFFF"/>
                </a:solidFill>
                <a:latin typeface="Fibel Nord"/>
                <a:ea typeface="Fibel Nord"/>
                <a:cs typeface="Fibel Nord"/>
              </a:defRPr>
            </a:pPr>
            <a:endParaRPr/>
          </a:p>
        </p:txBody>
      </p:sp>
      <p:sp>
        <p:nvSpPr>
          <p:cNvPr id="9" name="Slide Number Placeholder 3">
            <a:extLst>
              <a:ext uri="{FF2B5EF4-FFF2-40B4-BE49-F238E27FC236}">
                <a16:creationId xmlns:a16="http://schemas.microsoft.com/office/drawing/2014/main" id="{06BB853E-001A-4D5B-8A5D-541F52CDA80C}"/>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169</a:t>
            </a:fld>
            <a:endParaRPr lang="de-DE" dirty="0"/>
          </a:p>
        </p:txBody>
      </p:sp>
    </p:spTree>
    <p:extLst>
      <p:ext uri="{BB962C8B-B14F-4D97-AF65-F5344CB8AC3E}">
        <p14:creationId xmlns:p14="http://schemas.microsoft.com/office/powerpoint/2010/main" val="2609724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2: Einen Elfen beschreiben</a:t>
            </a:r>
            <a:endParaRPr sz="2200" spc="50" dirty="0"/>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49" name="Rectangle 48">
            <a:extLst>
              <a:ext uri="{FF2B5EF4-FFF2-40B4-BE49-F238E27FC236}">
                <a16:creationId xmlns:a16="http://schemas.microsoft.com/office/drawing/2014/main" id="{18594611-2A44-4E2F-AF26-BEC396105557}"/>
              </a:ext>
            </a:extLst>
          </p:cNvPr>
          <p:cNvSpPr/>
          <p:nvPr/>
        </p:nvSpPr>
        <p:spPr bwMode="auto">
          <a:xfrm>
            <a:off x="4639599" y="5736416"/>
            <a:ext cx="2010123" cy="2664053"/>
          </a:xfrm>
          <a:prstGeom prst="rect">
            <a:avLst/>
          </a:prstGeom>
          <a:no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50" name="Rectangle 49">
            <a:extLst>
              <a:ext uri="{FF2B5EF4-FFF2-40B4-BE49-F238E27FC236}">
                <a16:creationId xmlns:a16="http://schemas.microsoft.com/office/drawing/2014/main" id="{4B3C0FC9-495C-4D6F-AFD4-7CE24DE7B7E0}"/>
              </a:ext>
            </a:extLst>
          </p:cNvPr>
          <p:cNvSpPr/>
          <p:nvPr/>
        </p:nvSpPr>
        <p:spPr bwMode="auto">
          <a:xfrm>
            <a:off x="2521785" y="5736416"/>
            <a:ext cx="2010123" cy="2664053"/>
          </a:xfrm>
          <a:prstGeom prst="rect">
            <a:avLst/>
          </a:prstGeom>
          <a:solidFill>
            <a:schemeClr val="accent6">
              <a:lumMod val="40000"/>
              <a:lumOff val="60000"/>
            </a:schemeClr>
          </a:solid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51" name="Rectangle 50">
            <a:extLst>
              <a:ext uri="{FF2B5EF4-FFF2-40B4-BE49-F238E27FC236}">
                <a16:creationId xmlns:a16="http://schemas.microsoft.com/office/drawing/2014/main" id="{EAFBD451-3901-4136-823F-3F0B5DE587D0}"/>
              </a:ext>
            </a:extLst>
          </p:cNvPr>
          <p:cNvSpPr/>
          <p:nvPr/>
        </p:nvSpPr>
        <p:spPr bwMode="auto">
          <a:xfrm>
            <a:off x="417681" y="5736182"/>
            <a:ext cx="2010123" cy="2664287"/>
          </a:xfrm>
          <a:prstGeom prst="rect">
            <a:avLst/>
          </a:prstGeom>
          <a:solidFill>
            <a:schemeClr val="accent6">
              <a:lumMod val="40000"/>
              <a:lumOff val="60000"/>
            </a:schemeClr>
          </a:solid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pic>
        <p:nvPicPr>
          <p:cNvPr id="57" name="Picture 56">
            <a:extLst>
              <a:ext uri="{FF2B5EF4-FFF2-40B4-BE49-F238E27FC236}">
                <a16:creationId xmlns:a16="http://schemas.microsoft.com/office/drawing/2014/main" id="{8B49D224-8E76-4AC9-9E56-1AA8A727E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72" t="17627"/>
          <a:stretch/>
        </p:blipFill>
        <p:spPr bwMode="auto">
          <a:xfrm>
            <a:off x="4744265" y="5794148"/>
            <a:ext cx="1829492" cy="2558193"/>
          </a:xfrm>
          <a:prstGeom prst="rect">
            <a:avLst/>
          </a:prstGeom>
        </p:spPr>
      </p:pic>
      <p:pic>
        <p:nvPicPr>
          <p:cNvPr id="58" name="Picture 57">
            <a:extLst>
              <a:ext uri="{FF2B5EF4-FFF2-40B4-BE49-F238E27FC236}">
                <a16:creationId xmlns:a16="http://schemas.microsoft.com/office/drawing/2014/main" id="{4E0BCA94-6394-4EB6-8EF2-99CDE2458B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16039" y="5775638"/>
            <a:ext cx="1821614" cy="2576703"/>
          </a:xfrm>
          <a:prstGeom prst="rect">
            <a:avLst/>
          </a:prstGeom>
        </p:spPr>
      </p:pic>
      <p:pic>
        <p:nvPicPr>
          <p:cNvPr id="59" name="Picture 58">
            <a:extLst>
              <a:ext uri="{FF2B5EF4-FFF2-40B4-BE49-F238E27FC236}">
                <a16:creationId xmlns:a16="http://schemas.microsoft.com/office/drawing/2014/main" id="{1C2177B7-3A60-4DEB-A639-4BA50BD6DB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83" t="29268" r="13279" b="-1"/>
          <a:stretch/>
        </p:blipFill>
        <p:spPr bwMode="auto">
          <a:xfrm>
            <a:off x="516031" y="5794148"/>
            <a:ext cx="1832702" cy="2576703"/>
          </a:xfrm>
          <a:prstGeom prst="rect">
            <a:avLst/>
          </a:prstGeom>
        </p:spPr>
      </p:pic>
      <p:sp>
        <p:nvSpPr>
          <p:cNvPr id="60" name="TextBox 18">
            <a:extLst>
              <a:ext uri="{FF2B5EF4-FFF2-40B4-BE49-F238E27FC236}">
                <a16:creationId xmlns:a16="http://schemas.microsoft.com/office/drawing/2014/main" id="{16F77D12-2E6C-4B33-954C-056441B3B4B2}"/>
              </a:ext>
            </a:extLst>
          </p:cNvPr>
          <p:cNvSpPr txBox="1"/>
          <p:nvPr/>
        </p:nvSpPr>
        <p:spPr bwMode="auto">
          <a:xfrm>
            <a:off x="5524804" y="8405079"/>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3</a:t>
            </a:r>
          </a:p>
        </p:txBody>
      </p:sp>
      <p:sp>
        <p:nvSpPr>
          <p:cNvPr id="61" name="TextBox 17">
            <a:extLst>
              <a:ext uri="{FF2B5EF4-FFF2-40B4-BE49-F238E27FC236}">
                <a16:creationId xmlns:a16="http://schemas.microsoft.com/office/drawing/2014/main" id="{AFC9EE36-2779-4EFD-80AC-5C3D78D7D3AB}"/>
              </a:ext>
            </a:extLst>
          </p:cNvPr>
          <p:cNvSpPr txBox="1"/>
          <p:nvPr/>
        </p:nvSpPr>
        <p:spPr bwMode="auto">
          <a:xfrm>
            <a:off x="3429000" y="8428823"/>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2</a:t>
            </a:r>
          </a:p>
        </p:txBody>
      </p:sp>
      <p:sp>
        <p:nvSpPr>
          <p:cNvPr id="62" name="TextBox 4">
            <a:extLst>
              <a:ext uri="{FF2B5EF4-FFF2-40B4-BE49-F238E27FC236}">
                <a16:creationId xmlns:a16="http://schemas.microsoft.com/office/drawing/2014/main" id="{1036EEE2-4B62-4B04-AAA4-DDAA95F4D720}"/>
              </a:ext>
            </a:extLst>
          </p:cNvPr>
          <p:cNvSpPr txBox="1"/>
          <p:nvPr/>
        </p:nvSpPr>
        <p:spPr bwMode="auto">
          <a:xfrm>
            <a:off x="1176636" y="8425501"/>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1</a:t>
            </a: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6" name="Picture 5">
            <a:extLst>
              <a:ext uri="{FF2B5EF4-FFF2-40B4-BE49-F238E27FC236}">
                <a16:creationId xmlns:a16="http://schemas.microsoft.com/office/drawing/2014/main" id="{D316882E-DA1F-457F-B292-746502B18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8884" y="2734231"/>
            <a:ext cx="2218769" cy="2218769"/>
          </a:xfrm>
          <a:prstGeom prst="rect">
            <a:avLst/>
          </a:prstGeom>
        </p:spPr>
      </p:pic>
      <p:pic>
        <p:nvPicPr>
          <p:cNvPr id="19" name="Picture 18">
            <a:extLst>
              <a:ext uri="{FF2B5EF4-FFF2-40B4-BE49-F238E27FC236}">
                <a16:creationId xmlns:a16="http://schemas.microsoft.com/office/drawing/2014/main" id="{879059D8-7607-4CDE-B181-3A0A6A5548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sp>
        <p:nvSpPr>
          <p:cNvPr id="20" name="Slide Number Placeholder 3">
            <a:extLst>
              <a:ext uri="{FF2B5EF4-FFF2-40B4-BE49-F238E27FC236}">
                <a16:creationId xmlns:a16="http://schemas.microsoft.com/office/drawing/2014/main" id="{FEAEE947-F6C2-4F37-85C1-13666968977C}"/>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17</a:t>
            </a:fld>
            <a:endParaRPr lang="de-DE" dirty="0"/>
          </a:p>
        </p:txBody>
      </p:sp>
    </p:spTree>
    <p:extLst>
      <p:ext uri="{BB962C8B-B14F-4D97-AF65-F5344CB8AC3E}">
        <p14:creationId xmlns:p14="http://schemas.microsoft.com/office/powerpoint/2010/main" val="87465962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41011409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6" name="Picture 25">
            <a:extLst>
              <a:ext uri="{FF2B5EF4-FFF2-40B4-BE49-F238E27FC236}">
                <a16:creationId xmlns:a16="http://schemas.microsoft.com/office/drawing/2014/main" id="{CB660632-2581-4CDC-9292-B0A1EF22C140}"/>
              </a:ext>
            </a:extLst>
          </p:cNvPr>
          <p:cNvPicPr>
            <a:picLocks noChangeAspect="1"/>
          </p:cNvPicPr>
          <p:nvPr/>
        </p:nvPicPr>
        <p:blipFill rotWithShape="1">
          <a:blip r:embed="rId2">
            <a:extLst>
              <a:ext uri="{28A0092B-C50C-407E-A947-70E740481C1C}">
                <a14:useLocalDpi xmlns:a14="http://schemas.microsoft.com/office/drawing/2010/main" val="0"/>
              </a:ext>
            </a:extLst>
          </a:blip>
          <a:srcRect l="10857" t="29860" r="5339" b="8554"/>
          <a:stretch/>
        </p:blipFill>
        <p:spPr bwMode="auto">
          <a:xfrm>
            <a:off x="132345" y="2634917"/>
            <a:ext cx="6699885" cy="6962838"/>
          </a:xfrm>
          <a:prstGeom prst="rect">
            <a:avLst/>
          </a:prstGeom>
        </p:spPr>
      </p:pic>
      <p:sp>
        <p:nvSpPr>
          <p:cNvPr id="2143" name="TextBox 2"/>
          <p:cNvSpPr txBox="1"/>
          <p:nvPr/>
        </p:nvSpPr>
        <p:spPr bwMode="auto">
          <a:xfrm>
            <a:off x="268413" y="428239"/>
            <a:ext cx="5909950"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20: Beschreibung fertigstellen – Fantasiefigur </a:t>
            </a:r>
            <a:endParaRPr sz="2200" spc="50" dirty="0"/>
          </a:p>
        </p:txBody>
      </p:sp>
      <p:sp>
        <p:nvSpPr>
          <p:cNvPr id="2154" name="TextBox 19"/>
          <p:cNvSpPr txBox="1"/>
          <p:nvPr/>
        </p:nvSpPr>
        <p:spPr bwMode="auto">
          <a:xfrm>
            <a:off x="379093" y="2164056"/>
            <a:ext cx="6099814" cy="396237"/>
          </a:xfrm>
          <a:prstGeom prst="rect">
            <a:avLst/>
          </a:prstGeom>
          <a:ln w="12700">
            <a:miter lim="400000"/>
          </a:ln>
        </p:spPr>
        <p:txBody>
          <a:bodyPr lIns="45718" tIns="45718" rIns="45718" bIns="45718">
            <a:spAutoFit/>
          </a:bodyPr>
          <a:lstStyle>
            <a:lvl1pPr algn="ctr">
              <a:defRPr sz="2000" b="1">
                <a:latin typeface="Fibel Nord"/>
                <a:ea typeface="Fibel Nord"/>
                <a:cs typeface="Fibel Nord"/>
              </a:defRPr>
            </a:lvl1pPr>
          </a:lstStyle>
          <a:p>
            <a:pPr>
              <a:defRPr/>
            </a:pPr>
            <a:r>
              <a:rPr lang="de-DE" spc="50" dirty="0"/>
              <a:t>Endfassung</a:t>
            </a:r>
            <a:endParaRPr spc="50" dirty="0"/>
          </a:p>
        </p:txBody>
      </p:sp>
      <p:grpSp>
        <p:nvGrpSpPr>
          <p:cNvPr id="2166" name="Gruppieren 4"/>
          <p:cNvGrpSpPr/>
          <p:nvPr/>
        </p:nvGrpSpPr>
        <p:grpSpPr bwMode="auto">
          <a:xfrm>
            <a:off x="396406" y="1331754"/>
            <a:ext cx="6510942" cy="646327"/>
            <a:chOff x="0" y="-26714"/>
            <a:chExt cx="6510942" cy="646326"/>
          </a:xfrm>
        </p:grpSpPr>
        <p:sp>
          <p:nvSpPr>
            <p:cNvPr id="2162" name="TextBox 1"/>
            <p:cNvSpPr txBox="1"/>
            <p:nvPr/>
          </p:nvSpPr>
          <p:spPr bwMode="auto">
            <a:xfrm>
              <a:off x="411128" y="-26714"/>
              <a:ext cx="6099814" cy="646326"/>
            </a:xfrm>
            <a:prstGeom prst="rect">
              <a:avLst/>
            </a:prstGeom>
            <a:noFill/>
            <a:ln w="12700" cap="flat">
              <a:noFill/>
              <a:miter lim="400000"/>
            </a:ln>
            <a:effectLst/>
          </p:spPr>
          <p:txBody>
            <a:bodyPr wrap="square" lIns="45718" tIns="45718" rIns="45718" bIns="45718" numCol="1" anchor="t">
              <a:spAutoFit/>
            </a:bodyPr>
            <a:lstStyle/>
            <a:p>
              <a:pPr>
                <a:defRPr/>
              </a:pPr>
              <a:r>
                <a:rPr lang="de-DE" spc="50" dirty="0">
                  <a:latin typeface="Fibel Nord"/>
                </a:rPr>
                <a:t>Benutze den Feedbackbogen und deine Notizen, um deinen Entwurf zu verbessern. Schreibe die Endfassung.</a:t>
              </a:r>
            </a:p>
          </p:txBody>
        </p:sp>
        <p:grpSp>
          <p:nvGrpSpPr>
            <p:cNvPr id="2165" name="Oval 18"/>
            <p:cNvGrpSpPr/>
            <p:nvPr/>
          </p:nvGrpSpPr>
          <p:grpSpPr bwMode="auto">
            <a:xfrm>
              <a:off x="0" y="0"/>
              <a:ext cx="360000" cy="370836"/>
              <a:chOff x="0" y="0"/>
              <a:chExt cx="359999" cy="370835"/>
            </a:xfrm>
          </p:grpSpPr>
          <p:sp>
            <p:nvSpPr>
              <p:cNvPr id="2163" name="Circle"/>
              <p:cNvSpPr/>
              <p:nvPr/>
            </p:nvSpPr>
            <p:spPr bwMode="auto">
              <a:xfrm>
                <a:off x="0" y="7882"/>
                <a:ext cx="360000" cy="355077"/>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2164" name="1"/>
              <p:cNvSpPr txBox="1"/>
              <p:nvPr/>
            </p:nvSpPr>
            <p:spPr bwMode="auto">
              <a:xfrm>
                <a:off x="103970" y="0"/>
                <a:ext cx="152060"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sp>
        <p:nvSpPr>
          <p:cNvPr id="18" name="Rectangle 7">
            <a:extLst>
              <a:ext uri="{FF2B5EF4-FFF2-40B4-BE49-F238E27FC236}">
                <a16:creationId xmlns:a16="http://schemas.microsoft.com/office/drawing/2014/main" id="{F6B02599-5190-4802-BEA0-382AE1E80731}"/>
              </a:ext>
            </a:extLst>
          </p:cNvPr>
          <p:cNvSpPr/>
          <p:nvPr/>
        </p:nvSpPr>
        <p:spPr bwMode="auto">
          <a:xfrm>
            <a:off x="-251724" y="838664"/>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3" name="TextBox 45">
            <a:extLst>
              <a:ext uri="{FF2B5EF4-FFF2-40B4-BE49-F238E27FC236}">
                <a16:creationId xmlns:a16="http://schemas.microsoft.com/office/drawing/2014/main" id="{270B3331-A4E0-48A8-BB0C-17BCAB87BAEC}"/>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4" name="Slide Number Placeholder 3">
            <a:extLst>
              <a:ext uri="{FF2B5EF4-FFF2-40B4-BE49-F238E27FC236}">
                <a16:creationId xmlns:a16="http://schemas.microsoft.com/office/drawing/2014/main" id="{4C68197E-226B-4EB6-9154-2BB418FD62A4}"/>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171</a:t>
            </a:fld>
            <a:endParaRPr lang="de-DE" dirty="0"/>
          </a:p>
        </p:txBody>
      </p:sp>
    </p:spTree>
    <p:extLst>
      <p:ext uri="{BB962C8B-B14F-4D97-AF65-F5344CB8AC3E}">
        <p14:creationId xmlns:p14="http://schemas.microsoft.com/office/powerpoint/2010/main" val="33173159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5" name="Picture 24">
            <a:extLst>
              <a:ext uri="{FF2B5EF4-FFF2-40B4-BE49-F238E27FC236}">
                <a16:creationId xmlns:a16="http://schemas.microsoft.com/office/drawing/2014/main" id="{C6052AC1-2DF8-419B-9A32-45C02504E6EB}"/>
              </a:ext>
            </a:extLst>
          </p:cNvPr>
          <p:cNvPicPr>
            <a:picLocks noChangeAspect="1"/>
          </p:cNvPicPr>
          <p:nvPr/>
        </p:nvPicPr>
        <p:blipFill rotWithShape="1">
          <a:blip r:embed="rId2">
            <a:extLst>
              <a:ext uri="{28A0092B-C50C-407E-A947-70E740481C1C}">
                <a14:useLocalDpi xmlns:a14="http://schemas.microsoft.com/office/drawing/2010/main" val="0"/>
              </a:ext>
            </a:extLst>
          </a:blip>
          <a:srcRect l="10857" t="23334" r="5339" b="6203"/>
          <a:stretch/>
        </p:blipFill>
        <p:spPr bwMode="auto">
          <a:xfrm>
            <a:off x="132345" y="1364773"/>
            <a:ext cx="6699885" cy="7966524"/>
          </a:xfrm>
          <a:prstGeom prst="rect">
            <a:avLst/>
          </a:prstGeom>
        </p:spPr>
      </p:pic>
      <p:sp>
        <p:nvSpPr>
          <p:cNvPr id="2005" name="TextBox 2"/>
          <p:cNvSpPr txBox="1"/>
          <p:nvPr/>
        </p:nvSpPr>
        <p:spPr bwMode="auto">
          <a:xfrm>
            <a:off x="268413" y="411627"/>
            <a:ext cx="5864198" cy="430883"/>
          </a:xfrm>
          <a:prstGeom prst="rect">
            <a:avLst/>
          </a:prstGeom>
          <a:noFill/>
          <a:ln w="12700" cap="flat">
            <a:noFill/>
            <a:miter lim="400000"/>
          </a:ln>
          <a:effectLst/>
        </p:spPr>
        <p:txBody>
          <a:bodyPr wrap="square" lIns="45718" tIns="45718" rIns="45718" bIns="45718" numCol="1" anchor="t">
            <a:spAutoFit/>
          </a:bodyPr>
          <a:lstStyle>
            <a:lvl1pPr>
              <a:defRPr sz="2000" b="1">
                <a:latin typeface="Fibel Nord"/>
                <a:ea typeface="Fibel Nord"/>
                <a:cs typeface="Fibel Nord"/>
              </a:defRPr>
            </a:lvl1pPr>
          </a:lstStyle>
          <a:p>
            <a:pPr>
              <a:defRPr/>
            </a:pPr>
            <a:r>
              <a:rPr lang="de-DE" sz="2200" spc="50" dirty="0"/>
              <a:t>AB 20: Beschreibung fertigstellen – Fantasiefigur </a:t>
            </a:r>
          </a:p>
        </p:txBody>
      </p:sp>
      <p:sp>
        <p:nvSpPr>
          <p:cNvPr id="18" name="Rectangle 7">
            <a:extLst>
              <a:ext uri="{FF2B5EF4-FFF2-40B4-BE49-F238E27FC236}">
                <a16:creationId xmlns:a16="http://schemas.microsoft.com/office/drawing/2014/main" id="{3A9B8B6B-6AAE-43D4-B36A-0BDCD98ECFB5}"/>
              </a:ext>
            </a:extLst>
          </p:cNvPr>
          <p:cNvSpPr/>
          <p:nvPr/>
        </p:nvSpPr>
        <p:spPr bwMode="auto">
          <a:xfrm>
            <a:off x="-251724" y="838664"/>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6" name="Slide Number Placeholder 3">
            <a:extLst>
              <a:ext uri="{FF2B5EF4-FFF2-40B4-BE49-F238E27FC236}">
                <a16:creationId xmlns:a16="http://schemas.microsoft.com/office/drawing/2014/main" id="{C3CA63B0-2CFD-420E-8038-F6344BECEA59}"/>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172</a:t>
            </a:fld>
            <a:endParaRPr lang="de-DE" dirty="0"/>
          </a:p>
        </p:txBody>
      </p:sp>
    </p:spTree>
    <p:extLst>
      <p:ext uri="{BB962C8B-B14F-4D97-AF65-F5344CB8AC3E}">
        <p14:creationId xmlns:p14="http://schemas.microsoft.com/office/powerpoint/2010/main" val="22938237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43" name="TextBox 2"/>
          <p:cNvSpPr txBox="1"/>
          <p:nvPr/>
        </p:nvSpPr>
        <p:spPr bwMode="auto">
          <a:xfrm>
            <a:off x="258848" y="359999"/>
            <a:ext cx="5919515"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20: Beschreibung fertigstellen – Fantasiefigur </a:t>
            </a:r>
            <a:endParaRPr sz="2200" spc="50" dirty="0"/>
          </a:p>
        </p:txBody>
      </p:sp>
      <p:sp>
        <p:nvSpPr>
          <p:cNvPr id="2154" name="TextBox 19"/>
          <p:cNvSpPr txBox="1"/>
          <p:nvPr/>
        </p:nvSpPr>
        <p:spPr bwMode="auto">
          <a:xfrm>
            <a:off x="379093" y="2123112"/>
            <a:ext cx="6099814" cy="396237"/>
          </a:xfrm>
          <a:prstGeom prst="rect">
            <a:avLst/>
          </a:prstGeom>
          <a:ln w="12700">
            <a:miter lim="400000"/>
          </a:ln>
        </p:spPr>
        <p:txBody>
          <a:bodyPr lIns="45718" tIns="45718" rIns="45718" bIns="45718">
            <a:spAutoFit/>
          </a:bodyPr>
          <a:lstStyle>
            <a:lvl1pPr algn="ctr">
              <a:defRPr sz="2000" b="1">
                <a:latin typeface="Fibel Nord"/>
                <a:ea typeface="Fibel Nord"/>
                <a:cs typeface="Fibel Nord"/>
              </a:defRPr>
            </a:lvl1pPr>
          </a:lstStyle>
          <a:p>
            <a:pPr>
              <a:defRPr/>
            </a:pPr>
            <a:r>
              <a:rPr lang="de-DE" spc="50" dirty="0"/>
              <a:t>Endfassung</a:t>
            </a:r>
            <a:endParaRPr spc="50" dirty="0"/>
          </a:p>
        </p:txBody>
      </p:sp>
      <p:grpSp>
        <p:nvGrpSpPr>
          <p:cNvPr id="2166" name="Gruppieren 4"/>
          <p:cNvGrpSpPr/>
          <p:nvPr/>
        </p:nvGrpSpPr>
        <p:grpSpPr bwMode="auto">
          <a:xfrm>
            <a:off x="396406" y="1154330"/>
            <a:ext cx="6510942" cy="646327"/>
            <a:chOff x="0" y="-26714"/>
            <a:chExt cx="6510942" cy="646326"/>
          </a:xfrm>
        </p:grpSpPr>
        <p:sp>
          <p:nvSpPr>
            <p:cNvPr id="2162" name="TextBox 1"/>
            <p:cNvSpPr txBox="1"/>
            <p:nvPr/>
          </p:nvSpPr>
          <p:spPr bwMode="auto">
            <a:xfrm>
              <a:off x="411128" y="-26714"/>
              <a:ext cx="6099814" cy="646326"/>
            </a:xfrm>
            <a:prstGeom prst="rect">
              <a:avLst/>
            </a:prstGeom>
            <a:noFill/>
            <a:ln w="12700" cap="flat">
              <a:noFill/>
              <a:miter lim="400000"/>
            </a:ln>
            <a:effectLst/>
          </p:spPr>
          <p:txBody>
            <a:bodyPr wrap="square" lIns="45718" tIns="45718" rIns="45718" bIns="45718" numCol="1" anchor="t">
              <a:spAutoFit/>
            </a:bodyPr>
            <a:lstStyle/>
            <a:p>
              <a:pPr>
                <a:defRPr/>
              </a:pPr>
              <a:r>
                <a:rPr lang="de-DE" spc="50" dirty="0">
                  <a:latin typeface="Fibel Nord"/>
                </a:rPr>
                <a:t>Benutze den Feedbackbogen und deine Notizen, um deinen Entwurf zu verbessern. Schreibe die Endfassung.</a:t>
              </a:r>
            </a:p>
          </p:txBody>
        </p:sp>
        <p:grpSp>
          <p:nvGrpSpPr>
            <p:cNvPr id="2165" name="Oval 18"/>
            <p:cNvGrpSpPr/>
            <p:nvPr/>
          </p:nvGrpSpPr>
          <p:grpSpPr bwMode="auto">
            <a:xfrm>
              <a:off x="0" y="0"/>
              <a:ext cx="360000" cy="370836"/>
              <a:chOff x="0" y="0"/>
              <a:chExt cx="359999" cy="370835"/>
            </a:xfrm>
          </p:grpSpPr>
          <p:sp>
            <p:nvSpPr>
              <p:cNvPr id="2163" name="Circle"/>
              <p:cNvSpPr/>
              <p:nvPr/>
            </p:nvSpPr>
            <p:spPr bwMode="auto">
              <a:xfrm>
                <a:off x="0" y="7882"/>
                <a:ext cx="360000" cy="355077"/>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2164" name="1"/>
              <p:cNvSpPr txBox="1"/>
              <p:nvPr/>
            </p:nvSpPr>
            <p:spPr bwMode="auto">
              <a:xfrm>
                <a:off x="103970" y="0"/>
                <a:ext cx="152060"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pic>
        <p:nvPicPr>
          <p:cNvPr id="17" name="Picture 16">
            <a:extLst>
              <a:ext uri="{FF2B5EF4-FFF2-40B4-BE49-F238E27FC236}">
                <a16:creationId xmlns:a16="http://schemas.microsoft.com/office/drawing/2014/main" id="{74C3DDF9-C23A-4741-B65C-EBCBE29A7933}"/>
              </a:ext>
            </a:extLst>
          </p:cNvPr>
          <p:cNvPicPr>
            <a:picLocks noChangeAspect="1"/>
          </p:cNvPicPr>
          <p:nvPr/>
        </p:nvPicPr>
        <p:blipFill rotWithShape="1">
          <a:blip r:embed="rId2">
            <a:extLst>
              <a:ext uri="{28A0092B-C50C-407E-A947-70E740481C1C}">
                <a14:useLocalDpi xmlns:a14="http://schemas.microsoft.com/office/drawing/2010/main" val="0"/>
              </a:ext>
            </a:extLst>
          </a:blip>
          <a:srcRect l="13698" t="24495" r="4212" b="13492"/>
          <a:stretch/>
        </p:blipFill>
        <p:spPr bwMode="auto">
          <a:xfrm>
            <a:off x="258848" y="2639054"/>
            <a:ext cx="6573381" cy="7022306"/>
          </a:xfrm>
          <a:prstGeom prst="rect">
            <a:avLst/>
          </a:prstGeom>
        </p:spPr>
      </p:pic>
      <p:sp>
        <p:nvSpPr>
          <p:cNvPr id="19" name="Rectangle 7">
            <a:extLst>
              <a:ext uri="{FF2B5EF4-FFF2-40B4-BE49-F238E27FC236}">
                <a16:creationId xmlns:a16="http://schemas.microsoft.com/office/drawing/2014/main" id="{DBE832B0-429D-4F39-8865-AD64918171CD}"/>
              </a:ext>
            </a:extLst>
          </p:cNvPr>
          <p:cNvSpPr/>
          <p:nvPr/>
        </p:nvSpPr>
        <p:spPr bwMode="auto">
          <a:xfrm>
            <a:off x="-251724" y="784072"/>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3" name="TextBox 45">
            <a:extLst>
              <a:ext uri="{FF2B5EF4-FFF2-40B4-BE49-F238E27FC236}">
                <a16:creationId xmlns:a16="http://schemas.microsoft.com/office/drawing/2014/main" id="{594DB884-8B38-49D8-9800-ED7F298B1D19}"/>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4" name="Slide Number Placeholder 3">
            <a:extLst>
              <a:ext uri="{FF2B5EF4-FFF2-40B4-BE49-F238E27FC236}">
                <a16:creationId xmlns:a16="http://schemas.microsoft.com/office/drawing/2014/main" id="{FD9B0464-10C5-41E3-833F-CE1E9192B057}"/>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173</a:t>
            </a:fld>
            <a:endParaRPr lang="de-DE" dirty="0"/>
          </a:p>
        </p:txBody>
      </p:sp>
    </p:spTree>
    <p:extLst>
      <p:ext uri="{BB962C8B-B14F-4D97-AF65-F5344CB8AC3E}">
        <p14:creationId xmlns:p14="http://schemas.microsoft.com/office/powerpoint/2010/main" val="267963998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05" name="TextBox 2"/>
          <p:cNvSpPr txBox="1"/>
          <p:nvPr/>
        </p:nvSpPr>
        <p:spPr bwMode="auto">
          <a:xfrm>
            <a:off x="268413" y="411627"/>
            <a:ext cx="5864198" cy="430883"/>
          </a:xfrm>
          <a:prstGeom prst="rect">
            <a:avLst/>
          </a:prstGeom>
          <a:noFill/>
          <a:ln w="12700" cap="flat">
            <a:noFill/>
            <a:miter lim="400000"/>
          </a:ln>
          <a:effectLst/>
        </p:spPr>
        <p:txBody>
          <a:bodyPr wrap="square" lIns="45718" tIns="45718" rIns="45718" bIns="45718" numCol="1" anchor="t">
            <a:spAutoFit/>
          </a:bodyPr>
          <a:lstStyle>
            <a:lvl1pPr>
              <a:defRPr sz="2000" b="1">
                <a:latin typeface="Fibel Nord"/>
                <a:ea typeface="Fibel Nord"/>
                <a:cs typeface="Fibel Nord"/>
              </a:defRPr>
            </a:lvl1pPr>
          </a:lstStyle>
          <a:p>
            <a:pPr>
              <a:defRPr/>
            </a:pPr>
            <a:r>
              <a:rPr lang="de-DE" sz="2200" spc="50" dirty="0"/>
              <a:t>AB 20: Beschreibung fertigstellen – Fantasiefigur </a:t>
            </a:r>
          </a:p>
        </p:txBody>
      </p:sp>
      <p:pic>
        <p:nvPicPr>
          <p:cNvPr id="17" name="Picture 16">
            <a:extLst>
              <a:ext uri="{FF2B5EF4-FFF2-40B4-BE49-F238E27FC236}">
                <a16:creationId xmlns:a16="http://schemas.microsoft.com/office/drawing/2014/main" id="{3DAEBEE3-AA9D-4D82-8373-D8388BD62241}"/>
              </a:ext>
            </a:extLst>
          </p:cNvPr>
          <p:cNvPicPr>
            <a:picLocks noChangeAspect="1"/>
          </p:cNvPicPr>
          <p:nvPr/>
        </p:nvPicPr>
        <p:blipFill rotWithShape="1">
          <a:blip r:embed="rId2">
            <a:extLst>
              <a:ext uri="{28A0092B-C50C-407E-A947-70E740481C1C}">
                <a14:useLocalDpi xmlns:a14="http://schemas.microsoft.com/office/drawing/2010/main" val="0"/>
              </a:ext>
            </a:extLst>
          </a:blip>
          <a:srcRect l="13698" t="23969" r="4212" b="5937"/>
          <a:stretch/>
        </p:blipFill>
        <p:spPr bwMode="auto">
          <a:xfrm>
            <a:off x="258848" y="1392070"/>
            <a:ext cx="6573381" cy="7937460"/>
          </a:xfrm>
          <a:prstGeom prst="rect">
            <a:avLst/>
          </a:prstGeom>
        </p:spPr>
      </p:pic>
      <p:sp>
        <p:nvSpPr>
          <p:cNvPr id="19" name="Rectangle 7">
            <a:extLst>
              <a:ext uri="{FF2B5EF4-FFF2-40B4-BE49-F238E27FC236}">
                <a16:creationId xmlns:a16="http://schemas.microsoft.com/office/drawing/2014/main" id="{8B789B27-D042-4C5D-A234-332D419D22D7}"/>
              </a:ext>
            </a:extLst>
          </p:cNvPr>
          <p:cNvSpPr/>
          <p:nvPr/>
        </p:nvSpPr>
        <p:spPr bwMode="auto">
          <a:xfrm>
            <a:off x="-251724" y="838664"/>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6" name="Slide Number Placeholder 3">
            <a:extLst>
              <a:ext uri="{FF2B5EF4-FFF2-40B4-BE49-F238E27FC236}">
                <a16:creationId xmlns:a16="http://schemas.microsoft.com/office/drawing/2014/main" id="{11B216D2-2DE1-498D-987E-0962256BB22E}"/>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174</a:t>
            </a:fld>
            <a:endParaRPr lang="de-DE" dirty="0"/>
          </a:p>
        </p:txBody>
      </p:sp>
    </p:spTree>
    <p:extLst>
      <p:ext uri="{BB962C8B-B14F-4D97-AF65-F5344CB8AC3E}">
        <p14:creationId xmlns:p14="http://schemas.microsoft.com/office/powerpoint/2010/main" val="405137658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71" name="TextBox 2"/>
          <p:cNvSpPr txBox="1"/>
          <p:nvPr/>
        </p:nvSpPr>
        <p:spPr bwMode="auto">
          <a:xfrm>
            <a:off x="268413" y="359999"/>
            <a:ext cx="5909950"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21: </a:t>
            </a:r>
            <a:r>
              <a:rPr sz="2200" spc="50" dirty="0"/>
              <a:t>Bild – </a:t>
            </a:r>
            <a:r>
              <a:rPr sz="2200" spc="50" dirty="0" err="1"/>
              <a:t>Fantasiefigur</a:t>
            </a:r>
            <a:endParaRPr sz="2200" spc="50" dirty="0"/>
          </a:p>
        </p:txBody>
      </p:sp>
      <p:sp>
        <p:nvSpPr>
          <p:cNvPr id="2172" name="Rectangle 10"/>
          <p:cNvSpPr/>
          <p:nvPr/>
        </p:nvSpPr>
        <p:spPr bwMode="auto">
          <a:xfrm>
            <a:off x="582235" y="2490537"/>
            <a:ext cx="6131386" cy="6797841"/>
          </a:xfrm>
          <a:prstGeom prst="rect">
            <a:avLst/>
          </a:prstGeom>
          <a:ln w="12700">
            <a:solidFill>
              <a:srgbClr val="7030A0"/>
            </a:solidFill>
            <a:miter/>
          </a:ln>
        </p:spPr>
        <p:txBody>
          <a:bodyPr lIns="45718" tIns="45718" rIns="45718" bIns="45718" anchor="ctr"/>
          <a:lstStyle/>
          <a:p>
            <a:pPr algn="ctr">
              <a:defRPr>
                <a:solidFill>
                  <a:srgbClr val="FFFFFF"/>
                </a:solidFill>
                <a:latin typeface="Fibel Nord"/>
                <a:ea typeface="Fibel Nord"/>
                <a:cs typeface="Fibel Nord"/>
              </a:defRPr>
            </a:pPr>
            <a:endParaRPr/>
          </a:p>
        </p:txBody>
      </p:sp>
      <p:grpSp>
        <p:nvGrpSpPr>
          <p:cNvPr id="2184" name="Group"/>
          <p:cNvGrpSpPr/>
          <p:nvPr/>
        </p:nvGrpSpPr>
        <p:grpSpPr bwMode="auto">
          <a:xfrm>
            <a:off x="503999" y="1426112"/>
            <a:ext cx="5674364" cy="1263524"/>
            <a:chOff x="0" y="0"/>
            <a:chExt cx="5674361" cy="1263522"/>
          </a:xfrm>
        </p:grpSpPr>
        <p:sp>
          <p:nvSpPr>
            <p:cNvPr id="2180" name="TextBox 1"/>
            <p:cNvSpPr txBox="1"/>
            <p:nvPr/>
          </p:nvSpPr>
          <p:spPr bwMode="auto">
            <a:xfrm>
              <a:off x="411999" y="5636"/>
              <a:ext cx="5262364" cy="1257887"/>
            </a:xfrm>
            <a:prstGeom prst="rect">
              <a:avLst/>
            </a:prstGeom>
            <a:noFill/>
            <a:ln w="12700" cap="flat">
              <a:noFill/>
              <a:miter lim="400000"/>
            </a:ln>
            <a:effectLst/>
          </p:spPr>
          <p:txBody>
            <a:bodyPr wrap="square" lIns="45718" tIns="45718" rIns="45718" bIns="45718" numCol="1" anchor="t">
              <a:noAutofit/>
            </a:bodyPr>
            <a:lstStyle/>
            <a:p>
              <a:pPr>
                <a:defRPr>
                  <a:latin typeface="Fibel Nord"/>
                  <a:ea typeface="Fibel Nord"/>
                  <a:cs typeface="Fibel Nord"/>
                </a:defRPr>
              </a:pPr>
              <a:r>
                <a:rPr lang="de-DE" spc="50" dirty="0"/>
                <a:t>Male</a:t>
              </a:r>
              <a:r>
                <a:rPr spc="50" dirty="0"/>
                <a:t> </a:t>
              </a:r>
              <a:r>
                <a:rPr lang="de-DE" spc="50" dirty="0"/>
                <a:t>deine </a:t>
              </a:r>
              <a:r>
                <a:rPr spc="50" dirty="0" err="1"/>
                <a:t>Fantasiefigur</a:t>
              </a:r>
              <a:r>
                <a:rPr spc="50" dirty="0"/>
                <a:t>. </a:t>
              </a:r>
            </a:p>
          </p:txBody>
        </p:sp>
        <p:grpSp>
          <p:nvGrpSpPr>
            <p:cNvPr id="2183" name="Oval 18"/>
            <p:cNvGrpSpPr/>
            <p:nvPr/>
          </p:nvGrpSpPr>
          <p:grpSpPr bwMode="auto">
            <a:xfrm>
              <a:off x="0" y="0"/>
              <a:ext cx="374546" cy="385820"/>
              <a:chOff x="0" y="0"/>
              <a:chExt cx="374545" cy="385819"/>
            </a:xfrm>
          </p:grpSpPr>
          <p:sp>
            <p:nvSpPr>
              <p:cNvPr id="2181" name="Circle"/>
              <p:cNvSpPr/>
              <p:nvPr/>
            </p:nvSpPr>
            <p:spPr bwMode="auto">
              <a:xfrm>
                <a:off x="0" y="8201"/>
                <a:ext cx="374546" cy="369423"/>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2182" name="1"/>
              <p:cNvSpPr txBox="1"/>
              <p:nvPr/>
            </p:nvSpPr>
            <p:spPr bwMode="auto">
              <a:xfrm>
                <a:off x="108171" y="-1"/>
                <a:ext cx="158204" cy="385821"/>
              </a:xfrm>
              <a:prstGeom prst="rect">
                <a:avLst/>
              </a:prstGeom>
              <a:noFill/>
              <a:ln w="12700" cap="flat">
                <a:noFill/>
                <a:miter lim="400000"/>
              </a:ln>
              <a:effectLst/>
            </p:spPr>
            <p:txBody>
              <a:bodyPr wrap="square" lIns="45718" tIns="45718" rIns="45718" bIns="45718" numCol="1" anchor="ctr">
                <a:noAutofit/>
              </a:bodyPr>
              <a:lstStyle>
                <a:lvl1pPr algn="ctr">
                  <a:defRPr>
                    <a:solidFill>
                      <a:srgbClr val="FFFFFF"/>
                    </a:solidFill>
                    <a:latin typeface="Fibel Nord"/>
                    <a:ea typeface="Fibel Nord"/>
                    <a:cs typeface="Fibel Nord"/>
                  </a:defRPr>
                </a:lvl1pPr>
              </a:lstStyle>
              <a:p>
                <a:pPr>
                  <a:defRPr/>
                </a:pPr>
                <a:r>
                  <a:t>1</a:t>
                </a:r>
              </a:p>
            </p:txBody>
          </p:sp>
        </p:grpSp>
      </p:grpSp>
      <p:sp>
        <p:nvSpPr>
          <p:cNvPr id="17" name="Rectangle 7">
            <a:extLst>
              <a:ext uri="{FF2B5EF4-FFF2-40B4-BE49-F238E27FC236}">
                <a16:creationId xmlns:a16="http://schemas.microsoft.com/office/drawing/2014/main" id="{18B3B18F-83A6-4C43-B7B0-075B21E5360C}"/>
              </a:ext>
            </a:extLst>
          </p:cNvPr>
          <p:cNvSpPr/>
          <p:nvPr/>
        </p:nvSpPr>
        <p:spPr bwMode="auto">
          <a:xfrm>
            <a:off x="-251724" y="784072"/>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2" name="TextBox 45">
            <a:extLst>
              <a:ext uri="{FF2B5EF4-FFF2-40B4-BE49-F238E27FC236}">
                <a16:creationId xmlns:a16="http://schemas.microsoft.com/office/drawing/2014/main" id="{C1079B60-E082-419E-A627-F1661DF6508A}"/>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3" name="Slide Number Placeholder 3">
            <a:extLst>
              <a:ext uri="{FF2B5EF4-FFF2-40B4-BE49-F238E27FC236}">
                <a16:creationId xmlns:a16="http://schemas.microsoft.com/office/drawing/2014/main" id="{26500F4F-29D7-437A-A080-8CC1324CA989}"/>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175</a:t>
            </a:fld>
            <a:endParaRPr lang="de-DE"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3805669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790" name="Tabelle 31"/>
          <p:cNvGraphicFramePr>
            <a:graphicFrameLocks/>
          </p:cNvGraphicFramePr>
          <p:nvPr>
            <p:extLst>
              <p:ext uri="{D42A27DB-BD31-4B8C-83A1-F6EECF244321}">
                <p14:modId xmlns:p14="http://schemas.microsoft.com/office/powerpoint/2010/main" val="4018262230"/>
              </p:ext>
            </p:extLst>
          </p:nvPr>
        </p:nvGraphicFramePr>
        <p:xfrm>
          <a:off x="371029" y="1108501"/>
          <a:ext cx="6441414" cy="5701731"/>
        </p:xfrm>
        <a:graphic>
          <a:graphicData uri="http://schemas.openxmlformats.org/drawingml/2006/table">
            <a:tbl>
              <a:tblPr bandRow="1"/>
              <a:tblGrid>
                <a:gridCol w="6441414">
                  <a:extLst>
                    <a:ext uri="{9D8B030D-6E8A-4147-A177-3AD203B41FA5}">
                      <a16:colId xmlns:a16="http://schemas.microsoft.com/office/drawing/2014/main" val="20000"/>
                    </a:ext>
                  </a:extLst>
                </a:gridCol>
              </a:tblGrid>
              <a:tr h="877189">
                <a:tc>
                  <a:txBody>
                    <a:bodyPr/>
                    <a:lstStyle/>
                    <a:p>
                      <a:pPr algn="l" defTabSz="685800">
                        <a:defRPr sz="1600" b="1"/>
                      </a:pPr>
                      <a:r>
                        <a:rPr sz="1400" dirty="0"/>
                        <a:t>ZIEL:</a:t>
                      </a:r>
                    </a:p>
                    <a:p>
                      <a:pPr algn="l" defTabSz="685800">
                        <a:defRPr sz="1300"/>
                      </a:pPr>
                      <a:r>
                        <a:rPr sz="1400" dirty="0"/>
                        <a:t>Die </a:t>
                      </a:r>
                      <a:r>
                        <a:rPr lang="de-DE" sz="1400" dirty="0" err="1"/>
                        <a:t>SuS</a:t>
                      </a:r>
                      <a:r>
                        <a:rPr sz="1400" dirty="0"/>
                        <a:t> </a:t>
                      </a:r>
                      <a:r>
                        <a:rPr sz="1400" dirty="0" err="1"/>
                        <a:t>präsentieren</a:t>
                      </a:r>
                      <a:r>
                        <a:rPr sz="1400" dirty="0"/>
                        <a:t> </a:t>
                      </a:r>
                      <a:r>
                        <a:rPr sz="1400" dirty="0" err="1"/>
                        <a:t>ihre</a:t>
                      </a:r>
                      <a:r>
                        <a:rPr lang="de-DE" sz="1400" dirty="0"/>
                        <a:t> finalen</a:t>
                      </a:r>
                      <a:r>
                        <a:rPr sz="1400" dirty="0"/>
                        <a:t> </a:t>
                      </a:r>
                      <a:r>
                        <a:rPr sz="1400" dirty="0" err="1"/>
                        <a:t>Schreibprodukte</a:t>
                      </a:r>
                      <a:r>
                        <a:rPr sz="1400" dirty="0"/>
                        <a:t>.</a:t>
                      </a:r>
                      <a:r>
                        <a:rPr lang="de-DE" sz="1400" dirty="0"/>
                        <a:t> Ziel ist das Zeigen von Wertschätzung für das finale Produkt.</a:t>
                      </a:r>
                      <a:endParaRPr sz="1400" dirty="0"/>
                    </a:p>
                  </a:txBody>
                  <a:tcPr marL="45720" marR="45720" anchor="ctr">
                    <a:solidFill>
                      <a:srgbClr val="E0E0E0"/>
                    </a:solidFill>
                  </a:tcPr>
                </a:tc>
                <a:extLst>
                  <a:ext uri="{0D108BD9-81ED-4DB2-BD59-A6C34878D82A}">
                    <a16:rowId xmlns:a16="http://schemas.microsoft.com/office/drawing/2014/main" val="10000"/>
                  </a:ext>
                </a:extLst>
              </a:tr>
              <a:tr h="1133037">
                <a:tc>
                  <a:txBody>
                    <a:bodyPr/>
                    <a:lstStyle/>
                    <a:p>
                      <a:pPr algn="l" defTabSz="685800">
                        <a:defRPr sz="1600"/>
                      </a:pPr>
                      <a:r>
                        <a:rPr lang="de-DE" sz="1400" b="1" dirty="0"/>
                        <a:t>Einstieg:</a:t>
                      </a:r>
                      <a:endParaRPr lang="de-DE" sz="1400" dirty="0"/>
                    </a:p>
                    <a:p>
                      <a:pPr marL="171450" indent="-171450" algn="l" defTabSz="685800">
                        <a:buFont typeface="Arial"/>
                        <a:buChar char="•"/>
                        <a:defRPr sz="1600"/>
                      </a:pPr>
                      <a:r>
                        <a:rPr lang="de-DE" sz="1400" dirty="0"/>
                        <a:t>Die Lehrperson erklärt, dass die </a:t>
                      </a:r>
                      <a:r>
                        <a:rPr lang="de-DE" sz="1400" dirty="0" err="1"/>
                        <a:t>SuS</a:t>
                      </a:r>
                      <a:r>
                        <a:rPr lang="de-DE" sz="1400" dirty="0"/>
                        <a:t> heute ein Spiel spielen, bei dem sie eine Beschreibung einer Fantasiefigur zuordnen.</a:t>
                      </a:r>
                      <a:endParaRPr lang="de-DE" sz="1400" b="1" dirty="0">
                        <a:solidFill>
                          <a:schemeClr val="tx1"/>
                        </a:solidFill>
                      </a:endParaRPr>
                    </a:p>
                    <a:p>
                      <a:pPr marL="171450" indent="-171450" algn="l" defTabSz="685800">
                        <a:buFont typeface="Arial"/>
                        <a:buChar char="•"/>
                        <a:defRPr sz="1800"/>
                      </a:pPr>
                      <a:r>
                        <a:rPr lang="de-DE" sz="1400" dirty="0"/>
                        <a:t>Die Lehrperson und die </a:t>
                      </a:r>
                      <a:r>
                        <a:rPr lang="de-DE" sz="1400" dirty="0" err="1"/>
                        <a:t>SuS</a:t>
                      </a:r>
                      <a:r>
                        <a:rPr lang="de-DE" sz="1400" dirty="0"/>
                        <a:t> hängen die Zeichnungen an die Wand.</a:t>
                      </a:r>
                      <a:endParaRPr sz="1400" dirty="0"/>
                    </a:p>
                  </a:txBody>
                  <a:tcPr marL="45720" marR="45720" anchor="ctr">
                    <a:solidFill>
                      <a:schemeClr val="bg1"/>
                    </a:solidFill>
                  </a:tcPr>
                </a:tc>
                <a:extLst>
                  <a:ext uri="{0D108BD9-81ED-4DB2-BD59-A6C34878D82A}">
                    <a16:rowId xmlns:a16="http://schemas.microsoft.com/office/drawing/2014/main" val="10001"/>
                  </a:ext>
                </a:extLst>
              </a:tr>
              <a:tr h="3691505">
                <a:tc>
                  <a:txBody>
                    <a:bodyPr/>
                    <a:lstStyle/>
                    <a:p>
                      <a:pPr algn="l" defTabSz="685800">
                        <a:defRPr sz="1600" b="1"/>
                      </a:pPr>
                      <a:r>
                        <a:rPr lang="de-DE" sz="1400" b="1" dirty="0">
                          <a:solidFill>
                            <a:schemeClr val="tx1"/>
                          </a:solidFill>
                        </a:rPr>
                        <a:t>Abschlusssicherung (Lerneinheit – Beschreibung):</a:t>
                      </a:r>
                      <a:endParaRPr sz="1400" dirty="0"/>
                    </a:p>
                    <a:p>
                      <a:pPr marL="171450" indent="-171450" algn="l" defTabSz="685800">
                        <a:buFont typeface="Arial"/>
                        <a:buChar char="•"/>
                        <a:defRPr sz="1800"/>
                      </a:pPr>
                      <a:r>
                        <a:rPr lang="de-DE" sz="1400" dirty="0"/>
                        <a:t>Die Lehrperson wählt ca. drei (besonders gelungene) Schreibprodukte aus und zeigt diese mit der Dokumentenkamera/ Smartboard und liest sie laut vor. </a:t>
                      </a:r>
                      <a:endParaRPr sz="1400" dirty="0"/>
                    </a:p>
                    <a:p>
                      <a:pPr marL="171450" marR="0" lvl="0" indent="-171450" algn="l" defTabSz="685800">
                        <a:lnSpc>
                          <a:spcPct val="100000"/>
                        </a:lnSpc>
                        <a:spcBef>
                          <a:spcPts val="0"/>
                        </a:spcBef>
                        <a:spcAft>
                          <a:spcPts val="0"/>
                        </a:spcAft>
                        <a:buClrTx/>
                        <a:buSzTx/>
                        <a:buFont typeface="Arial"/>
                        <a:buChar char="•"/>
                        <a:defRPr sz="1800"/>
                      </a:pPr>
                      <a:r>
                        <a:rPr lang="de-DE" sz="1400" dirty="0"/>
                        <a:t>Die </a:t>
                      </a:r>
                      <a:r>
                        <a:rPr lang="de-DE" sz="1400" dirty="0" err="1"/>
                        <a:t>SuS</a:t>
                      </a:r>
                      <a:r>
                        <a:rPr lang="de-DE" sz="1400" dirty="0"/>
                        <a:t> geben Feedback zu den Schreibprodukten mit Hilfe des Feedbackbogens.</a:t>
                      </a:r>
                      <a:endParaRPr sz="1400" dirty="0"/>
                    </a:p>
                    <a:p>
                      <a:pPr marL="171450" indent="-171450" algn="l" defTabSz="685800">
                        <a:buFont typeface="Arial"/>
                        <a:buChar char="•"/>
                        <a:defRPr sz="1800"/>
                      </a:pPr>
                      <a:r>
                        <a:rPr lang="de-DE" sz="1400" dirty="0"/>
                        <a:t>Die </a:t>
                      </a:r>
                      <a:r>
                        <a:rPr lang="de-DE" sz="1400" dirty="0" err="1"/>
                        <a:t>SuS</a:t>
                      </a:r>
                      <a:r>
                        <a:rPr lang="de-DE" sz="1400" dirty="0"/>
                        <a:t> raten, welches Schreibprodukt zu welchen Bildern gehört.</a:t>
                      </a:r>
                    </a:p>
                    <a:p>
                      <a:pPr marL="171450" indent="-171450" algn="l" defTabSz="685800">
                        <a:buFont typeface="Arial"/>
                        <a:buChar char="•"/>
                        <a:defRPr sz="1800"/>
                      </a:pPr>
                      <a:r>
                        <a:rPr lang="de-DE" sz="1400" dirty="0"/>
                        <a:t>Die </a:t>
                      </a:r>
                      <a:r>
                        <a:rPr lang="de-DE" sz="1400" dirty="0" err="1"/>
                        <a:t>SuS</a:t>
                      </a:r>
                      <a:r>
                        <a:rPr lang="de-DE" sz="1400" dirty="0"/>
                        <a:t> hängen die Beschreibungen zu den passenden Bildern an die Wand.</a:t>
                      </a:r>
                    </a:p>
                    <a:p>
                      <a:pPr marL="171450" indent="-171450" algn="l" defTabSz="685800">
                        <a:buFont typeface="Arial"/>
                        <a:buChar char="•"/>
                        <a:defRPr sz="1600" b="1"/>
                      </a:pPr>
                      <a:r>
                        <a:rPr lang="de-DE" sz="1400" b="0" dirty="0">
                          <a:solidFill>
                            <a:schemeClr val="tx1"/>
                          </a:solidFill>
                        </a:rPr>
                        <a:t>Die Lehrperson erinnert an Lena, die durch das Feedback ihre Elfenbeschreibung verbessert hat (AB 1, 2 und 3). Die Lehrperson lobt alle </a:t>
                      </a:r>
                      <a:r>
                        <a:rPr lang="de-DE" sz="1400" b="0" dirty="0" err="1">
                          <a:solidFill>
                            <a:schemeClr val="tx1"/>
                          </a:solidFill>
                        </a:rPr>
                        <a:t>SuS</a:t>
                      </a:r>
                      <a:r>
                        <a:rPr lang="de-DE" sz="1400" b="0" dirty="0">
                          <a:solidFill>
                            <a:schemeClr val="tx1"/>
                          </a:solidFill>
                        </a:rPr>
                        <a:t> für das tolle Feedback und betont, dass sich alle Schreibprodukte aufgrund des Feedbacks verbessert haben.</a:t>
                      </a:r>
                      <a:endParaRPr sz="1400" dirty="0"/>
                    </a:p>
                    <a:p>
                      <a:pPr marL="171450" indent="-171450" algn="l" defTabSz="685800">
                        <a:buFont typeface="Arial"/>
                        <a:buChar char="•"/>
                        <a:defRPr sz="1600" b="1"/>
                      </a:pPr>
                      <a:endParaRPr lang="de-DE" sz="1400" b="0" dirty="0">
                        <a:solidFill>
                          <a:schemeClr val="tx1"/>
                        </a:solidFill>
                      </a:endParaRPr>
                    </a:p>
                    <a:p>
                      <a:pPr marL="0" marR="0" lvl="0" indent="0" algn="l" defTabSz="685800">
                        <a:lnSpc>
                          <a:spcPct val="100000"/>
                        </a:lnSpc>
                        <a:spcBef>
                          <a:spcPts val="0"/>
                        </a:spcBef>
                        <a:spcAft>
                          <a:spcPts val="0"/>
                        </a:spcAft>
                        <a:buClrTx/>
                        <a:buSzTx/>
                        <a:buFont typeface="Arial"/>
                        <a:buNone/>
                        <a:defRPr sz="1600" b="1"/>
                      </a:pPr>
                      <a:r>
                        <a:rPr lang="de-DE" sz="1400" b="0" i="1" u="sng" dirty="0"/>
                        <a:t>Alternativ: </a:t>
                      </a:r>
                      <a:r>
                        <a:rPr lang="de-DE" sz="1400" b="0" dirty="0"/>
                        <a:t>Die Lehrperson vergibt (ggf. mit Hilfe der </a:t>
                      </a:r>
                      <a:r>
                        <a:rPr lang="de-DE" sz="1400" b="0" dirty="0" err="1"/>
                        <a:t>SuS</a:t>
                      </a:r>
                      <a:r>
                        <a:rPr lang="de-DE" sz="1400" b="0" dirty="0"/>
                        <a:t>) am Ende der Stunde kleine Preise für besonders gelungene Texte, Bilder sowie einen Sonderpreis für den</a:t>
                      </a:r>
                      <a:r>
                        <a:rPr lang="de-DE" sz="1400" b="0" dirty="0">
                          <a:solidFill>
                            <a:schemeClr val="tx1"/>
                          </a:solidFill>
                        </a:rPr>
                        <a:t> am meisten verbesserten Text (vom ersten Entwurf zum endgültigen Entwurf).</a:t>
                      </a:r>
                      <a:endParaRPr sz="1400" dirty="0"/>
                    </a:p>
                  </a:txBody>
                  <a:tcPr marL="45720" marR="45720" anchor="ctr">
                    <a:solidFill>
                      <a:schemeClr val="bg1"/>
                    </a:solidFill>
                  </a:tcPr>
                </a:tc>
                <a:extLst>
                  <a:ext uri="{0D108BD9-81ED-4DB2-BD59-A6C34878D82A}">
                    <a16:rowId xmlns:a16="http://schemas.microsoft.com/office/drawing/2014/main" val="10002"/>
                  </a:ext>
                </a:extLst>
              </a:tr>
            </a:tbl>
          </a:graphicData>
        </a:graphic>
      </p:graphicFrame>
      <p:sp>
        <p:nvSpPr>
          <p:cNvPr id="1795" name="Textfeld 39"/>
          <p:cNvSpPr txBox="1"/>
          <p:nvPr/>
        </p:nvSpPr>
        <p:spPr bwMode="auto">
          <a:xfrm>
            <a:off x="371029" y="588156"/>
            <a:ext cx="6080948" cy="369328"/>
          </a:xfrm>
          <a:prstGeom prst="rect">
            <a:avLst/>
          </a:prstGeom>
          <a:ln w="12700">
            <a:miter lim="400000"/>
          </a:ln>
        </p:spPr>
        <p:txBody>
          <a:bodyPr wrap="square" lIns="45718" tIns="45718" rIns="45718" bIns="45718">
            <a:spAutoFit/>
          </a:bodyPr>
          <a:lstStyle>
            <a:lvl1pPr algn="ctr">
              <a:defRPr b="1">
                <a:latin typeface="+mj-lt"/>
                <a:ea typeface="+mj-ea"/>
                <a:cs typeface="+mj-cs"/>
              </a:defRPr>
            </a:lvl1pPr>
          </a:lstStyle>
          <a:p>
            <a:pPr>
              <a:defRPr/>
            </a:pPr>
            <a:r>
              <a:rPr lang="de-DE" b="0" dirty="0">
                <a:latin typeface="+mn-lt"/>
              </a:rPr>
              <a:t>Einheit</a:t>
            </a:r>
            <a:r>
              <a:rPr b="0" dirty="0">
                <a:latin typeface="+mn-lt"/>
              </a:rPr>
              <a:t> 1</a:t>
            </a:r>
            <a:r>
              <a:rPr lang="de-DE" b="0" dirty="0">
                <a:latin typeface="+mn-lt"/>
              </a:rPr>
              <a:t>1</a:t>
            </a:r>
            <a:r>
              <a:rPr b="0" dirty="0">
                <a:latin typeface="+mn-lt"/>
              </a:rPr>
              <a:t>: </a:t>
            </a:r>
            <a:r>
              <a:rPr lang="de-DE" b="0" dirty="0">
                <a:latin typeface="+mn-lt"/>
              </a:rPr>
              <a:t>Präsentation des Endprodukts (eigene Fantasiefigur)</a:t>
            </a:r>
            <a:endParaRPr b="0" dirty="0">
              <a:latin typeface="+mn-lt"/>
            </a:endParaRPr>
          </a:p>
        </p:txBody>
      </p:sp>
      <p:sp>
        <p:nvSpPr>
          <p:cNvPr id="16"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5" name="Gerade Verbindung 38">
            <a:extLst>
              <a:ext uri="{FF2B5EF4-FFF2-40B4-BE49-F238E27FC236}">
                <a16:creationId xmlns:a16="http://schemas.microsoft.com/office/drawing/2014/main" id="{49B0943F-4393-4884-AF02-123C3F654D86}"/>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7" name="Slide Number Placeholder 3">
            <a:extLst>
              <a:ext uri="{FF2B5EF4-FFF2-40B4-BE49-F238E27FC236}">
                <a16:creationId xmlns:a16="http://schemas.microsoft.com/office/drawing/2014/main" id="{BE41E439-C6A4-420B-B2DF-1E3EC6CDC655}"/>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177</a:t>
            </a:fld>
            <a:endParaRPr lang="de-DE"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42420084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872879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56962170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11" name="Rectangle"/>
          <p:cNvSpPr/>
          <p:nvPr/>
        </p:nvSpPr>
        <p:spPr bwMode="auto">
          <a:xfrm>
            <a:off x="-9566" y="3868"/>
            <a:ext cx="268414" cy="9898263"/>
          </a:xfrm>
          <a:prstGeom prst="rect">
            <a:avLst/>
          </a:prstGeom>
          <a:solidFill>
            <a:schemeClr val="accent3"/>
          </a:solidFill>
          <a:ln w="19050">
            <a:solidFill>
              <a:srgbClr val="FFFFFF"/>
            </a:solidFill>
            <a:miter/>
          </a:ln>
        </p:spPr>
        <p:txBody>
          <a:bodyPr lIns="45718" tIns="45718" rIns="45718" bIns="45718" anchor="ctr"/>
          <a:lstStyle/>
          <a:p>
            <a:pPr>
              <a:defRPr>
                <a:solidFill>
                  <a:srgbClr val="FFFFFF"/>
                </a:solidFill>
                <a:latin typeface="Fibel Nord"/>
                <a:ea typeface="Fibel Nord"/>
                <a:cs typeface="Fibel Nord"/>
              </a:defRPr>
            </a:pPr>
            <a:endParaRPr/>
          </a:p>
        </p:txBody>
      </p:sp>
      <p:sp>
        <p:nvSpPr>
          <p:cNvPr id="112" name="Rectangle"/>
          <p:cNvSpPr/>
          <p:nvPr/>
        </p:nvSpPr>
        <p:spPr bwMode="auto">
          <a:xfrm>
            <a:off x="152889" y="-7067"/>
            <a:ext cx="6832231" cy="271179"/>
          </a:xfrm>
          <a:prstGeom prst="rect">
            <a:avLst/>
          </a:prstGeom>
          <a:solidFill>
            <a:schemeClr val="accent3"/>
          </a:solidFill>
          <a:ln w="19050">
            <a:solidFill>
              <a:srgbClr val="FFFFFF"/>
            </a:solidFill>
            <a:miter/>
          </a:ln>
        </p:spPr>
        <p:txBody>
          <a:bodyPr lIns="45718" tIns="45718" rIns="45718" bIns="45718" anchor="ctr"/>
          <a:lstStyle/>
          <a:p>
            <a:pPr>
              <a:defRPr>
                <a:solidFill>
                  <a:srgbClr val="FFFFFF"/>
                </a:solidFill>
                <a:latin typeface="Fibel Nord"/>
                <a:ea typeface="Fibel Nord"/>
                <a:cs typeface="Fibel Nord"/>
              </a:defRPr>
            </a:pPr>
            <a:endParaRPr/>
          </a:p>
        </p:txBody>
      </p:sp>
      <p:grpSp>
        <p:nvGrpSpPr>
          <p:cNvPr id="117" name="Gruppieren 6"/>
          <p:cNvGrpSpPr/>
          <p:nvPr/>
        </p:nvGrpSpPr>
        <p:grpSpPr bwMode="auto">
          <a:xfrm>
            <a:off x="-1" y="3866"/>
            <a:ext cx="6858002" cy="9902134"/>
            <a:chOff x="0" y="-1"/>
            <a:chExt cx="6858000" cy="9902133"/>
          </a:xfrm>
        </p:grpSpPr>
        <p:sp>
          <p:nvSpPr>
            <p:cNvPr id="113" name="Rectangle"/>
            <p:cNvSpPr/>
            <p:nvPr/>
          </p:nvSpPr>
          <p:spPr bwMode="auto">
            <a:xfrm>
              <a:off x="6581655" y="3868"/>
              <a:ext cx="276345" cy="9898263"/>
            </a:xfrm>
            <a:prstGeom prst="rect">
              <a:avLst/>
            </a:prstGeom>
            <a:solidFill>
              <a:schemeClr val="accent3"/>
            </a:solidFill>
            <a:ln w="19050" cap="flat">
              <a:solidFill>
                <a:srgbClr val="FFFFFF"/>
              </a:solidFill>
              <a:prstDash val="solid"/>
              <a:miter lim="800000"/>
            </a:ln>
            <a:effectLst/>
          </p:spPr>
          <p:txBody>
            <a:bodyPr wrap="square" lIns="45718" tIns="45718" rIns="45718" bIns="45718" numCol="1" anchor="ctr">
              <a:noAutofit/>
            </a:bodyPr>
            <a:lstStyle/>
            <a:p>
              <a:pPr>
                <a:defRPr>
                  <a:solidFill>
                    <a:srgbClr val="FFFFFF"/>
                  </a:solidFill>
                  <a:latin typeface="Fibel Nord"/>
                  <a:ea typeface="Fibel Nord"/>
                  <a:cs typeface="Fibel Nord"/>
                </a:defRPr>
              </a:pPr>
              <a:endParaRPr/>
            </a:p>
          </p:txBody>
        </p:sp>
        <p:sp>
          <p:nvSpPr>
            <p:cNvPr id="115" name="Rectangle"/>
            <p:cNvSpPr/>
            <p:nvPr/>
          </p:nvSpPr>
          <p:spPr bwMode="auto">
            <a:xfrm>
              <a:off x="25770" y="9623214"/>
              <a:ext cx="6832229" cy="271180"/>
            </a:xfrm>
            <a:prstGeom prst="rect">
              <a:avLst/>
            </a:prstGeom>
            <a:solidFill>
              <a:schemeClr val="accent3"/>
            </a:solidFill>
            <a:ln w="19050" cap="flat">
              <a:solidFill>
                <a:srgbClr val="FFFFFF"/>
              </a:solidFill>
              <a:prstDash val="solid"/>
              <a:miter lim="800000"/>
            </a:ln>
            <a:effectLst/>
          </p:spPr>
          <p:txBody>
            <a:bodyPr wrap="square" lIns="45718" tIns="45718" rIns="45718" bIns="45718" numCol="1" anchor="ctr">
              <a:noAutofit/>
            </a:bodyPr>
            <a:lstStyle/>
            <a:p>
              <a:pPr>
                <a:defRPr>
                  <a:solidFill>
                    <a:srgbClr val="FFFFFF"/>
                  </a:solidFill>
                  <a:latin typeface="Fibel Nord"/>
                  <a:ea typeface="Fibel Nord"/>
                  <a:cs typeface="Fibel Nord"/>
                </a:defRPr>
              </a:pPr>
              <a:endParaRPr/>
            </a:p>
          </p:txBody>
        </p:sp>
        <p:sp>
          <p:nvSpPr>
            <p:cNvPr id="116" name="Rectangle"/>
            <p:cNvSpPr/>
            <p:nvPr/>
          </p:nvSpPr>
          <p:spPr bwMode="auto">
            <a:xfrm>
              <a:off x="0" y="-1"/>
              <a:ext cx="276345" cy="9898263"/>
            </a:xfrm>
            <a:prstGeom prst="rect">
              <a:avLst/>
            </a:prstGeom>
            <a:solidFill>
              <a:schemeClr val="accent3"/>
            </a:solidFill>
            <a:ln w="19050" cap="flat">
              <a:solidFill>
                <a:srgbClr val="FFFFFF"/>
              </a:solidFill>
              <a:prstDash val="solid"/>
              <a:miter lim="800000"/>
            </a:ln>
            <a:effectLst/>
          </p:spPr>
          <p:txBody>
            <a:bodyPr wrap="square" lIns="45718" tIns="45718" rIns="45718" bIns="45718" numCol="1" anchor="ctr">
              <a:noAutofit/>
            </a:bodyPr>
            <a:lstStyle/>
            <a:p>
              <a:pPr>
                <a:defRPr>
                  <a:solidFill>
                    <a:srgbClr val="FFFFFF"/>
                  </a:solidFill>
                  <a:latin typeface="Fibel Nord"/>
                  <a:ea typeface="Fibel Nord"/>
                  <a:cs typeface="Fibel Nord"/>
                </a:defRPr>
              </a:pPr>
              <a:endParaRPr/>
            </a:p>
          </p:txBody>
        </p:sp>
      </p:grpSp>
      <p:sp>
        <p:nvSpPr>
          <p:cNvPr id="2" name="Slide Number Placeholder 1">
            <a:extLst>
              <a:ext uri="{FF2B5EF4-FFF2-40B4-BE49-F238E27FC236}">
                <a16:creationId xmlns:a16="http://schemas.microsoft.com/office/drawing/2014/main" id="{22CE8052-7937-434B-99C1-AB477E84CC0E}"/>
              </a:ext>
            </a:extLst>
          </p:cNvPr>
          <p:cNvSpPr>
            <a:spLocks noGrp="1"/>
          </p:cNvSpPr>
          <p:nvPr>
            <p:ph type="sldNum" sz="quarter" idx="2"/>
          </p:nvPr>
        </p:nvSpPr>
        <p:spPr/>
        <p:txBody>
          <a:bodyPr/>
          <a:lstStyle/>
          <a:p>
            <a:pPr>
              <a:defRPr/>
            </a:pPr>
            <a:fld id="{86CB4B4D-7CA3-9044-876B-883B54F8677D}" type="slidenum">
              <a:rPr lang="de-DE" smtClean="0"/>
              <a:t>180</a:t>
            </a:fld>
            <a:endParaRPr lang="de-DE"/>
          </a:p>
        </p:txBody>
      </p:sp>
    </p:spTree>
    <p:extLst>
      <p:ext uri="{BB962C8B-B14F-4D97-AF65-F5344CB8AC3E}">
        <p14:creationId xmlns:p14="http://schemas.microsoft.com/office/powerpoint/2010/main" val="3281870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80" name="TextBox 23"/>
          <p:cNvSpPr txBox="1"/>
          <p:nvPr/>
        </p:nvSpPr>
        <p:spPr bwMode="auto">
          <a:xfrm>
            <a:off x="417681" y="2931514"/>
            <a:ext cx="6179517" cy="2267476"/>
          </a:xfrm>
          <a:prstGeom prst="rect">
            <a:avLst/>
          </a:prstGeom>
          <a:ln w="12700">
            <a:miter lim="400000"/>
          </a:ln>
        </p:spPr>
        <p:txBody>
          <a:bodyPr wrap="square" lIns="45718" tIns="45718" rIns="45718" bIns="45718">
            <a:spAutoFit/>
          </a:bodyPr>
          <a:lstStyle>
            <a:lvl1pPr>
              <a:lnSpc>
                <a:spcPct val="150000"/>
              </a:lnSpc>
              <a:spcBef>
                <a:spcPts val="800"/>
              </a:spcBef>
              <a:defRPr sz="1600">
                <a:latin typeface="Comic Sans MS"/>
                <a:ea typeface="Comic Sans MS"/>
                <a:cs typeface="Comic Sans MS"/>
              </a:defRPr>
            </a:lvl1pPr>
          </a:lstStyle>
          <a:p>
            <a:pPr>
              <a:defRPr/>
            </a:pPr>
            <a:r>
              <a:rPr lang="de-DE" dirty="0"/>
              <a:t>Kobi der Elf</a:t>
            </a:r>
            <a:r>
              <a:rPr dirty="0"/>
              <a:t> </a:t>
            </a:r>
            <a:r>
              <a:rPr dirty="0" err="1"/>
              <a:t>ist</a:t>
            </a:r>
            <a:r>
              <a:rPr dirty="0"/>
              <a:t> </a:t>
            </a:r>
            <a:r>
              <a:rPr dirty="0" err="1"/>
              <a:t>klein</a:t>
            </a:r>
            <a:r>
              <a:rPr lang="de-DE" dirty="0"/>
              <a:t> und</a:t>
            </a:r>
            <a:r>
              <a:rPr dirty="0"/>
              <a:t> </a:t>
            </a:r>
            <a:r>
              <a:rPr dirty="0" err="1"/>
              <a:t>kräftig</a:t>
            </a:r>
            <a:r>
              <a:rPr dirty="0"/>
              <a:t>. Er </a:t>
            </a:r>
            <a:r>
              <a:rPr dirty="0" err="1"/>
              <a:t>ist</a:t>
            </a:r>
            <a:r>
              <a:rPr dirty="0"/>
              <a:t> 14 Jahre alt und hat </a:t>
            </a:r>
            <a:r>
              <a:rPr dirty="0" err="1"/>
              <a:t>kurze</a:t>
            </a:r>
            <a:r>
              <a:rPr lang="de-DE" dirty="0"/>
              <a:t>,</a:t>
            </a:r>
            <a:r>
              <a:rPr dirty="0"/>
              <a:t> </a:t>
            </a:r>
            <a:r>
              <a:rPr dirty="0" err="1"/>
              <a:t>schwarze</a:t>
            </a:r>
            <a:r>
              <a:rPr dirty="0"/>
              <a:t> </a:t>
            </a:r>
            <a:r>
              <a:rPr dirty="0" err="1"/>
              <a:t>Haare</a:t>
            </a:r>
            <a:r>
              <a:rPr dirty="0"/>
              <a:t>. Seine </a:t>
            </a:r>
            <a:r>
              <a:rPr dirty="0" err="1"/>
              <a:t>Augen</a:t>
            </a:r>
            <a:r>
              <a:rPr dirty="0"/>
              <a:t> </a:t>
            </a:r>
            <a:r>
              <a:rPr dirty="0" err="1"/>
              <a:t>sind</a:t>
            </a:r>
            <a:r>
              <a:rPr dirty="0"/>
              <a:t> </a:t>
            </a:r>
            <a:r>
              <a:rPr dirty="0" err="1"/>
              <a:t>blau</a:t>
            </a:r>
            <a:r>
              <a:rPr dirty="0"/>
              <a:t> </a:t>
            </a:r>
            <a:r>
              <a:rPr dirty="0" err="1"/>
              <a:t>wie</a:t>
            </a:r>
            <a:r>
              <a:rPr dirty="0"/>
              <a:t> der Himmel. </a:t>
            </a:r>
            <a:r>
              <a:rPr lang="de-DE" dirty="0"/>
              <a:t>Die</a:t>
            </a:r>
            <a:r>
              <a:rPr dirty="0"/>
              <a:t> </a:t>
            </a:r>
            <a:r>
              <a:rPr dirty="0" err="1"/>
              <a:t>Ohren</a:t>
            </a:r>
            <a:r>
              <a:rPr dirty="0"/>
              <a:t> </a:t>
            </a:r>
            <a:r>
              <a:rPr lang="de-DE" dirty="0"/>
              <a:t>von Kobi </a:t>
            </a:r>
            <a:r>
              <a:rPr dirty="0" err="1"/>
              <a:t>sind</a:t>
            </a:r>
            <a:r>
              <a:rPr dirty="0"/>
              <a:t> </a:t>
            </a:r>
            <a:r>
              <a:rPr dirty="0" err="1"/>
              <a:t>groß</a:t>
            </a:r>
            <a:r>
              <a:rPr dirty="0"/>
              <a:t> und spitz. Auf dem Kopf </a:t>
            </a:r>
            <a:r>
              <a:rPr dirty="0" err="1"/>
              <a:t>trägt</a:t>
            </a:r>
            <a:r>
              <a:rPr dirty="0"/>
              <a:t> er </a:t>
            </a:r>
            <a:r>
              <a:rPr dirty="0" err="1"/>
              <a:t>eine</a:t>
            </a:r>
            <a:r>
              <a:rPr dirty="0"/>
              <a:t> </a:t>
            </a:r>
            <a:r>
              <a:rPr dirty="0" err="1"/>
              <a:t>erdbeerrote</a:t>
            </a:r>
            <a:r>
              <a:rPr dirty="0"/>
              <a:t> </a:t>
            </a:r>
            <a:r>
              <a:rPr dirty="0" err="1"/>
              <a:t>Mütze</a:t>
            </a:r>
            <a:r>
              <a:rPr lang="de-DE" dirty="0"/>
              <a:t>. S</a:t>
            </a:r>
            <a:r>
              <a:rPr dirty="0" err="1"/>
              <a:t>eine</a:t>
            </a:r>
            <a:r>
              <a:rPr dirty="0"/>
              <a:t> </a:t>
            </a:r>
            <a:r>
              <a:rPr lang="de-DE" dirty="0"/>
              <a:t>hell</a:t>
            </a:r>
            <a:r>
              <a:rPr dirty="0" err="1"/>
              <a:t>blaue</a:t>
            </a:r>
            <a:r>
              <a:rPr dirty="0"/>
              <a:t> </a:t>
            </a:r>
            <a:r>
              <a:rPr dirty="0" err="1"/>
              <a:t>Weste</a:t>
            </a:r>
            <a:r>
              <a:rPr dirty="0"/>
              <a:t> </a:t>
            </a:r>
            <a:r>
              <a:rPr dirty="0" err="1"/>
              <a:t>passt</a:t>
            </a:r>
            <a:r>
              <a:rPr lang="de-DE" dirty="0"/>
              <a:t> gut zu s</a:t>
            </a:r>
            <a:r>
              <a:rPr dirty="0" err="1"/>
              <a:t>einer</a:t>
            </a:r>
            <a:r>
              <a:rPr dirty="0"/>
              <a:t> </a:t>
            </a:r>
            <a:r>
              <a:rPr dirty="0" err="1"/>
              <a:t>weiten</a:t>
            </a:r>
            <a:r>
              <a:rPr lang="de-DE" dirty="0"/>
              <a:t>,</a:t>
            </a:r>
            <a:r>
              <a:rPr dirty="0"/>
              <a:t> </a:t>
            </a:r>
            <a:r>
              <a:rPr lang="de-DE" dirty="0"/>
              <a:t>dunkel</a:t>
            </a:r>
            <a:r>
              <a:rPr dirty="0" err="1"/>
              <a:t>blauen</a:t>
            </a:r>
            <a:r>
              <a:rPr dirty="0"/>
              <a:t> Hose. </a:t>
            </a:r>
            <a:r>
              <a:rPr lang="de-DE" dirty="0"/>
              <a:t>Kobi</a:t>
            </a:r>
            <a:r>
              <a:rPr dirty="0"/>
              <a:t> </a:t>
            </a:r>
            <a:r>
              <a:rPr dirty="0" err="1"/>
              <a:t>ist</a:t>
            </a:r>
            <a:r>
              <a:rPr dirty="0"/>
              <a:t> </a:t>
            </a:r>
            <a:r>
              <a:rPr dirty="0" err="1"/>
              <a:t>sehr</a:t>
            </a:r>
            <a:r>
              <a:rPr dirty="0"/>
              <a:t> </a:t>
            </a:r>
            <a:r>
              <a:rPr dirty="0" err="1"/>
              <a:t>lustig</a:t>
            </a:r>
            <a:r>
              <a:rPr dirty="0"/>
              <a:t> und </a:t>
            </a:r>
            <a:r>
              <a:rPr dirty="0" err="1"/>
              <a:t>spielt</a:t>
            </a:r>
            <a:r>
              <a:rPr lang="de-DE" dirty="0"/>
              <a:t> gerne</a:t>
            </a:r>
            <a:r>
              <a:rPr dirty="0"/>
              <a:t> in den </a:t>
            </a:r>
            <a:r>
              <a:rPr dirty="0" err="1"/>
              <a:t>Beerensträuchern</a:t>
            </a:r>
            <a:r>
              <a:rPr dirty="0"/>
              <a:t>.</a:t>
            </a:r>
          </a:p>
        </p:txBody>
      </p:sp>
      <p:grpSp>
        <p:nvGrpSpPr>
          <p:cNvPr id="283" name="Rectangle: Rounded Corners 24"/>
          <p:cNvGrpSpPr/>
          <p:nvPr/>
        </p:nvGrpSpPr>
        <p:grpSpPr bwMode="auto">
          <a:xfrm>
            <a:off x="489092" y="2061214"/>
            <a:ext cx="2581028" cy="546104"/>
            <a:chOff x="0" y="0"/>
            <a:chExt cx="2581026" cy="546102"/>
          </a:xfrm>
        </p:grpSpPr>
        <p:sp>
          <p:nvSpPr>
            <p:cNvPr id="281" name="Rounded Rectangle"/>
            <p:cNvSpPr/>
            <p:nvPr/>
          </p:nvSpPr>
          <p:spPr bwMode="auto">
            <a:xfrm>
              <a:off x="0" y="0"/>
              <a:ext cx="2581027" cy="546103"/>
            </a:xfrm>
            <a:prstGeom prst="roundRect">
              <a:avLst>
                <a:gd name="adj" fmla="val 16667"/>
              </a:avLst>
            </a:prstGeom>
            <a:noFill/>
            <a:ln w="12700" cap="flat">
              <a:solidFill>
                <a:srgbClr val="000000"/>
              </a:solidFill>
              <a:prstDash val="solid"/>
              <a:miter lim="800000"/>
            </a:ln>
            <a:effectLst/>
          </p:spPr>
          <p:txBody>
            <a:bodyPr wrap="square" lIns="45718" tIns="45718" rIns="45718" bIns="45718" numCol="1" anchor="ctr">
              <a:noAutofit/>
            </a:bodyPr>
            <a:lstStyle/>
            <a:p>
              <a:pPr algn="ctr">
                <a:defRPr>
                  <a:solidFill>
                    <a:srgbClr val="FFFFFF"/>
                  </a:solidFill>
                  <a:latin typeface="+mn-lt"/>
                  <a:ea typeface="+mn-ea"/>
                  <a:cs typeface="+mn-cs"/>
                </a:defRPr>
              </a:pPr>
              <a:endParaRPr/>
            </a:p>
          </p:txBody>
        </p:sp>
        <p:sp>
          <p:nvSpPr>
            <p:cNvPr id="282" name="Lenas finaler Entwurf"/>
            <p:cNvSpPr txBox="1"/>
            <p:nvPr/>
          </p:nvSpPr>
          <p:spPr bwMode="auto">
            <a:xfrm>
              <a:off x="78727" y="87630"/>
              <a:ext cx="2423572" cy="370837"/>
            </a:xfrm>
            <a:prstGeom prst="rect">
              <a:avLst/>
            </a:prstGeom>
            <a:noFill/>
            <a:ln w="12700" cap="flat">
              <a:noFill/>
              <a:miter lim="400000"/>
            </a:ln>
            <a:effectLst/>
          </p:spPr>
          <p:txBody>
            <a:bodyPr wrap="square" lIns="45718" tIns="45718" rIns="45718" bIns="45718" numCol="1" anchor="ctr">
              <a:spAutoFit/>
            </a:bodyPr>
            <a:lstStyle>
              <a:lvl1pPr algn="ctr">
                <a:defRPr b="1">
                  <a:latin typeface="Fibel Nord"/>
                  <a:ea typeface="Fibel Nord"/>
                  <a:cs typeface="Fibel Nord"/>
                </a:defRPr>
              </a:lvl1pPr>
            </a:lstStyle>
            <a:p>
              <a:pPr>
                <a:defRPr/>
              </a:pPr>
              <a:r>
                <a:rPr lang="de-DE" spc="50" dirty="0"/>
                <a:t>Endfassung</a:t>
              </a:r>
              <a:endParaRPr spc="50" dirty="0"/>
            </a:p>
          </p:txBody>
        </p:sp>
      </p:grpSp>
      <p:grpSp>
        <p:nvGrpSpPr>
          <p:cNvPr id="293" name="Gruppieren 1"/>
          <p:cNvGrpSpPr/>
          <p:nvPr/>
        </p:nvGrpSpPr>
        <p:grpSpPr bwMode="auto">
          <a:xfrm>
            <a:off x="524080" y="1200677"/>
            <a:ext cx="6125642" cy="370839"/>
            <a:chOff x="0" y="0"/>
            <a:chExt cx="6125642" cy="370839"/>
          </a:xfrm>
        </p:grpSpPr>
        <p:grpSp>
          <p:nvGrpSpPr>
            <p:cNvPr id="291" name="Oval 27"/>
            <p:cNvGrpSpPr/>
            <p:nvPr/>
          </p:nvGrpSpPr>
          <p:grpSpPr bwMode="auto">
            <a:xfrm>
              <a:off x="0" y="0"/>
              <a:ext cx="365765" cy="370839"/>
              <a:chOff x="0" y="0"/>
              <a:chExt cx="365765" cy="370839"/>
            </a:xfrm>
          </p:grpSpPr>
          <p:sp>
            <p:nvSpPr>
              <p:cNvPr id="289" name="Circle"/>
              <p:cNvSpPr/>
              <p:nvPr/>
            </p:nvSpPr>
            <p:spPr bwMode="auto">
              <a:xfrm>
                <a:off x="0" y="2539"/>
                <a:ext cx="365765" cy="365771"/>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mn-lt"/>
                    <a:ea typeface="+mn-ea"/>
                    <a:cs typeface="+mn-cs"/>
                  </a:defRPr>
                </a:pPr>
                <a:endParaRPr/>
              </a:p>
            </p:txBody>
          </p:sp>
          <p:sp>
            <p:nvSpPr>
              <p:cNvPr id="290" name="1"/>
              <p:cNvSpPr txBox="1"/>
              <p:nvPr/>
            </p:nvSpPr>
            <p:spPr bwMode="auto">
              <a:xfrm>
                <a:off x="105634" y="0"/>
                <a:ext cx="154495" cy="370839"/>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mn-lt"/>
                    <a:ea typeface="+mn-ea"/>
                    <a:cs typeface="+mn-cs"/>
                  </a:defRPr>
                </a:lvl1pPr>
              </a:lstStyle>
              <a:p>
                <a:pPr>
                  <a:defRPr/>
                </a:pPr>
                <a:r>
                  <a:rPr dirty="0"/>
                  <a:t>1</a:t>
                </a:r>
              </a:p>
            </p:txBody>
          </p:sp>
        </p:grpSp>
        <p:sp>
          <p:nvSpPr>
            <p:cNvPr id="292" name="TextBox 10"/>
            <p:cNvSpPr txBox="1"/>
            <p:nvPr/>
          </p:nvSpPr>
          <p:spPr bwMode="auto">
            <a:xfrm>
              <a:off x="396000" y="2"/>
              <a:ext cx="5729642" cy="369328"/>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spc="50" dirty="0" err="1"/>
                <a:t>Unterstreiche</a:t>
              </a:r>
              <a:r>
                <a:rPr spc="50" dirty="0"/>
                <a:t> die </a:t>
              </a:r>
              <a:r>
                <a:rPr spc="50" dirty="0" err="1"/>
                <a:t>neuen</a:t>
              </a:r>
              <a:r>
                <a:rPr spc="50" dirty="0"/>
                <a:t> </a:t>
              </a:r>
              <a:r>
                <a:rPr spc="50" dirty="0" err="1"/>
                <a:t>Informationen</a:t>
              </a:r>
              <a:r>
                <a:rPr spc="50" dirty="0"/>
                <a:t>.</a:t>
              </a:r>
            </a:p>
          </p:txBody>
        </p:sp>
      </p:grpSp>
      <p:sp>
        <p:nvSpPr>
          <p:cNvPr id="302" name="1"/>
          <p:cNvSpPr txBox="1"/>
          <p:nvPr/>
        </p:nvSpPr>
        <p:spPr bwMode="auto">
          <a:xfrm>
            <a:off x="5911520" y="480339"/>
            <a:ext cx="298509" cy="307339"/>
          </a:xfrm>
          <a:prstGeom prst="rect">
            <a:avLst/>
          </a:prstGeom>
          <a:noFill/>
          <a:ln w="12700" cap="flat">
            <a:noFill/>
            <a:miter lim="400000"/>
          </a:ln>
          <a:effectLst/>
        </p:spPr>
        <p:txBody>
          <a:bodyPr wrap="square" lIns="45718" tIns="45718" rIns="45718" bIns="45718" numCol="1" anchor="ctr">
            <a:spAutoFit/>
          </a:bodyPr>
          <a:lstStyle>
            <a:lvl1pPr algn="ctr">
              <a:defRPr sz="1400">
                <a:latin typeface="Fibel Nord"/>
                <a:ea typeface="Fibel Nord"/>
                <a:cs typeface="Fibel Nord"/>
              </a:defRPr>
            </a:lvl1pPr>
          </a:lstStyle>
          <a:p>
            <a:pPr>
              <a:defRPr/>
            </a:pPr>
            <a:endParaRPr/>
          </a:p>
        </p:txBody>
      </p:sp>
      <p:sp>
        <p:nvSpPr>
          <p:cNvPr id="51" name="Rectangle 50">
            <a:extLst>
              <a:ext uri="{FF2B5EF4-FFF2-40B4-BE49-F238E27FC236}">
                <a16:creationId xmlns:a16="http://schemas.microsoft.com/office/drawing/2014/main" id="{73178C59-2C60-4B97-8487-0BFCAD1AEA37}"/>
              </a:ext>
            </a:extLst>
          </p:cNvPr>
          <p:cNvSpPr/>
          <p:nvPr/>
        </p:nvSpPr>
        <p:spPr bwMode="auto">
          <a:xfrm>
            <a:off x="4639599" y="6405156"/>
            <a:ext cx="2010123" cy="2664053"/>
          </a:xfrm>
          <a:prstGeom prst="rect">
            <a:avLst/>
          </a:prstGeom>
          <a:no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52" name="Rectangle 51">
            <a:extLst>
              <a:ext uri="{FF2B5EF4-FFF2-40B4-BE49-F238E27FC236}">
                <a16:creationId xmlns:a16="http://schemas.microsoft.com/office/drawing/2014/main" id="{D89A78BB-FF4A-4594-9266-DAAFAB58072D}"/>
              </a:ext>
            </a:extLst>
          </p:cNvPr>
          <p:cNvSpPr/>
          <p:nvPr/>
        </p:nvSpPr>
        <p:spPr bwMode="auto">
          <a:xfrm>
            <a:off x="2521785" y="6405156"/>
            <a:ext cx="2010123" cy="2664053"/>
          </a:xfrm>
          <a:prstGeom prst="rect">
            <a:avLst/>
          </a:prstGeom>
          <a:solidFill>
            <a:schemeClr val="accent6">
              <a:lumMod val="40000"/>
              <a:lumOff val="60000"/>
            </a:schemeClr>
          </a:solid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53" name="Rectangle 52">
            <a:extLst>
              <a:ext uri="{FF2B5EF4-FFF2-40B4-BE49-F238E27FC236}">
                <a16:creationId xmlns:a16="http://schemas.microsoft.com/office/drawing/2014/main" id="{60CD1D44-CE72-4AC0-BD86-A5C94325F7D6}"/>
              </a:ext>
            </a:extLst>
          </p:cNvPr>
          <p:cNvSpPr/>
          <p:nvPr/>
        </p:nvSpPr>
        <p:spPr bwMode="auto">
          <a:xfrm>
            <a:off x="417681" y="6404922"/>
            <a:ext cx="2010123" cy="2664287"/>
          </a:xfrm>
          <a:prstGeom prst="rect">
            <a:avLst/>
          </a:prstGeom>
          <a:solidFill>
            <a:schemeClr val="accent6">
              <a:lumMod val="40000"/>
              <a:lumOff val="60000"/>
            </a:schemeClr>
          </a:solid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grpSp>
        <p:nvGrpSpPr>
          <p:cNvPr id="54" name="Gruppieren 1">
            <a:extLst>
              <a:ext uri="{FF2B5EF4-FFF2-40B4-BE49-F238E27FC236}">
                <a16:creationId xmlns:a16="http://schemas.microsoft.com/office/drawing/2014/main" id="{B2891D25-3B33-4DFA-9D94-93FC67D2800C}"/>
              </a:ext>
            </a:extLst>
          </p:cNvPr>
          <p:cNvGrpSpPr/>
          <p:nvPr/>
        </p:nvGrpSpPr>
        <p:grpSpPr bwMode="auto">
          <a:xfrm>
            <a:off x="503999" y="5662270"/>
            <a:ext cx="5950973" cy="380399"/>
            <a:chOff x="0" y="0"/>
            <a:chExt cx="5950972" cy="380398"/>
          </a:xfrm>
        </p:grpSpPr>
        <p:sp>
          <p:nvSpPr>
            <p:cNvPr id="55" name="TextBox 20">
              <a:extLst>
                <a:ext uri="{FF2B5EF4-FFF2-40B4-BE49-F238E27FC236}">
                  <a16:creationId xmlns:a16="http://schemas.microsoft.com/office/drawing/2014/main" id="{758C4AB5-6B1E-478E-8D25-6A377653FDAD}"/>
                </a:ext>
              </a:extLst>
            </p:cNvPr>
            <p:cNvSpPr txBox="1"/>
            <p:nvPr/>
          </p:nvSpPr>
          <p:spPr bwMode="auto">
            <a:xfrm>
              <a:off x="396000" y="11071"/>
              <a:ext cx="5554972" cy="36932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Zu welchem Elfen passt die Beschreibung?</a:t>
              </a:r>
              <a:endParaRPr spc="50" dirty="0"/>
            </a:p>
          </p:txBody>
        </p:sp>
        <p:grpSp>
          <p:nvGrpSpPr>
            <p:cNvPr id="56" name="Oval 22">
              <a:extLst>
                <a:ext uri="{FF2B5EF4-FFF2-40B4-BE49-F238E27FC236}">
                  <a16:creationId xmlns:a16="http://schemas.microsoft.com/office/drawing/2014/main" id="{1AFF3179-29B1-4E61-8408-C9FC8193A9A7}"/>
                </a:ext>
              </a:extLst>
            </p:cNvPr>
            <p:cNvGrpSpPr/>
            <p:nvPr/>
          </p:nvGrpSpPr>
          <p:grpSpPr bwMode="auto">
            <a:xfrm>
              <a:off x="0" y="0"/>
              <a:ext cx="360000" cy="371071"/>
              <a:chOff x="0" y="0"/>
              <a:chExt cx="359999" cy="371070"/>
            </a:xfrm>
          </p:grpSpPr>
          <p:sp>
            <p:nvSpPr>
              <p:cNvPr id="57" name="Circle">
                <a:extLst>
                  <a:ext uri="{FF2B5EF4-FFF2-40B4-BE49-F238E27FC236}">
                    <a16:creationId xmlns:a16="http://schemas.microsoft.com/office/drawing/2014/main" id="{17C23120-5FD0-4358-8D77-1398042A5B44}"/>
                  </a:ext>
                </a:extLst>
              </p:cNvPr>
              <p:cNvSpPr/>
              <p:nvPr/>
            </p:nvSpPr>
            <p:spPr bwMode="auto">
              <a:xfrm>
                <a:off x="0" y="27146"/>
                <a:ext cx="360000" cy="343925"/>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mn-lt"/>
                    <a:ea typeface="+mn-ea"/>
                    <a:cs typeface="+mn-cs"/>
                  </a:defRPr>
                </a:pPr>
                <a:endParaRPr/>
              </a:p>
            </p:txBody>
          </p:sp>
          <p:sp>
            <p:nvSpPr>
              <p:cNvPr id="58" name="1">
                <a:extLst>
                  <a:ext uri="{FF2B5EF4-FFF2-40B4-BE49-F238E27FC236}">
                    <a16:creationId xmlns:a16="http://schemas.microsoft.com/office/drawing/2014/main" id="{40C138C0-4535-4CEF-A3F3-880E39F6BE67}"/>
                  </a:ext>
                </a:extLst>
              </p:cNvPr>
              <p:cNvSpPr txBox="1"/>
              <p:nvPr/>
            </p:nvSpPr>
            <p:spPr bwMode="auto">
              <a:xfrm>
                <a:off x="103970" y="0"/>
                <a:ext cx="152060"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mn-lt"/>
                    <a:ea typeface="+mn-ea"/>
                    <a:cs typeface="+mn-cs"/>
                  </a:defRPr>
                </a:lvl1pPr>
              </a:lstStyle>
              <a:p>
                <a:pPr>
                  <a:defRPr/>
                </a:pPr>
                <a:r>
                  <a:rPr lang="de-DE" dirty="0"/>
                  <a:t>2</a:t>
                </a:r>
                <a:endParaRPr dirty="0"/>
              </a:p>
            </p:txBody>
          </p:sp>
        </p:grpSp>
      </p:grpSp>
      <p:pic>
        <p:nvPicPr>
          <p:cNvPr id="59" name="Picture 58">
            <a:extLst>
              <a:ext uri="{FF2B5EF4-FFF2-40B4-BE49-F238E27FC236}">
                <a16:creationId xmlns:a16="http://schemas.microsoft.com/office/drawing/2014/main" id="{65A08336-8522-4A59-99C3-C28DE7AE6A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72" t="17627"/>
          <a:stretch/>
        </p:blipFill>
        <p:spPr bwMode="auto">
          <a:xfrm>
            <a:off x="4744265" y="6462888"/>
            <a:ext cx="1829492" cy="2558193"/>
          </a:xfrm>
          <a:prstGeom prst="rect">
            <a:avLst/>
          </a:prstGeom>
        </p:spPr>
      </p:pic>
      <p:pic>
        <p:nvPicPr>
          <p:cNvPr id="60" name="Picture 59">
            <a:extLst>
              <a:ext uri="{FF2B5EF4-FFF2-40B4-BE49-F238E27FC236}">
                <a16:creationId xmlns:a16="http://schemas.microsoft.com/office/drawing/2014/main" id="{87F23694-4185-4B38-ADFE-758CE35F36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16039" y="6444378"/>
            <a:ext cx="1821614" cy="2576703"/>
          </a:xfrm>
          <a:prstGeom prst="rect">
            <a:avLst/>
          </a:prstGeom>
        </p:spPr>
      </p:pic>
      <p:pic>
        <p:nvPicPr>
          <p:cNvPr id="61" name="Picture 60">
            <a:extLst>
              <a:ext uri="{FF2B5EF4-FFF2-40B4-BE49-F238E27FC236}">
                <a16:creationId xmlns:a16="http://schemas.microsoft.com/office/drawing/2014/main" id="{3D99268E-1163-4038-A320-9C26C962ED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83" t="29268" r="13279" b="-1"/>
          <a:stretch/>
        </p:blipFill>
        <p:spPr bwMode="auto">
          <a:xfrm>
            <a:off x="516031" y="6462888"/>
            <a:ext cx="1832702" cy="2576703"/>
          </a:xfrm>
          <a:prstGeom prst="rect">
            <a:avLst/>
          </a:prstGeom>
        </p:spPr>
      </p:pic>
      <p:sp>
        <p:nvSpPr>
          <p:cNvPr id="62" name="TextBox 18">
            <a:extLst>
              <a:ext uri="{FF2B5EF4-FFF2-40B4-BE49-F238E27FC236}">
                <a16:creationId xmlns:a16="http://schemas.microsoft.com/office/drawing/2014/main" id="{E574070C-F72C-45DE-A454-4037FA5FFDFB}"/>
              </a:ext>
            </a:extLst>
          </p:cNvPr>
          <p:cNvSpPr txBox="1"/>
          <p:nvPr/>
        </p:nvSpPr>
        <p:spPr bwMode="auto">
          <a:xfrm>
            <a:off x="5524804" y="9073819"/>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3</a:t>
            </a:r>
          </a:p>
        </p:txBody>
      </p:sp>
      <p:sp>
        <p:nvSpPr>
          <p:cNvPr id="63" name="TextBox 17">
            <a:extLst>
              <a:ext uri="{FF2B5EF4-FFF2-40B4-BE49-F238E27FC236}">
                <a16:creationId xmlns:a16="http://schemas.microsoft.com/office/drawing/2014/main" id="{B00433E1-C009-4BE8-9623-21C7E5011EDA}"/>
              </a:ext>
            </a:extLst>
          </p:cNvPr>
          <p:cNvSpPr txBox="1"/>
          <p:nvPr/>
        </p:nvSpPr>
        <p:spPr bwMode="auto">
          <a:xfrm>
            <a:off x="3429000" y="9097563"/>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2</a:t>
            </a:r>
          </a:p>
        </p:txBody>
      </p:sp>
      <p:sp>
        <p:nvSpPr>
          <p:cNvPr id="64" name="TextBox 4">
            <a:extLst>
              <a:ext uri="{FF2B5EF4-FFF2-40B4-BE49-F238E27FC236}">
                <a16:creationId xmlns:a16="http://schemas.microsoft.com/office/drawing/2014/main" id="{EB5DA053-AD02-46E7-8768-A11A31343E92}"/>
              </a:ext>
            </a:extLst>
          </p:cNvPr>
          <p:cNvSpPr txBox="1"/>
          <p:nvPr/>
        </p:nvSpPr>
        <p:spPr bwMode="auto">
          <a:xfrm>
            <a:off x="1176636" y="9094241"/>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1</a:t>
            </a:r>
          </a:p>
        </p:txBody>
      </p:sp>
      <p:sp>
        <p:nvSpPr>
          <p:cNvPr id="34" name="TextBox 2">
            <a:extLst>
              <a:ext uri="{FF2B5EF4-FFF2-40B4-BE49-F238E27FC236}">
                <a16:creationId xmlns:a16="http://schemas.microsoft.com/office/drawing/2014/main" id="{76915944-F74E-41F6-B4E9-F6C4D1DE4AF6}"/>
              </a:ext>
            </a:extLst>
          </p:cNvPr>
          <p:cNvSpPr txBox="1"/>
          <p:nvPr/>
        </p:nvSpPr>
        <p:spPr bwMode="auto">
          <a:xfrm>
            <a:off x="258848" y="411249"/>
            <a:ext cx="5674577"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3: Einen Elfen beschreiben</a:t>
            </a:r>
            <a:endParaRPr sz="2200" spc="50" dirty="0"/>
          </a:p>
        </p:txBody>
      </p:sp>
      <p:sp>
        <p:nvSpPr>
          <p:cNvPr id="36" name="Rectangle 7">
            <a:extLst>
              <a:ext uri="{FF2B5EF4-FFF2-40B4-BE49-F238E27FC236}">
                <a16:creationId xmlns:a16="http://schemas.microsoft.com/office/drawing/2014/main" id="{FD3562BB-08EF-40F9-AAD0-58B5BF3EE8AD}"/>
              </a:ext>
            </a:extLst>
          </p:cNvPr>
          <p:cNvSpPr/>
          <p:nvPr/>
        </p:nvSpPr>
        <p:spPr bwMode="auto">
          <a:xfrm>
            <a:off x="-251724" y="770424"/>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30" name="TextBox 45">
            <a:extLst>
              <a:ext uri="{FF2B5EF4-FFF2-40B4-BE49-F238E27FC236}">
                <a16:creationId xmlns:a16="http://schemas.microsoft.com/office/drawing/2014/main" id="{78951320-77C7-423B-B1A6-4B72DEB4AB48}"/>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pic>
        <p:nvPicPr>
          <p:cNvPr id="32" name="Picture 31">
            <a:extLst>
              <a:ext uri="{FF2B5EF4-FFF2-40B4-BE49-F238E27FC236}">
                <a16:creationId xmlns:a16="http://schemas.microsoft.com/office/drawing/2014/main" id="{C94C4C62-B8B4-4DE6-9AFE-E453CADB32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632083" y="1241242"/>
            <a:ext cx="420587" cy="369328"/>
          </a:xfrm>
          <a:prstGeom prst="rect">
            <a:avLst/>
          </a:prstGeom>
        </p:spPr>
      </p:pic>
      <p:pic>
        <p:nvPicPr>
          <p:cNvPr id="3" name="Picture 2">
            <a:extLst>
              <a:ext uri="{FF2B5EF4-FFF2-40B4-BE49-F238E27FC236}">
                <a16:creationId xmlns:a16="http://schemas.microsoft.com/office/drawing/2014/main" id="{263F819E-8C2D-4685-A026-77B618613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8962" y="1073001"/>
            <a:ext cx="676631" cy="676631"/>
          </a:xfrm>
          <a:prstGeom prst="rect">
            <a:avLst/>
          </a:prstGeom>
        </p:spPr>
      </p:pic>
      <p:sp>
        <p:nvSpPr>
          <p:cNvPr id="35" name="Slide Number Placeholder 3">
            <a:extLst>
              <a:ext uri="{FF2B5EF4-FFF2-40B4-BE49-F238E27FC236}">
                <a16:creationId xmlns:a16="http://schemas.microsoft.com/office/drawing/2014/main" id="{D3FA702E-0DA4-4AF5-882B-803FC283F7C4}"/>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19</a:t>
            </a:fld>
            <a:endParaRPr lang="de-D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171842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933891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3: Einen Elfen beschreiben</a:t>
            </a:r>
            <a:endParaRPr sz="2200" spc="50" dirty="0"/>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49" name="Rectangle 48">
            <a:extLst>
              <a:ext uri="{FF2B5EF4-FFF2-40B4-BE49-F238E27FC236}">
                <a16:creationId xmlns:a16="http://schemas.microsoft.com/office/drawing/2014/main" id="{18594611-2A44-4E2F-AF26-BEC396105557}"/>
              </a:ext>
            </a:extLst>
          </p:cNvPr>
          <p:cNvSpPr/>
          <p:nvPr/>
        </p:nvSpPr>
        <p:spPr bwMode="auto">
          <a:xfrm>
            <a:off x="4639599" y="6091256"/>
            <a:ext cx="2010123" cy="2664053"/>
          </a:xfrm>
          <a:prstGeom prst="rect">
            <a:avLst/>
          </a:prstGeom>
          <a:no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50" name="Rectangle 49">
            <a:extLst>
              <a:ext uri="{FF2B5EF4-FFF2-40B4-BE49-F238E27FC236}">
                <a16:creationId xmlns:a16="http://schemas.microsoft.com/office/drawing/2014/main" id="{4B3C0FC9-495C-4D6F-AFD4-7CE24DE7B7E0}"/>
              </a:ext>
            </a:extLst>
          </p:cNvPr>
          <p:cNvSpPr/>
          <p:nvPr/>
        </p:nvSpPr>
        <p:spPr bwMode="auto">
          <a:xfrm>
            <a:off x="2521785" y="6091256"/>
            <a:ext cx="2010123" cy="2664053"/>
          </a:xfrm>
          <a:prstGeom prst="rect">
            <a:avLst/>
          </a:prstGeom>
          <a:solidFill>
            <a:schemeClr val="accent6">
              <a:lumMod val="40000"/>
              <a:lumOff val="60000"/>
            </a:schemeClr>
          </a:solid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51" name="Rectangle 50">
            <a:extLst>
              <a:ext uri="{FF2B5EF4-FFF2-40B4-BE49-F238E27FC236}">
                <a16:creationId xmlns:a16="http://schemas.microsoft.com/office/drawing/2014/main" id="{EAFBD451-3901-4136-823F-3F0B5DE587D0}"/>
              </a:ext>
            </a:extLst>
          </p:cNvPr>
          <p:cNvSpPr/>
          <p:nvPr/>
        </p:nvSpPr>
        <p:spPr bwMode="auto">
          <a:xfrm>
            <a:off x="417681" y="6091022"/>
            <a:ext cx="2010123" cy="2664287"/>
          </a:xfrm>
          <a:prstGeom prst="rect">
            <a:avLst/>
          </a:prstGeom>
          <a:solidFill>
            <a:schemeClr val="accent6">
              <a:lumMod val="40000"/>
              <a:lumOff val="60000"/>
            </a:schemeClr>
          </a:solidFill>
          <a:ln w="38100" cap="flat">
            <a:solidFill>
              <a:schemeClr val="tx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pic>
        <p:nvPicPr>
          <p:cNvPr id="57" name="Picture 56">
            <a:extLst>
              <a:ext uri="{FF2B5EF4-FFF2-40B4-BE49-F238E27FC236}">
                <a16:creationId xmlns:a16="http://schemas.microsoft.com/office/drawing/2014/main" id="{8B49D224-8E76-4AC9-9E56-1AA8A727E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72" t="17627"/>
          <a:stretch/>
        </p:blipFill>
        <p:spPr bwMode="auto">
          <a:xfrm>
            <a:off x="4744265" y="6148988"/>
            <a:ext cx="1829492" cy="2558193"/>
          </a:xfrm>
          <a:prstGeom prst="rect">
            <a:avLst/>
          </a:prstGeom>
        </p:spPr>
      </p:pic>
      <p:pic>
        <p:nvPicPr>
          <p:cNvPr id="58" name="Picture 57">
            <a:extLst>
              <a:ext uri="{FF2B5EF4-FFF2-40B4-BE49-F238E27FC236}">
                <a16:creationId xmlns:a16="http://schemas.microsoft.com/office/drawing/2014/main" id="{4E0BCA94-6394-4EB6-8EF2-99CDE2458B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16039" y="6130478"/>
            <a:ext cx="1821614" cy="2576703"/>
          </a:xfrm>
          <a:prstGeom prst="rect">
            <a:avLst/>
          </a:prstGeom>
        </p:spPr>
      </p:pic>
      <p:pic>
        <p:nvPicPr>
          <p:cNvPr id="59" name="Picture 58">
            <a:extLst>
              <a:ext uri="{FF2B5EF4-FFF2-40B4-BE49-F238E27FC236}">
                <a16:creationId xmlns:a16="http://schemas.microsoft.com/office/drawing/2014/main" id="{1C2177B7-3A60-4DEB-A639-4BA50BD6DB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83" t="29268" r="13279" b="-1"/>
          <a:stretch/>
        </p:blipFill>
        <p:spPr bwMode="auto">
          <a:xfrm>
            <a:off x="516031" y="6148988"/>
            <a:ext cx="1832702" cy="2576703"/>
          </a:xfrm>
          <a:prstGeom prst="rect">
            <a:avLst/>
          </a:prstGeom>
        </p:spPr>
      </p:pic>
      <p:sp>
        <p:nvSpPr>
          <p:cNvPr id="60" name="TextBox 18">
            <a:extLst>
              <a:ext uri="{FF2B5EF4-FFF2-40B4-BE49-F238E27FC236}">
                <a16:creationId xmlns:a16="http://schemas.microsoft.com/office/drawing/2014/main" id="{16F77D12-2E6C-4B33-954C-056441B3B4B2}"/>
              </a:ext>
            </a:extLst>
          </p:cNvPr>
          <p:cNvSpPr txBox="1"/>
          <p:nvPr/>
        </p:nvSpPr>
        <p:spPr bwMode="auto">
          <a:xfrm>
            <a:off x="5524804" y="8759919"/>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3</a:t>
            </a:r>
          </a:p>
        </p:txBody>
      </p:sp>
      <p:sp>
        <p:nvSpPr>
          <p:cNvPr id="61" name="TextBox 17">
            <a:extLst>
              <a:ext uri="{FF2B5EF4-FFF2-40B4-BE49-F238E27FC236}">
                <a16:creationId xmlns:a16="http://schemas.microsoft.com/office/drawing/2014/main" id="{AFC9EE36-2779-4EFD-80AC-5C3D78D7D3AB}"/>
              </a:ext>
            </a:extLst>
          </p:cNvPr>
          <p:cNvSpPr txBox="1"/>
          <p:nvPr/>
        </p:nvSpPr>
        <p:spPr bwMode="auto">
          <a:xfrm>
            <a:off x="3429000" y="8783663"/>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2</a:t>
            </a:r>
          </a:p>
        </p:txBody>
      </p:sp>
      <p:sp>
        <p:nvSpPr>
          <p:cNvPr id="62" name="TextBox 4">
            <a:extLst>
              <a:ext uri="{FF2B5EF4-FFF2-40B4-BE49-F238E27FC236}">
                <a16:creationId xmlns:a16="http://schemas.microsoft.com/office/drawing/2014/main" id="{1036EEE2-4B62-4B04-AAA4-DDAA95F4D720}"/>
              </a:ext>
            </a:extLst>
          </p:cNvPr>
          <p:cNvSpPr txBox="1"/>
          <p:nvPr/>
        </p:nvSpPr>
        <p:spPr bwMode="auto">
          <a:xfrm>
            <a:off x="1176636" y="8780341"/>
            <a:ext cx="823348" cy="307773"/>
          </a:xfrm>
          <a:prstGeom prst="rect">
            <a:avLst/>
          </a:prstGeom>
          <a:noFill/>
          <a:ln w="12700" cap="flat">
            <a:noFill/>
            <a:miter lim="400000"/>
          </a:ln>
          <a:effectLst/>
        </p:spPr>
        <p:txBody>
          <a:bodyPr wrap="square" lIns="45718" tIns="45718" rIns="45718" bIns="45718" numCol="1" anchor="t">
            <a:spAutoFit/>
          </a:bodyPr>
          <a:lstStyle>
            <a:lvl1pPr>
              <a:defRPr sz="1100" b="1">
                <a:latin typeface="Fibel Nord"/>
                <a:ea typeface="Fibel Nord"/>
                <a:cs typeface="Fibel Nord"/>
              </a:defRPr>
            </a:lvl1pPr>
          </a:lstStyle>
          <a:p>
            <a:pPr>
              <a:defRPr/>
            </a:pPr>
            <a:r>
              <a:rPr lang="de-DE" sz="1400" spc="50" dirty="0"/>
              <a:t>Elf</a:t>
            </a:r>
            <a:r>
              <a:rPr sz="1400" spc="50" dirty="0"/>
              <a:t> 1</a:t>
            </a: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5" name="Picture 4">
            <a:extLst>
              <a:ext uri="{FF2B5EF4-FFF2-40B4-BE49-F238E27FC236}">
                <a16:creationId xmlns:a16="http://schemas.microsoft.com/office/drawing/2014/main" id="{ECC7EC08-2EF3-4D38-AEF3-BF26020E8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3138" y="2773340"/>
            <a:ext cx="2218770" cy="2218770"/>
          </a:xfrm>
          <a:prstGeom prst="rect">
            <a:avLst/>
          </a:prstGeom>
        </p:spPr>
      </p:pic>
      <p:pic>
        <p:nvPicPr>
          <p:cNvPr id="19" name="Picture 18">
            <a:extLst>
              <a:ext uri="{FF2B5EF4-FFF2-40B4-BE49-F238E27FC236}">
                <a16:creationId xmlns:a16="http://schemas.microsoft.com/office/drawing/2014/main" id="{2E691EE9-1200-4AB4-BC03-58AB09B685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sp>
        <p:nvSpPr>
          <p:cNvPr id="20" name="Slide Number Placeholder 3">
            <a:extLst>
              <a:ext uri="{FF2B5EF4-FFF2-40B4-BE49-F238E27FC236}">
                <a16:creationId xmlns:a16="http://schemas.microsoft.com/office/drawing/2014/main" id="{2B628430-8492-49BD-AD37-36FFDC86EDCF}"/>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21</a:t>
            </a:fld>
            <a:endParaRPr lang="de-DE" dirty="0"/>
          </a:p>
        </p:txBody>
      </p:sp>
    </p:spTree>
    <p:extLst>
      <p:ext uri="{BB962C8B-B14F-4D97-AF65-F5344CB8AC3E}">
        <p14:creationId xmlns:p14="http://schemas.microsoft.com/office/powerpoint/2010/main" val="4018081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4217528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347" name="Tabelle 31"/>
          <p:cNvGraphicFramePr>
            <a:graphicFrameLocks/>
          </p:cNvGraphicFramePr>
          <p:nvPr>
            <p:extLst>
              <p:ext uri="{D42A27DB-BD31-4B8C-83A1-F6EECF244321}">
                <p14:modId xmlns:p14="http://schemas.microsoft.com/office/powerpoint/2010/main" val="3330610304"/>
              </p:ext>
            </p:extLst>
          </p:nvPr>
        </p:nvGraphicFramePr>
        <p:xfrm>
          <a:off x="407601" y="1115693"/>
          <a:ext cx="6404842" cy="5920611"/>
        </p:xfrm>
        <a:graphic>
          <a:graphicData uri="http://schemas.openxmlformats.org/drawingml/2006/table">
            <a:tbl>
              <a:tblPr bandRow="1"/>
              <a:tblGrid>
                <a:gridCol w="1072384">
                  <a:extLst>
                    <a:ext uri="{9D8B030D-6E8A-4147-A177-3AD203B41FA5}">
                      <a16:colId xmlns:a16="http://schemas.microsoft.com/office/drawing/2014/main" val="20000"/>
                    </a:ext>
                  </a:extLst>
                </a:gridCol>
                <a:gridCol w="5332458">
                  <a:extLst>
                    <a:ext uri="{9D8B030D-6E8A-4147-A177-3AD203B41FA5}">
                      <a16:colId xmlns:a16="http://schemas.microsoft.com/office/drawing/2014/main" val="2343941756"/>
                    </a:ext>
                  </a:extLst>
                </a:gridCol>
              </a:tblGrid>
              <a:tr h="835851">
                <a:tc gridSpan="2">
                  <a:txBody>
                    <a:bodyPr/>
                    <a:lstStyle/>
                    <a:p>
                      <a:pPr algn="l" defTabSz="685800">
                        <a:defRPr sz="1200" b="1"/>
                      </a:pPr>
                      <a:r>
                        <a:rPr sz="1400" dirty="0"/>
                        <a:t>Z</a:t>
                      </a:r>
                      <a:r>
                        <a:rPr lang="de-DE" sz="1400" dirty="0"/>
                        <a:t>IEL</a:t>
                      </a:r>
                      <a:r>
                        <a:rPr sz="1400" dirty="0"/>
                        <a:t>:</a:t>
                      </a:r>
                    </a:p>
                    <a:p>
                      <a:pPr algn="l" defTabSz="685800">
                        <a:defRPr sz="1200"/>
                      </a:pPr>
                      <a:r>
                        <a:rPr sz="1400" dirty="0"/>
                        <a:t>Die </a:t>
                      </a:r>
                      <a:r>
                        <a:rPr lang="de-DE" sz="1400" dirty="0" err="1"/>
                        <a:t>SuS</a:t>
                      </a:r>
                      <a:r>
                        <a:rPr sz="1400" dirty="0"/>
                        <a:t> </a:t>
                      </a:r>
                      <a:r>
                        <a:rPr sz="1400" dirty="0" err="1"/>
                        <a:t>üben</a:t>
                      </a:r>
                      <a:r>
                        <a:rPr sz="1400" dirty="0"/>
                        <a:t> und </a:t>
                      </a:r>
                      <a:r>
                        <a:rPr sz="1400" dirty="0" err="1"/>
                        <a:t>ergänzen</a:t>
                      </a:r>
                      <a:r>
                        <a:rPr sz="1400" dirty="0"/>
                        <a:t> den </a:t>
                      </a:r>
                      <a:r>
                        <a:rPr sz="1400" dirty="0" err="1"/>
                        <a:t>Grundwortschatz</a:t>
                      </a:r>
                      <a:r>
                        <a:rPr sz="1400" dirty="0"/>
                        <a:t> </a:t>
                      </a:r>
                      <a:r>
                        <a:rPr sz="1400" dirty="0" err="1"/>
                        <a:t>zum</a:t>
                      </a:r>
                      <a:r>
                        <a:rPr sz="1400" dirty="0"/>
                        <a:t> </a:t>
                      </a:r>
                      <a:r>
                        <a:rPr sz="1400" dirty="0" err="1"/>
                        <a:t>Unterrichtsthema</a:t>
                      </a:r>
                      <a:r>
                        <a:rPr sz="1400" dirty="0"/>
                        <a:t> „</a:t>
                      </a:r>
                      <a:r>
                        <a:rPr sz="1400" dirty="0" err="1"/>
                        <a:t>Personenbeschreibung</a:t>
                      </a:r>
                      <a:r>
                        <a:rPr sz="1400" dirty="0"/>
                        <a:t>“. </a:t>
                      </a:r>
                    </a:p>
                  </a:txBody>
                  <a:tcPr marL="45720" marR="45720" anchor="ctr">
                    <a:solidFill>
                      <a:srgbClr val="E0E0E0"/>
                    </a:solidFill>
                  </a:tcPr>
                </a:tc>
                <a:tc hMerge="1">
                  <a:txBody>
                    <a:bodyPr/>
                    <a:lstStyle/>
                    <a:p>
                      <a:pPr algn="l" defTabSz="685800">
                        <a:defRPr sz="1200"/>
                      </a:pPr>
                      <a:endParaRPr sz="1400"/>
                    </a:p>
                  </a:txBody>
                  <a:tcPr marL="45720" marR="45720" anchor="ctr">
                    <a:solidFill>
                      <a:srgbClr val="E0E0E0"/>
                    </a:solidFill>
                  </a:tcPr>
                </a:tc>
                <a:extLst>
                  <a:ext uri="{0D108BD9-81ED-4DB2-BD59-A6C34878D82A}">
                    <a16:rowId xmlns:a16="http://schemas.microsoft.com/office/drawing/2014/main" val="10000"/>
                  </a:ext>
                </a:extLst>
              </a:tr>
              <a:tr h="1567221">
                <a:tc gridSpan="2">
                  <a:txBody>
                    <a:bodyPr/>
                    <a:lstStyle/>
                    <a:p>
                      <a:pPr marL="0" marR="0" lvl="0" indent="0" algn="l" defTabSz="685800">
                        <a:lnSpc>
                          <a:spcPct val="100000"/>
                        </a:lnSpc>
                        <a:spcBef>
                          <a:spcPts val="0"/>
                        </a:spcBef>
                        <a:spcAft>
                          <a:spcPts val="0"/>
                        </a:spcAft>
                        <a:buClrTx/>
                        <a:buSzTx/>
                        <a:buFontTx/>
                        <a:buNone/>
                        <a:defRPr sz="1200" b="1"/>
                      </a:pPr>
                      <a:r>
                        <a:rPr lang="de-DE" sz="1400" dirty="0"/>
                        <a:t>Einstieg:</a:t>
                      </a:r>
                      <a:endParaRPr sz="1400" dirty="0"/>
                    </a:p>
                    <a:p>
                      <a:pPr marL="171450" marR="0" lvl="0" indent="-171450" algn="l" defTabSz="685800">
                        <a:lnSpc>
                          <a:spcPct val="100000"/>
                        </a:lnSpc>
                        <a:spcBef>
                          <a:spcPts val="0"/>
                        </a:spcBef>
                        <a:spcAft>
                          <a:spcPts val="0"/>
                        </a:spcAft>
                        <a:buClrTx/>
                        <a:buSzTx/>
                        <a:buFont typeface="Arial"/>
                        <a:buChar char="•"/>
                        <a:defRPr sz="1200" b="1"/>
                      </a:pPr>
                      <a:r>
                        <a:rPr lang="de-DE" sz="1400" b="0" dirty="0"/>
                        <a:t>Die Lehrperson wiederholt mit den </a:t>
                      </a:r>
                      <a:r>
                        <a:rPr lang="de-DE" sz="1400" b="0" dirty="0" err="1"/>
                        <a:t>SuS</a:t>
                      </a:r>
                      <a:r>
                        <a:rPr lang="de-DE" sz="1400" b="0" dirty="0"/>
                        <a:t>, was die wichtigsten Kriterien einer Personenbeschreibung sind.</a:t>
                      </a:r>
                      <a:endParaRPr sz="1400" dirty="0"/>
                    </a:p>
                    <a:p>
                      <a:pPr marL="171450" marR="0" lvl="0" indent="-171450" algn="l" defTabSz="685800">
                        <a:lnSpc>
                          <a:spcPct val="100000"/>
                        </a:lnSpc>
                        <a:spcBef>
                          <a:spcPts val="0"/>
                        </a:spcBef>
                        <a:spcAft>
                          <a:spcPts val="0"/>
                        </a:spcAft>
                        <a:buClrTx/>
                        <a:buSzTx/>
                        <a:buFont typeface="Arial"/>
                        <a:buChar char="•"/>
                        <a:defRPr sz="1200" b="1"/>
                      </a:pPr>
                      <a:r>
                        <a:rPr lang="de-DE" sz="1400" b="0" dirty="0"/>
                        <a:t>Die Lehrperson erklärt, dass passende Adjektive und Substantive ein wichtiger Bestandteil einer guten Beschreibung sind und dass die </a:t>
                      </a:r>
                      <a:r>
                        <a:rPr lang="de-DE" sz="1400" b="0" dirty="0" err="1"/>
                        <a:t>SuS</a:t>
                      </a:r>
                      <a:r>
                        <a:rPr lang="de-DE" sz="1400" b="0" dirty="0"/>
                        <a:t> heute den passenden Wortschatz für die Personenbeschreibung erarbeiten.</a:t>
                      </a:r>
                      <a:endParaRPr sz="1400" dirty="0"/>
                    </a:p>
                  </a:txBody>
                  <a:tcPr marL="45720" marR="45720" anchor="ctr">
                    <a:noFill/>
                  </a:tcPr>
                </a:tc>
                <a:tc hMerge="1">
                  <a:txBody>
                    <a:bodyPr/>
                    <a:lstStyle/>
                    <a:p>
                      <a:pPr marL="171450" marR="0" lvl="0" indent="-171450" algn="l" defTabSz="685800">
                        <a:lnSpc>
                          <a:spcPct val="100000"/>
                        </a:lnSpc>
                        <a:spcBef>
                          <a:spcPts val="0"/>
                        </a:spcBef>
                        <a:spcAft>
                          <a:spcPts val="0"/>
                        </a:spcAft>
                        <a:buClrTx/>
                        <a:buSzTx/>
                        <a:buFont typeface="Arial"/>
                        <a:buChar char="•"/>
                        <a:defRPr sz="1200" b="1"/>
                      </a:pPr>
                      <a:endParaRPr sz="1400" dirty="0"/>
                    </a:p>
                  </a:txBody>
                  <a:tcPr marL="45720" marR="45720" anchor="ctr">
                    <a:noFill/>
                  </a:tcPr>
                </a:tc>
                <a:extLst>
                  <a:ext uri="{0D108BD9-81ED-4DB2-BD59-A6C34878D82A}">
                    <a16:rowId xmlns:a16="http://schemas.microsoft.com/office/drawing/2014/main" val="10001"/>
                  </a:ext>
                </a:extLst>
              </a:tr>
              <a:tr h="3517539">
                <a:tc>
                  <a:txBody>
                    <a:bodyPr/>
                    <a:lstStyle/>
                    <a:p>
                      <a:pPr algn="ctr" defTabSz="685800">
                        <a:defRPr sz="1200" b="1"/>
                      </a:pPr>
                      <a:r>
                        <a:rPr lang="de-DE" sz="1400" b="1" dirty="0"/>
                        <a:t>Plakat 2 + Wortschatz-karten</a:t>
                      </a:r>
                      <a:endParaRPr sz="1400" dirty="0"/>
                    </a:p>
                  </a:txBody>
                  <a:tcPr marL="45720" marR="45720" anchor="ctr">
                    <a:noFill/>
                  </a:tcPr>
                </a:tc>
                <a:tc>
                  <a:txBody>
                    <a:bodyPr/>
                    <a:lstStyle/>
                    <a:p>
                      <a:pPr marL="171450" indent="-171450" algn="l" defTabSz="685800">
                        <a:buFont typeface="Arial"/>
                        <a:buChar char="•"/>
                        <a:defRPr sz="1200"/>
                      </a:pPr>
                      <a:r>
                        <a:rPr lang="de-DE" sz="1400" dirty="0"/>
                        <a:t>Die Lehrperson hängt das Plakat [Plakat 1] an die Wand oder Tafel und teilt die Wortschatzkarten aus.</a:t>
                      </a:r>
                    </a:p>
                    <a:p>
                      <a:pPr marL="171450" indent="-171450" algn="l" defTabSz="685800">
                        <a:buFont typeface="Arial"/>
                        <a:buChar char="•"/>
                        <a:defRPr sz="1200"/>
                      </a:pPr>
                      <a:r>
                        <a:rPr lang="de-DE" sz="1400" dirty="0"/>
                        <a:t>Die </a:t>
                      </a:r>
                      <a:r>
                        <a:rPr lang="de-DE" sz="1400" dirty="0" err="1"/>
                        <a:t>SuS</a:t>
                      </a:r>
                      <a:r>
                        <a:rPr lang="de-DE" sz="1400" dirty="0"/>
                        <a:t> gehen zum Plakat und ordnen die Wortschatzkarten zu. </a:t>
                      </a:r>
                    </a:p>
                    <a:p>
                      <a:pPr marL="171450" indent="-171450" algn="l" defTabSz="685800">
                        <a:buFont typeface="Arial"/>
                        <a:buChar char="•"/>
                        <a:defRPr sz="1200"/>
                      </a:pPr>
                      <a:r>
                        <a:rPr lang="de-DE" sz="1400" dirty="0"/>
                        <a:t>Die Lehrperson erklärt, dass die </a:t>
                      </a:r>
                      <a:r>
                        <a:rPr lang="de-DE" sz="1400" dirty="0" err="1"/>
                        <a:t>SuS</a:t>
                      </a:r>
                      <a:r>
                        <a:rPr lang="de-DE" sz="1400" dirty="0"/>
                        <a:t> nun mit Hilfe der Think-Pair-Share-Methode neue Wörter für jede Kategorie finden können. Dazu teilt die Lehrperson leere Wortschatzkarten aus.</a:t>
                      </a:r>
                    </a:p>
                    <a:p>
                      <a:pPr marL="180000" marR="0" lvl="0" indent="0" algn="l" defTabSz="685800">
                        <a:lnSpc>
                          <a:spcPct val="100000"/>
                        </a:lnSpc>
                        <a:spcBef>
                          <a:spcPts val="0"/>
                        </a:spcBef>
                        <a:spcAft>
                          <a:spcPts val="0"/>
                        </a:spcAft>
                        <a:buClrTx/>
                        <a:buSzTx/>
                        <a:buFontTx/>
                        <a:buNone/>
                        <a:defRPr sz="1200" b="1"/>
                      </a:pPr>
                      <a:r>
                        <a:rPr lang="de-DE" sz="1400" dirty="0"/>
                        <a:t>Think: </a:t>
                      </a:r>
                      <a:r>
                        <a:rPr lang="de-DE" sz="1400" b="0" dirty="0"/>
                        <a:t>Die </a:t>
                      </a:r>
                      <a:r>
                        <a:rPr lang="de-DE" sz="1400" b="0" dirty="0" err="1"/>
                        <a:t>SuS</a:t>
                      </a:r>
                      <a:r>
                        <a:rPr lang="de-DE" sz="1400" b="0" dirty="0"/>
                        <a:t> überlegen sich in </a:t>
                      </a:r>
                      <a:r>
                        <a:rPr lang="de-DE" sz="1400" b="1" dirty="0"/>
                        <a:t>Einzelarbeit</a:t>
                      </a:r>
                      <a:r>
                        <a:rPr lang="de-DE" sz="1400" b="0" dirty="0"/>
                        <a:t> jeweils ein neues Wort für jede Kategorie. </a:t>
                      </a:r>
                      <a:endParaRPr lang="de-DE" sz="1400" dirty="0"/>
                    </a:p>
                    <a:p>
                      <a:pPr marL="180000" algn="l" defTabSz="685800">
                        <a:defRPr sz="1200" b="1"/>
                      </a:pPr>
                      <a:r>
                        <a:rPr lang="de-DE" sz="1400" dirty="0"/>
                        <a:t>Pair: </a:t>
                      </a:r>
                      <a:r>
                        <a:rPr lang="de-DE" sz="1400" b="0" dirty="0"/>
                        <a:t>Die </a:t>
                      </a:r>
                      <a:r>
                        <a:rPr lang="de-DE" sz="1400" b="0" dirty="0" err="1"/>
                        <a:t>SuS</a:t>
                      </a:r>
                      <a:r>
                        <a:rPr lang="de-DE" sz="1400" b="0" dirty="0"/>
                        <a:t> tauschen sich in </a:t>
                      </a:r>
                      <a:r>
                        <a:rPr lang="de-DE" sz="1400" b="1" dirty="0"/>
                        <a:t>Partnerarbeit</a:t>
                      </a:r>
                      <a:r>
                        <a:rPr lang="de-DE" sz="1400" b="0" dirty="0"/>
                        <a:t> über die Wörter aus. Gemeinsam erarbeiten sie weitere Wörter. Sie notieren die Wörter auf den leeren Wortschatzkarten.</a:t>
                      </a:r>
                      <a:endParaRPr lang="de-DE" sz="1400" dirty="0"/>
                    </a:p>
                    <a:p>
                      <a:pPr marL="180000" algn="l" defTabSz="685800">
                        <a:defRPr sz="1200" b="1"/>
                      </a:pPr>
                      <a:r>
                        <a:rPr lang="de-DE" sz="1400" dirty="0"/>
                        <a:t>Share: </a:t>
                      </a:r>
                      <a:r>
                        <a:rPr lang="de-DE" sz="1400" b="0" dirty="0"/>
                        <a:t>Die </a:t>
                      </a:r>
                      <a:r>
                        <a:rPr lang="de-DE" sz="1400" b="0" dirty="0" err="1"/>
                        <a:t>SuS</a:t>
                      </a:r>
                      <a:r>
                        <a:rPr lang="de-DE" sz="1400" b="0" dirty="0"/>
                        <a:t> bringen die Wortschatzkarten auf dem Plakat an. Anschließend wird im </a:t>
                      </a:r>
                      <a:r>
                        <a:rPr lang="de-DE" sz="1400" b="1" dirty="0"/>
                        <a:t>Plenum</a:t>
                      </a:r>
                      <a:r>
                        <a:rPr lang="de-DE" sz="1400" b="0" dirty="0"/>
                        <a:t> überlegt, welche </a:t>
                      </a:r>
                      <a:r>
                        <a:rPr lang="de-DE" sz="1400" b="0" dirty="0" err="1"/>
                        <a:t>Wörte</a:t>
                      </a:r>
                      <a:r>
                        <a:rPr lang="de-DE" sz="1400" b="0" dirty="0"/>
                        <a:t> sich doppeln und welche zu mehreren Kategorien passen. </a:t>
                      </a:r>
                      <a:endParaRPr lang="de-DE" sz="1400" dirty="0"/>
                    </a:p>
                  </a:txBody>
                  <a:tcPr marL="45720" marR="45720" anchor="ctr">
                    <a:noFill/>
                  </a:tcPr>
                </a:tc>
                <a:extLst>
                  <a:ext uri="{0D108BD9-81ED-4DB2-BD59-A6C34878D82A}">
                    <a16:rowId xmlns:a16="http://schemas.microsoft.com/office/drawing/2014/main" val="10002"/>
                  </a:ext>
                </a:extLst>
              </a:tr>
            </a:tbl>
          </a:graphicData>
        </a:graphic>
      </p:graphicFrame>
      <p:sp>
        <p:nvSpPr>
          <p:cNvPr id="352" name="Textfeld 39"/>
          <p:cNvSpPr txBox="1"/>
          <p:nvPr/>
        </p:nvSpPr>
        <p:spPr bwMode="auto">
          <a:xfrm>
            <a:off x="131257" y="586733"/>
            <a:ext cx="6595489" cy="370839"/>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a:t>
            </a:r>
            <a:r>
              <a:rPr b="0" dirty="0">
                <a:latin typeface="+mn-lt"/>
              </a:rPr>
              <a:t> 2</a:t>
            </a:r>
            <a:r>
              <a:rPr lang="de-DE" b="0" dirty="0">
                <a:latin typeface="+mn-lt"/>
              </a:rPr>
              <a:t>: Grundwortschatz</a:t>
            </a:r>
            <a:r>
              <a:rPr b="0" dirty="0">
                <a:latin typeface="+mn-lt"/>
              </a:rPr>
              <a:t> </a:t>
            </a:r>
          </a:p>
        </p:txBody>
      </p:sp>
      <p:sp>
        <p:nvSpPr>
          <p:cNvPr id="16"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5" name="Gerade Verbindung 38">
            <a:extLst>
              <a:ext uri="{FF2B5EF4-FFF2-40B4-BE49-F238E27FC236}">
                <a16:creationId xmlns:a16="http://schemas.microsoft.com/office/drawing/2014/main" id="{1C9E9859-32F8-432B-BACB-0E634893382C}"/>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8" name="Rechteck: gefaltete Ecke 5">
            <a:extLst>
              <a:ext uri="{FF2B5EF4-FFF2-40B4-BE49-F238E27FC236}">
                <a16:creationId xmlns:a16="http://schemas.microsoft.com/office/drawing/2014/main" id="{3FDA9D32-A2CA-42D7-A6C2-0892D026E20E}"/>
              </a:ext>
            </a:extLst>
          </p:cNvPr>
          <p:cNvSpPr/>
          <p:nvPr/>
        </p:nvSpPr>
        <p:spPr bwMode="auto">
          <a:xfrm>
            <a:off x="4457702" y="7272600"/>
            <a:ext cx="2354740" cy="370840"/>
          </a:xfrm>
          <a:custGeom>
            <a:avLst/>
            <a:gdLst>
              <a:gd name="connsiteX0" fmla="*/ 0 w 2354740"/>
              <a:gd name="connsiteY0" fmla="*/ 0 h 370840"/>
              <a:gd name="connsiteX1" fmla="*/ 2354740 w 2354740"/>
              <a:gd name="connsiteY1" fmla="*/ 0 h 370840"/>
              <a:gd name="connsiteX2" fmla="*/ 2354740 w 2354740"/>
              <a:gd name="connsiteY2" fmla="*/ 185420 h 370840"/>
              <a:gd name="connsiteX3" fmla="*/ 2169320 w 2354740"/>
              <a:gd name="connsiteY3" fmla="*/ 370840 h 370840"/>
              <a:gd name="connsiteX4" fmla="*/ 0 w 2354740"/>
              <a:gd name="connsiteY4" fmla="*/ 370840 h 370840"/>
              <a:gd name="connsiteX5" fmla="*/ 0 w 2354740"/>
              <a:gd name="connsiteY5" fmla="*/ 0 h 370840"/>
              <a:gd name="connsiteX0" fmla="*/ 2169320 w 2354740"/>
              <a:gd name="connsiteY0" fmla="*/ 370840 h 370840"/>
              <a:gd name="connsiteX1" fmla="*/ 2206404 w 2354740"/>
              <a:gd name="connsiteY1" fmla="*/ 222504 h 370840"/>
              <a:gd name="connsiteX2" fmla="*/ 2354740 w 2354740"/>
              <a:gd name="connsiteY2" fmla="*/ 185420 h 370840"/>
              <a:gd name="connsiteX3" fmla="*/ 2169320 w 2354740"/>
              <a:gd name="connsiteY3" fmla="*/ 370840 h 370840"/>
              <a:gd name="connsiteX0" fmla="*/ 2169320 w 2354740"/>
              <a:gd name="connsiteY0" fmla="*/ 370840 h 370840"/>
              <a:gd name="connsiteX1" fmla="*/ 2206404 w 2354740"/>
              <a:gd name="connsiteY1" fmla="*/ 222504 h 370840"/>
              <a:gd name="connsiteX2" fmla="*/ 2354740 w 2354740"/>
              <a:gd name="connsiteY2" fmla="*/ 185420 h 370840"/>
              <a:gd name="connsiteX3" fmla="*/ 2169320 w 2354740"/>
              <a:gd name="connsiteY3" fmla="*/ 370840 h 370840"/>
              <a:gd name="connsiteX4" fmla="*/ 0 w 2354740"/>
              <a:gd name="connsiteY4" fmla="*/ 370840 h 370840"/>
              <a:gd name="connsiteX5" fmla="*/ 0 w 2354740"/>
              <a:gd name="connsiteY5" fmla="*/ 0 h 370840"/>
              <a:gd name="connsiteX6" fmla="*/ 2354740 w 2354740"/>
              <a:gd name="connsiteY6" fmla="*/ 0 h 370840"/>
              <a:gd name="connsiteX7" fmla="*/ 2354740 w 2354740"/>
              <a:gd name="connsiteY7" fmla="*/ 185420 h 3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4740" h="370840" stroke="0" extrusionOk="0">
                <a:moveTo>
                  <a:pt x="0" y="0"/>
                </a:moveTo>
                <a:cubicBezTo>
                  <a:pt x="712992" y="118645"/>
                  <a:pt x="1268267" y="116012"/>
                  <a:pt x="2354740" y="0"/>
                </a:cubicBezTo>
                <a:cubicBezTo>
                  <a:pt x="2345342" y="71485"/>
                  <a:pt x="2353246" y="118889"/>
                  <a:pt x="2354740" y="185420"/>
                </a:cubicBezTo>
                <a:cubicBezTo>
                  <a:pt x="2309325" y="247148"/>
                  <a:pt x="2206553" y="332975"/>
                  <a:pt x="2169320" y="370840"/>
                </a:cubicBezTo>
                <a:cubicBezTo>
                  <a:pt x="1493153" y="391027"/>
                  <a:pt x="1043606" y="523320"/>
                  <a:pt x="0" y="370840"/>
                </a:cubicBezTo>
                <a:cubicBezTo>
                  <a:pt x="-1622" y="305605"/>
                  <a:pt x="14437" y="78835"/>
                  <a:pt x="0" y="0"/>
                </a:cubicBezTo>
                <a:close/>
              </a:path>
              <a:path w="2354740" h="370840" fill="darkenLess" stroke="0" extrusionOk="0">
                <a:moveTo>
                  <a:pt x="2169320" y="370840"/>
                </a:moveTo>
                <a:cubicBezTo>
                  <a:pt x="2198482" y="306854"/>
                  <a:pt x="2214208" y="247614"/>
                  <a:pt x="2206404" y="222504"/>
                </a:cubicBezTo>
                <a:cubicBezTo>
                  <a:pt x="2249564" y="211072"/>
                  <a:pt x="2283498" y="200097"/>
                  <a:pt x="2354740" y="185420"/>
                </a:cubicBezTo>
                <a:cubicBezTo>
                  <a:pt x="2302327" y="217510"/>
                  <a:pt x="2177684" y="338903"/>
                  <a:pt x="2169320" y="370840"/>
                </a:cubicBezTo>
                <a:close/>
              </a:path>
              <a:path w="2354740" h="370840" fill="none" extrusionOk="0">
                <a:moveTo>
                  <a:pt x="2169320" y="370840"/>
                </a:moveTo>
                <a:cubicBezTo>
                  <a:pt x="2168375" y="335120"/>
                  <a:pt x="2196758" y="276425"/>
                  <a:pt x="2206404" y="222504"/>
                </a:cubicBezTo>
                <a:cubicBezTo>
                  <a:pt x="2239188" y="213337"/>
                  <a:pt x="2307041" y="189741"/>
                  <a:pt x="2354740" y="185420"/>
                </a:cubicBezTo>
                <a:cubicBezTo>
                  <a:pt x="2270203" y="277353"/>
                  <a:pt x="2194838" y="352279"/>
                  <a:pt x="2169320" y="370840"/>
                </a:cubicBezTo>
                <a:cubicBezTo>
                  <a:pt x="1769330" y="489151"/>
                  <a:pt x="565246" y="269695"/>
                  <a:pt x="0" y="370840"/>
                </a:cubicBezTo>
                <a:cubicBezTo>
                  <a:pt x="-24028" y="219873"/>
                  <a:pt x="7627" y="55327"/>
                  <a:pt x="0" y="0"/>
                </a:cubicBezTo>
                <a:cubicBezTo>
                  <a:pt x="696727" y="-119236"/>
                  <a:pt x="1286402" y="89530"/>
                  <a:pt x="2354740" y="0"/>
                </a:cubicBezTo>
                <a:cubicBezTo>
                  <a:pt x="2362761" y="51041"/>
                  <a:pt x="2370108" y="125000"/>
                  <a:pt x="2354740" y="185420"/>
                </a:cubicBezTo>
              </a:path>
              <a:path w="2354740" h="370840" fill="none" stroke="0" extrusionOk="0">
                <a:moveTo>
                  <a:pt x="2169320" y="370840"/>
                </a:moveTo>
                <a:cubicBezTo>
                  <a:pt x="2180666" y="356560"/>
                  <a:pt x="2186574" y="289580"/>
                  <a:pt x="2206404" y="222504"/>
                </a:cubicBezTo>
                <a:cubicBezTo>
                  <a:pt x="2229644" y="229093"/>
                  <a:pt x="2300445" y="190207"/>
                  <a:pt x="2354740" y="185420"/>
                </a:cubicBezTo>
                <a:cubicBezTo>
                  <a:pt x="2303244" y="203611"/>
                  <a:pt x="2255566" y="288856"/>
                  <a:pt x="2169320" y="370840"/>
                </a:cubicBezTo>
                <a:cubicBezTo>
                  <a:pt x="1796140" y="220401"/>
                  <a:pt x="783745" y="456719"/>
                  <a:pt x="0" y="370840"/>
                </a:cubicBezTo>
                <a:cubicBezTo>
                  <a:pt x="25021" y="223231"/>
                  <a:pt x="-25071" y="130064"/>
                  <a:pt x="0" y="0"/>
                </a:cubicBezTo>
                <a:cubicBezTo>
                  <a:pt x="754733" y="-155197"/>
                  <a:pt x="1373226" y="-163020"/>
                  <a:pt x="2354740" y="0"/>
                </a:cubicBezTo>
                <a:cubicBezTo>
                  <a:pt x="2343840" y="86890"/>
                  <a:pt x="2338358" y="116456"/>
                  <a:pt x="2354740" y="185420"/>
                </a:cubicBezTo>
              </a:path>
            </a:pathLst>
          </a:custGeom>
          <a:solidFill>
            <a:schemeClr val="bg1"/>
          </a:solidFill>
          <a:ln w="12700" cmpd="sng">
            <a:solidFill>
              <a:schemeClr val="tx1"/>
            </a:solidFill>
            <a:extLst>
              <a:ext uri="{C807C97D-BFC1-408E-A445-0C87EB9F89A2}">
                <ask:lineSketchStyleProps xmlns:ask="http://schemas.microsoft.com/office/drawing/2018/sketchyshapes" sd="1219033472">
                  <a:prstGeom prst="foldedCorner">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1200" dirty="0">
                <a:solidFill>
                  <a:schemeClr val="tx1"/>
                </a:solidFill>
              </a:rPr>
              <a:t>Geht auf der Rückseite weiter.</a:t>
            </a:r>
          </a:p>
        </p:txBody>
      </p:sp>
      <p:sp>
        <p:nvSpPr>
          <p:cNvPr id="10" name="Slide Number Placeholder 3">
            <a:extLst>
              <a:ext uri="{FF2B5EF4-FFF2-40B4-BE49-F238E27FC236}">
                <a16:creationId xmlns:a16="http://schemas.microsoft.com/office/drawing/2014/main" id="{848F6656-BD16-40AC-985C-60A8F99B65DF}"/>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23</a:t>
            </a:fld>
            <a:endParaRPr lang="de-D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347" name="Tabelle 31"/>
          <p:cNvGraphicFramePr>
            <a:graphicFrameLocks/>
          </p:cNvGraphicFramePr>
          <p:nvPr>
            <p:extLst>
              <p:ext uri="{D42A27DB-BD31-4B8C-83A1-F6EECF244321}">
                <p14:modId xmlns:p14="http://schemas.microsoft.com/office/powerpoint/2010/main" val="69699373"/>
              </p:ext>
            </p:extLst>
          </p:nvPr>
        </p:nvGraphicFramePr>
        <p:xfrm>
          <a:off x="276345" y="1115693"/>
          <a:ext cx="6305312" cy="6022085"/>
        </p:xfrm>
        <a:graphic>
          <a:graphicData uri="http://schemas.openxmlformats.org/drawingml/2006/table">
            <a:tbl>
              <a:tblPr bandRow="1"/>
              <a:tblGrid>
                <a:gridCol w="864648">
                  <a:extLst>
                    <a:ext uri="{9D8B030D-6E8A-4147-A177-3AD203B41FA5}">
                      <a16:colId xmlns:a16="http://schemas.microsoft.com/office/drawing/2014/main" val="20000"/>
                    </a:ext>
                  </a:extLst>
                </a:gridCol>
                <a:gridCol w="5440664">
                  <a:extLst>
                    <a:ext uri="{9D8B030D-6E8A-4147-A177-3AD203B41FA5}">
                      <a16:colId xmlns:a16="http://schemas.microsoft.com/office/drawing/2014/main" val="20001"/>
                    </a:ext>
                  </a:extLst>
                </a:gridCol>
              </a:tblGrid>
              <a:tr h="348097">
                <a:tc gridSpan="2">
                  <a:txBody>
                    <a:bodyPr/>
                    <a:lstStyle/>
                    <a:p>
                      <a:pPr algn="ctr" defTabSz="685800">
                        <a:defRPr sz="1200" b="1"/>
                      </a:pPr>
                      <a:r>
                        <a:rPr lang="de-DE" sz="1400" b="1" dirty="0">
                          <a:solidFill>
                            <a:schemeClr val="tx1"/>
                          </a:solidFill>
                          <a:latin typeface="+mn-lt"/>
                          <a:ea typeface="+mn-ea"/>
                          <a:cs typeface="+mn-cs"/>
                        </a:rPr>
                        <a:t>Zusatzmaterial: Wortschatzarbeit</a:t>
                      </a:r>
                      <a:endParaRPr sz="1400" dirty="0"/>
                    </a:p>
                  </a:txBody>
                  <a:tcPr marL="45720" marR="45720" anchor="ctr">
                    <a:lnB w="12700" cap="flat" cmpd="sng" algn="ctr">
                      <a:solidFill>
                        <a:schemeClr val="tx1"/>
                      </a:solidFill>
                      <a:prstDash val="sysDot"/>
                      <a:round/>
                      <a:headEnd type="none" w="med" len="med"/>
                      <a:tailEnd type="none" w="med" len="med"/>
                    </a:lnB>
                    <a:solidFill>
                      <a:schemeClr val="bg1">
                        <a:lumMod val="85000"/>
                      </a:schemeClr>
                    </a:solidFill>
                  </a:tcPr>
                </a:tc>
                <a:tc hMerge="1">
                  <a:txBody>
                    <a:bodyPr/>
                    <a:lstStyle/>
                    <a:p>
                      <a:endParaRPr/>
                    </a:p>
                  </a:txBody>
                  <a:tcPr/>
                </a:tc>
                <a:extLst>
                  <a:ext uri="{0D108BD9-81ED-4DB2-BD59-A6C34878D82A}">
                    <a16:rowId xmlns:a16="http://schemas.microsoft.com/office/drawing/2014/main" val="10003"/>
                  </a:ext>
                </a:extLst>
              </a:tr>
              <a:tr h="2053775">
                <a:tc>
                  <a:txBody>
                    <a:bodyPr/>
                    <a:lstStyle/>
                    <a:p>
                      <a:pPr algn="ctr" defTabSz="685800">
                        <a:defRPr sz="1200" b="1"/>
                      </a:pPr>
                      <a:r>
                        <a:rPr lang="de-DE" sz="1400" b="1" dirty="0"/>
                        <a:t>AB 4a</a:t>
                      </a:r>
                      <a:endParaRPr sz="1400" dirty="0"/>
                    </a:p>
                    <a:p>
                      <a:pPr algn="ctr" defTabSz="685800">
                        <a:defRPr sz="1200" b="1"/>
                      </a:pPr>
                      <a:r>
                        <a:rPr lang="de-DE" sz="1400" b="1" dirty="0"/>
                        <a:t>AB 4b</a:t>
                      </a:r>
                      <a:endParaRPr sz="1400" dirty="0"/>
                    </a:p>
                  </a:txBody>
                  <a:tcPr marL="45720" marR="4572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tc>
                  <a:txBody>
                    <a:bodyPr/>
                    <a:lstStyle/>
                    <a:p>
                      <a:pPr marL="171450" indent="-171450" algn="l" defTabSz="685800">
                        <a:buFont typeface="Arial"/>
                        <a:buChar char="•"/>
                        <a:defRPr sz="1200"/>
                      </a:pPr>
                      <a:r>
                        <a:rPr lang="de-DE" sz="1400" b="0" dirty="0"/>
                        <a:t>Die Lehrperson gibt einen Impuls für ein Unterrichtsgespräch:</a:t>
                      </a:r>
                    </a:p>
                    <a:p>
                      <a:pPr marL="180000" indent="0" algn="l" defTabSz="685800">
                        <a:buFont typeface="Arial"/>
                        <a:buNone/>
                        <a:defRPr sz="1200"/>
                      </a:pPr>
                      <a:r>
                        <a:rPr lang="de-DE" sz="1400" b="0" dirty="0"/>
                        <a:t>„Was sind Adjektive?“</a:t>
                      </a:r>
                    </a:p>
                    <a:p>
                      <a:pPr marL="171450" marR="0" lvl="0" indent="-171450" algn="l" defTabSz="685800">
                        <a:lnSpc>
                          <a:spcPct val="100000"/>
                        </a:lnSpc>
                        <a:spcBef>
                          <a:spcPts val="0"/>
                        </a:spcBef>
                        <a:spcAft>
                          <a:spcPts val="0"/>
                        </a:spcAft>
                        <a:buClrTx/>
                        <a:buSzTx/>
                        <a:buFont typeface="Arial"/>
                        <a:buChar char="•"/>
                        <a:defRPr sz="1200" b="1"/>
                      </a:pPr>
                      <a:r>
                        <a:rPr lang="de-DE" sz="1400" b="0" dirty="0"/>
                        <a:t>Die Lehrperson liest den Text vor oder spielt diesen ab. </a:t>
                      </a:r>
                      <a:endParaRPr sz="1400" dirty="0"/>
                    </a:p>
                    <a:p>
                      <a:pPr marL="171450" marR="0" lvl="0" indent="-171450" algn="l" defTabSz="685800">
                        <a:lnSpc>
                          <a:spcPct val="100000"/>
                        </a:lnSpc>
                        <a:spcBef>
                          <a:spcPts val="0"/>
                        </a:spcBef>
                        <a:spcAft>
                          <a:spcPts val="0"/>
                        </a:spcAft>
                        <a:buClrTx/>
                        <a:buSzTx/>
                        <a:buFont typeface="Arial"/>
                        <a:buChar char="•"/>
                        <a:defRPr sz="1200" b="1"/>
                      </a:pPr>
                      <a:r>
                        <a:rPr lang="de-DE" sz="1400" b="0" dirty="0"/>
                        <a:t>Die </a:t>
                      </a:r>
                      <a:r>
                        <a:rPr lang="de-DE" sz="1400" b="0" dirty="0" err="1"/>
                        <a:t>SuS</a:t>
                      </a:r>
                      <a:r>
                        <a:rPr lang="de-DE" sz="1400" b="0" dirty="0"/>
                        <a:t> unterstreichen die Adjektive im Text. </a:t>
                      </a:r>
                      <a:endParaRPr sz="1400" dirty="0"/>
                    </a:p>
                    <a:p>
                      <a:pPr marL="180000" marR="0" lvl="0" indent="0" algn="l" defTabSz="685800">
                        <a:lnSpc>
                          <a:spcPct val="100000"/>
                        </a:lnSpc>
                        <a:spcBef>
                          <a:spcPts val="0"/>
                        </a:spcBef>
                        <a:spcAft>
                          <a:spcPts val="0"/>
                        </a:spcAft>
                        <a:buClrTx/>
                        <a:buSzTx/>
                        <a:buFont typeface="Arial"/>
                        <a:buNone/>
                        <a:defRPr sz="1200" b="1"/>
                      </a:pPr>
                      <a:r>
                        <a:rPr lang="de-DE" sz="1400" b="0" dirty="0"/>
                        <a:t>(Differenzierung: AB 4a – geringere Anforderungen; AB 4b – mittlere  Anforderungen)</a:t>
                      </a:r>
                      <a:endParaRPr lang="de-DE" sz="1400" dirty="0"/>
                    </a:p>
                  </a:txBody>
                  <a:tcPr marL="45720" marR="4572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2053775">
                <a:tc>
                  <a:txBody>
                    <a:bodyPr/>
                    <a:lstStyle/>
                    <a:p>
                      <a:pPr algn="ctr" defTabSz="685800">
                        <a:defRPr sz="1200" b="1"/>
                      </a:pPr>
                      <a:r>
                        <a:rPr lang="de-DE" sz="1400" b="1" dirty="0"/>
                        <a:t>AB 5a</a:t>
                      </a:r>
                      <a:endParaRPr sz="1400" dirty="0"/>
                    </a:p>
                    <a:p>
                      <a:pPr algn="ctr" defTabSz="685800">
                        <a:defRPr sz="1200" b="1"/>
                      </a:pPr>
                      <a:r>
                        <a:rPr lang="de-DE" sz="1400" b="1" dirty="0"/>
                        <a:t>AB 5b</a:t>
                      </a:r>
                      <a:endParaRPr sz="1400" dirty="0"/>
                    </a:p>
                    <a:p>
                      <a:pPr marL="0" marR="0" lvl="0" indent="0" algn="ctr" defTabSz="685800">
                        <a:lnSpc>
                          <a:spcPct val="100000"/>
                        </a:lnSpc>
                        <a:spcBef>
                          <a:spcPts val="0"/>
                        </a:spcBef>
                        <a:spcAft>
                          <a:spcPts val="0"/>
                        </a:spcAft>
                        <a:buClrTx/>
                        <a:buSzTx/>
                        <a:buFontTx/>
                        <a:buNone/>
                        <a:defRPr sz="1200" b="1"/>
                      </a:pPr>
                      <a:r>
                        <a:rPr lang="de-DE" sz="1400" b="1" dirty="0"/>
                        <a:t>AB 5c</a:t>
                      </a:r>
                      <a:endParaRPr sz="1400" dirty="0"/>
                    </a:p>
                    <a:p>
                      <a:pPr marL="0" marR="0" lvl="0" indent="0" algn="ctr" defTabSz="685800">
                        <a:lnSpc>
                          <a:spcPct val="100000"/>
                        </a:lnSpc>
                        <a:spcBef>
                          <a:spcPts val="0"/>
                        </a:spcBef>
                        <a:spcAft>
                          <a:spcPts val="0"/>
                        </a:spcAft>
                        <a:buClrTx/>
                        <a:buSzTx/>
                        <a:buFontTx/>
                        <a:buNone/>
                        <a:defRPr sz="1200" b="1"/>
                      </a:pPr>
                      <a:r>
                        <a:rPr lang="de-DE" sz="1400" b="1" dirty="0"/>
                        <a:t>AB 6</a:t>
                      </a:r>
                      <a:endParaRPr sz="1400" dirty="0"/>
                    </a:p>
                    <a:p>
                      <a:pPr algn="ctr" defTabSz="685800">
                        <a:defRPr sz="1200" b="1"/>
                      </a:pPr>
                      <a:endParaRPr lang="de-DE" sz="1400" b="0" dirty="0"/>
                    </a:p>
                  </a:txBody>
                  <a:tcPr marL="45720" marR="4572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chemeClr val="bg1">
                        <a:lumMod val="85000"/>
                      </a:schemeClr>
                    </a:solidFill>
                  </a:tcPr>
                </a:tc>
                <a:tc>
                  <a:txBody>
                    <a:bodyPr/>
                    <a:lstStyle/>
                    <a:p>
                      <a:pPr marL="171450" marR="0" lvl="0" indent="-171450" algn="l" defTabSz="685800">
                        <a:lnSpc>
                          <a:spcPct val="100000"/>
                        </a:lnSpc>
                        <a:spcBef>
                          <a:spcPts val="0"/>
                        </a:spcBef>
                        <a:spcAft>
                          <a:spcPts val="0"/>
                        </a:spcAft>
                        <a:buClrTx/>
                        <a:buSzTx/>
                        <a:buFont typeface="Arial"/>
                        <a:buChar char="•"/>
                        <a:defRPr sz="1200" b="1"/>
                      </a:pPr>
                      <a:r>
                        <a:rPr lang="de-DE" sz="1400" b="0" dirty="0"/>
                        <a:t>Die </a:t>
                      </a:r>
                      <a:r>
                        <a:rPr lang="de-DE" sz="1400" b="0" dirty="0" err="1"/>
                        <a:t>SuS</a:t>
                      </a:r>
                      <a:r>
                        <a:rPr lang="de-DE" sz="1400" b="0" dirty="0"/>
                        <a:t> lesen in Einzelarbeit die Geschichte über die Elfe.</a:t>
                      </a:r>
                      <a:endParaRPr sz="1400" dirty="0"/>
                    </a:p>
                    <a:p>
                      <a:pPr marL="171450" marR="0" lvl="0" indent="-171450" algn="l" defTabSz="685800">
                        <a:lnSpc>
                          <a:spcPct val="100000"/>
                        </a:lnSpc>
                        <a:spcBef>
                          <a:spcPts val="0"/>
                        </a:spcBef>
                        <a:spcAft>
                          <a:spcPts val="0"/>
                        </a:spcAft>
                        <a:buClrTx/>
                        <a:buSzTx/>
                        <a:buFont typeface="Arial"/>
                        <a:buChar char="•"/>
                        <a:defRPr sz="1200" b="1"/>
                      </a:pPr>
                      <a:r>
                        <a:rPr lang="de-DE" sz="1400" b="0" dirty="0"/>
                        <a:t>Die </a:t>
                      </a:r>
                      <a:r>
                        <a:rPr lang="de-DE" sz="1400" b="0" dirty="0" err="1"/>
                        <a:t>SuS</a:t>
                      </a:r>
                      <a:r>
                        <a:rPr lang="de-DE" sz="1400" b="0" dirty="0"/>
                        <a:t> unterstreichen Farbvergleiche im Text. </a:t>
                      </a:r>
                      <a:endParaRPr sz="1400" dirty="0"/>
                    </a:p>
                    <a:p>
                      <a:pPr marL="180000" marR="0" lvl="0" indent="0" algn="l" defTabSz="685800">
                        <a:lnSpc>
                          <a:spcPct val="100000"/>
                        </a:lnSpc>
                        <a:spcBef>
                          <a:spcPts val="0"/>
                        </a:spcBef>
                        <a:spcAft>
                          <a:spcPts val="0"/>
                        </a:spcAft>
                        <a:buClrTx/>
                        <a:buSzTx/>
                        <a:buFont typeface="Arial"/>
                        <a:buNone/>
                        <a:defRPr sz="1200" b="1"/>
                      </a:pPr>
                      <a:r>
                        <a:rPr lang="de-DE" sz="1400" b="0" dirty="0"/>
                        <a:t>(Differenzierung: AB 5a – geringe Anforderungen; AB 5b – mittlere Anforderungen; AB 5c – hohe Anforderungen)</a:t>
                      </a:r>
                      <a:endParaRPr sz="1400" dirty="0"/>
                    </a:p>
                    <a:p>
                      <a:pPr marL="171450" marR="0" lvl="0" indent="-171450" algn="l" defTabSz="685800">
                        <a:lnSpc>
                          <a:spcPct val="100000"/>
                        </a:lnSpc>
                        <a:spcBef>
                          <a:spcPts val="0"/>
                        </a:spcBef>
                        <a:spcAft>
                          <a:spcPts val="0"/>
                        </a:spcAft>
                        <a:buClrTx/>
                        <a:buSzTx/>
                        <a:buFont typeface="Arial"/>
                        <a:buChar char="•"/>
                        <a:defRPr sz="1200" b="1"/>
                      </a:pPr>
                      <a:r>
                        <a:rPr lang="de-DE" sz="1400" b="0" dirty="0"/>
                        <a:t>Die </a:t>
                      </a:r>
                      <a:r>
                        <a:rPr lang="de-DE" sz="1400" b="0" dirty="0" err="1"/>
                        <a:t>SuS</a:t>
                      </a:r>
                      <a:r>
                        <a:rPr lang="de-DE" sz="1400" b="0" dirty="0"/>
                        <a:t> schreiben die Farbvergleiche in die Tabelle und finden passende Adjektive (AB 6).</a:t>
                      </a:r>
                      <a:endParaRPr sz="1400" dirty="0"/>
                    </a:p>
                    <a:p>
                      <a:pPr marL="171450" marR="0" lvl="0" indent="-171450" algn="l" defTabSz="685800">
                        <a:lnSpc>
                          <a:spcPct val="100000"/>
                        </a:lnSpc>
                        <a:spcBef>
                          <a:spcPts val="0"/>
                        </a:spcBef>
                        <a:spcAft>
                          <a:spcPts val="0"/>
                        </a:spcAft>
                        <a:buClrTx/>
                        <a:buSzTx/>
                        <a:buFont typeface="Arial"/>
                        <a:buChar char="•"/>
                        <a:defRPr sz="1200" b="1"/>
                      </a:pPr>
                      <a:endParaRPr lang="de-DE" sz="1400" b="0" dirty="0"/>
                    </a:p>
                    <a:p>
                      <a:pPr marL="0" marR="0" lvl="0" indent="0" algn="l" defTabSz="685800">
                        <a:lnSpc>
                          <a:spcPct val="100000"/>
                        </a:lnSpc>
                        <a:spcBef>
                          <a:spcPts val="0"/>
                        </a:spcBef>
                        <a:spcAft>
                          <a:spcPts val="0"/>
                        </a:spcAft>
                        <a:buClrTx/>
                        <a:buSzTx/>
                        <a:buFontTx/>
                        <a:buNone/>
                        <a:defRPr sz="1200" b="1"/>
                      </a:pPr>
                      <a:r>
                        <a:rPr lang="de-DE" sz="1400" b="0" i="1" u="sng" dirty="0">
                          <a:solidFill>
                            <a:schemeClr val="tx1"/>
                          </a:solidFill>
                          <a:latin typeface="+mn-lt"/>
                          <a:ea typeface="+mn-ea"/>
                          <a:cs typeface="+mn-cs"/>
                        </a:rPr>
                        <a:t>Alternativ</a:t>
                      </a:r>
                      <a:r>
                        <a:rPr lang="de-DE" sz="1400" b="0" i="1" u="none" dirty="0">
                          <a:solidFill>
                            <a:schemeClr val="tx1"/>
                          </a:solidFill>
                          <a:latin typeface="+mn-lt"/>
                          <a:ea typeface="+mn-ea"/>
                          <a:cs typeface="+mn-cs"/>
                        </a:rPr>
                        <a:t>: </a:t>
                      </a:r>
                      <a:r>
                        <a:rPr lang="de-DE" sz="1400" b="0" u="none" dirty="0"/>
                        <a:t>Die </a:t>
                      </a:r>
                      <a:r>
                        <a:rPr lang="de-DE" sz="1400" b="0" u="none" dirty="0" err="1"/>
                        <a:t>SuS</a:t>
                      </a:r>
                      <a:r>
                        <a:rPr lang="de-DE" sz="1400" b="0" u="none" dirty="0"/>
                        <a:t> bearbeiten die AB als Hausaufgabe.</a:t>
                      </a:r>
                      <a:endParaRPr lang="de-DE" sz="1400" b="0" dirty="0"/>
                    </a:p>
                  </a:txBody>
                  <a:tcPr marL="45720" marR="4572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chemeClr val="bg1">
                        <a:lumMod val="85000"/>
                      </a:schemeClr>
                    </a:solidFill>
                  </a:tcPr>
                </a:tc>
                <a:extLst>
                  <a:ext uri="{0D108BD9-81ED-4DB2-BD59-A6C34878D82A}">
                    <a16:rowId xmlns:a16="http://schemas.microsoft.com/office/drawing/2014/main" val="10005"/>
                  </a:ext>
                </a:extLst>
              </a:tr>
              <a:tr h="1566438">
                <a:tc gridSpan="2">
                  <a:txBody>
                    <a:bodyPr/>
                    <a:lstStyle/>
                    <a:p>
                      <a:pPr algn="l" defTabSz="685800">
                        <a:defRPr sz="1200" b="1"/>
                      </a:pPr>
                      <a:r>
                        <a:rPr lang="de-DE" sz="1400" dirty="0"/>
                        <a:t>Sicherung:</a:t>
                      </a:r>
                      <a:endParaRPr sz="1400" dirty="0"/>
                    </a:p>
                    <a:p>
                      <a:pPr marL="171450" indent="-171450" algn="l" defTabSz="685800">
                        <a:buFont typeface="Arial"/>
                        <a:buChar char="•"/>
                        <a:defRPr sz="1200"/>
                      </a:pPr>
                      <a:r>
                        <a:rPr lang="de-DE" sz="1400" dirty="0"/>
                        <a:t>Die </a:t>
                      </a:r>
                      <a:r>
                        <a:rPr lang="de-DE" sz="1400" dirty="0" err="1"/>
                        <a:t>SuS</a:t>
                      </a:r>
                      <a:r>
                        <a:rPr lang="de-DE" sz="1400" dirty="0"/>
                        <a:t> spielen ein Wortschatzspiel: </a:t>
                      </a:r>
                      <a:endParaRPr sz="1400" dirty="0"/>
                    </a:p>
                    <a:p>
                      <a:pPr marL="180000" indent="0" algn="l" defTabSz="685800">
                        <a:buFont typeface="Arial"/>
                        <a:buNone/>
                        <a:defRPr sz="1200"/>
                      </a:pPr>
                      <a:r>
                        <a:rPr lang="de-DE" sz="1400" dirty="0"/>
                        <a:t>Die </a:t>
                      </a:r>
                      <a:r>
                        <a:rPr lang="de-DE" sz="1400" dirty="0" err="1"/>
                        <a:t>SuS</a:t>
                      </a:r>
                      <a:r>
                        <a:rPr lang="de-DE" sz="1400" dirty="0"/>
                        <a:t> stehen auf und bilden einen Kreis. Die Lehrperson ruft eine Kategorie auf (z. B. Haare, Augen, etc.). Die </a:t>
                      </a:r>
                      <a:r>
                        <a:rPr lang="de-DE" sz="1400" dirty="0" err="1"/>
                        <a:t>SuS</a:t>
                      </a:r>
                      <a:r>
                        <a:rPr lang="de-DE" sz="1400" dirty="0"/>
                        <a:t> werfen sich gegenseitig einen weichen Ball im Kreis zu. Jedes Mal, wenn der Ball geworfen wird, sagt jemand ein Adjektiv, das zu der Kategorie passt, die die Lehrperson ruft.</a:t>
                      </a:r>
                      <a:endParaRPr lang="de-DE" sz="1400" b="0" dirty="0"/>
                    </a:p>
                  </a:txBody>
                  <a:tcPr marL="45720" marR="45720" anchor="ctr">
                    <a:noFill/>
                  </a:tcPr>
                </a:tc>
                <a:tc hMerge="1">
                  <a:txBody>
                    <a:bodyPr/>
                    <a:lstStyle/>
                    <a:p>
                      <a:endParaRPr/>
                    </a:p>
                  </a:txBody>
                  <a:tcPr/>
                </a:tc>
                <a:extLst>
                  <a:ext uri="{0D108BD9-81ED-4DB2-BD59-A6C34878D82A}">
                    <a16:rowId xmlns:a16="http://schemas.microsoft.com/office/drawing/2014/main" val="10006"/>
                  </a:ext>
                </a:extLst>
              </a:tr>
            </a:tbl>
          </a:graphicData>
        </a:graphic>
      </p:graphicFrame>
      <p:sp>
        <p:nvSpPr>
          <p:cNvPr id="352" name="Textfeld 39"/>
          <p:cNvSpPr txBox="1"/>
          <p:nvPr/>
        </p:nvSpPr>
        <p:spPr bwMode="auto">
          <a:xfrm>
            <a:off x="131257" y="586733"/>
            <a:ext cx="6595489" cy="370839"/>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a:t>
            </a:r>
            <a:r>
              <a:rPr b="0" dirty="0">
                <a:latin typeface="+mn-lt"/>
              </a:rPr>
              <a:t> 2</a:t>
            </a:r>
            <a:r>
              <a:rPr lang="de-DE" b="0" dirty="0">
                <a:latin typeface="+mn-lt"/>
              </a:rPr>
              <a:t>: Grundwortschatz</a:t>
            </a:r>
            <a:r>
              <a:rPr b="0" dirty="0">
                <a:latin typeface="+mn-lt"/>
              </a:rPr>
              <a:t> </a:t>
            </a:r>
          </a:p>
        </p:txBody>
      </p:sp>
      <p:sp>
        <p:nvSpPr>
          <p:cNvPr id="16"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5" name="Gerade Verbindung 38">
            <a:extLst>
              <a:ext uri="{FF2B5EF4-FFF2-40B4-BE49-F238E27FC236}">
                <a16:creationId xmlns:a16="http://schemas.microsoft.com/office/drawing/2014/main" id="{1C9E9859-32F8-432B-BACB-0E634893382C}"/>
              </a:ext>
            </a:extLst>
          </p:cNvPr>
          <p:cNvSpPr/>
          <p:nvPr/>
        </p:nvSpPr>
        <p:spPr bwMode="auto">
          <a:xfrm flipH="1">
            <a:off x="6791133" y="0"/>
            <a:ext cx="2" cy="9906001"/>
          </a:xfrm>
          <a:prstGeom prst="line">
            <a:avLst/>
          </a:prstGeom>
          <a:ln w="127000">
            <a:solidFill>
              <a:schemeClr val="accent2"/>
            </a:solidFill>
            <a:miter/>
          </a:ln>
        </p:spPr>
        <p:txBody>
          <a:bodyPr lIns="45718" tIns="45718" rIns="45718" bIns="45718"/>
          <a:lstStyle/>
          <a:p>
            <a:pPr>
              <a:defRPr/>
            </a:pPr>
            <a:endParaRPr/>
          </a:p>
        </p:txBody>
      </p:sp>
      <p:sp>
        <p:nvSpPr>
          <p:cNvPr id="8" name="Slide Number Placeholder 3">
            <a:extLst>
              <a:ext uri="{FF2B5EF4-FFF2-40B4-BE49-F238E27FC236}">
                <a16:creationId xmlns:a16="http://schemas.microsoft.com/office/drawing/2014/main" id="{420D066A-BC0B-4AC4-AB4D-FEB8E54A67E2}"/>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24</a:t>
            </a:fld>
            <a:endParaRPr lang="de-DE" dirty="0"/>
          </a:p>
        </p:txBody>
      </p:sp>
    </p:spTree>
    <p:extLst>
      <p:ext uri="{BB962C8B-B14F-4D97-AF65-F5344CB8AC3E}">
        <p14:creationId xmlns:p14="http://schemas.microsoft.com/office/powerpoint/2010/main" val="375115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Picture 12">
            <a:extLst>
              <a:ext uri="{FF2B5EF4-FFF2-40B4-BE49-F238E27FC236}">
                <a16:creationId xmlns:a16="http://schemas.microsoft.com/office/drawing/2014/main" id="{0809923C-8F48-4AAA-A414-AF4F92C4F67C}"/>
              </a:ext>
            </a:extLst>
          </p:cNvPr>
          <p:cNvPicPr>
            <a:picLocks noChangeAspect="1"/>
          </p:cNvPicPr>
          <p:nvPr/>
        </p:nvPicPr>
        <p:blipFill rotWithShape="1">
          <a:blip r:embed="rId3">
            <a:extLst>
              <a:ext uri="{28A0092B-C50C-407E-A947-70E740481C1C}">
                <a14:useLocalDpi xmlns:a14="http://schemas.microsoft.com/office/drawing/2010/main" val="0"/>
              </a:ext>
            </a:extLst>
          </a:blip>
          <a:srcRect l="13031" r="10059" b="6026"/>
          <a:stretch/>
        </p:blipFill>
        <p:spPr>
          <a:xfrm>
            <a:off x="-623593" y="6075651"/>
            <a:ext cx="4688483" cy="3822101"/>
          </a:xfrm>
          <a:prstGeom prst="rect">
            <a:avLst/>
          </a:prstGeom>
        </p:spPr>
      </p:pic>
      <p:sp>
        <p:nvSpPr>
          <p:cNvPr id="2" name="TextBox 1">
            <a:extLst>
              <a:ext uri="{FF2B5EF4-FFF2-40B4-BE49-F238E27FC236}">
                <a16:creationId xmlns:a16="http://schemas.microsoft.com/office/drawing/2014/main" id="{CEBD8AFB-73F8-4043-B0DB-8F8D1D9B3088}"/>
              </a:ext>
            </a:extLst>
          </p:cNvPr>
          <p:cNvSpPr txBox="1"/>
          <p:nvPr/>
        </p:nvSpPr>
        <p:spPr bwMode="auto">
          <a:xfrm>
            <a:off x="276344" y="450499"/>
            <a:ext cx="6305312" cy="954107"/>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de-DE" sz="2800" dirty="0">
                <a:latin typeface="+mn-lt"/>
              </a:rPr>
              <a:t>Werfen Sie einen Blick in die </a:t>
            </a:r>
            <a:r>
              <a:rPr lang="de-DE" sz="2800" dirty="0" err="1">
                <a:latin typeface="+mn-lt"/>
              </a:rPr>
              <a:t>Posterrolle</a:t>
            </a:r>
            <a:r>
              <a:rPr lang="de-DE" sz="2800" dirty="0">
                <a:latin typeface="+mn-lt"/>
              </a:rPr>
              <a:t> für die unten aufgeführten Gegenstände.</a:t>
            </a:r>
          </a:p>
        </p:txBody>
      </p:sp>
      <p:sp>
        <p:nvSpPr>
          <p:cNvPr id="19" name="TextBox 18">
            <a:extLst>
              <a:ext uri="{FF2B5EF4-FFF2-40B4-BE49-F238E27FC236}">
                <a16:creationId xmlns:a16="http://schemas.microsoft.com/office/drawing/2014/main" id="{DD6BA077-DF24-406C-9894-FF7169E55AA4}"/>
              </a:ext>
            </a:extLst>
          </p:cNvPr>
          <p:cNvSpPr txBox="1"/>
          <p:nvPr/>
        </p:nvSpPr>
        <p:spPr bwMode="auto">
          <a:xfrm>
            <a:off x="1283370" y="2675752"/>
            <a:ext cx="1761033" cy="52322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800" dirty="0">
                <a:latin typeface="+mn-lt"/>
              </a:rPr>
              <a:t>Plakat 2:</a:t>
            </a:r>
          </a:p>
        </p:txBody>
      </p:sp>
      <p:pic>
        <p:nvPicPr>
          <p:cNvPr id="26" name="Picture 25">
            <a:extLst>
              <a:ext uri="{FF2B5EF4-FFF2-40B4-BE49-F238E27FC236}">
                <a16:creationId xmlns:a16="http://schemas.microsoft.com/office/drawing/2014/main" id="{7AA83830-592A-4773-A17A-E1200B396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59341">
            <a:off x="2013832" y="6257942"/>
            <a:ext cx="1817892" cy="1738359"/>
          </a:xfrm>
          <a:prstGeom prst="rect">
            <a:avLst/>
          </a:prstGeom>
        </p:spPr>
      </p:pic>
      <p:pic>
        <p:nvPicPr>
          <p:cNvPr id="15" name="Picture 14">
            <a:extLst>
              <a:ext uri="{FF2B5EF4-FFF2-40B4-BE49-F238E27FC236}">
                <a16:creationId xmlns:a16="http://schemas.microsoft.com/office/drawing/2014/main" id="{611B8353-97E9-4ACA-B6DE-47AC799C1BDC}"/>
              </a:ext>
            </a:extLst>
          </p:cNvPr>
          <p:cNvPicPr>
            <a:picLocks noChangeAspect="1"/>
          </p:cNvPicPr>
          <p:nvPr/>
        </p:nvPicPr>
        <p:blipFill>
          <a:blip r:embed="rId5"/>
          <a:stretch/>
        </p:blipFill>
        <p:spPr bwMode="auto">
          <a:xfrm>
            <a:off x="3044403" y="1750681"/>
            <a:ext cx="2824134" cy="3995073"/>
          </a:xfrm>
          <a:prstGeom prst="rect">
            <a:avLst/>
          </a:prstGeom>
          <a:ln>
            <a:noFill/>
          </a:ln>
          <a:effectLst>
            <a:outerShdw blurRad="292100" dist="139700" dir="2700000" algn="tl" rotWithShape="0">
              <a:srgbClr val="333333">
                <a:alpha val="65000"/>
              </a:srgbClr>
            </a:outerShdw>
          </a:effectLst>
        </p:spPr>
      </p:pic>
      <p:sp>
        <p:nvSpPr>
          <p:cNvPr id="14" name="Rectangle">
            <a:extLst>
              <a:ext uri="{FF2B5EF4-FFF2-40B4-BE49-F238E27FC236}">
                <a16:creationId xmlns:a16="http://schemas.microsoft.com/office/drawing/2014/main" id="{0F7DB7A2-CD05-4E02-A2D1-7FE6E3D8D221}"/>
              </a:ext>
            </a:extLst>
          </p:cNvPr>
          <p:cNvSpPr/>
          <p:nvPr/>
        </p:nvSpPr>
        <p:spPr bwMode="auto">
          <a:xfrm>
            <a:off x="-1" y="3866"/>
            <a:ext cx="276345" cy="9898264"/>
          </a:xfrm>
          <a:prstGeom prst="rect">
            <a:avLst/>
          </a:prstGeom>
          <a:solidFill>
            <a:srgbClr val="9966FF"/>
          </a:solidFill>
          <a:ln w="19050" cap="flat">
            <a:solidFill>
              <a:srgbClr val="9966FF"/>
            </a:solidFill>
            <a:prstDash val="solid"/>
            <a:miter lim="800000"/>
          </a:ln>
          <a:effectLst/>
        </p:spPr>
        <p:txBody>
          <a:bodyPr wrap="square" lIns="45718" tIns="45718" rIns="45718" bIns="45718" numCol="1" anchor="ctr">
            <a:noAutofit/>
          </a:bodyPr>
          <a:lstStyle/>
          <a:p>
            <a:pPr>
              <a:defRPr>
                <a:solidFill>
                  <a:srgbClr val="FFFFFF"/>
                </a:solidFill>
                <a:latin typeface="Fibel Nord"/>
                <a:ea typeface="Fibel Nord"/>
                <a:cs typeface="Fibel Nord"/>
              </a:defRPr>
            </a:pPr>
            <a:endParaRPr/>
          </a:p>
        </p:txBody>
      </p:sp>
      <p:sp>
        <p:nvSpPr>
          <p:cNvPr id="10" name="Slide Number Placeholder 3">
            <a:extLst>
              <a:ext uri="{FF2B5EF4-FFF2-40B4-BE49-F238E27FC236}">
                <a16:creationId xmlns:a16="http://schemas.microsoft.com/office/drawing/2014/main" id="{1A7BA9E4-469C-43EB-813F-86B193FCDFF3}"/>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25</a:t>
            </a:fld>
            <a:endParaRPr lang="de-DE" dirty="0"/>
          </a:p>
        </p:txBody>
      </p:sp>
    </p:spTree>
    <p:extLst>
      <p:ext uri="{BB962C8B-B14F-4D97-AF65-F5344CB8AC3E}">
        <p14:creationId xmlns:p14="http://schemas.microsoft.com/office/powerpoint/2010/main" val="1321955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482192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Wortschatzübung (passende Zuordnung)</a:t>
            </a:r>
            <a:endParaRPr sz="2200" spc="50" dirty="0"/>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6" name="Picture 5">
            <a:extLst>
              <a:ext uri="{FF2B5EF4-FFF2-40B4-BE49-F238E27FC236}">
                <a16:creationId xmlns:a16="http://schemas.microsoft.com/office/drawing/2014/main" id="{D02E57F3-4F6C-4107-AB64-53266D272DC8}"/>
              </a:ext>
            </a:extLst>
          </p:cNvPr>
          <p:cNvPicPr>
            <a:picLocks noChangeAspect="1"/>
          </p:cNvPicPr>
          <p:nvPr/>
        </p:nvPicPr>
        <p:blipFill rotWithShape="1">
          <a:blip r:embed="rId2"/>
          <a:srcRect l="83731" t="15240" r="5630" b="33226"/>
          <a:stretch/>
        </p:blipFill>
        <p:spPr>
          <a:xfrm>
            <a:off x="2916445" y="6876127"/>
            <a:ext cx="926773" cy="126260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07AFC8A-687F-4DEF-9D06-AC8F937C3175}"/>
              </a:ext>
            </a:extLst>
          </p:cNvPr>
          <p:cNvPicPr>
            <a:picLocks noChangeAspect="1"/>
          </p:cNvPicPr>
          <p:nvPr/>
        </p:nvPicPr>
        <p:blipFill rotWithShape="1">
          <a:blip r:embed="rId3"/>
          <a:srcRect l="83682" t="16352" r="5844" b="32864"/>
          <a:stretch/>
        </p:blipFill>
        <p:spPr>
          <a:xfrm>
            <a:off x="3770440" y="5270041"/>
            <a:ext cx="925908" cy="126260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4854F7E4-39E6-4352-B2BF-55FF028BD8A0}"/>
              </a:ext>
            </a:extLst>
          </p:cNvPr>
          <p:cNvPicPr>
            <a:picLocks noChangeAspect="1"/>
          </p:cNvPicPr>
          <p:nvPr/>
        </p:nvPicPr>
        <p:blipFill rotWithShape="1">
          <a:blip r:embed="rId4"/>
          <a:srcRect l="63115" t="15149" r="26637" b="32531"/>
          <a:stretch/>
        </p:blipFill>
        <p:spPr>
          <a:xfrm rot="5400000">
            <a:off x="4260883" y="7467584"/>
            <a:ext cx="794118" cy="1140242"/>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EEEC69F2-1B80-46C5-AB56-91545A4A3B39}"/>
              </a:ext>
            </a:extLst>
          </p:cNvPr>
          <p:cNvPicPr>
            <a:picLocks noChangeAspect="1"/>
          </p:cNvPicPr>
          <p:nvPr/>
        </p:nvPicPr>
        <p:blipFill rotWithShape="1">
          <a:blip r:embed="rId2"/>
          <a:srcRect l="73569" t="15240" r="15802" b="33226"/>
          <a:stretch/>
        </p:blipFill>
        <p:spPr bwMode="auto">
          <a:xfrm>
            <a:off x="1606572" y="5539699"/>
            <a:ext cx="925908" cy="1262602"/>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917D220E-1DB0-4F7E-B37C-35EBBAA8EAC6}"/>
              </a:ext>
            </a:extLst>
          </p:cNvPr>
          <p:cNvPicPr>
            <a:picLocks noChangeAspect="1"/>
          </p:cNvPicPr>
          <p:nvPr/>
        </p:nvPicPr>
        <p:blipFill rotWithShape="1">
          <a:blip r:embed="rId2"/>
          <a:srcRect l="63117" t="15240" r="25964" b="33226"/>
          <a:stretch/>
        </p:blipFill>
        <p:spPr bwMode="auto">
          <a:xfrm>
            <a:off x="1512500" y="6946982"/>
            <a:ext cx="992300" cy="1317234"/>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0254B6F3-D241-43C1-84E4-F7E35E590EBC}"/>
              </a:ext>
            </a:extLst>
          </p:cNvPr>
          <p:cNvPicPr>
            <a:picLocks noChangeAspect="1"/>
          </p:cNvPicPr>
          <p:nvPr/>
        </p:nvPicPr>
        <p:blipFill rotWithShape="1">
          <a:blip r:embed="rId3"/>
          <a:srcRect l="73658" t="16352" r="15582" b="32864"/>
          <a:stretch/>
        </p:blipFill>
        <p:spPr bwMode="auto">
          <a:xfrm>
            <a:off x="5396062" y="7008090"/>
            <a:ext cx="967389" cy="1284164"/>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E7242430-D21C-416F-B62E-952DD2ECE083}"/>
              </a:ext>
            </a:extLst>
          </p:cNvPr>
          <p:cNvPicPr>
            <a:picLocks noChangeAspect="1"/>
          </p:cNvPicPr>
          <p:nvPr/>
        </p:nvPicPr>
        <p:blipFill rotWithShape="1">
          <a:blip r:embed="rId3"/>
          <a:srcRect l="63070" t="16352" r="26111" b="32864"/>
          <a:stretch/>
        </p:blipFill>
        <p:spPr bwMode="auto">
          <a:xfrm>
            <a:off x="3421852" y="8522118"/>
            <a:ext cx="937630" cy="1237895"/>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F7F52583-3BD6-4ED0-92C9-FF6393FEDBF6}"/>
              </a:ext>
            </a:extLst>
          </p:cNvPr>
          <p:cNvPicPr>
            <a:picLocks noChangeAspect="1"/>
          </p:cNvPicPr>
          <p:nvPr/>
        </p:nvPicPr>
        <p:blipFill rotWithShape="1">
          <a:blip r:embed="rId4"/>
          <a:srcRect l="83723" t="15149" r="5205" b="32531"/>
          <a:stretch/>
        </p:blipFill>
        <p:spPr bwMode="auto">
          <a:xfrm rot="5400000">
            <a:off x="4197945" y="6500172"/>
            <a:ext cx="899558" cy="1195588"/>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29997E2C-D15D-4FAA-9027-341AD46BF5AB}"/>
              </a:ext>
            </a:extLst>
          </p:cNvPr>
          <p:cNvPicPr>
            <a:picLocks noChangeAspect="1"/>
          </p:cNvPicPr>
          <p:nvPr/>
        </p:nvPicPr>
        <p:blipFill rotWithShape="1">
          <a:blip r:embed="rId4"/>
          <a:srcRect l="73637" t="15149" r="15809" b="32531"/>
          <a:stretch/>
        </p:blipFill>
        <p:spPr bwMode="auto">
          <a:xfrm rot="5400000">
            <a:off x="1006178" y="8607156"/>
            <a:ext cx="899560" cy="125420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27FBB666-4FA4-4563-AA3B-99D15953E2ED}"/>
              </a:ext>
            </a:extLst>
          </p:cNvPr>
          <p:cNvPicPr>
            <a:picLocks noChangeAspect="1"/>
          </p:cNvPicPr>
          <p:nvPr/>
        </p:nvPicPr>
        <p:blipFill rotWithShape="1">
          <a:blip r:embed="rId5"/>
          <a:srcRect l="63593" t="16654" r="26760" b="34935"/>
          <a:stretch/>
        </p:blipFill>
        <p:spPr>
          <a:xfrm>
            <a:off x="2704172" y="5546213"/>
            <a:ext cx="894576" cy="1262602"/>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9774A2DF-FA0C-404D-A23F-B8D9FE4BC0E2}"/>
              </a:ext>
            </a:extLst>
          </p:cNvPr>
          <p:cNvPicPr>
            <a:picLocks noChangeAspect="1"/>
          </p:cNvPicPr>
          <p:nvPr/>
        </p:nvPicPr>
        <p:blipFill rotWithShape="1">
          <a:blip r:embed="rId5"/>
          <a:srcRect l="73892" t="16654" r="16461" b="34935"/>
          <a:stretch/>
        </p:blipFill>
        <p:spPr bwMode="auto">
          <a:xfrm>
            <a:off x="4742754" y="8619767"/>
            <a:ext cx="870755" cy="1228982"/>
          </a:xfrm>
          <a:prstGeom prst="rect">
            <a:avLst/>
          </a:prstGeom>
          <a:ln>
            <a:noFill/>
          </a:ln>
          <a:effectLst>
            <a:outerShdw blurRad="292100" dist="139700" dir="2700000" algn="tl" rotWithShape="0">
              <a:srgbClr val="333333">
                <a:alpha val="65000"/>
              </a:srgbClr>
            </a:outerShdw>
          </a:effectLst>
        </p:spPr>
      </p:pic>
      <p:pic>
        <p:nvPicPr>
          <p:cNvPr id="34" name="Picture 33">
            <a:extLst>
              <a:ext uri="{FF2B5EF4-FFF2-40B4-BE49-F238E27FC236}">
                <a16:creationId xmlns:a16="http://schemas.microsoft.com/office/drawing/2014/main" id="{D690BE0B-4D80-4ACE-886B-52DB742DD0A7}"/>
              </a:ext>
            </a:extLst>
          </p:cNvPr>
          <p:cNvPicPr>
            <a:picLocks noChangeAspect="1"/>
          </p:cNvPicPr>
          <p:nvPr/>
        </p:nvPicPr>
        <p:blipFill rotWithShape="1">
          <a:blip r:embed="rId5"/>
          <a:srcRect l="84696" t="16654" r="5918" b="33012"/>
          <a:stretch/>
        </p:blipFill>
        <p:spPr bwMode="auto">
          <a:xfrm>
            <a:off x="494549" y="7379088"/>
            <a:ext cx="873368" cy="131723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D328E3ED-14AB-453F-BF06-19F43611AE02}"/>
              </a:ext>
            </a:extLst>
          </p:cNvPr>
          <p:cNvPicPr>
            <a:picLocks noChangeAspect="1"/>
          </p:cNvPicPr>
          <p:nvPr/>
        </p:nvPicPr>
        <p:blipFill rotWithShape="1">
          <a:blip r:embed="rId6"/>
          <a:srcRect l="63363" t="18110" r="26466" b="33087"/>
          <a:stretch/>
        </p:blipFill>
        <p:spPr>
          <a:xfrm>
            <a:off x="396908" y="5888908"/>
            <a:ext cx="1007901" cy="1360197"/>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6340E94E-2EB8-4DB6-A952-6D92A10D8786}"/>
              </a:ext>
            </a:extLst>
          </p:cNvPr>
          <p:cNvPicPr>
            <a:picLocks noChangeAspect="1"/>
          </p:cNvPicPr>
          <p:nvPr/>
        </p:nvPicPr>
        <p:blipFill rotWithShape="1">
          <a:blip r:embed="rId6"/>
          <a:srcRect l="74185" t="18110" r="15986" b="33087"/>
          <a:stretch/>
        </p:blipFill>
        <p:spPr bwMode="auto">
          <a:xfrm>
            <a:off x="2217166" y="8323841"/>
            <a:ext cx="974012" cy="1360197"/>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4EF10A08-38C3-4523-9028-B87CEF2E88CA}"/>
              </a:ext>
            </a:extLst>
          </p:cNvPr>
          <p:cNvPicPr>
            <a:picLocks noChangeAspect="1"/>
          </p:cNvPicPr>
          <p:nvPr/>
        </p:nvPicPr>
        <p:blipFill rotWithShape="1">
          <a:blip r:embed="rId6"/>
          <a:srcRect l="84397" t="18110" r="6427" b="33087"/>
          <a:stretch/>
        </p:blipFill>
        <p:spPr bwMode="auto">
          <a:xfrm>
            <a:off x="5158849" y="5195091"/>
            <a:ext cx="909319" cy="1360197"/>
          </a:xfrm>
          <a:prstGeom prst="rect">
            <a:avLst/>
          </a:prstGeom>
          <a:ln>
            <a:noFill/>
          </a:ln>
          <a:effectLst>
            <a:outerShdw blurRad="292100" dist="139700" dir="2700000" algn="tl" rotWithShape="0">
              <a:srgbClr val="333333">
                <a:alpha val="65000"/>
              </a:srgbClr>
            </a:outerShdw>
          </a:effectLst>
        </p:spPr>
      </p:pic>
      <p:pic>
        <p:nvPicPr>
          <p:cNvPr id="41" name="Picture 40">
            <a:extLst>
              <a:ext uri="{FF2B5EF4-FFF2-40B4-BE49-F238E27FC236}">
                <a16:creationId xmlns:a16="http://schemas.microsoft.com/office/drawing/2014/main" id="{C58874A0-E5F7-42BB-BB77-5C838C3AD7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pic>
        <p:nvPicPr>
          <p:cNvPr id="5" name="Picture 4">
            <a:extLst>
              <a:ext uri="{FF2B5EF4-FFF2-40B4-BE49-F238E27FC236}">
                <a16:creationId xmlns:a16="http://schemas.microsoft.com/office/drawing/2014/main" id="{462C8607-DB71-4A5A-8992-2F459CBDE5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8955" y="2452893"/>
            <a:ext cx="2218769" cy="2218769"/>
          </a:xfrm>
          <a:prstGeom prst="rect">
            <a:avLst/>
          </a:prstGeom>
        </p:spPr>
      </p:pic>
      <p:sp>
        <p:nvSpPr>
          <p:cNvPr id="31" name="Slide Number Placeholder 3">
            <a:extLst>
              <a:ext uri="{FF2B5EF4-FFF2-40B4-BE49-F238E27FC236}">
                <a16:creationId xmlns:a16="http://schemas.microsoft.com/office/drawing/2014/main" id="{2CB4473F-6FFC-42A5-A7DC-267BECAF44A2}"/>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27</a:t>
            </a:fld>
            <a:endParaRPr lang="de-DE" dirty="0"/>
          </a:p>
        </p:txBody>
      </p:sp>
    </p:spTree>
    <p:extLst>
      <p:ext uri="{BB962C8B-B14F-4D97-AF65-F5344CB8AC3E}">
        <p14:creationId xmlns:p14="http://schemas.microsoft.com/office/powerpoint/2010/main" val="2427495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539421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Wortschatzübung (Auswahl)</a:t>
            </a:r>
            <a:endParaRPr sz="2200" spc="50" dirty="0"/>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31" name="Picture 30">
            <a:extLst>
              <a:ext uri="{FF2B5EF4-FFF2-40B4-BE49-F238E27FC236}">
                <a16:creationId xmlns:a16="http://schemas.microsoft.com/office/drawing/2014/main" id="{05D1A91B-7218-4F0E-A79E-E5DB5E911B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pic>
        <p:nvPicPr>
          <p:cNvPr id="6" name="Picture 5">
            <a:extLst>
              <a:ext uri="{FF2B5EF4-FFF2-40B4-BE49-F238E27FC236}">
                <a16:creationId xmlns:a16="http://schemas.microsoft.com/office/drawing/2014/main" id="{9AB27F9F-7460-450B-A207-36162B9F3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896" y="2487449"/>
            <a:ext cx="2222869" cy="2222869"/>
          </a:xfrm>
          <a:prstGeom prst="rect">
            <a:avLst/>
          </a:prstGeom>
        </p:spPr>
      </p:pic>
      <p:pic>
        <p:nvPicPr>
          <p:cNvPr id="12" name="Picture 11">
            <a:extLst>
              <a:ext uri="{FF2B5EF4-FFF2-40B4-BE49-F238E27FC236}">
                <a16:creationId xmlns:a16="http://schemas.microsoft.com/office/drawing/2014/main" id="{8EB57FE5-EB0B-4503-95EE-A1F74D1A4A57}"/>
              </a:ext>
            </a:extLst>
          </p:cNvPr>
          <p:cNvPicPr>
            <a:picLocks noChangeAspect="1"/>
          </p:cNvPicPr>
          <p:nvPr/>
        </p:nvPicPr>
        <p:blipFill rotWithShape="1">
          <a:blip r:embed="rId4"/>
          <a:srcRect l="50000" t="4198" r="595" b="10027"/>
          <a:stretch/>
        </p:blipFill>
        <p:spPr bwMode="auto">
          <a:xfrm>
            <a:off x="270665" y="5702406"/>
            <a:ext cx="6316669" cy="3084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Slide Number Placeholder 3">
            <a:extLst>
              <a:ext uri="{FF2B5EF4-FFF2-40B4-BE49-F238E27FC236}">
                <a16:creationId xmlns:a16="http://schemas.microsoft.com/office/drawing/2014/main" id="{1893EBFC-080D-44C7-9E7F-356C0E6656F1}"/>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29</a:t>
            </a:fld>
            <a:endParaRPr lang="de-DE" dirty="0"/>
          </a:p>
        </p:txBody>
      </p:sp>
    </p:spTree>
    <p:extLst>
      <p:ext uri="{BB962C8B-B14F-4D97-AF65-F5344CB8AC3E}">
        <p14:creationId xmlns:p14="http://schemas.microsoft.com/office/powerpoint/2010/main" val="2130683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22" name="Tabelle 31"/>
          <p:cNvGraphicFramePr>
            <a:graphicFrameLocks/>
          </p:cNvGraphicFramePr>
          <p:nvPr>
            <p:extLst>
              <p:ext uri="{D42A27DB-BD31-4B8C-83A1-F6EECF244321}">
                <p14:modId xmlns:p14="http://schemas.microsoft.com/office/powerpoint/2010/main" val="3214124122"/>
              </p:ext>
            </p:extLst>
          </p:nvPr>
        </p:nvGraphicFramePr>
        <p:xfrm>
          <a:off x="422724" y="2232062"/>
          <a:ext cx="6389716" cy="4168738"/>
        </p:xfrm>
        <a:graphic>
          <a:graphicData uri="http://schemas.openxmlformats.org/drawingml/2006/table">
            <a:tbl>
              <a:tblPr bandRow="1">
                <a:tableStyleId>{2A488322-F2BA-4B5B-9748-0D474271808F}</a:tableStyleId>
              </a:tblPr>
              <a:tblGrid>
                <a:gridCol w="1423394">
                  <a:extLst>
                    <a:ext uri="{9D8B030D-6E8A-4147-A177-3AD203B41FA5}">
                      <a16:colId xmlns:a16="http://schemas.microsoft.com/office/drawing/2014/main" val="20000"/>
                    </a:ext>
                  </a:extLst>
                </a:gridCol>
                <a:gridCol w="4966322">
                  <a:extLst>
                    <a:ext uri="{9D8B030D-6E8A-4147-A177-3AD203B41FA5}">
                      <a16:colId xmlns:a16="http://schemas.microsoft.com/office/drawing/2014/main" val="20001"/>
                    </a:ext>
                  </a:extLst>
                </a:gridCol>
              </a:tblGrid>
              <a:tr h="2218505">
                <a:tc>
                  <a:txBody>
                    <a:bodyPr/>
                    <a:lstStyle/>
                    <a:p>
                      <a:pPr algn="l" defTabSz="685800">
                        <a:defRPr sz="1800"/>
                      </a:pPr>
                      <a:r>
                        <a:rPr lang="de-DE" sz="1400" b="1" dirty="0"/>
                        <a:t>Plakat 1:</a:t>
                      </a:r>
                    </a:p>
                    <a:p>
                      <a:pPr algn="l" defTabSz="685800">
                        <a:defRPr sz="1800"/>
                      </a:pPr>
                      <a:r>
                        <a:rPr lang="de-DE" sz="1400" b="1" dirty="0"/>
                        <a:t>Der Schreibprozess</a:t>
                      </a:r>
                      <a:endParaRPr sz="3200" i="1" dirty="0"/>
                    </a:p>
                  </a:txBody>
                  <a:tcPr marL="45720" marR="45720" anchor="ctr"/>
                </a:tc>
                <a:tc>
                  <a:txBody>
                    <a:bodyPr/>
                    <a:lstStyle/>
                    <a:p>
                      <a:pPr marL="0" indent="0" algn="l" defTabSz="685800">
                        <a:buFont typeface="Arial"/>
                        <a:buNone/>
                        <a:defRPr sz="1200"/>
                      </a:pPr>
                      <a:r>
                        <a:rPr lang="de-DE" sz="1400" dirty="0"/>
                        <a:t>Viele </a:t>
                      </a:r>
                      <a:r>
                        <a:rPr lang="de-DE" sz="1400" dirty="0" err="1"/>
                        <a:t>SuS</a:t>
                      </a:r>
                      <a:r>
                        <a:rPr lang="de-DE" sz="1400" dirty="0"/>
                        <a:t> sind schwer zu motivieren, wenn es darum geht, einen Text zu überarbeiten. Das Plakat </a:t>
                      </a:r>
                      <a:r>
                        <a:rPr lang="de-DE" sz="1400" b="1" dirty="0"/>
                        <a:t>Der Schreibprozess </a:t>
                      </a:r>
                      <a:r>
                        <a:rPr lang="de-DE" sz="1400" dirty="0"/>
                        <a:t>kann verwendet werden, um die </a:t>
                      </a:r>
                      <a:r>
                        <a:rPr lang="de-DE" sz="1400" dirty="0" err="1"/>
                        <a:t>SuS</a:t>
                      </a:r>
                      <a:r>
                        <a:rPr lang="de-DE" sz="1400" dirty="0"/>
                        <a:t> für die Überarbeitungsphase zu sensibilisieren. Das Plakat zeigt, wo sie sich befinden und welche Schritte noch ausstehen. Die Lehrkraft kann Magnete oder Wäscheklammern in dem Rechteck anbringen, in dem sich die </a:t>
                      </a:r>
                      <a:r>
                        <a:rPr lang="de-DE" sz="1400" dirty="0" err="1"/>
                        <a:t>SuS</a:t>
                      </a:r>
                      <a:r>
                        <a:rPr lang="de-DE" sz="1400" dirty="0"/>
                        <a:t> im Schreibprozess befinden, um sie visuell daran zu erinnern, was noch vor ihnen liegt. Es werden zwei Varianten dieses Plakats angeboten.</a:t>
                      </a:r>
                      <a:endParaRPr sz="1400" dirty="0"/>
                    </a:p>
                  </a:txBody>
                  <a:tcPr marL="45720" marR="45720" anchor="ctr"/>
                </a:tc>
                <a:extLst>
                  <a:ext uri="{0D108BD9-81ED-4DB2-BD59-A6C34878D82A}">
                    <a16:rowId xmlns:a16="http://schemas.microsoft.com/office/drawing/2014/main" val="10002"/>
                  </a:ext>
                </a:extLst>
              </a:tr>
              <a:tr h="1950233">
                <a:tc>
                  <a:txBody>
                    <a:bodyPr/>
                    <a:lstStyle/>
                    <a:p>
                      <a:pPr algn="l" defTabSz="685800">
                        <a:defRPr sz="1800"/>
                      </a:pPr>
                      <a:r>
                        <a:rPr lang="de-DE" sz="1400" b="1" dirty="0" err="1">
                          <a:solidFill>
                            <a:schemeClr val="tx1"/>
                          </a:solidFill>
                        </a:rPr>
                        <a:t>Kriterienfächer</a:t>
                      </a:r>
                      <a:endParaRPr sz="1400" b="1" dirty="0">
                        <a:solidFill>
                          <a:schemeClr val="tx1"/>
                        </a:solidFill>
                        <a:latin typeface="+mn-lt"/>
                        <a:ea typeface="+mn-ea"/>
                        <a:cs typeface="+mn-cs"/>
                      </a:endParaRPr>
                    </a:p>
                  </a:txBody>
                  <a:tcPr marL="45720" marR="45720" anchor="ctr"/>
                </a:tc>
                <a:tc>
                  <a:txBody>
                    <a:bodyPr/>
                    <a:lstStyle/>
                    <a:p>
                      <a:pPr marL="0" indent="0" algn="l" defTabSz="685800">
                        <a:buFont typeface="Arial"/>
                        <a:buNone/>
                        <a:defRPr sz="1200"/>
                      </a:pPr>
                      <a:r>
                        <a:rPr lang="de-DE" sz="1400" b="0" u="none" dirty="0"/>
                        <a:t>Für erfolgreiches Schreiben ist es wichtig, sich die Kriterien einer Textsorte in Erinnerung zu rufen. Der </a:t>
                      </a:r>
                      <a:r>
                        <a:rPr lang="de-DE" sz="1400" b="0" u="none" dirty="0" err="1"/>
                        <a:t>Kriterienfächer</a:t>
                      </a:r>
                      <a:r>
                        <a:rPr lang="de-DE" sz="1400" b="0" u="none" dirty="0"/>
                        <a:t> ist ein flexibles Hilfsmittel, das entweder als Gedächtnisstütze für </a:t>
                      </a:r>
                      <a:r>
                        <a:rPr lang="de-DE" sz="1400" b="0" u="none" dirty="0" err="1"/>
                        <a:t>SuS</a:t>
                      </a:r>
                      <a:r>
                        <a:rPr lang="de-DE" sz="1400" b="0" u="none" dirty="0"/>
                        <a:t> in der ersten Entwurfsphase oder beim Feedback zu einem Text eingesetzt werden kann. In der Feedback-Phase kann der Fächer entweder für Peer-Feedback oder Selbst-Feedback als Alternative zum Feedbackbogen verwendet werden.</a:t>
                      </a:r>
                      <a:endParaRPr sz="1400" b="0" u="none" dirty="0"/>
                    </a:p>
                  </a:txBody>
                  <a:tcPr marL="45720" marR="45720" anchor="ctr"/>
                </a:tc>
                <a:extLst>
                  <a:ext uri="{0D108BD9-81ED-4DB2-BD59-A6C34878D82A}">
                    <a16:rowId xmlns:a16="http://schemas.microsoft.com/office/drawing/2014/main" val="10003"/>
                  </a:ext>
                </a:extLst>
              </a:tr>
            </a:tbl>
          </a:graphicData>
        </a:graphic>
      </p:graphicFrame>
      <p:sp>
        <p:nvSpPr>
          <p:cNvPr id="128"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129" name="Textfeld 39"/>
          <p:cNvSpPr txBox="1"/>
          <p:nvPr/>
        </p:nvSpPr>
        <p:spPr bwMode="auto">
          <a:xfrm>
            <a:off x="111268" y="584872"/>
            <a:ext cx="6595492" cy="370840"/>
          </a:xfrm>
          <a:prstGeom prst="rect">
            <a:avLst/>
          </a:prstGeom>
          <a:noFill/>
          <a:ln w="12700" cap="flat">
            <a:noFill/>
            <a:miter lim="400000"/>
          </a:ln>
          <a:effectLst/>
        </p:spPr>
        <p:txBody>
          <a:bodyPr wrap="square" lIns="45718" tIns="45718" rIns="45718" bIns="45718" numCol="1" anchor="t">
            <a:spAutoFit/>
          </a:bodyPr>
          <a:lstStyle>
            <a:lvl1pPr algn="ctr">
              <a:defRPr b="1">
                <a:latin typeface="+mj-lt"/>
                <a:ea typeface="+mj-ea"/>
                <a:cs typeface="+mj-cs"/>
              </a:defRPr>
            </a:lvl1pPr>
          </a:lstStyle>
          <a:p>
            <a:pPr>
              <a:defRPr/>
            </a:pPr>
            <a:r>
              <a:rPr lang="de-DE" dirty="0">
                <a:latin typeface="+mn-lt"/>
              </a:rPr>
              <a:t>Optionales Material</a:t>
            </a:r>
            <a:endParaRPr dirty="0">
              <a:latin typeface="+mn-lt"/>
            </a:endParaRPr>
          </a:p>
        </p:txBody>
      </p:sp>
      <p:sp>
        <p:nvSpPr>
          <p:cNvPr id="5" name="Gerade Verbindung 38">
            <a:extLst>
              <a:ext uri="{FF2B5EF4-FFF2-40B4-BE49-F238E27FC236}">
                <a16:creationId xmlns:a16="http://schemas.microsoft.com/office/drawing/2014/main" id="{5D97F262-A2CD-4F81-BF00-05B9DAD87355}"/>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dirty="0"/>
          </a:p>
        </p:txBody>
      </p:sp>
      <p:sp>
        <p:nvSpPr>
          <p:cNvPr id="9" name="Slide Number Placeholder 3">
            <a:extLst>
              <a:ext uri="{FF2B5EF4-FFF2-40B4-BE49-F238E27FC236}">
                <a16:creationId xmlns:a16="http://schemas.microsoft.com/office/drawing/2014/main" id="{FB7D32E2-38D5-4EBA-A9CE-4E53BFBCC4AE}"/>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3</a:t>
            </a:fld>
            <a:endParaRPr lang="de-DE"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853699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Wortschatzübung (Memory-Spiel)</a:t>
            </a:r>
            <a:endParaRPr sz="2200" spc="50" dirty="0"/>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13" name="Picture 12">
            <a:extLst>
              <a:ext uri="{FF2B5EF4-FFF2-40B4-BE49-F238E27FC236}">
                <a16:creationId xmlns:a16="http://schemas.microsoft.com/office/drawing/2014/main" id="{85D853BB-BDEB-4C34-8041-9DF05C5B78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pic>
        <p:nvPicPr>
          <p:cNvPr id="5" name="Picture 4">
            <a:extLst>
              <a:ext uri="{FF2B5EF4-FFF2-40B4-BE49-F238E27FC236}">
                <a16:creationId xmlns:a16="http://schemas.microsoft.com/office/drawing/2014/main" id="{6D384E08-AAFD-40BD-AC38-AE31BCE4F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615" y="2605521"/>
            <a:ext cx="2218769" cy="2218769"/>
          </a:xfrm>
          <a:prstGeom prst="rect">
            <a:avLst/>
          </a:prstGeom>
        </p:spPr>
      </p:pic>
      <p:pic>
        <p:nvPicPr>
          <p:cNvPr id="10" name="Picture 9">
            <a:extLst>
              <a:ext uri="{FF2B5EF4-FFF2-40B4-BE49-F238E27FC236}">
                <a16:creationId xmlns:a16="http://schemas.microsoft.com/office/drawing/2014/main" id="{FE655986-F81C-4798-8D94-961B100D799F}"/>
              </a:ext>
            </a:extLst>
          </p:cNvPr>
          <p:cNvPicPr>
            <a:picLocks noChangeAspect="1"/>
          </p:cNvPicPr>
          <p:nvPr/>
        </p:nvPicPr>
        <p:blipFill rotWithShape="1">
          <a:blip r:embed="rId4"/>
          <a:srcRect l="51026" t="10446" r="1810" b="3952"/>
          <a:stretch/>
        </p:blipFill>
        <p:spPr>
          <a:xfrm>
            <a:off x="412596" y="5793885"/>
            <a:ext cx="5973918" cy="3049406"/>
          </a:xfrm>
          <a:prstGeom prst="rect">
            <a:avLst/>
          </a:prstGeom>
        </p:spPr>
      </p:pic>
      <p:sp>
        <p:nvSpPr>
          <p:cNvPr id="12" name="Slide Number Placeholder 3">
            <a:extLst>
              <a:ext uri="{FF2B5EF4-FFF2-40B4-BE49-F238E27FC236}">
                <a16:creationId xmlns:a16="http://schemas.microsoft.com/office/drawing/2014/main" id="{E37F2B7E-FD38-458B-B213-28C69D435CC8}"/>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31</a:t>
            </a:fld>
            <a:endParaRPr lang="de-DE" dirty="0"/>
          </a:p>
        </p:txBody>
      </p:sp>
    </p:spTree>
    <p:extLst>
      <p:ext uri="{BB962C8B-B14F-4D97-AF65-F5344CB8AC3E}">
        <p14:creationId xmlns:p14="http://schemas.microsoft.com/office/powerpoint/2010/main" val="3825410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354153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49" name="TextBox 2"/>
          <p:cNvSpPr txBox="1"/>
          <p:nvPr/>
        </p:nvSpPr>
        <p:spPr bwMode="auto">
          <a:xfrm>
            <a:off x="276344" y="423499"/>
            <a:ext cx="4461443"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4a: </a:t>
            </a:r>
            <a:r>
              <a:rPr sz="2200" spc="50" dirty="0" err="1"/>
              <a:t>Adjektivsuche</a:t>
            </a:r>
            <a:endParaRPr sz="2200" spc="50" dirty="0"/>
          </a:p>
        </p:txBody>
      </p:sp>
      <p:grpSp>
        <p:nvGrpSpPr>
          <p:cNvPr id="457" name="Gruppieren 1"/>
          <p:cNvGrpSpPr/>
          <p:nvPr/>
        </p:nvGrpSpPr>
        <p:grpSpPr bwMode="auto">
          <a:xfrm>
            <a:off x="466356" y="2992649"/>
            <a:ext cx="4423810" cy="646328"/>
            <a:chOff x="0" y="0"/>
            <a:chExt cx="4423809" cy="646327"/>
          </a:xfrm>
        </p:grpSpPr>
        <p:sp>
          <p:nvSpPr>
            <p:cNvPr id="453" name="TextBox 18"/>
            <p:cNvSpPr txBox="1"/>
            <p:nvPr/>
          </p:nvSpPr>
          <p:spPr bwMode="auto">
            <a:xfrm>
              <a:off x="396001" y="1"/>
              <a:ext cx="4027808" cy="646326"/>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spc="50" dirty="0" err="1"/>
                <a:t>Unterstreiche</a:t>
              </a:r>
              <a:r>
                <a:rPr spc="50" dirty="0"/>
                <a:t> die </a:t>
              </a:r>
              <a:r>
                <a:rPr spc="50" dirty="0" err="1"/>
                <a:t>Adjektive</a:t>
              </a:r>
              <a:r>
                <a:rPr spc="50" dirty="0"/>
                <a:t>. Die </a:t>
              </a:r>
              <a:r>
                <a:rPr spc="50" dirty="0" err="1"/>
                <a:t>Zahl</a:t>
              </a:r>
              <a:r>
                <a:rPr spc="50" dirty="0"/>
                <a:t> </a:t>
              </a:r>
              <a:r>
                <a:rPr spc="50" dirty="0" err="1"/>
                <a:t>ist</a:t>
              </a:r>
              <a:r>
                <a:rPr spc="50" dirty="0"/>
                <a:t> </a:t>
              </a:r>
              <a:r>
                <a:rPr spc="50" dirty="0" err="1"/>
                <a:t>ein</a:t>
              </a:r>
              <a:r>
                <a:rPr spc="50" dirty="0"/>
                <a:t> </a:t>
              </a:r>
              <a:r>
                <a:rPr spc="50" dirty="0" err="1"/>
                <a:t>Hinweis</a:t>
              </a:r>
              <a:r>
                <a:rPr spc="50" dirty="0"/>
                <a:t> </a:t>
              </a:r>
              <a:r>
                <a:rPr spc="50" dirty="0" err="1"/>
                <a:t>darauf</a:t>
              </a:r>
              <a:r>
                <a:rPr spc="50" dirty="0"/>
                <a:t>, </a:t>
              </a:r>
              <a:r>
                <a:rPr spc="50" dirty="0" err="1"/>
                <a:t>wie</a:t>
              </a:r>
              <a:r>
                <a:rPr spc="50" dirty="0"/>
                <a:t> </a:t>
              </a:r>
              <a:r>
                <a:rPr spc="50" dirty="0" err="1"/>
                <a:t>viele</a:t>
              </a:r>
              <a:r>
                <a:rPr spc="50" dirty="0"/>
                <a:t> </a:t>
              </a:r>
              <a:r>
                <a:rPr spc="50" dirty="0" err="1"/>
                <a:t>Adjektive</a:t>
              </a:r>
              <a:r>
                <a:rPr spc="50" dirty="0"/>
                <a:t> es </a:t>
              </a:r>
              <a:r>
                <a:rPr spc="50" dirty="0" err="1"/>
                <a:t>gibt</a:t>
              </a:r>
              <a:r>
                <a:rPr spc="50" dirty="0"/>
                <a:t>!</a:t>
              </a:r>
            </a:p>
          </p:txBody>
        </p:sp>
        <p:grpSp>
          <p:nvGrpSpPr>
            <p:cNvPr id="456" name="Oval 19"/>
            <p:cNvGrpSpPr/>
            <p:nvPr/>
          </p:nvGrpSpPr>
          <p:grpSpPr bwMode="auto">
            <a:xfrm>
              <a:off x="0" y="0"/>
              <a:ext cx="365764" cy="370836"/>
              <a:chOff x="0" y="-1"/>
              <a:chExt cx="365763" cy="370835"/>
            </a:xfrm>
          </p:grpSpPr>
          <p:sp>
            <p:nvSpPr>
              <p:cNvPr id="454"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55"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grpSp>
        <p:nvGrpSpPr>
          <p:cNvPr id="461" name="Rectangle: Rounded Corners 12"/>
          <p:cNvGrpSpPr/>
          <p:nvPr/>
        </p:nvGrpSpPr>
        <p:grpSpPr bwMode="auto">
          <a:xfrm>
            <a:off x="482820" y="4457493"/>
            <a:ext cx="423502" cy="352194"/>
            <a:chOff x="0" y="0"/>
            <a:chExt cx="683805" cy="352192"/>
          </a:xfrm>
        </p:grpSpPr>
        <p:sp>
          <p:nvSpPr>
            <p:cNvPr id="459" name="Rounded Rectangle"/>
            <p:cNvSpPr/>
            <p:nvPr/>
          </p:nvSpPr>
          <p:spPr bwMode="auto">
            <a:xfrm>
              <a:off x="0" y="5146"/>
              <a:ext cx="683806" cy="341904"/>
            </a:xfrm>
            <a:prstGeom prst="roundRect">
              <a:avLst>
                <a:gd name="adj" fmla="val 16667"/>
              </a:avLst>
            </a:prstGeom>
            <a:solidFill>
              <a:srgbClr val="808080"/>
            </a:solid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60" name="2"/>
            <p:cNvSpPr txBox="1"/>
            <p:nvPr/>
          </p:nvSpPr>
          <p:spPr bwMode="auto">
            <a:xfrm>
              <a:off x="67407" y="0"/>
              <a:ext cx="548990" cy="352193"/>
            </a:xfrm>
            <a:prstGeom prst="rect">
              <a:avLst/>
            </a:prstGeom>
            <a:noFill/>
            <a:ln w="12700" cap="flat">
              <a:noFill/>
              <a:miter lim="400000"/>
            </a:ln>
            <a:effectLst/>
          </p:spPr>
          <p:txBody>
            <a:bodyPr wrap="square" lIns="45718" tIns="45718" rIns="45718" bIns="45718" numCol="1" anchor="ctr">
              <a:noAutofit/>
            </a:bodyPr>
            <a:lstStyle>
              <a:lvl1pPr algn="ctr">
                <a:defRPr>
                  <a:solidFill>
                    <a:srgbClr val="FFFFFF"/>
                  </a:solidFill>
                  <a:latin typeface="Fibel Nord"/>
                  <a:ea typeface="Fibel Nord"/>
                  <a:cs typeface="Fibel Nord"/>
                </a:defRPr>
              </a:lvl1pPr>
            </a:lstStyle>
            <a:p>
              <a:pPr>
                <a:defRPr/>
              </a:pPr>
              <a:r>
                <a:t>2 </a:t>
              </a:r>
            </a:p>
          </p:txBody>
        </p:sp>
      </p:grpSp>
      <p:grpSp>
        <p:nvGrpSpPr>
          <p:cNvPr id="464" name="Rectangle: Rounded Corners 13"/>
          <p:cNvGrpSpPr/>
          <p:nvPr/>
        </p:nvGrpSpPr>
        <p:grpSpPr bwMode="auto">
          <a:xfrm>
            <a:off x="493908" y="5108030"/>
            <a:ext cx="423503" cy="352194"/>
            <a:chOff x="0" y="0"/>
            <a:chExt cx="683805" cy="352192"/>
          </a:xfrm>
        </p:grpSpPr>
        <p:sp>
          <p:nvSpPr>
            <p:cNvPr id="462" name="Rounded Rectangle"/>
            <p:cNvSpPr/>
            <p:nvPr/>
          </p:nvSpPr>
          <p:spPr bwMode="auto">
            <a:xfrm>
              <a:off x="0" y="5146"/>
              <a:ext cx="683806" cy="341904"/>
            </a:xfrm>
            <a:prstGeom prst="roundRect">
              <a:avLst>
                <a:gd name="adj" fmla="val 16667"/>
              </a:avLst>
            </a:prstGeom>
            <a:solidFill>
              <a:srgbClr val="808080"/>
            </a:solid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63" name="1"/>
            <p:cNvSpPr txBox="1"/>
            <p:nvPr/>
          </p:nvSpPr>
          <p:spPr bwMode="auto">
            <a:xfrm>
              <a:off x="67408" y="0"/>
              <a:ext cx="548989" cy="352193"/>
            </a:xfrm>
            <a:prstGeom prst="rect">
              <a:avLst/>
            </a:prstGeom>
            <a:noFill/>
            <a:ln w="12700" cap="flat">
              <a:noFill/>
              <a:miter lim="400000"/>
            </a:ln>
            <a:effectLst/>
          </p:spPr>
          <p:txBody>
            <a:bodyPr wrap="square" lIns="45718" tIns="45718" rIns="45718" bIns="45718" numCol="1" anchor="ctr">
              <a:noAutofit/>
            </a:bodyPr>
            <a:lstStyle>
              <a:lvl1pPr algn="ctr">
                <a:defRPr>
                  <a:solidFill>
                    <a:srgbClr val="FFFFFF"/>
                  </a:solidFill>
                  <a:latin typeface="Fibel Nord"/>
                  <a:ea typeface="Fibel Nord"/>
                  <a:cs typeface="Fibel Nord"/>
                </a:defRPr>
              </a:lvl1pPr>
            </a:lstStyle>
            <a:p>
              <a:pPr>
                <a:defRPr/>
              </a:pPr>
              <a:r>
                <a:rPr lang="de-DE" dirty="0"/>
                <a:t>2</a:t>
              </a:r>
              <a:r>
                <a:rPr dirty="0"/>
                <a:t> </a:t>
              </a:r>
            </a:p>
          </p:txBody>
        </p:sp>
      </p:grpSp>
      <p:grpSp>
        <p:nvGrpSpPr>
          <p:cNvPr id="467" name="Rectangle: Rounded Corners 14"/>
          <p:cNvGrpSpPr/>
          <p:nvPr/>
        </p:nvGrpSpPr>
        <p:grpSpPr bwMode="auto">
          <a:xfrm>
            <a:off x="497936" y="5827640"/>
            <a:ext cx="423504" cy="352193"/>
            <a:chOff x="0" y="0"/>
            <a:chExt cx="683805" cy="352192"/>
          </a:xfrm>
        </p:grpSpPr>
        <p:sp>
          <p:nvSpPr>
            <p:cNvPr id="465" name="Rounded Rectangle"/>
            <p:cNvSpPr/>
            <p:nvPr/>
          </p:nvSpPr>
          <p:spPr bwMode="auto">
            <a:xfrm>
              <a:off x="0" y="5146"/>
              <a:ext cx="683806" cy="341904"/>
            </a:xfrm>
            <a:prstGeom prst="roundRect">
              <a:avLst>
                <a:gd name="adj" fmla="val 16667"/>
              </a:avLst>
            </a:prstGeom>
            <a:solidFill>
              <a:srgbClr val="808080"/>
            </a:solid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66" name="1"/>
            <p:cNvSpPr txBox="1"/>
            <p:nvPr/>
          </p:nvSpPr>
          <p:spPr bwMode="auto">
            <a:xfrm>
              <a:off x="67407" y="0"/>
              <a:ext cx="548990" cy="352193"/>
            </a:xfrm>
            <a:prstGeom prst="rect">
              <a:avLst/>
            </a:prstGeom>
            <a:noFill/>
            <a:ln w="12700" cap="flat">
              <a:noFill/>
              <a:miter lim="400000"/>
            </a:ln>
            <a:effectLst/>
          </p:spPr>
          <p:txBody>
            <a:bodyPr wrap="square" lIns="45718" tIns="45718" rIns="45718" bIns="45718" numCol="1" anchor="ctr">
              <a:noAutofit/>
            </a:bodyPr>
            <a:lstStyle>
              <a:lvl1pPr algn="ctr">
                <a:defRPr>
                  <a:solidFill>
                    <a:srgbClr val="FFFFFF"/>
                  </a:solidFill>
                  <a:latin typeface="Fibel Nord"/>
                  <a:ea typeface="Fibel Nord"/>
                  <a:cs typeface="Fibel Nord"/>
                </a:defRPr>
              </a:lvl1pPr>
            </a:lstStyle>
            <a:p>
              <a:pPr>
                <a:defRPr/>
              </a:pPr>
              <a:r>
                <a:t>1 </a:t>
              </a:r>
            </a:p>
          </p:txBody>
        </p:sp>
      </p:grpSp>
      <p:grpSp>
        <p:nvGrpSpPr>
          <p:cNvPr id="470" name="Rectangle: Rounded Corners 15"/>
          <p:cNvGrpSpPr/>
          <p:nvPr/>
        </p:nvGrpSpPr>
        <p:grpSpPr bwMode="auto">
          <a:xfrm>
            <a:off x="487068" y="6480186"/>
            <a:ext cx="423504" cy="352194"/>
            <a:chOff x="0" y="0"/>
            <a:chExt cx="683805" cy="352192"/>
          </a:xfrm>
        </p:grpSpPr>
        <p:sp>
          <p:nvSpPr>
            <p:cNvPr id="468" name="Rounded Rectangle"/>
            <p:cNvSpPr/>
            <p:nvPr/>
          </p:nvSpPr>
          <p:spPr bwMode="auto">
            <a:xfrm>
              <a:off x="0" y="5146"/>
              <a:ext cx="683806" cy="341904"/>
            </a:xfrm>
            <a:prstGeom prst="roundRect">
              <a:avLst>
                <a:gd name="adj" fmla="val 16667"/>
              </a:avLst>
            </a:prstGeom>
            <a:solidFill>
              <a:srgbClr val="808080"/>
            </a:solid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69" name="2"/>
            <p:cNvSpPr txBox="1"/>
            <p:nvPr/>
          </p:nvSpPr>
          <p:spPr bwMode="auto">
            <a:xfrm>
              <a:off x="67407" y="0"/>
              <a:ext cx="548990" cy="352193"/>
            </a:xfrm>
            <a:prstGeom prst="rect">
              <a:avLst/>
            </a:prstGeom>
            <a:noFill/>
            <a:ln w="12700" cap="flat">
              <a:noFill/>
              <a:miter lim="400000"/>
            </a:ln>
            <a:effectLst/>
          </p:spPr>
          <p:txBody>
            <a:bodyPr wrap="square" lIns="45718" tIns="45718" rIns="45718" bIns="45718" numCol="1" anchor="ctr">
              <a:noAutofit/>
            </a:bodyPr>
            <a:lstStyle>
              <a:lvl1pPr algn="ctr">
                <a:defRPr>
                  <a:solidFill>
                    <a:srgbClr val="FFFFFF"/>
                  </a:solidFill>
                  <a:latin typeface="Fibel Nord"/>
                  <a:ea typeface="Fibel Nord"/>
                  <a:cs typeface="Fibel Nord"/>
                </a:defRPr>
              </a:lvl1pPr>
            </a:lstStyle>
            <a:p>
              <a:pPr>
                <a:defRPr/>
              </a:pPr>
              <a:r>
                <a:t>2 </a:t>
              </a:r>
            </a:p>
          </p:txBody>
        </p:sp>
      </p:grpSp>
      <p:grpSp>
        <p:nvGrpSpPr>
          <p:cNvPr id="473" name="Rectangle: Rounded Corners 16"/>
          <p:cNvGrpSpPr/>
          <p:nvPr/>
        </p:nvGrpSpPr>
        <p:grpSpPr bwMode="auto">
          <a:xfrm>
            <a:off x="497936" y="7188901"/>
            <a:ext cx="423504" cy="352194"/>
            <a:chOff x="0" y="0"/>
            <a:chExt cx="683805" cy="352192"/>
          </a:xfrm>
        </p:grpSpPr>
        <p:sp>
          <p:nvSpPr>
            <p:cNvPr id="471" name="Rounded Rectangle"/>
            <p:cNvSpPr/>
            <p:nvPr/>
          </p:nvSpPr>
          <p:spPr bwMode="auto">
            <a:xfrm>
              <a:off x="0" y="5146"/>
              <a:ext cx="683806" cy="341904"/>
            </a:xfrm>
            <a:prstGeom prst="roundRect">
              <a:avLst>
                <a:gd name="adj" fmla="val 16667"/>
              </a:avLst>
            </a:prstGeom>
            <a:solidFill>
              <a:srgbClr val="808080"/>
            </a:solid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72" name="2"/>
            <p:cNvSpPr txBox="1"/>
            <p:nvPr/>
          </p:nvSpPr>
          <p:spPr bwMode="auto">
            <a:xfrm>
              <a:off x="67407" y="0"/>
              <a:ext cx="548990" cy="352193"/>
            </a:xfrm>
            <a:prstGeom prst="rect">
              <a:avLst/>
            </a:prstGeom>
            <a:noFill/>
            <a:ln w="12700" cap="flat">
              <a:noFill/>
              <a:miter lim="400000"/>
            </a:ln>
            <a:effectLst/>
          </p:spPr>
          <p:txBody>
            <a:bodyPr wrap="square" lIns="45718" tIns="45718" rIns="45718" bIns="45718" numCol="1" anchor="ctr">
              <a:noAutofit/>
            </a:bodyPr>
            <a:lstStyle>
              <a:lvl1pPr algn="ctr">
                <a:defRPr>
                  <a:solidFill>
                    <a:srgbClr val="FFFFFF"/>
                  </a:solidFill>
                  <a:latin typeface="Fibel Nord"/>
                  <a:ea typeface="Fibel Nord"/>
                  <a:cs typeface="Fibel Nord"/>
                </a:defRPr>
              </a:lvl1pPr>
            </a:lstStyle>
            <a:p>
              <a:pPr>
                <a:defRPr/>
              </a:pPr>
              <a:r>
                <a:rPr lang="de-DE" dirty="0"/>
                <a:t>1</a:t>
              </a:r>
              <a:r>
                <a:rPr dirty="0"/>
                <a:t> </a:t>
              </a:r>
            </a:p>
          </p:txBody>
        </p:sp>
      </p:grpSp>
      <p:grpSp>
        <p:nvGrpSpPr>
          <p:cNvPr id="476" name="Rectangle: Rounded Corners 17"/>
          <p:cNvGrpSpPr/>
          <p:nvPr/>
        </p:nvGrpSpPr>
        <p:grpSpPr bwMode="auto">
          <a:xfrm>
            <a:off x="497936" y="7893068"/>
            <a:ext cx="423504" cy="352193"/>
            <a:chOff x="0" y="0"/>
            <a:chExt cx="683805" cy="352192"/>
          </a:xfrm>
        </p:grpSpPr>
        <p:sp>
          <p:nvSpPr>
            <p:cNvPr id="474" name="Rounded Rectangle"/>
            <p:cNvSpPr/>
            <p:nvPr/>
          </p:nvSpPr>
          <p:spPr bwMode="auto">
            <a:xfrm>
              <a:off x="0" y="5146"/>
              <a:ext cx="683806" cy="341904"/>
            </a:xfrm>
            <a:prstGeom prst="roundRect">
              <a:avLst>
                <a:gd name="adj" fmla="val 16667"/>
              </a:avLst>
            </a:prstGeom>
            <a:solidFill>
              <a:srgbClr val="808080"/>
            </a:solid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75" name="1"/>
            <p:cNvSpPr txBox="1"/>
            <p:nvPr/>
          </p:nvSpPr>
          <p:spPr bwMode="auto">
            <a:xfrm>
              <a:off x="67407" y="0"/>
              <a:ext cx="548990" cy="352193"/>
            </a:xfrm>
            <a:prstGeom prst="rect">
              <a:avLst/>
            </a:prstGeom>
            <a:noFill/>
            <a:ln w="12700" cap="flat">
              <a:noFill/>
              <a:miter lim="400000"/>
            </a:ln>
            <a:effectLst/>
          </p:spPr>
          <p:txBody>
            <a:bodyPr wrap="square" lIns="45718" tIns="45718" rIns="45718" bIns="45718" numCol="1" anchor="ctr">
              <a:noAutofit/>
            </a:bodyPr>
            <a:lstStyle>
              <a:lvl1pPr algn="ctr">
                <a:defRPr>
                  <a:solidFill>
                    <a:srgbClr val="FFFFFF"/>
                  </a:solidFill>
                  <a:latin typeface="Fibel Nord"/>
                  <a:ea typeface="Fibel Nord"/>
                  <a:cs typeface="Fibel Nord"/>
                </a:defRPr>
              </a:lvl1pPr>
            </a:lstStyle>
            <a:p>
              <a:pPr>
                <a:defRPr/>
              </a:pPr>
              <a:r>
                <a:rPr lang="de-DE" dirty="0"/>
                <a:t>3</a:t>
              </a:r>
              <a:r>
                <a:rPr dirty="0"/>
                <a:t> </a:t>
              </a:r>
            </a:p>
          </p:txBody>
        </p:sp>
      </p:grpSp>
      <p:grpSp>
        <p:nvGrpSpPr>
          <p:cNvPr id="479" name="Rectangle: Rounded Corners 17"/>
          <p:cNvGrpSpPr/>
          <p:nvPr/>
        </p:nvGrpSpPr>
        <p:grpSpPr bwMode="auto">
          <a:xfrm>
            <a:off x="497936" y="8860279"/>
            <a:ext cx="423504" cy="352194"/>
            <a:chOff x="0" y="0"/>
            <a:chExt cx="683805" cy="352192"/>
          </a:xfrm>
        </p:grpSpPr>
        <p:sp>
          <p:nvSpPr>
            <p:cNvPr id="477" name="Rounded Rectangle"/>
            <p:cNvSpPr/>
            <p:nvPr/>
          </p:nvSpPr>
          <p:spPr bwMode="auto">
            <a:xfrm>
              <a:off x="0" y="5146"/>
              <a:ext cx="683806" cy="341904"/>
            </a:xfrm>
            <a:prstGeom prst="roundRect">
              <a:avLst>
                <a:gd name="adj" fmla="val 16667"/>
              </a:avLst>
            </a:prstGeom>
            <a:solidFill>
              <a:srgbClr val="808080"/>
            </a:solid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78" name="1"/>
            <p:cNvSpPr txBox="1"/>
            <p:nvPr/>
          </p:nvSpPr>
          <p:spPr bwMode="auto">
            <a:xfrm>
              <a:off x="67407" y="0"/>
              <a:ext cx="548990" cy="352193"/>
            </a:xfrm>
            <a:prstGeom prst="rect">
              <a:avLst/>
            </a:prstGeom>
            <a:noFill/>
            <a:ln w="12700" cap="flat">
              <a:noFill/>
              <a:miter lim="400000"/>
            </a:ln>
            <a:effectLst/>
          </p:spPr>
          <p:txBody>
            <a:bodyPr wrap="square" lIns="45718" tIns="45718" rIns="45718" bIns="45718" numCol="1" anchor="ctr">
              <a:noAutofit/>
            </a:bodyPr>
            <a:lstStyle>
              <a:lvl1pPr algn="ctr">
                <a:defRPr>
                  <a:solidFill>
                    <a:srgbClr val="FFFFFF"/>
                  </a:solidFill>
                  <a:latin typeface="Fibel Nord"/>
                  <a:ea typeface="Fibel Nord"/>
                  <a:cs typeface="Fibel Nord"/>
                </a:defRPr>
              </a:lvl1pPr>
            </a:lstStyle>
            <a:p>
              <a:pPr>
                <a:defRPr/>
              </a:pPr>
              <a:r>
                <a:t>1 </a:t>
              </a:r>
            </a:p>
          </p:txBody>
        </p:sp>
      </p:grpSp>
      <p:sp>
        <p:nvSpPr>
          <p:cNvPr id="38" name="Rectangle 6">
            <a:extLst>
              <a:ext uri="{FF2B5EF4-FFF2-40B4-BE49-F238E27FC236}">
                <a16:creationId xmlns:a16="http://schemas.microsoft.com/office/drawing/2014/main" id="{30847E94-A38B-4C6B-AC5F-3D0EC743D757}"/>
              </a:ext>
            </a:extLst>
          </p:cNvPr>
          <p:cNvSpPr/>
          <p:nvPr/>
        </p:nvSpPr>
        <p:spPr bwMode="auto">
          <a:xfrm>
            <a:off x="-783887" y="869007"/>
            <a:ext cx="7917771" cy="1726594"/>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35" name="TextBox 45">
            <a:extLst>
              <a:ext uri="{FF2B5EF4-FFF2-40B4-BE49-F238E27FC236}">
                <a16:creationId xmlns:a16="http://schemas.microsoft.com/office/drawing/2014/main" id="{86886298-0481-4143-BE30-0D2046B7F5A1}"/>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pic>
        <p:nvPicPr>
          <p:cNvPr id="37" name="Picture 36">
            <a:extLst>
              <a:ext uri="{FF2B5EF4-FFF2-40B4-BE49-F238E27FC236}">
                <a16:creationId xmlns:a16="http://schemas.microsoft.com/office/drawing/2014/main" id="{3BFD86B8-B33F-4304-8918-2B6384D6E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99649" y="1323761"/>
            <a:ext cx="2070003" cy="2928054"/>
          </a:xfrm>
          <a:prstGeom prst="rect">
            <a:avLst/>
          </a:prstGeom>
        </p:spPr>
      </p:pic>
      <p:sp>
        <p:nvSpPr>
          <p:cNvPr id="39" name="TextBox 38">
            <a:extLst>
              <a:ext uri="{FF2B5EF4-FFF2-40B4-BE49-F238E27FC236}">
                <a16:creationId xmlns:a16="http://schemas.microsoft.com/office/drawing/2014/main" id="{E3734B7F-8E2B-42DB-89A8-B786C0C7A13F}"/>
              </a:ext>
            </a:extLst>
          </p:cNvPr>
          <p:cNvSpPr txBox="1"/>
          <p:nvPr/>
        </p:nvSpPr>
        <p:spPr bwMode="auto">
          <a:xfrm>
            <a:off x="268413" y="858331"/>
            <a:ext cx="6586121" cy="1754326"/>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Mit Adjektiven kannst du Menschen, Dinge, Tiere, Gefühle oder Ereignisse genau beschreiben.</a:t>
            </a:r>
          </a:p>
          <a:p>
            <a:endParaRPr lang="de-DE" spc="50" dirty="0">
              <a:latin typeface="Fibel Nord" panose="020B0603050302020204" pitchFamily="34" charset="0"/>
            </a:endParaRPr>
          </a:p>
          <a:p>
            <a:r>
              <a:rPr lang="de-DE" b="1" spc="50" dirty="0">
                <a:latin typeface="Fibel Nord" panose="020B0603050302020204" pitchFamily="34" charset="0"/>
              </a:rPr>
              <a:t>Beispiele</a:t>
            </a:r>
            <a:r>
              <a:rPr lang="de-DE" spc="50" dirty="0">
                <a:latin typeface="Fibel Nord" panose="020B0603050302020204" pitchFamily="34" charset="0"/>
              </a:rPr>
              <a:t> für Adjektive:</a:t>
            </a:r>
          </a:p>
          <a:p>
            <a:r>
              <a:rPr lang="de-DE" spc="50" dirty="0">
                <a:latin typeface="Fibel Nord" panose="020B0603050302020204" pitchFamily="34" charset="0"/>
              </a:rPr>
              <a:t>Die lustige Fee singt.</a:t>
            </a:r>
          </a:p>
          <a:p>
            <a:r>
              <a:rPr lang="de-DE" spc="50" dirty="0">
                <a:latin typeface="Fibel Nord" panose="020B0603050302020204" pitchFamily="34" charset="0"/>
              </a:rPr>
              <a:t>Der Troll ist alt.</a:t>
            </a:r>
          </a:p>
        </p:txBody>
      </p:sp>
      <p:cxnSp>
        <p:nvCxnSpPr>
          <p:cNvPr id="41" name="Straight Connector 40">
            <a:extLst>
              <a:ext uri="{FF2B5EF4-FFF2-40B4-BE49-F238E27FC236}">
                <a16:creationId xmlns:a16="http://schemas.microsoft.com/office/drawing/2014/main" id="{8881F2CF-003E-4E89-A070-8AE0F998A3A5}"/>
              </a:ext>
            </a:extLst>
          </p:cNvPr>
          <p:cNvCxnSpPr>
            <a:cxnSpLocks/>
          </p:cNvCxnSpPr>
          <p:nvPr/>
        </p:nvCxnSpPr>
        <p:spPr bwMode="auto">
          <a:xfrm>
            <a:off x="618373" y="2257692"/>
            <a:ext cx="588635"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cxnSp>
        <p:nvCxnSpPr>
          <p:cNvPr id="42" name="Straight Connector 41">
            <a:extLst>
              <a:ext uri="{FF2B5EF4-FFF2-40B4-BE49-F238E27FC236}">
                <a16:creationId xmlns:a16="http://schemas.microsoft.com/office/drawing/2014/main" id="{E285F306-571D-45BB-995D-6247B1BA2AF9}"/>
              </a:ext>
            </a:extLst>
          </p:cNvPr>
          <p:cNvCxnSpPr>
            <a:cxnSpLocks/>
          </p:cNvCxnSpPr>
          <p:nvPr/>
        </p:nvCxnSpPr>
        <p:spPr bwMode="auto">
          <a:xfrm>
            <a:off x="1331605" y="2532012"/>
            <a:ext cx="289931"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sp>
        <p:nvSpPr>
          <p:cNvPr id="2" name="TextBox 1">
            <a:extLst>
              <a:ext uri="{FF2B5EF4-FFF2-40B4-BE49-F238E27FC236}">
                <a16:creationId xmlns:a16="http://schemas.microsoft.com/office/drawing/2014/main" id="{1D5F67C8-F717-4A1D-A985-676D155489F9}"/>
              </a:ext>
            </a:extLst>
          </p:cNvPr>
          <p:cNvSpPr txBox="1"/>
          <p:nvPr/>
        </p:nvSpPr>
        <p:spPr bwMode="auto">
          <a:xfrm>
            <a:off x="952088" y="4438901"/>
            <a:ext cx="5902445" cy="5170646"/>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200" spc="50" dirty="0">
                <a:latin typeface="Fibel Nord" panose="020B0603050302020204" pitchFamily="34" charset="0"/>
              </a:rPr>
              <a:t>Kobi der Elf ist klein und kräftig.</a:t>
            </a:r>
          </a:p>
          <a:p>
            <a:endParaRPr lang="de-DE" sz="2200" spc="50" dirty="0">
              <a:latin typeface="Fibel Nord" panose="020B0603050302020204" pitchFamily="34" charset="0"/>
            </a:endParaRPr>
          </a:p>
          <a:p>
            <a:r>
              <a:rPr lang="de-DE" sz="2200" spc="50" dirty="0">
                <a:latin typeface="Fibel Nord" panose="020B0603050302020204" pitchFamily="34" charset="0"/>
              </a:rPr>
              <a:t>Er ist 14 Jahre alt und hat kurze, schwarze Haare.</a:t>
            </a:r>
          </a:p>
          <a:p>
            <a:endParaRPr lang="de-DE" sz="2200" spc="50" dirty="0">
              <a:latin typeface="Fibel Nord" panose="020B0603050302020204" pitchFamily="34" charset="0"/>
            </a:endParaRPr>
          </a:p>
          <a:p>
            <a:r>
              <a:rPr lang="de-DE" sz="2200" spc="50" dirty="0">
                <a:latin typeface="Fibel Nord" panose="020B0603050302020204" pitchFamily="34" charset="0"/>
              </a:rPr>
              <a:t>Seine Augen sind blau wie der Himmel.</a:t>
            </a:r>
          </a:p>
          <a:p>
            <a:endParaRPr lang="de-DE" sz="2200" spc="50" dirty="0">
              <a:latin typeface="Fibel Nord" panose="020B0603050302020204" pitchFamily="34" charset="0"/>
            </a:endParaRPr>
          </a:p>
          <a:p>
            <a:r>
              <a:rPr lang="de-DE" sz="2200" spc="50" dirty="0">
                <a:latin typeface="Fibel Nord" panose="020B0603050302020204" pitchFamily="34" charset="0"/>
              </a:rPr>
              <a:t>Die Ohren von Kobi sind groß und spitz.</a:t>
            </a:r>
          </a:p>
          <a:p>
            <a:endParaRPr lang="de-DE" sz="2200" spc="50" dirty="0">
              <a:latin typeface="Fibel Nord" panose="020B0603050302020204" pitchFamily="34" charset="0"/>
            </a:endParaRPr>
          </a:p>
          <a:p>
            <a:r>
              <a:rPr lang="de-DE" sz="2200" spc="50" dirty="0">
                <a:latin typeface="Fibel Nord" panose="020B0603050302020204" pitchFamily="34" charset="0"/>
              </a:rPr>
              <a:t>Auf dem Kopf trägt er eine erdbeerrote Mütze.</a:t>
            </a:r>
          </a:p>
          <a:p>
            <a:endParaRPr lang="de-DE" sz="2200" spc="50" dirty="0">
              <a:latin typeface="Fibel Nord" panose="020B0603050302020204" pitchFamily="34" charset="0"/>
            </a:endParaRPr>
          </a:p>
          <a:p>
            <a:r>
              <a:rPr lang="de-DE" sz="2200" spc="50" dirty="0">
                <a:latin typeface="Fibel Nord" panose="020B0603050302020204" pitchFamily="34" charset="0"/>
              </a:rPr>
              <a:t>Seine hellblaue Weste passt gut zu seiner weiten, dunkelblauen Hose.</a:t>
            </a:r>
          </a:p>
          <a:p>
            <a:endParaRPr lang="de-DE" sz="2200" spc="50" dirty="0">
              <a:latin typeface="Fibel Nord" panose="020B0603050302020204" pitchFamily="34" charset="0"/>
            </a:endParaRPr>
          </a:p>
          <a:p>
            <a:r>
              <a:rPr lang="de-DE" sz="2200" spc="50" dirty="0">
                <a:latin typeface="Fibel Nord" panose="020B0603050302020204" pitchFamily="34" charset="0"/>
              </a:rPr>
              <a:t>Kobi ist sehr lustig und spielt gerne in den Beerensträuchern.</a:t>
            </a:r>
          </a:p>
        </p:txBody>
      </p:sp>
      <p:sp>
        <p:nvSpPr>
          <p:cNvPr id="43" name="Slide Number Placeholder 3">
            <a:extLst>
              <a:ext uri="{FF2B5EF4-FFF2-40B4-BE49-F238E27FC236}">
                <a16:creationId xmlns:a16="http://schemas.microsoft.com/office/drawing/2014/main" id="{37AF0ACF-6D15-434C-AD61-767205046810}"/>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33</a:t>
            </a:fld>
            <a:endParaRPr lang="de-DE"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766805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Rectangle 6">
            <a:extLst>
              <a:ext uri="{FF2B5EF4-FFF2-40B4-BE49-F238E27FC236}">
                <a16:creationId xmlns:a16="http://schemas.microsoft.com/office/drawing/2014/main" id="{B2D12F06-1B37-45D1-97FA-672D7137A834}"/>
              </a:ext>
            </a:extLst>
          </p:cNvPr>
          <p:cNvSpPr/>
          <p:nvPr/>
        </p:nvSpPr>
        <p:spPr bwMode="auto">
          <a:xfrm>
            <a:off x="1364776" y="5938881"/>
            <a:ext cx="4408227" cy="3898880"/>
          </a:xfrm>
          <a:custGeom>
            <a:avLst/>
            <a:gdLst>
              <a:gd name="connsiteX0" fmla="*/ 0 w 4408227"/>
              <a:gd name="connsiteY0" fmla="*/ 0 h 3898880"/>
              <a:gd name="connsiteX1" fmla="*/ 4408227 w 4408227"/>
              <a:gd name="connsiteY1" fmla="*/ 0 h 3898880"/>
              <a:gd name="connsiteX2" fmla="*/ 4408227 w 4408227"/>
              <a:gd name="connsiteY2" fmla="*/ 3898880 h 3898880"/>
              <a:gd name="connsiteX3" fmla="*/ 0 w 4408227"/>
              <a:gd name="connsiteY3" fmla="*/ 3898880 h 3898880"/>
              <a:gd name="connsiteX4" fmla="*/ 0 w 4408227"/>
              <a:gd name="connsiteY4" fmla="*/ 0 h 389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227" h="3898880" fill="none" extrusionOk="0">
                <a:moveTo>
                  <a:pt x="0" y="0"/>
                </a:moveTo>
                <a:cubicBezTo>
                  <a:pt x="2107212" y="-33775"/>
                  <a:pt x="2209677" y="138873"/>
                  <a:pt x="4408227" y="0"/>
                </a:cubicBezTo>
                <a:cubicBezTo>
                  <a:pt x="4334456" y="1941380"/>
                  <a:pt x="4252344" y="3250906"/>
                  <a:pt x="4408227" y="3898880"/>
                </a:cubicBezTo>
                <a:cubicBezTo>
                  <a:pt x="3915200" y="3761550"/>
                  <a:pt x="1861387" y="3761024"/>
                  <a:pt x="0" y="3898880"/>
                </a:cubicBezTo>
                <a:cubicBezTo>
                  <a:pt x="152408" y="2698861"/>
                  <a:pt x="73868" y="926683"/>
                  <a:pt x="0" y="0"/>
                </a:cubicBezTo>
                <a:close/>
              </a:path>
              <a:path w="4408227" h="3898880" stroke="0" extrusionOk="0">
                <a:moveTo>
                  <a:pt x="0" y="0"/>
                </a:moveTo>
                <a:cubicBezTo>
                  <a:pt x="913679" y="-101487"/>
                  <a:pt x="3200399" y="-162162"/>
                  <a:pt x="4408227" y="0"/>
                </a:cubicBezTo>
                <a:cubicBezTo>
                  <a:pt x="4468940" y="521069"/>
                  <a:pt x="4347155" y="2015001"/>
                  <a:pt x="4408227" y="3898880"/>
                </a:cubicBezTo>
                <a:cubicBezTo>
                  <a:pt x="2332948" y="3948945"/>
                  <a:pt x="447824" y="3740431"/>
                  <a:pt x="0" y="3898880"/>
                </a:cubicBezTo>
                <a:cubicBezTo>
                  <a:pt x="-24452" y="2280991"/>
                  <a:pt x="-67663" y="1685756"/>
                  <a:pt x="0" y="0"/>
                </a:cubicBezTo>
                <a:close/>
              </a:path>
            </a:pathLst>
          </a:custGeom>
          <a:solidFill>
            <a:schemeClr val="accent5">
              <a:lumMod val="20000"/>
              <a:lumOff val="80000"/>
            </a:schemeClr>
          </a:solidFill>
          <a:ln w="25400" cap="flat">
            <a:solidFill>
              <a:schemeClr val="accent5"/>
            </a:solidFill>
            <a:prstDash val="solid"/>
            <a:round/>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4a: Adjektivsuche</a:t>
            </a:r>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13" name="Picture 12">
            <a:extLst>
              <a:ext uri="{FF2B5EF4-FFF2-40B4-BE49-F238E27FC236}">
                <a16:creationId xmlns:a16="http://schemas.microsoft.com/office/drawing/2014/main" id="{8F1AFA61-9759-42A2-A4A1-0CB16E589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264338" y="6103075"/>
            <a:ext cx="2640255" cy="3734685"/>
          </a:xfrm>
          <a:prstGeom prst="rect">
            <a:avLst/>
          </a:prstGeom>
        </p:spPr>
      </p:pic>
      <p:pic>
        <p:nvPicPr>
          <p:cNvPr id="6" name="Picture 5">
            <a:extLst>
              <a:ext uri="{FF2B5EF4-FFF2-40B4-BE49-F238E27FC236}">
                <a16:creationId xmlns:a16="http://schemas.microsoft.com/office/drawing/2014/main" id="{76863CFD-124F-4BEB-A02C-E2E67B556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615" y="2728024"/>
            <a:ext cx="2218769" cy="2218769"/>
          </a:xfrm>
          <a:prstGeom prst="rect">
            <a:avLst/>
          </a:prstGeom>
        </p:spPr>
      </p:pic>
      <p:pic>
        <p:nvPicPr>
          <p:cNvPr id="16" name="Picture 15">
            <a:extLst>
              <a:ext uri="{FF2B5EF4-FFF2-40B4-BE49-F238E27FC236}">
                <a16:creationId xmlns:a16="http://schemas.microsoft.com/office/drawing/2014/main" id="{E0CFEC04-32F0-4EF1-9636-FDC9C03899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sp>
        <p:nvSpPr>
          <p:cNvPr id="12" name="Slide Number Placeholder 3">
            <a:extLst>
              <a:ext uri="{FF2B5EF4-FFF2-40B4-BE49-F238E27FC236}">
                <a16:creationId xmlns:a16="http://schemas.microsoft.com/office/drawing/2014/main" id="{0B85EC7C-519E-4FB7-A086-1D62D27B0A0E}"/>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35</a:t>
            </a:fld>
            <a:endParaRPr lang="de-DE" dirty="0"/>
          </a:p>
        </p:txBody>
      </p:sp>
    </p:spTree>
    <p:extLst>
      <p:ext uri="{BB962C8B-B14F-4D97-AF65-F5344CB8AC3E}">
        <p14:creationId xmlns:p14="http://schemas.microsoft.com/office/powerpoint/2010/main" val="2841764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937671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99" name="Rectangle 6"/>
          <p:cNvSpPr/>
          <p:nvPr/>
        </p:nvSpPr>
        <p:spPr bwMode="auto">
          <a:xfrm>
            <a:off x="-783887" y="881707"/>
            <a:ext cx="7917771" cy="2153082"/>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401" name="TextBox 2"/>
          <p:cNvSpPr txBox="1"/>
          <p:nvPr/>
        </p:nvSpPr>
        <p:spPr bwMode="auto">
          <a:xfrm>
            <a:off x="268413" y="436199"/>
            <a:ext cx="5922650"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4b: </a:t>
            </a:r>
            <a:r>
              <a:rPr sz="2200" spc="50" dirty="0" err="1"/>
              <a:t>Adjektivsuche</a:t>
            </a:r>
            <a:endParaRPr sz="2200" spc="50" dirty="0"/>
          </a:p>
        </p:txBody>
      </p:sp>
      <p:sp>
        <p:nvSpPr>
          <p:cNvPr id="402" name="TextBox 3"/>
          <p:cNvSpPr txBox="1"/>
          <p:nvPr/>
        </p:nvSpPr>
        <p:spPr bwMode="auto">
          <a:xfrm>
            <a:off x="504001" y="4762110"/>
            <a:ext cx="6350533" cy="3700881"/>
          </a:xfrm>
          <a:prstGeom prst="rect">
            <a:avLst/>
          </a:prstGeom>
          <a:ln w="12700">
            <a:miter lim="400000"/>
          </a:ln>
        </p:spPr>
        <p:txBody>
          <a:bodyPr wrap="square" lIns="45718" tIns="45718" rIns="45718" bIns="45718">
            <a:spAutoFit/>
          </a:bodyPr>
          <a:lstStyle>
            <a:lvl1pPr>
              <a:lnSpc>
                <a:spcPct val="200000"/>
              </a:lnSpc>
              <a:spcBef>
                <a:spcPts val="800"/>
              </a:spcBef>
              <a:defRPr sz="2000">
                <a:latin typeface="Fibel Nord"/>
                <a:ea typeface="Fibel Nord"/>
                <a:cs typeface="Fibel Nord"/>
              </a:defRPr>
            </a:lvl1pPr>
          </a:lstStyle>
          <a:p>
            <a:pPr>
              <a:spcBef>
                <a:spcPts val="0"/>
              </a:spcBef>
              <a:defRPr/>
            </a:pPr>
            <a:r>
              <a:rPr lang="de-DE" spc="50" dirty="0"/>
              <a:t>Kobi der Elf </a:t>
            </a:r>
            <a:r>
              <a:rPr spc="50" dirty="0" err="1"/>
              <a:t>ist</a:t>
            </a:r>
            <a:r>
              <a:rPr spc="50" dirty="0"/>
              <a:t> </a:t>
            </a:r>
            <a:r>
              <a:rPr spc="50" dirty="0" err="1"/>
              <a:t>klein</a:t>
            </a:r>
            <a:r>
              <a:rPr lang="de-DE" spc="50" dirty="0"/>
              <a:t> und</a:t>
            </a:r>
            <a:r>
              <a:rPr spc="50" dirty="0"/>
              <a:t> </a:t>
            </a:r>
            <a:r>
              <a:rPr spc="50" dirty="0" err="1"/>
              <a:t>kräftig</a:t>
            </a:r>
            <a:r>
              <a:rPr spc="50" dirty="0"/>
              <a:t>. Er </a:t>
            </a:r>
            <a:r>
              <a:rPr spc="50" dirty="0" err="1"/>
              <a:t>ist</a:t>
            </a:r>
            <a:r>
              <a:rPr spc="50" dirty="0"/>
              <a:t> 14 Jahre alt und hat </a:t>
            </a:r>
            <a:r>
              <a:rPr spc="50" dirty="0" err="1"/>
              <a:t>kurze</a:t>
            </a:r>
            <a:r>
              <a:rPr lang="de-DE" spc="50" dirty="0"/>
              <a:t>,</a:t>
            </a:r>
            <a:r>
              <a:rPr spc="50" dirty="0"/>
              <a:t> </a:t>
            </a:r>
            <a:r>
              <a:rPr spc="50" dirty="0" err="1"/>
              <a:t>schwarze</a:t>
            </a:r>
            <a:r>
              <a:rPr spc="50" dirty="0"/>
              <a:t> </a:t>
            </a:r>
            <a:r>
              <a:rPr spc="50" dirty="0" err="1"/>
              <a:t>Haare</a:t>
            </a:r>
            <a:r>
              <a:rPr spc="50" dirty="0"/>
              <a:t>. Seine </a:t>
            </a:r>
            <a:r>
              <a:rPr spc="50" dirty="0" err="1"/>
              <a:t>Augen</a:t>
            </a:r>
            <a:r>
              <a:rPr spc="50" dirty="0"/>
              <a:t> </a:t>
            </a:r>
            <a:r>
              <a:rPr spc="50" dirty="0" err="1"/>
              <a:t>sind</a:t>
            </a:r>
            <a:r>
              <a:rPr spc="50" dirty="0"/>
              <a:t> </a:t>
            </a:r>
            <a:r>
              <a:rPr spc="50" dirty="0" err="1"/>
              <a:t>blau</a:t>
            </a:r>
            <a:r>
              <a:rPr spc="50" dirty="0"/>
              <a:t> </a:t>
            </a:r>
            <a:r>
              <a:rPr spc="50" dirty="0" err="1"/>
              <a:t>wie</a:t>
            </a:r>
            <a:r>
              <a:rPr spc="50" dirty="0"/>
              <a:t> der Himmel. </a:t>
            </a:r>
            <a:r>
              <a:rPr lang="de-DE" spc="50" dirty="0"/>
              <a:t>Die </a:t>
            </a:r>
            <a:r>
              <a:rPr spc="50" dirty="0" err="1"/>
              <a:t>Ohren</a:t>
            </a:r>
            <a:r>
              <a:rPr spc="50" dirty="0"/>
              <a:t> </a:t>
            </a:r>
            <a:r>
              <a:rPr lang="de-DE" spc="50" dirty="0"/>
              <a:t>von Kobi </a:t>
            </a:r>
            <a:r>
              <a:rPr spc="50" dirty="0" err="1"/>
              <a:t>sind</a:t>
            </a:r>
            <a:r>
              <a:rPr spc="50" dirty="0"/>
              <a:t> </a:t>
            </a:r>
            <a:r>
              <a:rPr spc="50" dirty="0" err="1"/>
              <a:t>groß</a:t>
            </a:r>
            <a:r>
              <a:rPr spc="50" dirty="0"/>
              <a:t> und spitz. Auf dem Kopf </a:t>
            </a:r>
            <a:r>
              <a:rPr spc="50" dirty="0" err="1"/>
              <a:t>trägt</a:t>
            </a:r>
            <a:r>
              <a:rPr spc="50" dirty="0"/>
              <a:t> er </a:t>
            </a:r>
            <a:r>
              <a:rPr spc="50" dirty="0" err="1"/>
              <a:t>eine</a:t>
            </a:r>
            <a:r>
              <a:rPr spc="50" dirty="0"/>
              <a:t> </a:t>
            </a:r>
            <a:r>
              <a:rPr spc="50" dirty="0" err="1"/>
              <a:t>erdbeerrote</a:t>
            </a:r>
            <a:r>
              <a:rPr spc="50" dirty="0"/>
              <a:t> </a:t>
            </a:r>
            <a:r>
              <a:rPr spc="50" dirty="0" err="1"/>
              <a:t>Mütze</a:t>
            </a:r>
            <a:r>
              <a:rPr lang="de-DE" spc="50" dirty="0"/>
              <a:t>. Seine hellblaue Weste passt gut zu seiner weiten, dunkelblauen Hose.</a:t>
            </a:r>
            <a:r>
              <a:rPr spc="50" dirty="0"/>
              <a:t> </a:t>
            </a:r>
            <a:r>
              <a:rPr lang="de-DE" spc="50" dirty="0"/>
              <a:t>Kobi</a:t>
            </a:r>
            <a:r>
              <a:rPr spc="50" dirty="0"/>
              <a:t> </a:t>
            </a:r>
            <a:r>
              <a:rPr spc="50" dirty="0" err="1"/>
              <a:t>ist</a:t>
            </a:r>
            <a:r>
              <a:rPr spc="50" dirty="0"/>
              <a:t> </a:t>
            </a:r>
            <a:r>
              <a:rPr spc="50" dirty="0" err="1"/>
              <a:t>sehr</a:t>
            </a:r>
            <a:r>
              <a:rPr spc="50" dirty="0"/>
              <a:t> </a:t>
            </a:r>
            <a:r>
              <a:rPr spc="50" dirty="0" err="1"/>
              <a:t>lustig</a:t>
            </a:r>
            <a:r>
              <a:rPr spc="50" dirty="0"/>
              <a:t> und </a:t>
            </a:r>
            <a:r>
              <a:rPr spc="50" dirty="0" err="1"/>
              <a:t>spielt</a:t>
            </a:r>
            <a:r>
              <a:rPr spc="50" dirty="0"/>
              <a:t> </a:t>
            </a:r>
            <a:r>
              <a:rPr lang="de-DE" spc="50" dirty="0"/>
              <a:t>gerne</a:t>
            </a:r>
            <a:r>
              <a:rPr spc="50" dirty="0"/>
              <a:t> in den</a:t>
            </a:r>
            <a:r>
              <a:rPr lang="de-DE" spc="50" dirty="0"/>
              <a:t> </a:t>
            </a:r>
            <a:r>
              <a:rPr spc="50" dirty="0" err="1"/>
              <a:t>Beerensträuchern</a:t>
            </a:r>
            <a:r>
              <a:rPr spc="50" dirty="0"/>
              <a:t>.</a:t>
            </a:r>
          </a:p>
        </p:txBody>
      </p:sp>
      <p:grpSp>
        <p:nvGrpSpPr>
          <p:cNvPr id="407" name="Gruppieren 1"/>
          <p:cNvGrpSpPr/>
          <p:nvPr/>
        </p:nvGrpSpPr>
        <p:grpSpPr bwMode="auto">
          <a:xfrm>
            <a:off x="413780" y="3700785"/>
            <a:ext cx="4225385" cy="370838"/>
            <a:chOff x="-2" y="-2"/>
            <a:chExt cx="4225384" cy="370837"/>
          </a:xfrm>
        </p:grpSpPr>
        <p:sp>
          <p:nvSpPr>
            <p:cNvPr id="403" name="TextBox 7"/>
            <p:cNvSpPr txBox="1"/>
            <p:nvPr/>
          </p:nvSpPr>
          <p:spPr bwMode="auto">
            <a:xfrm>
              <a:off x="395999" y="0"/>
              <a:ext cx="3829383" cy="36932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spc="50" dirty="0" err="1"/>
                <a:t>Unterstreiche</a:t>
              </a:r>
              <a:r>
                <a:rPr spc="50" dirty="0"/>
                <a:t> die </a:t>
              </a:r>
              <a:r>
                <a:rPr spc="50" dirty="0" err="1"/>
                <a:t>Adjektive</a:t>
              </a:r>
              <a:r>
                <a:rPr lang="de-DE" spc="50" dirty="0"/>
                <a:t>.</a:t>
              </a:r>
              <a:endParaRPr spc="50" dirty="0"/>
            </a:p>
          </p:txBody>
        </p:sp>
        <p:grpSp>
          <p:nvGrpSpPr>
            <p:cNvPr id="406" name="Oval 8"/>
            <p:cNvGrpSpPr/>
            <p:nvPr/>
          </p:nvGrpSpPr>
          <p:grpSpPr bwMode="auto">
            <a:xfrm>
              <a:off x="-2" y="-2"/>
              <a:ext cx="365765" cy="370837"/>
              <a:chOff x="0" y="-1"/>
              <a:chExt cx="365763" cy="370835"/>
            </a:xfrm>
          </p:grpSpPr>
          <p:sp>
            <p:nvSpPr>
              <p:cNvPr id="404"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05"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pic>
        <p:nvPicPr>
          <p:cNvPr id="15" name="Picture 14">
            <a:extLst>
              <a:ext uri="{FF2B5EF4-FFF2-40B4-BE49-F238E27FC236}">
                <a16:creationId xmlns:a16="http://schemas.microsoft.com/office/drawing/2014/main" id="{802C6753-BE52-4FBB-8EAB-4914A5A9DE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84531" y="1533704"/>
            <a:ext cx="2070003" cy="2928054"/>
          </a:xfrm>
          <a:prstGeom prst="rect">
            <a:avLst/>
          </a:prstGeom>
        </p:spPr>
      </p:pic>
      <p:sp>
        <p:nvSpPr>
          <p:cNvPr id="14" name="TextBox 45">
            <a:extLst>
              <a:ext uri="{FF2B5EF4-FFF2-40B4-BE49-F238E27FC236}">
                <a16:creationId xmlns:a16="http://schemas.microsoft.com/office/drawing/2014/main" id="{CCE3B769-6393-4EFD-8056-5FF816BC75E3}"/>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2" name="TextBox 1">
            <a:extLst>
              <a:ext uri="{FF2B5EF4-FFF2-40B4-BE49-F238E27FC236}">
                <a16:creationId xmlns:a16="http://schemas.microsoft.com/office/drawing/2014/main" id="{B4F49BB2-60A5-4603-991C-B104BA9C0F9B}"/>
              </a:ext>
            </a:extLst>
          </p:cNvPr>
          <p:cNvSpPr txBox="1"/>
          <p:nvPr/>
        </p:nvSpPr>
        <p:spPr bwMode="auto">
          <a:xfrm>
            <a:off x="268413" y="1050839"/>
            <a:ext cx="6586121" cy="1754326"/>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Mit Adjektiven kannst du Menschen, Dinge, Tiere, Gefühle oder Ereignisse genau beschreiben.</a:t>
            </a:r>
          </a:p>
          <a:p>
            <a:endParaRPr lang="de-DE" spc="50" dirty="0">
              <a:latin typeface="Fibel Nord" panose="020B0603050302020204" pitchFamily="34" charset="0"/>
            </a:endParaRPr>
          </a:p>
          <a:p>
            <a:r>
              <a:rPr lang="de-DE" b="1" spc="50" dirty="0">
                <a:latin typeface="Fibel Nord" panose="020B0603050302020204" pitchFamily="34" charset="0"/>
              </a:rPr>
              <a:t>Beispiele</a:t>
            </a:r>
            <a:r>
              <a:rPr lang="de-DE" spc="50" dirty="0">
                <a:latin typeface="Fibel Nord" panose="020B0603050302020204" pitchFamily="34" charset="0"/>
              </a:rPr>
              <a:t> für Adjektive:</a:t>
            </a:r>
          </a:p>
          <a:p>
            <a:r>
              <a:rPr lang="de-DE" spc="50" dirty="0">
                <a:latin typeface="Fibel Nord" panose="020B0603050302020204" pitchFamily="34" charset="0"/>
              </a:rPr>
              <a:t>Die lustige Fee singt.</a:t>
            </a:r>
          </a:p>
          <a:p>
            <a:r>
              <a:rPr lang="de-DE" spc="50" dirty="0">
                <a:latin typeface="Fibel Nord" panose="020B0603050302020204" pitchFamily="34" charset="0"/>
              </a:rPr>
              <a:t>Der Troll ist alt.</a:t>
            </a:r>
          </a:p>
        </p:txBody>
      </p:sp>
      <p:cxnSp>
        <p:nvCxnSpPr>
          <p:cNvPr id="16" name="Straight Connector 15">
            <a:extLst>
              <a:ext uri="{FF2B5EF4-FFF2-40B4-BE49-F238E27FC236}">
                <a16:creationId xmlns:a16="http://schemas.microsoft.com/office/drawing/2014/main" id="{CBB374BD-01E1-4020-B062-3B6BA870AEC3}"/>
              </a:ext>
            </a:extLst>
          </p:cNvPr>
          <p:cNvCxnSpPr>
            <a:cxnSpLocks/>
          </p:cNvCxnSpPr>
          <p:nvPr/>
        </p:nvCxnSpPr>
        <p:spPr bwMode="auto">
          <a:xfrm>
            <a:off x="618373" y="2450200"/>
            <a:ext cx="588635"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cxnSp>
        <p:nvCxnSpPr>
          <p:cNvPr id="17" name="Straight Connector 16">
            <a:extLst>
              <a:ext uri="{FF2B5EF4-FFF2-40B4-BE49-F238E27FC236}">
                <a16:creationId xmlns:a16="http://schemas.microsoft.com/office/drawing/2014/main" id="{F1FD07D6-CF7E-4C9B-B261-96E8D5423396}"/>
              </a:ext>
            </a:extLst>
          </p:cNvPr>
          <p:cNvCxnSpPr>
            <a:cxnSpLocks/>
          </p:cNvCxnSpPr>
          <p:nvPr/>
        </p:nvCxnSpPr>
        <p:spPr bwMode="auto">
          <a:xfrm>
            <a:off x="1331605" y="2724520"/>
            <a:ext cx="289931"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sp>
        <p:nvSpPr>
          <p:cNvPr id="19" name="Slide Number Placeholder 3">
            <a:extLst>
              <a:ext uri="{FF2B5EF4-FFF2-40B4-BE49-F238E27FC236}">
                <a16:creationId xmlns:a16="http://schemas.microsoft.com/office/drawing/2014/main" id="{4B0E0469-CEBC-4504-83FA-37A7FB83B56D}"/>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37</a:t>
            </a:fld>
            <a:endParaRPr lang="de-DE"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208190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Rectangle 13">
            <a:extLst>
              <a:ext uri="{FF2B5EF4-FFF2-40B4-BE49-F238E27FC236}">
                <a16:creationId xmlns:a16="http://schemas.microsoft.com/office/drawing/2014/main" id="{2F557F1C-A2A7-4312-952A-A7D3DCF27ED2}"/>
              </a:ext>
            </a:extLst>
          </p:cNvPr>
          <p:cNvSpPr/>
          <p:nvPr/>
        </p:nvSpPr>
        <p:spPr bwMode="auto">
          <a:xfrm>
            <a:off x="1364776" y="5925233"/>
            <a:ext cx="4408227" cy="3898880"/>
          </a:xfrm>
          <a:custGeom>
            <a:avLst/>
            <a:gdLst>
              <a:gd name="connsiteX0" fmla="*/ 0 w 4408227"/>
              <a:gd name="connsiteY0" fmla="*/ 0 h 3898880"/>
              <a:gd name="connsiteX1" fmla="*/ 4408227 w 4408227"/>
              <a:gd name="connsiteY1" fmla="*/ 0 h 3898880"/>
              <a:gd name="connsiteX2" fmla="*/ 4408227 w 4408227"/>
              <a:gd name="connsiteY2" fmla="*/ 3898880 h 3898880"/>
              <a:gd name="connsiteX3" fmla="*/ 0 w 4408227"/>
              <a:gd name="connsiteY3" fmla="*/ 3898880 h 3898880"/>
              <a:gd name="connsiteX4" fmla="*/ 0 w 4408227"/>
              <a:gd name="connsiteY4" fmla="*/ 0 h 389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227" h="3898880" fill="none" extrusionOk="0">
                <a:moveTo>
                  <a:pt x="0" y="0"/>
                </a:moveTo>
                <a:cubicBezTo>
                  <a:pt x="2107212" y="-33775"/>
                  <a:pt x="2209677" y="138873"/>
                  <a:pt x="4408227" y="0"/>
                </a:cubicBezTo>
                <a:cubicBezTo>
                  <a:pt x="4334456" y="1941380"/>
                  <a:pt x="4252344" y="3250906"/>
                  <a:pt x="4408227" y="3898880"/>
                </a:cubicBezTo>
                <a:cubicBezTo>
                  <a:pt x="3915200" y="3761550"/>
                  <a:pt x="1861387" y="3761024"/>
                  <a:pt x="0" y="3898880"/>
                </a:cubicBezTo>
                <a:cubicBezTo>
                  <a:pt x="152408" y="2698861"/>
                  <a:pt x="73868" y="926683"/>
                  <a:pt x="0" y="0"/>
                </a:cubicBezTo>
                <a:close/>
              </a:path>
              <a:path w="4408227" h="3898880" stroke="0" extrusionOk="0">
                <a:moveTo>
                  <a:pt x="0" y="0"/>
                </a:moveTo>
                <a:cubicBezTo>
                  <a:pt x="913679" y="-101487"/>
                  <a:pt x="3200399" y="-162162"/>
                  <a:pt x="4408227" y="0"/>
                </a:cubicBezTo>
                <a:cubicBezTo>
                  <a:pt x="4468940" y="521069"/>
                  <a:pt x="4347155" y="2015001"/>
                  <a:pt x="4408227" y="3898880"/>
                </a:cubicBezTo>
                <a:cubicBezTo>
                  <a:pt x="2332948" y="3948945"/>
                  <a:pt x="447824" y="3740431"/>
                  <a:pt x="0" y="3898880"/>
                </a:cubicBezTo>
                <a:cubicBezTo>
                  <a:pt x="-24452" y="2280991"/>
                  <a:pt x="-67663" y="1685756"/>
                  <a:pt x="0" y="0"/>
                </a:cubicBezTo>
                <a:close/>
              </a:path>
            </a:pathLst>
          </a:custGeom>
          <a:solidFill>
            <a:schemeClr val="accent5">
              <a:lumMod val="20000"/>
              <a:lumOff val="80000"/>
            </a:schemeClr>
          </a:solidFill>
          <a:ln w="25400" cap="flat">
            <a:solidFill>
              <a:schemeClr val="accent5"/>
            </a:solidFill>
            <a:prstDash val="solid"/>
            <a:round/>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4b: Adjektivsuche</a:t>
            </a:r>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13" name="Picture 12">
            <a:extLst>
              <a:ext uri="{FF2B5EF4-FFF2-40B4-BE49-F238E27FC236}">
                <a16:creationId xmlns:a16="http://schemas.microsoft.com/office/drawing/2014/main" id="{8F1AFA61-9759-42A2-A4A1-0CB16E589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152384" y="6166646"/>
            <a:ext cx="2585664" cy="3657465"/>
          </a:xfrm>
          <a:prstGeom prst="rect">
            <a:avLst/>
          </a:prstGeom>
        </p:spPr>
      </p:pic>
      <p:pic>
        <p:nvPicPr>
          <p:cNvPr id="5" name="Picture 4">
            <a:extLst>
              <a:ext uri="{FF2B5EF4-FFF2-40B4-BE49-F238E27FC236}">
                <a16:creationId xmlns:a16="http://schemas.microsoft.com/office/drawing/2014/main" id="{FA1CBBC4-89C4-4AFC-9E0D-045BC4A10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442" y="2710033"/>
            <a:ext cx="2223112" cy="2223112"/>
          </a:xfrm>
          <a:prstGeom prst="rect">
            <a:avLst/>
          </a:prstGeom>
        </p:spPr>
      </p:pic>
      <p:pic>
        <p:nvPicPr>
          <p:cNvPr id="15" name="Picture 14">
            <a:extLst>
              <a:ext uri="{FF2B5EF4-FFF2-40B4-BE49-F238E27FC236}">
                <a16:creationId xmlns:a16="http://schemas.microsoft.com/office/drawing/2014/main" id="{E1EE0D27-ADAC-4B29-9827-BBE6AC1245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sp>
        <p:nvSpPr>
          <p:cNvPr id="12" name="Slide Number Placeholder 3">
            <a:extLst>
              <a:ext uri="{FF2B5EF4-FFF2-40B4-BE49-F238E27FC236}">
                <a16:creationId xmlns:a16="http://schemas.microsoft.com/office/drawing/2014/main" id="{B3F28C34-8A4E-47C2-A29C-AC915206DDD6}"/>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39</a:t>
            </a:fld>
            <a:endParaRPr lang="de-DE" dirty="0"/>
          </a:p>
        </p:txBody>
      </p:sp>
    </p:spTree>
    <p:extLst>
      <p:ext uri="{BB962C8B-B14F-4D97-AF65-F5344CB8AC3E}">
        <p14:creationId xmlns:p14="http://schemas.microsoft.com/office/powerpoint/2010/main" val="205162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759695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345657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extBox 5">
            <a:extLst>
              <a:ext uri="{FF2B5EF4-FFF2-40B4-BE49-F238E27FC236}">
                <a16:creationId xmlns:a16="http://schemas.microsoft.com/office/drawing/2014/main" id="{156109DF-A31D-4D30-9B16-2C98B9F1DB45}"/>
              </a:ext>
            </a:extLst>
          </p:cNvPr>
          <p:cNvSpPr txBox="1"/>
          <p:nvPr/>
        </p:nvSpPr>
        <p:spPr bwMode="auto">
          <a:xfrm>
            <a:off x="555634" y="3658522"/>
            <a:ext cx="3772492" cy="1015663"/>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000" spc="50" dirty="0">
                <a:latin typeface="Fibel Nord" panose="020B0603050302020204" pitchFamily="34" charset="0"/>
              </a:rPr>
              <a:t>     Eine Elfe hatte Haare, die so weiß wie Kreide waren. Deshalb wollte sie sich die Haare färben.</a:t>
            </a:r>
          </a:p>
        </p:txBody>
      </p:sp>
      <p:sp>
        <p:nvSpPr>
          <p:cNvPr id="879" name="Textfeld 21"/>
          <p:cNvSpPr txBox="1"/>
          <p:nvPr/>
        </p:nvSpPr>
        <p:spPr bwMode="auto">
          <a:xfrm>
            <a:off x="596308" y="3172236"/>
            <a:ext cx="4304876" cy="400105"/>
          </a:xfrm>
          <a:prstGeom prst="rect">
            <a:avLst/>
          </a:prstGeom>
          <a:ln w="12700">
            <a:miter lim="400000"/>
          </a:ln>
        </p:spPr>
        <p:txBody>
          <a:bodyPr wrap="square" lIns="45718" tIns="45718" rIns="45718" bIns="45718">
            <a:spAutoFit/>
          </a:bodyPr>
          <a:lstStyle>
            <a:lvl1pPr>
              <a:defRPr b="1">
                <a:latin typeface="Fibel Nord"/>
                <a:ea typeface="Fibel Nord"/>
                <a:cs typeface="Fibel Nord"/>
              </a:defRPr>
            </a:lvl1pPr>
          </a:lstStyle>
          <a:p>
            <a:pPr>
              <a:defRPr/>
            </a:pPr>
            <a:r>
              <a:rPr sz="2000" spc="50" dirty="0"/>
              <a:t>Von der </a:t>
            </a:r>
            <a:r>
              <a:rPr lang="de-DE" sz="2000" spc="50" dirty="0"/>
              <a:t>Elfe</a:t>
            </a:r>
            <a:r>
              <a:rPr sz="2000" spc="50" dirty="0"/>
              <a:t> </a:t>
            </a:r>
            <a:r>
              <a:rPr sz="2000" spc="50" dirty="0" err="1"/>
              <a:t>mit</a:t>
            </a:r>
            <a:r>
              <a:rPr sz="2000" spc="50" dirty="0"/>
              <a:t> den </a:t>
            </a:r>
            <a:r>
              <a:rPr sz="2000" spc="50" dirty="0" err="1"/>
              <a:t>weißen</a:t>
            </a:r>
            <a:r>
              <a:rPr sz="2000" spc="50" dirty="0"/>
              <a:t> </a:t>
            </a:r>
            <a:r>
              <a:rPr sz="2000" spc="50" dirty="0" err="1"/>
              <a:t>Haaren</a:t>
            </a:r>
            <a:endParaRPr sz="2000" spc="50" dirty="0"/>
          </a:p>
        </p:txBody>
      </p:sp>
      <p:pic>
        <p:nvPicPr>
          <p:cNvPr id="880" name="Picture 24" descr="Picture 24"/>
          <p:cNvPicPr>
            <a:picLocks noChangeAspect="1"/>
          </p:cNvPicPr>
          <p:nvPr/>
        </p:nvPicPr>
        <p:blipFill rotWithShape="1">
          <a:blip r:embed="rId2"/>
          <a:srcRect l="4622" t="3819" r="13349"/>
          <a:stretch/>
        </p:blipFill>
        <p:spPr bwMode="auto">
          <a:xfrm>
            <a:off x="4547594" y="3217736"/>
            <a:ext cx="2141964" cy="3348767"/>
          </a:xfrm>
          <a:prstGeom prst="rect">
            <a:avLst/>
          </a:prstGeom>
          <a:ln>
            <a:solidFill>
              <a:srgbClr val="000000"/>
            </a:solidFill>
          </a:ln>
        </p:spPr>
      </p:pic>
      <p:grpSp>
        <p:nvGrpSpPr>
          <p:cNvPr id="885" name="Oval 28"/>
          <p:cNvGrpSpPr/>
          <p:nvPr/>
        </p:nvGrpSpPr>
        <p:grpSpPr bwMode="auto">
          <a:xfrm>
            <a:off x="450000" y="2161813"/>
            <a:ext cx="365764" cy="370837"/>
            <a:chOff x="0" y="-1"/>
            <a:chExt cx="365763" cy="370835"/>
          </a:xfrm>
        </p:grpSpPr>
        <p:sp>
          <p:nvSpPr>
            <p:cNvPr id="883"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884"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sp>
        <p:nvSpPr>
          <p:cNvPr id="864" name="Rectangle 7"/>
          <p:cNvSpPr/>
          <p:nvPr/>
        </p:nvSpPr>
        <p:spPr bwMode="auto">
          <a:xfrm>
            <a:off x="-404610" y="789563"/>
            <a:ext cx="7692991" cy="1152962"/>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grpSp>
        <p:nvGrpSpPr>
          <p:cNvPr id="42" name="Rectangle: Rounded Corners 17"/>
          <p:cNvGrpSpPr/>
          <p:nvPr/>
        </p:nvGrpSpPr>
        <p:grpSpPr bwMode="auto">
          <a:xfrm>
            <a:off x="632881" y="3683382"/>
            <a:ext cx="256276" cy="298460"/>
            <a:chOff x="0" y="0"/>
            <a:chExt cx="475285" cy="439197"/>
          </a:xfrm>
          <a:solidFill>
            <a:schemeClr val="bg1">
              <a:lumMod val="50000"/>
            </a:schemeClr>
          </a:solidFill>
        </p:grpSpPr>
        <p:sp>
          <p:nvSpPr>
            <p:cNvPr id="43" name="Rounded Rectangle"/>
            <p:cNvSpPr/>
            <p:nvPr/>
          </p:nvSpPr>
          <p:spPr bwMode="auto">
            <a:xfrm>
              <a:off x="-1" y="-1"/>
              <a:ext cx="475287" cy="439199"/>
            </a:xfrm>
            <a:prstGeom prst="roundRect">
              <a:avLst>
                <a:gd name="adj" fmla="val 16667"/>
              </a:avLst>
            </a:prstGeom>
            <a:grp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4" name="1"/>
            <p:cNvSpPr txBox="1"/>
            <p:nvPr/>
          </p:nvSpPr>
          <p:spPr bwMode="auto">
            <a:xfrm>
              <a:off x="67159" y="34176"/>
              <a:ext cx="340966" cy="370837"/>
            </a:xfrm>
            <a:prstGeom prst="rect">
              <a:avLst/>
            </a:prstGeom>
            <a:grp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dirty="0"/>
                <a:t>1</a:t>
              </a:r>
            </a:p>
          </p:txBody>
        </p:sp>
      </p:grpSp>
      <p:sp>
        <p:nvSpPr>
          <p:cNvPr id="33" name="TextBox 2">
            <a:extLst>
              <a:ext uri="{FF2B5EF4-FFF2-40B4-BE49-F238E27FC236}">
                <a16:creationId xmlns:a16="http://schemas.microsoft.com/office/drawing/2014/main" id="{BD3784C4-2401-4593-A70E-BCD76916CE44}"/>
              </a:ext>
            </a:extLst>
          </p:cNvPr>
          <p:cNvSpPr txBox="1"/>
          <p:nvPr/>
        </p:nvSpPr>
        <p:spPr bwMode="auto">
          <a:xfrm>
            <a:off x="268413" y="431314"/>
            <a:ext cx="5753599"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5a: </a:t>
            </a:r>
            <a:r>
              <a:rPr lang="de-DE" sz="2200" spc="50" dirty="0" err="1"/>
              <a:t>Farbv</a:t>
            </a:r>
            <a:r>
              <a:rPr sz="2200" spc="50" dirty="0" err="1"/>
              <a:t>ergleich</a:t>
            </a:r>
            <a:r>
              <a:rPr lang="de-DE" sz="2200" spc="50" dirty="0"/>
              <a:t>e</a:t>
            </a:r>
            <a:endParaRPr sz="2200" spc="50" dirty="0"/>
          </a:p>
        </p:txBody>
      </p:sp>
      <p:sp>
        <p:nvSpPr>
          <p:cNvPr id="28" name="TextBox 45">
            <a:extLst>
              <a:ext uri="{FF2B5EF4-FFF2-40B4-BE49-F238E27FC236}">
                <a16:creationId xmlns:a16="http://schemas.microsoft.com/office/drawing/2014/main" id="{810D638B-1673-4A67-939E-D69C410D5E7B}"/>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3" name="TextBox 2">
            <a:extLst>
              <a:ext uri="{FF2B5EF4-FFF2-40B4-BE49-F238E27FC236}">
                <a16:creationId xmlns:a16="http://schemas.microsoft.com/office/drawing/2014/main" id="{650F06F1-A44F-4A02-88D1-AB92815A09B9}"/>
              </a:ext>
            </a:extLst>
          </p:cNvPr>
          <p:cNvSpPr txBox="1"/>
          <p:nvPr/>
        </p:nvSpPr>
        <p:spPr bwMode="auto">
          <a:xfrm>
            <a:off x="268413" y="862884"/>
            <a:ext cx="6421145"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Die Vergleiche helfen dabei, sich etwas genau vorzustellen, wie zum </a:t>
            </a:r>
            <a:r>
              <a:rPr lang="de-DE" b="1" spc="50" dirty="0">
                <a:latin typeface="Fibel Nord" panose="020B0603050302020204" pitchFamily="34" charset="0"/>
              </a:rPr>
              <a:t>Beispiel:</a:t>
            </a:r>
          </a:p>
          <a:p>
            <a:r>
              <a:rPr lang="de-DE" spc="50" dirty="0">
                <a:latin typeface="Fibel Nord" panose="020B0603050302020204" pitchFamily="34" charset="0"/>
              </a:rPr>
              <a:t>Es war einmal eine Elfe mit Haaren, die so weiß wie Kreide waren.</a:t>
            </a:r>
          </a:p>
        </p:txBody>
      </p:sp>
      <p:cxnSp>
        <p:nvCxnSpPr>
          <p:cNvPr id="30" name="Straight Connector 29">
            <a:extLst>
              <a:ext uri="{FF2B5EF4-FFF2-40B4-BE49-F238E27FC236}">
                <a16:creationId xmlns:a16="http://schemas.microsoft.com/office/drawing/2014/main" id="{A8CBCC1E-14BB-477A-8AEB-15052CBB890D}"/>
              </a:ext>
            </a:extLst>
          </p:cNvPr>
          <p:cNvCxnSpPr>
            <a:cxnSpLocks/>
          </p:cNvCxnSpPr>
          <p:nvPr/>
        </p:nvCxnSpPr>
        <p:spPr bwMode="auto">
          <a:xfrm>
            <a:off x="3855532" y="1708469"/>
            <a:ext cx="1258556"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sp>
        <p:nvSpPr>
          <p:cNvPr id="34" name="TextBox 33">
            <a:extLst>
              <a:ext uri="{FF2B5EF4-FFF2-40B4-BE49-F238E27FC236}">
                <a16:creationId xmlns:a16="http://schemas.microsoft.com/office/drawing/2014/main" id="{8A2B48BC-F068-4EAB-8DF9-CC1F01DE6E16}"/>
              </a:ext>
            </a:extLst>
          </p:cNvPr>
          <p:cNvSpPr txBox="1"/>
          <p:nvPr/>
        </p:nvSpPr>
        <p:spPr bwMode="auto">
          <a:xfrm>
            <a:off x="555633" y="4634477"/>
            <a:ext cx="3772491" cy="193899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000" spc="50" dirty="0">
                <a:latin typeface="Fibel Nord" panose="020B0603050302020204" pitchFamily="34" charset="0"/>
              </a:rPr>
              <a:t>     Zuerst färbte sie ihre Haare rot wie Feuer. Danach sahen ihre Haare allerdings rot wie Blut aus. Dann wollte sie ihre Haare gelb wie eine Zitrone färben. Aber ihre Haare wurden gelb wie eine Banane.</a:t>
            </a:r>
          </a:p>
        </p:txBody>
      </p:sp>
      <p:sp>
        <p:nvSpPr>
          <p:cNvPr id="35" name="TextBox 34">
            <a:extLst>
              <a:ext uri="{FF2B5EF4-FFF2-40B4-BE49-F238E27FC236}">
                <a16:creationId xmlns:a16="http://schemas.microsoft.com/office/drawing/2014/main" id="{DEFE98AC-9C8F-4AD1-A114-03D2567E558C}"/>
              </a:ext>
            </a:extLst>
          </p:cNvPr>
          <p:cNvSpPr txBox="1"/>
          <p:nvPr/>
        </p:nvSpPr>
        <p:spPr bwMode="auto">
          <a:xfrm>
            <a:off x="596308" y="6570072"/>
            <a:ext cx="6261692" cy="132343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000" spc="50" dirty="0">
                <a:latin typeface="Fibel Nord" panose="020B0603050302020204" pitchFamily="34" charset="0"/>
              </a:rPr>
              <a:t>     Nun probierte sie noch andere Farben aus. Sie färbte ihre Haare blau wie der Himmel, dann grün wie Moos, braun wie Schokolade und schließlich violett wie eine Brombeere. Sie hatte viele Haarfarben ausprobiert, aber sie mochte sie nicht.</a:t>
            </a:r>
          </a:p>
        </p:txBody>
      </p:sp>
      <p:sp>
        <p:nvSpPr>
          <p:cNvPr id="36" name="TextBox 35">
            <a:extLst>
              <a:ext uri="{FF2B5EF4-FFF2-40B4-BE49-F238E27FC236}">
                <a16:creationId xmlns:a16="http://schemas.microsoft.com/office/drawing/2014/main" id="{C491582D-D4CE-4F06-829E-15132AB822B4}"/>
              </a:ext>
            </a:extLst>
          </p:cNvPr>
          <p:cNvSpPr txBox="1"/>
          <p:nvPr/>
        </p:nvSpPr>
        <p:spPr bwMode="auto">
          <a:xfrm>
            <a:off x="555633" y="7894877"/>
            <a:ext cx="6302367" cy="132343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000" spc="50" dirty="0">
                <a:latin typeface="Fibel Nord" panose="020B0603050302020204" pitchFamily="34" charset="0"/>
              </a:rPr>
              <a:t>     Da schrubbte die Elfe ihre Haare sauber. Sie betrachtete sich im Spiegel und bemerkte, dass ihre natürlichen Haare weiß wie Schnee waren. Da beschloss die Elfe, dass schneeweißes Haar genau zu ihr passte.</a:t>
            </a:r>
          </a:p>
        </p:txBody>
      </p:sp>
      <p:sp>
        <p:nvSpPr>
          <p:cNvPr id="2" name="TextBox 1">
            <a:extLst>
              <a:ext uri="{FF2B5EF4-FFF2-40B4-BE49-F238E27FC236}">
                <a16:creationId xmlns:a16="http://schemas.microsoft.com/office/drawing/2014/main" id="{423D2FEB-534E-4EA9-AD58-44BF3B8B0DEE}"/>
              </a:ext>
            </a:extLst>
          </p:cNvPr>
          <p:cNvSpPr txBox="1"/>
          <p:nvPr/>
        </p:nvSpPr>
        <p:spPr bwMode="auto">
          <a:xfrm>
            <a:off x="815764" y="2161812"/>
            <a:ext cx="4785661" cy="646331"/>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err="1">
                <a:latin typeface="Fibel Nord" panose="020B0603050302020204" pitchFamily="34" charset="0"/>
              </a:rPr>
              <a:t>Lies</a:t>
            </a:r>
            <a:r>
              <a:rPr lang="de-DE" spc="50" dirty="0">
                <a:latin typeface="Fibel Nord" panose="020B0603050302020204" pitchFamily="34" charset="0"/>
              </a:rPr>
              <a:t> den Text. Unterstreiche alle Farbvergleiche. Die Zahl ist ein Hinweis darauf, wie viele Vergleiche es gibt!</a:t>
            </a:r>
          </a:p>
        </p:txBody>
      </p:sp>
      <p:pic>
        <p:nvPicPr>
          <p:cNvPr id="7" name="Picture 6">
            <a:extLst>
              <a:ext uri="{FF2B5EF4-FFF2-40B4-BE49-F238E27FC236}">
                <a16:creationId xmlns:a16="http://schemas.microsoft.com/office/drawing/2014/main" id="{59910299-BCD4-43CD-8BB1-C04191F9D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989" y="1550166"/>
            <a:ext cx="2650170" cy="3644243"/>
          </a:xfrm>
          <a:prstGeom prst="rect">
            <a:avLst/>
          </a:prstGeom>
        </p:spPr>
      </p:pic>
      <p:pic>
        <p:nvPicPr>
          <p:cNvPr id="37" name="Picture 36">
            <a:extLst>
              <a:ext uri="{FF2B5EF4-FFF2-40B4-BE49-F238E27FC236}">
                <a16:creationId xmlns:a16="http://schemas.microsoft.com/office/drawing/2014/main" id="{594F9D49-1647-41E6-9205-DF9D431F49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658655" y="2150250"/>
            <a:ext cx="420587" cy="369328"/>
          </a:xfrm>
          <a:prstGeom prst="rect">
            <a:avLst/>
          </a:prstGeom>
        </p:spPr>
      </p:pic>
      <p:pic>
        <p:nvPicPr>
          <p:cNvPr id="8" name="Picture 7">
            <a:extLst>
              <a:ext uri="{FF2B5EF4-FFF2-40B4-BE49-F238E27FC236}">
                <a16:creationId xmlns:a16="http://schemas.microsoft.com/office/drawing/2014/main" id="{C83F47BE-0BE9-43E1-99B0-E8EBBBCD3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6377" y="1970857"/>
            <a:ext cx="669816" cy="669816"/>
          </a:xfrm>
          <a:prstGeom prst="rect">
            <a:avLst/>
          </a:prstGeom>
        </p:spPr>
      </p:pic>
      <p:sp>
        <p:nvSpPr>
          <p:cNvPr id="39" name="Slide Number Placeholder 3">
            <a:extLst>
              <a:ext uri="{FF2B5EF4-FFF2-40B4-BE49-F238E27FC236}">
                <a16:creationId xmlns:a16="http://schemas.microsoft.com/office/drawing/2014/main" id="{D083A666-3574-46FD-AA2A-3455DC847456}"/>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41</a:t>
            </a:fld>
            <a:endParaRPr lang="de-DE" dirty="0"/>
          </a:p>
        </p:txBody>
      </p:sp>
      <p:grpSp>
        <p:nvGrpSpPr>
          <p:cNvPr id="38" name="Rectangle: Rounded Corners 17">
            <a:extLst>
              <a:ext uri="{FF2B5EF4-FFF2-40B4-BE49-F238E27FC236}">
                <a16:creationId xmlns:a16="http://schemas.microsoft.com/office/drawing/2014/main" id="{D9DB12B3-E9B0-483B-BA74-3FBB4E5D0E0F}"/>
              </a:ext>
            </a:extLst>
          </p:cNvPr>
          <p:cNvGrpSpPr/>
          <p:nvPr/>
        </p:nvGrpSpPr>
        <p:grpSpPr bwMode="auto">
          <a:xfrm>
            <a:off x="632879" y="4625742"/>
            <a:ext cx="256277" cy="369328"/>
            <a:chOff x="-1" y="-52146"/>
            <a:chExt cx="475287" cy="543482"/>
          </a:xfrm>
          <a:solidFill>
            <a:schemeClr val="bg1">
              <a:lumMod val="50000"/>
            </a:schemeClr>
          </a:solidFill>
        </p:grpSpPr>
        <p:sp>
          <p:nvSpPr>
            <p:cNvPr id="40" name="Rounded Rectangle">
              <a:extLst>
                <a:ext uri="{FF2B5EF4-FFF2-40B4-BE49-F238E27FC236}">
                  <a16:creationId xmlns:a16="http://schemas.microsoft.com/office/drawing/2014/main" id="{FF834532-93D8-48B0-8C6F-6DA09B33B434}"/>
                </a:ext>
              </a:extLst>
            </p:cNvPr>
            <p:cNvSpPr/>
            <p:nvPr/>
          </p:nvSpPr>
          <p:spPr bwMode="auto">
            <a:xfrm>
              <a:off x="-1" y="-1"/>
              <a:ext cx="475287" cy="439199"/>
            </a:xfrm>
            <a:prstGeom prst="roundRect">
              <a:avLst>
                <a:gd name="adj" fmla="val 16667"/>
              </a:avLst>
            </a:prstGeom>
            <a:grp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1" name="1">
              <a:extLst>
                <a:ext uri="{FF2B5EF4-FFF2-40B4-BE49-F238E27FC236}">
                  <a16:creationId xmlns:a16="http://schemas.microsoft.com/office/drawing/2014/main" id="{B207A311-8D3D-43D7-9E4B-713D335DFA50}"/>
                </a:ext>
              </a:extLst>
            </p:cNvPr>
            <p:cNvSpPr txBox="1"/>
            <p:nvPr/>
          </p:nvSpPr>
          <p:spPr bwMode="auto">
            <a:xfrm>
              <a:off x="67158" y="-52146"/>
              <a:ext cx="340967" cy="543482"/>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dirty="0"/>
                <a:t>4</a:t>
              </a:r>
              <a:endParaRPr dirty="0"/>
            </a:p>
          </p:txBody>
        </p:sp>
      </p:grpSp>
      <p:grpSp>
        <p:nvGrpSpPr>
          <p:cNvPr id="45" name="Rectangle: Rounded Corners 17">
            <a:extLst>
              <a:ext uri="{FF2B5EF4-FFF2-40B4-BE49-F238E27FC236}">
                <a16:creationId xmlns:a16="http://schemas.microsoft.com/office/drawing/2014/main" id="{9DC46CBD-0FE6-48ED-A29E-F939CEC9F28F}"/>
              </a:ext>
            </a:extLst>
          </p:cNvPr>
          <p:cNvGrpSpPr/>
          <p:nvPr/>
        </p:nvGrpSpPr>
        <p:grpSpPr bwMode="auto">
          <a:xfrm>
            <a:off x="632879" y="6556142"/>
            <a:ext cx="256277" cy="369328"/>
            <a:chOff x="-1" y="-52146"/>
            <a:chExt cx="475287" cy="543482"/>
          </a:xfrm>
          <a:solidFill>
            <a:schemeClr val="bg1">
              <a:lumMod val="50000"/>
            </a:schemeClr>
          </a:solidFill>
        </p:grpSpPr>
        <p:sp>
          <p:nvSpPr>
            <p:cNvPr id="46" name="Rounded Rectangle">
              <a:extLst>
                <a:ext uri="{FF2B5EF4-FFF2-40B4-BE49-F238E27FC236}">
                  <a16:creationId xmlns:a16="http://schemas.microsoft.com/office/drawing/2014/main" id="{56433D7D-30A8-4A0B-B3AB-F5FC13E4E07E}"/>
                </a:ext>
              </a:extLst>
            </p:cNvPr>
            <p:cNvSpPr/>
            <p:nvPr/>
          </p:nvSpPr>
          <p:spPr bwMode="auto">
            <a:xfrm>
              <a:off x="-1" y="-1"/>
              <a:ext cx="475287" cy="439199"/>
            </a:xfrm>
            <a:prstGeom prst="roundRect">
              <a:avLst>
                <a:gd name="adj" fmla="val 16667"/>
              </a:avLst>
            </a:prstGeom>
            <a:grp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7" name="1">
              <a:extLst>
                <a:ext uri="{FF2B5EF4-FFF2-40B4-BE49-F238E27FC236}">
                  <a16:creationId xmlns:a16="http://schemas.microsoft.com/office/drawing/2014/main" id="{9A8F950D-976C-4D26-A4C5-4BC88D546AC8}"/>
                </a:ext>
              </a:extLst>
            </p:cNvPr>
            <p:cNvSpPr txBox="1"/>
            <p:nvPr/>
          </p:nvSpPr>
          <p:spPr bwMode="auto">
            <a:xfrm>
              <a:off x="67158" y="-52146"/>
              <a:ext cx="340967" cy="543482"/>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dirty="0"/>
                <a:t>4</a:t>
              </a:r>
              <a:endParaRPr dirty="0"/>
            </a:p>
          </p:txBody>
        </p:sp>
      </p:grpSp>
      <p:grpSp>
        <p:nvGrpSpPr>
          <p:cNvPr id="48" name="Rectangle: Rounded Corners 17">
            <a:extLst>
              <a:ext uri="{FF2B5EF4-FFF2-40B4-BE49-F238E27FC236}">
                <a16:creationId xmlns:a16="http://schemas.microsoft.com/office/drawing/2014/main" id="{9360AF3A-6513-4117-9B99-FC21DD664B4B}"/>
              </a:ext>
            </a:extLst>
          </p:cNvPr>
          <p:cNvGrpSpPr/>
          <p:nvPr/>
        </p:nvGrpSpPr>
        <p:grpSpPr bwMode="auto">
          <a:xfrm>
            <a:off x="632880" y="7913917"/>
            <a:ext cx="256276" cy="298460"/>
            <a:chOff x="0" y="0"/>
            <a:chExt cx="475285" cy="439197"/>
          </a:xfrm>
          <a:solidFill>
            <a:schemeClr val="bg1">
              <a:lumMod val="50000"/>
            </a:schemeClr>
          </a:solidFill>
        </p:grpSpPr>
        <p:sp>
          <p:nvSpPr>
            <p:cNvPr id="49" name="Rounded Rectangle">
              <a:extLst>
                <a:ext uri="{FF2B5EF4-FFF2-40B4-BE49-F238E27FC236}">
                  <a16:creationId xmlns:a16="http://schemas.microsoft.com/office/drawing/2014/main" id="{BA85E679-8EF4-48E9-A727-A327E0FA7C05}"/>
                </a:ext>
              </a:extLst>
            </p:cNvPr>
            <p:cNvSpPr/>
            <p:nvPr/>
          </p:nvSpPr>
          <p:spPr bwMode="auto">
            <a:xfrm>
              <a:off x="-1" y="-1"/>
              <a:ext cx="475287" cy="439199"/>
            </a:xfrm>
            <a:prstGeom prst="roundRect">
              <a:avLst>
                <a:gd name="adj" fmla="val 16667"/>
              </a:avLst>
            </a:prstGeom>
            <a:grp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50" name="1">
              <a:extLst>
                <a:ext uri="{FF2B5EF4-FFF2-40B4-BE49-F238E27FC236}">
                  <a16:creationId xmlns:a16="http://schemas.microsoft.com/office/drawing/2014/main" id="{214F569A-F4C3-47A5-BAB4-854E3C28CEDC}"/>
                </a:ext>
              </a:extLst>
            </p:cNvPr>
            <p:cNvSpPr txBox="1"/>
            <p:nvPr/>
          </p:nvSpPr>
          <p:spPr bwMode="auto">
            <a:xfrm>
              <a:off x="67159" y="34176"/>
              <a:ext cx="340966" cy="370837"/>
            </a:xfrm>
            <a:prstGeom prst="rect">
              <a:avLst/>
            </a:prstGeom>
            <a:grp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882825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Rectangle 13">
            <a:extLst>
              <a:ext uri="{FF2B5EF4-FFF2-40B4-BE49-F238E27FC236}">
                <a16:creationId xmlns:a16="http://schemas.microsoft.com/office/drawing/2014/main" id="{2CB928C4-D57A-42A5-8739-26B71A379E93}"/>
              </a:ext>
            </a:extLst>
          </p:cNvPr>
          <p:cNvSpPr/>
          <p:nvPr/>
        </p:nvSpPr>
        <p:spPr bwMode="auto">
          <a:xfrm>
            <a:off x="1364776" y="5952529"/>
            <a:ext cx="4408227" cy="3898880"/>
          </a:xfrm>
          <a:custGeom>
            <a:avLst/>
            <a:gdLst>
              <a:gd name="connsiteX0" fmla="*/ 0 w 4408227"/>
              <a:gd name="connsiteY0" fmla="*/ 0 h 3898880"/>
              <a:gd name="connsiteX1" fmla="*/ 4408227 w 4408227"/>
              <a:gd name="connsiteY1" fmla="*/ 0 h 3898880"/>
              <a:gd name="connsiteX2" fmla="*/ 4408227 w 4408227"/>
              <a:gd name="connsiteY2" fmla="*/ 3898880 h 3898880"/>
              <a:gd name="connsiteX3" fmla="*/ 0 w 4408227"/>
              <a:gd name="connsiteY3" fmla="*/ 3898880 h 3898880"/>
              <a:gd name="connsiteX4" fmla="*/ 0 w 4408227"/>
              <a:gd name="connsiteY4" fmla="*/ 0 h 389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227" h="3898880" fill="none" extrusionOk="0">
                <a:moveTo>
                  <a:pt x="0" y="0"/>
                </a:moveTo>
                <a:cubicBezTo>
                  <a:pt x="2107212" y="-33775"/>
                  <a:pt x="2209677" y="138873"/>
                  <a:pt x="4408227" y="0"/>
                </a:cubicBezTo>
                <a:cubicBezTo>
                  <a:pt x="4334456" y="1941380"/>
                  <a:pt x="4252344" y="3250906"/>
                  <a:pt x="4408227" y="3898880"/>
                </a:cubicBezTo>
                <a:cubicBezTo>
                  <a:pt x="3915200" y="3761550"/>
                  <a:pt x="1861387" y="3761024"/>
                  <a:pt x="0" y="3898880"/>
                </a:cubicBezTo>
                <a:cubicBezTo>
                  <a:pt x="152408" y="2698861"/>
                  <a:pt x="73868" y="926683"/>
                  <a:pt x="0" y="0"/>
                </a:cubicBezTo>
                <a:close/>
              </a:path>
              <a:path w="4408227" h="3898880" stroke="0" extrusionOk="0">
                <a:moveTo>
                  <a:pt x="0" y="0"/>
                </a:moveTo>
                <a:cubicBezTo>
                  <a:pt x="913679" y="-101487"/>
                  <a:pt x="3200399" y="-162162"/>
                  <a:pt x="4408227" y="0"/>
                </a:cubicBezTo>
                <a:cubicBezTo>
                  <a:pt x="4468940" y="521069"/>
                  <a:pt x="4347155" y="2015001"/>
                  <a:pt x="4408227" y="3898880"/>
                </a:cubicBezTo>
                <a:cubicBezTo>
                  <a:pt x="2332948" y="3948945"/>
                  <a:pt x="447824" y="3740431"/>
                  <a:pt x="0" y="3898880"/>
                </a:cubicBezTo>
                <a:cubicBezTo>
                  <a:pt x="-24452" y="2280991"/>
                  <a:pt x="-67663" y="1685756"/>
                  <a:pt x="0" y="0"/>
                </a:cubicBezTo>
                <a:close/>
              </a:path>
            </a:pathLst>
          </a:custGeom>
          <a:solidFill>
            <a:schemeClr val="accent5">
              <a:lumMod val="20000"/>
              <a:lumOff val="80000"/>
            </a:schemeClr>
          </a:solidFill>
          <a:ln w="25400" cap="flat">
            <a:solidFill>
              <a:schemeClr val="accent5"/>
            </a:solidFill>
            <a:prstDash val="solid"/>
            <a:round/>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5a: Farbvergleiche</a:t>
            </a:r>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11" name="Picture 24" descr="Picture 24">
            <a:extLst>
              <a:ext uri="{FF2B5EF4-FFF2-40B4-BE49-F238E27FC236}">
                <a16:creationId xmlns:a16="http://schemas.microsoft.com/office/drawing/2014/main" id="{6D358180-6A1D-4F6A-BBF7-C137E4B9BB8F}"/>
              </a:ext>
            </a:extLst>
          </p:cNvPr>
          <p:cNvPicPr>
            <a:picLocks noChangeAspect="1"/>
          </p:cNvPicPr>
          <p:nvPr/>
        </p:nvPicPr>
        <p:blipFill>
          <a:blip r:embed="rId2"/>
          <a:srcRect l="4621" t="3819" r="8528"/>
          <a:stretch/>
        </p:blipFill>
        <p:spPr bwMode="auto">
          <a:xfrm>
            <a:off x="2420140" y="6434890"/>
            <a:ext cx="2297497" cy="33925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1F75371-EA5B-45E2-8A78-BD1EEF911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140" y="2611588"/>
            <a:ext cx="2218769" cy="2218769"/>
          </a:xfrm>
          <a:prstGeom prst="rect">
            <a:avLst/>
          </a:prstGeom>
        </p:spPr>
      </p:pic>
      <p:pic>
        <p:nvPicPr>
          <p:cNvPr id="15" name="Picture 14">
            <a:extLst>
              <a:ext uri="{FF2B5EF4-FFF2-40B4-BE49-F238E27FC236}">
                <a16:creationId xmlns:a16="http://schemas.microsoft.com/office/drawing/2014/main" id="{E7D5BAE1-114F-48BA-BEB9-559D3C706E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sp>
        <p:nvSpPr>
          <p:cNvPr id="13" name="Slide Number Placeholder 3">
            <a:extLst>
              <a:ext uri="{FF2B5EF4-FFF2-40B4-BE49-F238E27FC236}">
                <a16:creationId xmlns:a16="http://schemas.microsoft.com/office/drawing/2014/main" id="{4B4D3E5D-3395-4E87-80DF-1C3D4024C258}"/>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43</a:t>
            </a:fld>
            <a:endParaRPr lang="de-DE" dirty="0"/>
          </a:p>
        </p:txBody>
      </p:sp>
    </p:spTree>
    <p:extLst>
      <p:ext uri="{BB962C8B-B14F-4D97-AF65-F5344CB8AC3E}">
        <p14:creationId xmlns:p14="http://schemas.microsoft.com/office/powerpoint/2010/main" val="14791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82852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38" name="Textfeld 21"/>
          <p:cNvSpPr txBox="1"/>
          <p:nvPr/>
        </p:nvSpPr>
        <p:spPr bwMode="auto">
          <a:xfrm>
            <a:off x="732601" y="2931347"/>
            <a:ext cx="4712873" cy="400105"/>
          </a:xfrm>
          <a:prstGeom prst="rect">
            <a:avLst/>
          </a:prstGeom>
          <a:ln w="12700">
            <a:miter lim="400000"/>
          </a:ln>
        </p:spPr>
        <p:txBody>
          <a:bodyPr lIns="45718" tIns="45718" rIns="45718" bIns="45718">
            <a:spAutoFit/>
          </a:bodyPr>
          <a:lstStyle>
            <a:lvl1pPr>
              <a:defRPr b="1">
                <a:latin typeface="Fibel Nord"/>
                <a:ea typeface="Fibel Nord"/>
                <a:cs typeface="Fibel Nord"/>
              </a:defRPr>
            </a:lvl1pPr>
          </a:lstStyle>
          <a:p>
            <a:pPr>
              <a:defRPr/>
            </a:pPr>
            <a:r>
              <a:rPr sz="2000" spc="50" dirty="0"/>
              <a:t>Von der </a:t>
            </a:r>
            <a:r>
              <a:rPr lang="de-DE" sz="2000" spc="50" dirty="0"/>
              <a:t>Elfe</a:t>
            </a:r>
            <a:r>
              <a:rPr sz="2000" spc="50" dirty="0"/>
              <a:t> </a:t>
            </a:r>
            <a:r>
              <a:rPr sz="2000" spc="50" dirty="0" err="1"/>
              <a:t>mit</a:t>
            </a:r>
            <a:r>
              <a:rPr sz="2000" spc="50" dirty="0"/>
              <a:t> den </a:t>
            </a:r>
            <a:r>
              <a:rPr sz="2000" spc="50" dirty="0" err="1"/>
              <a:t>weißen</a:t>
            </a:r>
            <a:r>
              <a:rPr sz="2000" spc="50" dirty="0"/>
              <a:t> </a:t>
            </a:r>
            <a:r>
              <a:rPr sz="2000" spc="50" dirty="0" err="1"/>
              <a:t>Haaren</a:t>
            </a:r>
            <a:endParaRPr sz="2000" spc="50" dirty="0"/>
          </a:p>
        </p:txBody>
      </p:sp>
      <p:grpSp>
        <p:nvGrpSpPr>
          <p:cNvPr id="5" name="Group 4">
            <a:extLst>
              <a:ext uri="{FF2B5EF4-FFF2-40B4-BE49-F238E27FC236}">
                <a16:creationId xmlns:a16="http://schemas.microsoft.com/office/drawing/2014/main" id="{A08B30F2-8E12-49AB-ADF4-A36AAC4B4CA8}"/>
              </a:ext>
            </a:extLst>
          </p:cNvPr>
          <p:cNvGrpSpPr/>
          <p:nvPr/>
        </p:nvGrpSpPr>
        <p:grpSpPr>
          <a:xfrm>
            <a:off x="357727" y="2097831"/>
            <a:ext cx="365766" cy="379928"/>
            <a:chOff x="357727" y="2356064"/>
            <a:chExt cx="365766" cy="379928"/>
          </a:xfrm>
        </p:grpSpPr>
        <p:sp>
          <p:nvSpPr>
            <p:cNvPr id="43" name="Circle"/>
            <p:cNvSpPr/>
            <p:nvPr/>
          </p:nvSpPr>
          <p:spPr bwMode="auto">
            <a:xfrm>
              <a:off x="357727" y="2370221"/>
              <a:ext cx="365766" cy="365771"/>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44" name="2"/>
            <p:cNvSpPr txBox="1"/>
            <p:nvPr/>
          </p:nvSpPr>
          <p:spPr bwMode="auto">
            <a:xfrm>
              <a:off x="447481" y="2356064"/>
              <a:ext cx="175398" cy="370839"/>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dirty="0"/>
                <a:t>1</a:t>
              </a:r>
              <a:endParaRPr dirty="0"/>
            </a:p>
          </p:txBody>
        </p:sp>
      </p:grpSp>
      <p:pic>
        <p:nvPicPr>
          <p:cNvPr id="38" name="Picture 24" descr="Picture 24">
            <a:extLst>
              <a:ext uri="{FF2B5EF4-FFF2-40B4-BE49-F238E27FC236}">
                <a16:creationId xmlns:a16="http://schemas.microsoft.com/office/drawing/2014/main" id="{27A06D17-21DC-4E86-B30C-07CFD37A650C}"/>
              </a:ext>
            </a:extLst>
          </p:cNvPr>
          <p:cNvPicPr>
            <a:picLocks noChangeAspect="1"/>
          </p:cNvPicPr>
          <p:nvPr/>
        </p:nvPicPr>
        <p:blipFill rotWithShape="1">
          <a:blip r:embed="rId2"/>
          <a:srcRect l="4621" t="3819" r="16048"/>
          <a:stretch/>
        </p:blipFill>
        <p:spPr bwMode="auto">
          <a:xfrm>
            <a:off x="4912587" y="3069490"/>
            <a:ext cx="1776971" cy="2684913"/>
          </a:xfrm>
          <a:prstGeom prst="rect">
            <a:avLst/>
          </a:prstGeom>
          <a:ln>
            <a:solidFill>
              <a:srgbClr val="000000"/>
            </a:solidFill>
          </a:ln>
        </p:spPr>
      </p:pic>
      <p:sp>
        <p:nvSpPr>
          <p:cNvPr id="29" name="TextBox 45">
            <a:extLst>
              <a:ext uri="{FF2B5EF4-FFF2-40B4-BE49-F238E27FC236}">
                <a16:creationId xmlns:a16="http://schemas.microsoft.com/office/drawing/2014/main" id="{C0E6E0BC-16B3-48BB-8680-FA9EADC77ABA}"/>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32" name="TextBox 31">
            <a:extLst>
              <a:ext uri="{FF2B5EF4-FFF2-40B4-BE49-F238E27FC236}">
                <a16:creationId xmlns:a16="http://schemas.microsoft.com/office/drawing/2014/main" id="{E0F1D1FC-321F-4E8C-8C6F-06809FA554A2}"/>
              </a:ext>
            </a:extLst>
          </p:cNvPr>
          <p:cNvSpPr txBox="1"/>
          <p:nvPr/>
        </p:nvSpPr>
        <p:spPr bwMode="auto">
          <a:xfrm>
            <a:off x="815764" y="2081003"/>
            <a:ext cx="4814982" cy="646331"/>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err="1">
                <a:latin typeface="Fibel Nord" panose="020B0603050302020204" pitchFamily="34" charset="0"/>
              </a:rPr>
              <a:t>Lies</a:t>
            </a:r>
            <a:r>
              <a:rPr lang="de-DE" spc="50" dirty="0">
                <a:latin typeface="Fibel Nord" panose="020B0603050302020204" pitchFamily="34" charset="0"/>
              </a:rPr>
              <a:t> den Text. Unterstreiche alle Farbvergleiche. Die Zahl ist ein Hinweis darauf, wie viele Vergleiche es gibt!</a:t>
            </a:r>
          </a:p>
        </p:txBody>
      </p:sp>
      <p:sp>
        <p:nvSpPr>
          <p:cNvPr id="3" name="TextBox 2">
            <a:extLst>
              <a:ext uri="{FF2B5EF4-FFF2-40B4-BE49-F238E27FC236}">
                <a16:creationId xmlns:a16="http://schemas.microsoft.com/office/drawing/2014/main" id="{E7301357-9333-41D7-80E3-2ABEB1B73746}"/>
              </a:ext>
            </a:extLst>
          </p:cNvPr>
          <p:cNvSpPr txBox="1"/>
          <p:nvPr/>
        </p:nvSpPr>
        <p:spPr bwMode="auto">
          <a:xfrm>
            <a:off x="447481" y="3419160"/>
            <a:ext cx="4457226"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     Es war einmal eine Elfe mit Haaren, die so weiß wie Kreide waren. Eines Tages war sie unzufrieden und wollte sich die Haare färben.</a:t>
            </a:r>
          </a:p>
        </p:txBody>
      </p:sp>
      <p:sp>
        <p:nvSpPr>
          <p:cNvPr id="34" name="TextBox 33">
            <a:extLst>
              <a:ext uri="{FF2B5EF4-FFF2-40B4-BE49-F238E27FC236}">
                <a16:creationId xmlns:a16="http://schemas.microsoft.com/office/drawing/2014/main" id="{8310BA0B-AC27-4108-AE4F-FA4A1B0A4F80}"/>
              </a:ext>
            </a:extLst>
          </p:cNvPr>
          <p:cNvSpPr txBox="1"/>
          <p:nvPr/>
        </p:nvSpPr>
        <p:spPr bwMode="auto">
          <a:xfrm>
            <a:off x="447481" y="4337993"/>
            <a:ext cx="4502239" cy="1477328"/>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     Zuerst färbte sie ihre Haare rot wie Feuer. Danach sahen ihre Haare allerdings rot wie Blut aus und das mochte sie nicht. Dann wollte sie ihre Haare gelb wie eine Zitrone färben. Aber ihre Haare wurden stattdessen gelb wie eine </a:t>
            </a:r>
            <a:r>
              <a:rPr lang="de-DE" sz="1800" spc="50" dirty="0">
                <a:latin typeface="Fibel Nord" panose="020B0603050302020204" pitchFamily="34" charset="0"/>
              </a:rPr>
              <a:t>Banane</a:t>
            </a:r>
            <a:r>
              <a:rPr lang="de-DE" spc="50" dirty="0">
                <a:latin typeface="Fibel Nord" panose="020B0603050302020204" pitchFamily="34" charset="0"/>
              </a:rPr>
              <a:t>.</a:t>
            </a:r>
          </a:p>
        </p:txBody>
      </p:sp>
      <p:sp>
        <p:nvSpPr>
          <p:cNvPr id="37" name="TextBox 36">
            <a:extLst>
              <a:ext uri="{FF2B5EF4-FFF2-40B4-BE49-F238E27FC236}">
                <a16:creationId xmlns:a16="http://schemas.microsoft.com/office/drawing/2014/main" id="{FF768BCD-94D2-40D2-8343-ACB1DFEE4F64}"/>
              </a:ext>
            </a:extLst>
          </p:cNvPr>
          <p:cNvSpPr txBox="1"/>
          <p:nvPr/>
        </p:nvSpPr>
        <p:spPr bwMode="auto">
          <a:xfrm>
            <a:off x="447481" y="5811955"/>
            <a:ext cx="6409183" cy="120032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     Nun probierte sie noch andere Farben aus. Sie färbte ihr Haar blau wie der Himmel, dann grün wie Moos, braun wie Schokolade und schließlich violett wie eine Brombeere. Sie hatte viele Haarfarben ausprobiert, aber sie konnte keine Farbe finden, die ihr gefiel!</a:t>
            </a:r>
          </a:p>
        </p:txBody>
      </p:sp>
      <p:sp>
        <p:nvSpPr>
          <p:cNvPr id="45" name="TextBox 44">
            <a:extLst>
              <a:ext uri="{FF2B5EF4-FFF2-40B4-BE49-F238E27FC236}">
                <a16:creationId xmlns:a16="http://schemas.microsoft.com/office/drawing/2014/main" id="{91025C98-47FF-4580-804B-FADD90774B5D}"/>
              </a:ext>
            </a:extLst>
          </p:cNvPr>
          <p:cNvSpPr txBox="1"/>
          <p:nvPr/>
        </p:nvSpPr>
        <p:spPr bwMode="auto">
          <a:xfrm>
            <a:off x="447481" y="7012284"/>
            <a:ext cx="6435992" cy="1477328"/>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     Sie dachte an ihre Freundin Rosie und färbte ihre Haare rosa wie eine Himbeere. Das passte ihr auch nicht. Ihr Freund Blue hatte Haare blau wie das Meer, aber sie wollte nicht so aussehen wie ihr Freund. Sie wollte wie sie selbst aussehen. Sie färbte ihre Haare wieder und sah plötzlich grau wie eine Maus aus.</a:t>
            </a:r>
          </a:p>
        </p:txBody>
      </p:sp>
      <p:sp>
        <p:nvSpPr>
          <p:cNvPr id="46" name="TextBox 45">
            <a:extLst>
              <a:ext uri="{FF2B5EF4-FFF2-40B4-BE49-F238E27FC236}">
                <a16:creationId xmlns:a16="http://schemas.microsoft.com/office/drawing/2014/main" id="{08000CF0-5DA6-467B-9E1D-EEF5D584562B}"/>
              </a:ext>
            </a:extLst>
          </p:cNvPr>
          <p:cNvSpPr txBox="1"/>
          <p:nvPr/>
        </p:nvSpPr>
        <p:spPr bwMode="auto">
          <a:xfrm>
            <a:off x="444458" y="8489612"/>
            <a:ext cx="6412206"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     Da schrubbte die Elfe ihre Haare sauber. Sie betrachtete sich im Spiegel und bemerkte, dass ihre natürlichen Haare weiß wie Schnee waren. Da beschloss die Elfe, dass schneeweißes Haar genau zu ihr passte.</a:t>
            </a:r>
          </a:p>
        </p:txBody>
      </p:sp>
      <p:sp>
        <p:nvSpPr>
          <p:cNvPr id="36" name="Rectangle 7">
            <a:extLst>
              <a:ext uri="{FF2B5EF4-FFF2-40B4-BE49-F238E27FC236}">
                <a16:creationId xmlns:a16="http://schemas.microsoft.com/office/drawing/2014/main" id="{EFE4B8B3-E162-4CA6-9E46-3BA687EE6A55}"/>
              </a:ext>
            </a:extLst>
          </p:cNvPr>
          <p:cNvSpPr/>
          <p:nvPr/>
        </p:nvSpPr>
        <p:spPr bwMode="auto">
          <a:xfrm>
            <a:off x="-404610" y="789563"/>
            <a:ext cx="7692991" cy="1152962"/>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47" name="TextBox 2">
            <a:extLst>
              <a:ext uri="{FF2B5EF4-FFF2-40B4-BE49-F238E27FC236}">
                <a16:creationId xmlns:a16="http://schemas.microsoft.com/office/drawing/2014/main" id="{1F5BA151-2C07-48D5-BADB-CA4D93B27F59}"/>
              </a:ext>
            </a:extLst>
          </p:cNvPr>
          <p:cNvSpPr txBox="1"/>
          <p:nvPr/>
        </p:nvSpPr>
        <p:spPr bwMode="auto">
          <a:xfrm>
            <a:off x="268413" y="431314"/>
            <a:ext cx="5753599"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5b: </a:t>
            </a:r>
            <a:r>
              <a:rPr lang="de-DE" sz="2200" spc="50" dirty="0" err="1"/>
              <a:t>Farbv</a:t>
            </a:r>
            <a:r>
              <a:rPr sz="2200" spc="50" dirty="0" err="1"/>
              <a:t>ergleich</a:t>
            </a:r>
            <a:r>
              <a:rPr lang="de-DE" sz="2200" spc="50" dirty="0"/>
              <a:t>e</a:t>
            </a:r>
            <a:endParaRPr sz="2200" spc="50" dirty="0"/>
          </a:p>
        </p:txBody>
      </p:sp>
      <p:sp>
        <p:nvSpPr>
          <p:cNvPr id="57" name="TextBox 56">
            <a:extLst>
              <a:ext uri="{FF2B5EF4-FFF2-40B4-BE49-F238E27FC236}">
                <a16:creationId xmlns:a16="http://schemas.microsoft.com/office/drawing/2014/main" id="{8C457E17-F20B-4F89-9968-9D72849E1A22}"/>
              </a:ext>
            </a:extLst>
          </p:cNvPr>
          <p:cNvSpPr txBox="1"/>
          <p:nvPr/>
        </p:nvSpPr>
        <p:spPr bwMode="auto">
          <a:xfrm>
            <a:off x="268413" y="862884"/>
            <a:ext cx="6421145"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Die Vergleiche helfen dabei, sich etwas genau vorzustellen, wie zum </a:t>
            </a:r>
            <a:r>
              <a:rPr lang="de-DE" b="1" spc="50" dirty="0">
                <a:latin typeface="Fibel Nord" panose="020B0603050302020204" pitchFamily="34" charset="0"/>
              </a:rPr>
              <a:t>Beispiel:</a:t>
            </a:r>
          </a:p>
          <a:p>
            <a:r>
              <a:rPr lang="de-DE" spc="50" dirty="0">
                <a:latin typeface="Fibel Nord" panose="020B0603050302020204" pitchFamily="34" charset="0"/>
              </a:rPr>
              <a:t>Es war einmal eine Elfe mit Haaren, die so weiß wie Kreide waren.</a:t>
            </a:r>
          </a:p>
        </p:txBody>
      </p:sp>
      <p:cxnSp>
        <p:nvCxnSpPr>
          <p:cNvPr id="58" name="Straight Connector 57">
            <a:extLst>
              <a:ext uri="{FF2B5EF4-FFF2-40B4-BE49-F238E27FC236}">
                <a16:creationId xmlns:a16="http://schemas.microsoft.com/office/drawing/2014/main" id="{FCAF00BF-15CF-43FA-A078-8C156DAD3A28}"/>
              </a:ext>
            </a:extLst>
          </p:cNvPr>
          <p:cNvCxnSpPr>
            <a:cxnSpLocks/>
          </p:cNvCxnSpPr>
          <p:nvPr/>
        </p:nvCxnSpPr>
        <p:spPr bwMode="auto">
          <a:xfrm>
            <a:off x="3842832" y="1708469"/>
            <a:ext cx="1258556"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pic>
        <p:nvPicPr>
          <p:cNvPr id="56" name="Picture 55">
            <a:extLst>
              <a:ext uri="{FF2B5EF4-FFF2-40B4-BE49-F238E27FC236}">
                <a16:creationId xmlns:a16="http://schemas.microsoft.com/office/drawing/2014/main" id="{5369BC30-1DD4-4374-84F3-AE126AAF7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71690" y="2125774"/>
            <a:ext cx="420587" cy="369328"/>
          </a:xfrm>
          <a:prstGeom prst="rect">
            <a:avLst/>
          </a:prstGeom>
        </p:spPr>
      </p:pic>
      <p:pic>
        <p:nvPicPr>
          <p:cNvPr id="6" name="Picture 5">
            <a:extLst>
              <a:ext uri="{FF2B5EF4-FFF2-40B4-BE49-F238E27FC236}">
                <a16:creationId xmlns:a16="http://schemas.microsoft.com/office/drawing/2014/main" id="{937CD9BC-2377-467E-A4A3-EDEA23C2B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277" y="1961254"/>
            <a:ext cx="738784" cy="738784"/>
          </a:xfrm>
          <a:prstGeom prst="rect">
            <a:avLst/>
          </a:prstGeom>
        </p:spPr>
      </p:pic>
      <p:sp>
        <p:nvSpPr>
          <p:cNvPr id="60" name="Slide Number Placeholder 3">
            <a:extLst>
              <a:ext uri="{FF2B5EF4-FFF2-40B4-BE49-F238E27FC236}">
                <a16:creationId xmlns:a16="http://schemas.microsoft.com/office/drawing/2014/main" id="{13359CCE-4C6C-406B-9E2C-844B61FEF47D}"/>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45</a:t>
            </a:fld>
            <a:endParaRPr lang="de-DE" dirty="0"/>
          </a:p>
        </p:txBody>
      </p:sp>
      <p:grpSp>
        <p:nvGrpSpPr>
          <p:cNvPr id="72" name="Rectangle: Rounded Corners 17">
            <a:extLst>
              <a:ext uri="{FF2B5EF4-FFF2-40B4-BE49-F238E27FC236}">
                <a16:creationId xmlns:a16="http://schemas.microsoft.com/office/drawing/2014/main" id="{7BE88441-0E8F-40BB-BEB6-B7FD4EC0BD90}"/>
              </a:ext>
            </a:extLst>
          </p:cNvPr>
          <p:cNvGrpSpPr/>
          <p:nvPr/>
        </p:nvGrpSpPr>
        <p:grpSpPr bwMode="auto">
          <a:xfrm>
            <a:off x="518581" y="3403982"/>
            <a:ext cx="256276" cy="298460"/>
            <a:chOff x="0" y="0"/>
            <a:chExt cx="475285" cy="439197"/>
          </a:xfrm>
          <a:solidFill>
            <a:schemeClr val="bg1">
              <a:lumMod val="50000"/>
            </a:schemeClr>
          </a:solidFill>
        </p:grpSpPr>
        <p:sp>
          <p:nvSpPr>
            <p:cNvPr id="73" name="Rounded Rectangle">
              <a:extLst>
                <a:ext uri="{FF2B5EF4-FFF2-40B4-BE49-F238E27FC236}">
                  <a16:creationId xmlns:a16="http://schemas.microsoft.com/office/drawing/2014/main" id="{6C2735DB-6AB5-4EED-98BB-5DC6FDA80B4E}"/>
                </a:ext>
              </a:extLst>
            </p:cNvPr>
            <p:cNvSpPr/>
            <p:nvPr/>
          </p:nvSpPr>
          <p:spPr bwMode="auto">
            <a:xfrm>
              <a:off x="-1" y="-1"/>
              <a:ext cx="475287" cy="439199"/>
            </a:xfrm>
            <a:prstGeom prst="roundRect">
              <a:avLst>
                <a:gd name="adj" fmla="val 16667"/>
              </a:avLst>
            </a:prstGeom>
            <a:grp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74" name="1">
              <a:extLst>
                <a:ext uri="{FF2B5EF4-FFF2-40B4-BE49-F238E27FC236}">
                  <a16:creationId xmlns:a16="http://schemas.microsoft.com/office/drawing/2014/main" id="{17BD8794-0E63-4AA8-8BF0-D8F9AAB75151}"/>
                </a:ext>
              </a:extLst>
            </p:cNvPr>
            <p:cNvSpPr txBox="1"/>
            <p:nvPr/>
          </p:nvSpPr>
          <p:spPr bwMode="auto">
            <a:xfrm>
              <a:off x="67159" y="34176"/>
              <a:ext cx="340966" cy="370837"/>
            </a:xfrm>
            <a:prstGeom prst="rect">
              <a:avLst/>
            </a:prstGeom>
            <a:grp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dirty="0"/>
                <a:t>1</a:t>
              </a:r>
            </a:p>
          </p:txBody>
        </p:sp>
      </p:grpSp>
      <p:grpSp>
        <p:nvGrpSpPr>
          <p:cNvPr id="75" name="Rectangle: Rounded Corners 17">
            <a:extLst>
              <a:ext uri="{FF2B5EF4-FFF2-40B4-BE49-F238E27FC236}">
                <a16:creationId xmlns:a16="http://schemas.microsoft.com/office/drawing/2014/main" id="{40C0BA4B-F022-4A3B-81EB-4E8C9451D757}"/>
              </a:ext>
            </a:extLst>
          </p:cNvPr>
          <p:cNvGrpSpPr/>
          <p:nvPr/>
        </p:nvGrpSpPr>
        <p:grpSpPr bwMode="auto">
          <a:xfrm>
            <a:off x="518579" y="4295542"/>
            <a:ext cx="256277" cy="369328"/>
            <a:chOff x="-1" y="-52146"/>
            <a:chExt cx="475287" cy="543482"/>
          </a:xfrm>
          <a:solidFill>
            <a:schemeClr val="bg1">
              <a:lumMod val="50000"/>
            </a:schemeClr>
          </a:solidFill>
        </p:grpSpPr>
        <p:sp>
          <p:nvSpPr>
            <p:cNvPr id="76" name="Rounded Rectangle">
              <a:extLst>
                <a:ext uri="{FF2B5EF4-FFF2-40B4-BE49-F238E27FC236}">
                  <a16:creationId xmlns:a16="http://schemas.microsoft.com/office/drawing/2014/main" id="{ECC171C7-6A05-4F66-A099-27E066F70B8A}"/>
                </a:ext>
              </a:extLst>
            </p:cNvPr>
            <p:cNvSpPr/>
            <p:nvPr/>
          </p:nvSpPr>
          <p:spPr bwMode="auto">
            <a:xfrm>
              <a:off x="-1" y="-1"/>
              <a:ext cx="475287" cy="439199"/>
            </a:xfrm>
            <a:prstGeom prst="roundRect">
              <a:avLst>
                <a:gd name="adj" fmla="val 16667"/>
              </a:avLst>
            </a:prstGeom>
            <a:grp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77" name="1">
              <a:extLst>
                <a:ext uri="{FF2B5EF4-FFF2-40B4-BE49-F238E27FC236}">
                  <a16:creationId xmlns:a16="http://schemas.microsoft.com/office/drawing/2014/main" id="{8515B460-82F7-482E-8889-E9D2B03510E3}"/>
                </a:ext>
              </a:extLst>
            </p:cNvPr>
            <p:cNvSpPr txBox="1"/>
            <p:nvPr/>
          </p:nvSpPr>
          <p:spPr bwMode="auto">
            <a:xfrm>
              <a:off x="67158" y="-52146"/>
              <a:ext cx="340967" cy="543482"/>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dirty="0"/>
                <a:t>4</a:t>
              </a:r>
              <a:endParaRPr dirty="0"/>
            </a:p>
          </p:txBody>
        </p:sp>
      </p:grpSp>
      <p:grpSp>
        <p:nvGrpSpPr>
          <p:cNvPr id="78" name="Rectangle: Rounded Corners 17">
            <a:extLst>
              <a:ext uri="{FF2B5EF4-FFF2-40B4-BE49-F238E27FC236}">
                <a16:creationId xmlns:a16="http://schemas.microsoft.com/office/drawing/2014/main" id="{4CA7F9E6-9340-44C1-9F91-33D730A58FB4}"/>
              </a:ext>
            </a:extLst>
          </p:cNvPr>
          <p:cNvGrpSpPr/>
          <p:nvPr/>
        </p:nvGrpSpPr>
        <p:grpSpPr bwMode="auto">
          <a:xfrm>
            <a:off x="518579" y="5781442"/>
            <a:ext cx="256277" cy="369328"/>
            <a:chOff x="-1" y="-52146"/>
            <a:chExt cx="475287" cy="543482"/>
          </a:xfrm>
          <a:solidFill>
            <a:schemeClr val="bg1">
              <a:lumMod val="50000"/>
            </a:schemeClr>
          </a:solidFill>
        </p:grpSpPr>
        <p:sp>
          <p:nvSpPr>
            <p:cNvPr id="79" name="Rounded Rectangle">
              <a:extLst>
                <a:ext uri="{FF2B5EF4-FFF2-40B4-BE49-F238E27FC236}">
                  <a16:creationId xmlns:a16="http://schemas.microsoft.com/office/drawing/2014/main" id="{7072C605-6452-4E48-BC3A-B295B8EA466C}"/>
                </a:ext>
              </a:extLst>
            </p:cNvPr>
            <p:cNvSpPr/>
            <p:nvPr/>
          </p:nvSpPr>
          <p:spPr bwMode="auto">
            <a:xfrm>
              <a:off x="-1" y="-1"/>
              <a:ext cx="475287" cy="439199"/>
            </a:xfrm>
            <a:prstGeom prst="roundRect">
              <a:avLst>
                <a:gd name="adj" fmla="val 16667"/>
              </a:avLst>
            </a:prstGeom>
            <a:grp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80" name="1">
              <a:extLst>
                <a:ext uri="{FF2B5EF4-FFF2-40B4-BE49-F238E27FC236}">
                  <a16:creationId xmlns:a16="http://schemas.microsoft.com/office/drawing/2014/main" id="{9D1B0C78-DA47-4C1F-A43A-5B2C50C2D58D}"/>
                </a:ext>
              </a:extLst>
            </p:cNvPr>
            <p:cNvSpPr txBox="1"/>
            <p:nvPr/>
          </p:nvSpPr>
          <p:spPr bwMode="auto">
            <a:xfrm>
              <a:off x="67158" y="-52146"/>
              <a:ext cx="340967" cy="543482"/>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dirty="0"/>
                <a:t>4</a:t>
              </a:r>
              <a:endParaRPr dirty="0"/>
            </a:p>
          </p:txBody>
        </p:sp>
      </p:grpSp>
      <p:grpSp>
        <p:nvGrpSpPr>
          <p:cNvPr id="81" name="Rectangle: Rounded Corners 17">
            <a:extLst>
              <a:ext uri="{FF2B5EF4-FFF2-40B4-BE49-F238E27FC236}">
                <a16:creationId xmlns:a16="http://schemas.microsoft.com/office/drawing/2014/main" id="{5F0EC25B-F7E3-4D20-9F04-26F48C9FC88E}"/>
              </a:ext>
            </a:extLst>
          </p:cNvPr>
          <p:cNvGrpSpPr/>
          <p:nvPr/>
        </p:nvGrpSpPr>
        <p:grpSpPr bwMode="auto">
          <a:xfrm>
            <a:off x="518579" y="6976781"/>
            <a:ext cx="256277" cy="369328"/>
            <a:chOff x="-1" y="-52146"/>
            <a:chExt cx="475287" cy="543482"/>
          </a:xfrm>
          <a:solidFill>
            <a:schemeClr val="bg1">
              <a:lumMod val="50000"/>
            </a:schemeClr>
          </a:solidFill>
        </p:grpSpPr>
        <p:sp>
          <p:nvSpPr>
            <p:cNvPr id="82" name="Rounded Rectangle">
              <a:extLst>
                <a:ext uri="{FF2B5EF4-FFF2-40B4-BE49-F238E27FC236}">
                  <a16:creationId xmlns:a16="http://schemas.microsoft.com/office/drawing/2014/main" id="{42AD05CD-BC63-4AF1-A0FD-B616B55DB03C}"/>
                </a:ext>
              </a:extLst>
            </p:cNvPr>
            <p:cNvSpPr/>
            <p:nvPr/>
          </p:nvSpPr>
          <p:spPr bwMode="auto">
            <a:xfrm>
              <a:off x="-1" y="-1"/>
              <a:ext cx="475287" cy="439199"/>
            </a:xfrm>
            <a:prstGeom prst="roundRect">
              <a:avLst>
                <a:gd name="adj" fmla="val 16667"/>
              </a:avLst>
            </a:prstGeom>
            <a:grp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83" name="1">
              <a:extLst>
                <a:ext uri="{FF2B5EF4-FFF2-40B4-BE49-F238E27FC236}">
                  <a16:creationId xmlns:a16="http://schemas.microsoft.com/office/drawing/2014/main" id="{FB6D9416-FB05-4AF8-83B5-8556EADED669}"/>
                </a:ext>
              </a:extLst>
            </p:cNvPr>
            <p:cNvSpPr txBox="1"/>
            <p:nvPr/>
          </p:nvSpPr>
          <p:spPr bwMode="auto">
            <a:xfrm>
              <a:off x="67158" y="-52146"/>
              <a:ext cx="340967" cy="543482"/>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dirty="0"/>
                <a:t>3</a:t>
              </a:r>
              <a:endParaRPr dirty="0"/>
            </a:p>
          </p:txBody>
        </p:sp>
      </p:grpSp>
      <p:grpSp>
        <p:nvGrpSpPr>
          <p:cNvPr id="84" name="Rectangle: Rounded Corners 17">
            <a:extLst>
              <a:ext uri="{FF2B5EF4-FFF2-40B4-BE49-F238E27FC236}">
                <a16:creationId xmlns:a16="http://schemas.microsoft.com/office/drawing/2014/main" id="{3176E024-AC1E-4B69-8570-F73275297852}"/>
              </a:ext>
            </a:extLst>
          </p:cNvPr>
          <p:cNvGrpSpPr/>
          <p:nvPr/>
        </p:nvGrpSpPr>
        <p:grpSpPr bwMode="auto">
          <a:xfrm>
            <a:off x="518580" y="8486759"/>
            <a:ext cx="256276" cy="298460"/>
            <a:chOff x="0" y="0"/>
            <a:chExt cx="475285" cy="439197"/>
          </a:xfrm>
          <a:solidFill>
            <a:schemeClr val="bg1">
              <a:lumMod val="50000"/>
            </a:schemeClr>
          </a:solidFill>
        </p:grpSpPr>
        <p:sp>
          <p:nvSpPr>
            <p:cNvPr id="85" name="Rounded Rectangle">
              <a:extLst>
                <a:ext uri="{FF2B5EF4-FFF2-40B4-BE49-F238E27FC236}">
                  <a16:creationId xmlns:a16="http://schemas.microsoft.com/office/drawing/2014/main" id="{33D81618-F787-4A50-AE6E-F938C03ACD81}"/>
                </a:ext>
              </a:extLst>
            </p:cNvPr>
            <p:cNvSpPr/>
            <p:nvPr/>
          </p:nvSpPr>
          <p:spPr bwMode="auto">
            <a:xfrm>
              <a:off x="-1" y="-1"/>
              <a:ext cx="475287" cy="439199"/>
            </a:xfrm>
            <a:prstGeom prst="roundRect">
              <a:avLst>
                <a:gd name="adj" fmla="val 16667"/>
              </a:avLst>
            </a:prstGeom>
            <a:grpFill/>
            <a:ln w="12700" cap="flat">
              <a:noFill/>
              <a:miter lim="4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86" name="1">
              <a:extLst>
                <a:ext uri="{FF2B5EF4-FFF2-40B4-BE49-F238E27FC236}">
                  <a16:creationId xmlns:a16="http://schemas.microsoft.com/office/drawing/2014/main" id="{481B0685-FB7F-40DE-91BD-B8188EA53A55}"/>
                </a:ext>
              </a:extLst>
            </p:cNvPr>
            <p:cNvSpPr txBox="1"/>
            <p:nvPr/>
          </p:nvSpPr>
          <p:spPr bwMode="auto">
            <a:xfrm>
              <a:off x="67159" y="34176"/>
              <a:ext cx="340966" cy="370837"/>
            </a:xfrm>
            <a:prstGeom prst="rect">
              <a:avLst/>
            </a:prstGeom>
            <a:grp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950361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5b: Farbvergleiche</a:t>
            </a:r>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5" name="Picture 4">
            <a:extLst>
              <a:ext uri="{FF2B5EF4-FFF2-40B4-BE49-F238E27FC236}">
                <a16:creationId xmlns:a16="http://schemas.microsoft.com/office/drawing/2014/main" id="{8623DF70-D546-43B3-AFB8-5726A1776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867" y="2714375"/>
            <a:ext cx="2218770" cy="2218770"/>
          </a:xfrm>
          <a:prstGeom prst="rect">
            <a:avLst/>
          </a:prstGeom>
        </p:spPr>
      </p:pic>
      <p:sp>
        <p:nvSpPr>
          <p:cNvPr id="13" name="Rectangle 12">
            <a:extLst>
              <a:ext uri="{FF2B5EF4-FFF2-40B4-BE49-F238E27FC236}">
                <a16:creationId xmlns:a16="http://schemas.microsoft.com/office/drawing/2014/main" id="{4DDC574D-2AE5-4510-9FD5-18335F54489E}"/>
              </a:ext>
            </a:extLst>
          </p:cNvPr>
          <p:cNvSpPr/>
          <p:nvPr/>
        </p:nvSpPr>
        <p:spPr bwMode="auto">
          <a:xfrm>
            <a:off x="1364776" y="5925233"/>
            <a:ext cx="4408227" cy="3898880"/>
          </a:xfrm>
          <a:custGeom>
            <a:avLst/>
            <a:gdLst>
              <a:gd name="connsiteX0" fmla="*/ 0 w 4408227"/>
              <a:gd name="connsiteY0" fmla="*/ 0 h 3898880"/>
              <a:gd name="connsiteX1" fmla="*/ 4408227 w 4408227"/>
              <a:gd name="connsiteY1" fmla="*/ 0 h 3898880"/>
              <a:gd name="connsiteX2" fmla="*/ 4408227 w 4408227"/>
              <a:gd name="connsiteY2" fmla="*/ 3898880 h 3898880"/>
              <a:gd name="connsiteX3" fmla="*/ 0 w 4408227"/>
              <a:gd name="connsiteY3" fmla="*/ 3898880 h 3898880"/>
              <a:gd name="connsiteX4" fmla="*/ 0 w 4408227"/>
              <a:gd name="connsiteY4" fmla="*/ 0 h 389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227" h="3898880" fill="none" extrusionOk="0">
                <a:moveTo>
                  <a:pt x="0" y="0"/>
                </a:moveTo>
                <a:cubicBezTo>
                  <a:pt x="2107212" y="-33775"/>
                  <a:pt x="2209677" y="138873"/>
                  <a:pt x="4408227" y="0"/>
                </a:cubicBezTo>
                <a:cubicBezTo>
                  <a:pt x="4334456" y="1941380"/>
                  <a:pt x="4252344" y="3250906"/>
                  <a:pt x="4408227" y="3898880"/>
                </a:cubicBezTo>
                <a:cubicBezTo>
                  <a:pt x="3915200" y="3761550"/>
                  <a:pt x="1861387" y="3761024"/>
                  <a:pt x="0" y="3898880"/>
                </a:cubicBezTo>
                <a:cubicBezTo>
                  <a:pt x="152408" y="2698861"/>
                  <a:pt x="73868" y="926683"/>
                  <a:pt x="0" y="0"/>
                </a:cubicBezTo>
                <a:close/>
              </a:path>
              <a:path w="4408227" h="3898880" stroke="0" extrusionOk="0">
                <a:moveTo>
                  <a:pt x="0" y="0"/>
                </a:moveTo>
                <a:cubicBezTo>
                  <a:pt x="913679" y="-101487"/>
                  <a:pt x="3200399" y="-162162"/>
                  <a:pt x="4408227" y="0"/>
                </a:cubicBezTo>
                <a:cubicBezTo>
                  <a:pt x="4468940" y="521069"/>
                  <a:pt x="4347155" y="2015001"/>
                  <a:pt x="4408227" y="3898880"/>
                </a:cubicBezTo>
                <a:cubicBezTo>
                  <a:pt x="2332948" y="3948945"/>
                  <a:pt x="447824" y="3740431"/>
                  <a:pt x="0" y="3898880"/>
                </a:cubicBezTo>
                <a:cubicBezTo>
                  <a:pt x="-24452" y="2280991"/>
                  <a:pt x="-67663" y="1685756"/>
                  <a:pt x="0" y="0"/>
                </a:cubicBezTo>
                <a:close/>
              </a:path>
            </a:pathLst>
          </a:custGeom>
          <a:solidFill>
            <a:schemeClr val="accent5">
              <a:lumMod val="20000"/>
              <a:lumOff val="80000"/>
            </a:schemeClr>
          </a:solidFill>
          <a:ln w="25400" cap="flat">
            <a:solidFill>
              <a:schemeClr val="accent5"/>
            </a:solidFill>
            <a:prstDash val="solid"/>
            <a:round/>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rgbClr val="000000"/>
          </a:lnRef>
          <a:fillRef idx="0">
            <a:srgbClr val="000000"/>
          </a:fillRef>
          <a:effectRef idx="0">
            <a:srgbClr val="000000"/>
          </a:effectRef>
          <a:fontRef idx="none"/>
        </p:style>
        <p:txBody>
          <a:bodyPr rtlCol="0" anchor="ctr"/>
          <a:lstStyle/>
          <a:p>
            <a:pPr algn="ctr"/>
            <a:endParaRPr lang="de-DE"/>
          </a:p>
        </p:txBody>
      </p:sp>
      <p:pic>
        <p:nvPicPr>
          <p:cNvPr id="14" name="Picture 13">
            <a:extLst>
              <a:ext uri="{FF2B5EF4-FFF2-40B4-BE49-F238E27FC236}">
                <a16:creationId xmlns:a16="http://schemas.microsoft.com/office/drawing/2014/main" id="{68B30B8C-8ACD-4C3C-ADC6-6A5076A15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pic>
        <p:nvPicPr>
          <p:cNvPr id="15" name="Picture 24" descr="Picture 24">
            <a:extLst>
              <a:ext uri="{FF2B5EF4-FFF2-40B4-BE49-F238E27FC236}">
                <a16:creationId xmlns:a16="http://schemas.microsoft.com/office/drawing/2014/main" id="{63C0A885-060B-4717-9201-2F8441C76E5F}"/>
              </a:ext>
            </a:extLst>
          </p:cNvPr>
          <p:cNvPicPr>
            <a:picLocks noChangeAspect="1"/>
          </p:cNvPicPr>
          <p:nvPr/>
        </p:nvPicPr>
        <p:blipFill>
          <a:blip r:embed="rId4"/>
          <a:srcRect l="4621" t="3819" r="8528"/>
          <a:stretch/>
        </p:blipFill>
        <p:spPr bwMode="auto">
          <a:xfrm>
            <a:off x="2420140" y="6404511"/>
            <a:ext cx="2297497" cy="33925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Slide Number Placeholder 3">
            <a:extLst>
              <a:ext uri="{FF2B5EF4-FFF2-40B4-BE49-F238E27FC236}">
                <a16:creationId xmlns:a16="http://schemas.microsoft.com/office/drawing/2014/main" id="{69223B76-CB13-4A30-9135-B3103D48B36D}"/>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47</a:t>
            </a:fld>
            <a:endParaRPr lang="de-DE" dirty="0"/>
          </a:p>
        </p:txBody>
      </p:sp>
    </p:spTree>
    <p:extLst>
      <p:ext uri="{BB962C8B-B14F-4D97-AF65-F5344CB8AC3E}">
        <p14:creationId xmlns:p14="http://schemas.microsoft.com/office/powerpoint/2010/main" val="3295990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4215409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 name="TextBox 45">
            <a:extLst>
              <a:ext uri="{FF2B5EF4-FFF2-40B4-BE49-F238E27FC236}">
                <a16:creationId xmlns:a16="http://schemas.microsoft.com/office/drawing/2014/main" id="{085A7086-54A4-4C93-94AE-67607C98D02C}"/>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6" name="Textfeld 21">
            <a:extLst>
              <a:ext uri="{FF2B5EF4-FFF2-40B4-BE49-F238E27FC236}">
                <a16:creationId xmlns:a16="http://schemas.microsoft.com/office/drawing/2014/main" id="{83142AB9-CA5E-4AE8-A22C-996841565998}"/>
              </a:ext>
            </a:extLst>
          </p:cNvPr>
          <p:cNvSpPr txBox="1"/>
          <p:nvPr/>
        </p:nvSpPr>
        <p:spPr bwMode="auto">
          <a:xfrm>
            <a:off x="608154" y="2802828"/>
            <a:ext cx="4712873" cy="400105"/>
          </a:xfrm>
          <a:prstGeom prst="rect">
            <a:avLst/>
          </a:prstGeom>
          <a:ln w="12700">
            <a:miter lim="400000"/>
          </a:ln>
        </p:spPr>
        <p:txBody>
          <a:bodyPr lIns="45718" tIns="45718" rIns="45718" bIns="45718">
            <a:spAutoFit/>
          </a:bodyPr>
          <a:lstStyle>
            <a:lvl1pPr>
              <a:defRPr b="1">
                <a:latin typeface="Fibel Nord"/>
                <a:ea typeface="Fibel Nord"/>
                <a:cs typeface="Fibel Nord"/>
              </a:defRPr>
            </a:lvl1pPr>
          </a:lstStyle>
          <a:p>
            <a:pPr>
              <a:defRPr/>
            </a:pPr>
            <a:r>
              <a:rPr sz="2000" spc="50" dirty="0"/>
              <a:t>Von der </a:t>
            </a:r>
            <a:r>
              <a:rPr lang="de-DE" sz="2000" spc="50" dirty="0"/>
              <a:t>Elfe</a:t>
            </a:r>
            <a:r>
              <a:rPr sz="2000" spc="50" dirty="0"/>
              <a:t> </a:t>
            </a:r>
            <a:r>
              <a:rPr sz="2000" spc="50" dirty="0" err="1"/>
              <a:t>mit</a:t>
            </a:r>
            <a:r>
              <a:rPr sz="2000" spc="50" dirty="0"/>
              <a:t> den </a:t>
            </a:r>
            <a:r>
              <a:rPr sz="2000" spc="50" dirty="0" err="1"/>
              <a:t>weißen</a:t>
            </a:r>
            <a:r>
              <a:rPr sz="2000" spc="50" dirty="0"/>
              <a:t> </a:t>
            </a:r>
            <a:r>
              <a:rPr sz="2000" spc="50" dirty="0" err="1"/>
              <a:t>Haaren</a:t>
            </a:r>
            <a:endParaRPr sz="2000" spc="50" dirty="0"/>
          </a:p>
        </p:txBody>
      </p:sp>
      <p:grpSp>
        <p:nvGrpSpPr>
          <p:cNvPr id="17" name="Group 16">
            <a:extLst>
              <a:ext uri="{FF2B5EF4-FFF2-40B4-BE49-F238E27FC236}">
                <a16:creationId xmlns:a16="http://schemas.microsoft.com/office/drawing/2014/main" id="{AF08DE46-CE92-4441-9AAD-479E1819ACAA}"/>
              </a:ext>
            </a:extLst>
          </p:cNvPr>
          <p:cNvGrpSpPr/>
          <p:nvPr/>
        </p:nvGrpSpPr>
        <p:grpSpPr>
          <a:xfrm>
            <a:off x="357727" y="2193367"/>
            <a:ext cx="365766" cy="379928"/>
            <a:chOff x="357727" y="2356064"/>
            <a:chExt cx="365766" cy="379928"/>
          </a:xfrm>
        </p:grpSpPr>
        <p:sp>
          <p:nvSpPr>
            <p:cNvPr id="18" name="Circle">
              <a:extLst>
                <a:ext uri="{FF2B5EF4-FFF2-40B4-BE49-F238E27FC236}">
                  <a16:creationId xmlns:a16="http://schemas.microsoft.com/office/drawing/2014/main" id="{2C29699D-3E46-4EB4-B4EC-8418A33BC07E}"/>
                </a:ext>
              </a:extLst>
            </p:cNvPr>
            <p:cNvSpPr/>
            <p:nvPr/>
          </p:nvSpPr>
          <p:spPr bwMode="auto">
            <a:xfrm>
              <a:off x="357727" y="2370221"/>
              <a:ext cx="365766" cy="365771"/>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9" name="2">
              <a:extLst>
                <a:ext uri="{FF2B5EF4-FFF2-40B4-BE49-F238E27FC236}">
                  <a16:creationId xmlns:a16="http://schemas.microsoft.com/office/drawing/2014/main" id="{2660A274-B155-45CC-9BD1-55E9079DCF79}"/>
                </a:ext>
              </a:extLst>
            </p:cNvPr>
            <p:cNvSpPr txBox="1"/>
            <p:nvPr/>
          </p:nvSpPr>
          <p:spPr bwMode="auto">
            <a:xfrm>
              <a:off x="447481" y="2356064"/>
              <a:ext cx="175398" cy="370839"/>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dirty="0"/>
                <a:t>1</a:t>
              </a:r>
              <a:endParaRPr dirty="0"/>
            </a:p>
          </p:txBody>
        </p:sp>
      </p:grpSp>
      <p:pic>
        <p:nvPicPr>
          <p:cNvPr id="20" name="Picture 24" descr="Picture 24">
            <a:extLst>
              <a:ext uri="{FF2B5EF4-FFF2-40B4-BE49-F238E27FC236}">
                <a16:creationId xmlns:a16="http://schemas.microsoft.com/office/drawing/2014/main" id="{3B61B536-BE75-448E-8244-8A5B8C925491}"/>
              </a:ext>
            </a:extLst>
          </p:cNvPr>
          <p:cNvPicPr>
            <a:picLocks noChangeAspect="1"/>
          </p:cNvPicPr>
          <p:nvPr/>
        </p:nvPicPr>
        <p:blipFill>
          <a:blip r:embed="rId2"/>
          <a:srcRect l="4621" t="3819" r="8528"/>
          <a:stretch/>
        </p:blipFill>
        <p:spPr bwMode="auto">
          <a:xfrm>
            <a:off x="4803403" y="2940971"/>
            <a:ext cx="1945413" cy="2684913"/>
          </a:xfrm>
          <a:prstGeom prst="rect">
            <a:avLst/>
          </a:prstGeom>
          <a:ln>
            <a:solidFill>
              <a:srgbClr val="000000"/>
            </a:solidFill>
          </a:ln>
        </p:spPr>
      </p:pic>
      <p:sp>
        <p:nvSpPr>
          <p:cNvPr id="22" name="TextBox 21">
            <a:extLst>
              <a:ext uri="{FF2B5EF4-FFF2-40B4-BE49-F238E27FC236}">
                <a16:creationId xmlns:a16="http://schemas.microsoft.com/office/drawing/2014/main" id="{3EBE24AF-49BF-4D4B-870F-B84EF75F723F}"/>
              </a:ext>
            </a:extLst>
          </p:cNvPr>
          <p:cNvSpPr txBox="1"/>
          <p:nvPr/>
        </p:nvSpPr>
        <p:spPr bwMode="auto">
          <a:xfrm>
            <a:off x="815764" y="2176539"/>
            <a:ext cx="6042236" cy="36933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err="1">
                <a:latin typeface="Fibel Nord" panose="020B0603050302020204" pitchFamily="34" charset="0"/>
              </a:rPr>
              <a:t>Lies</a:t>
            </a:r>
            <a:r>
              <a:rPr lang="de-DE" spc="50" dirty="0">
                <a:latin typeface="Fibel Nord" panose="020B0603050302020204" pitchFamily="34" charset="0"/>
              </a:rPr>
              <a:t> den Text. Unterstreiche alle Farbvergleiche. </a:t>
            </a:r>
          </a:p>
        </p:txBody>
      </p:sp>
      <p:sp>
        <p:nvSpPr>
          <p:cNvPr id="23" name="TextBox 22">
            <a:extLst>
              <a:ext uri="{FF2B5EF4-FFF2-40B4-BE49-F238E27FC236}">
                <a16:creationId xmlns:a16="http://schemas.microsoft.com/office/drawing/2014/main" id="{30EE103F-6548-42F5-8619-C1D22209E586}"/>
              </a:ext>
            </a:extLst>
          </p:cNvPr>
          <p:cNvSpPr txBox="1"/>
          <p:nvPr/>
        </p:nvSpPr>
        <p:spPr bwMode="auto">
          <a:xfrm>
            <a:off x="558869" y="3290641"/>
            <a:ext cx="4209357"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     Es war einmal eine Elfe mit Haaren, die so weiß wie Kreide waren. Eines Tages war sie unzufrieden und wollte sich die Haare färben.</a:t>
            </a:r>
          </a:p>
        </p:txBody>
      </p:sp>
      <p:sp>
        <p:nvSpPr>
          <p:cNvPr id="24" name="TextBox 23">
            <a:extLst>
              <a:ext uri="{FF2B5EF4-FFF2-40B4-BE49-F238E27FC236}">
                <a16:creationId xmlns:a16="http://schemas.microsoft.com/office/drawing/2014/main" id="{61A99B79-2F3A-49B7-AFBE-803D4D90BFD0}"/>
              </a:ext>
            </a:extLst>
          </p:cNvPr>
          <p:cNvSpPr txBox="1"/>
          <p:nvPr/>
        </p:nvSpPr>
        <p:spPr bwMode="auto">
          <a:xfrm>
            <a:off x="558869" y="4222174"/>
            <a:ext cx="4254370" cy="1477328"/>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     Zuerst färbte sie ihre Haare rot wie Feuer. Danach sahen ihre Haare allerdings rot wie Blut aus und das mochte sie nicht. Dann wollte sie ihre Haare gelb wie eine Zitrone färben. Aber ihre Haare wurden stattdessen gelb wie eine </a:t>
            </a:r>
            <a:r>
              <a:rPr lang="de-DE" sz="1800" spc="50" dirty="0">
                <a:latin typeface="Fibel Nord" panose="020B0603050302020204" pitchFamily="34" charset="0"/>
              </a:rPr>
              <a:t>Banane</a:t>
            </a:r>
            <a:r>
              <a:rPr lang="de-DE" spc="50" dirty="0">
                <a:latin typeface="Fibel Nord" panose="020B0603050302020204" pitchFamily="34" charset="0"/>
              </a:rPr>
              <a:t>.</a:t>
            </a:r>
          </a:p>
        </p:txBody>
      </p:sp>
      <p:sp>
        <p:nvSpPr>
          <p:cNvPr id="25" name="TextBox 24">
            <a:extLst>
              <a:ext uri="{FF2B5EF4-FFF2-40B4-BE49-F238E27FC236}">
                <a16:creationId xmlns:a16="http://schemas.microsoft.com/office/drawing/2014/main" id="{39F8E127-70C0-4AF0-AA1E-111CE94815EE}"/>
              </a:ext>
            </a:extLst>
          </p:cNvPr>
          <p:cNvSpPr txBox="1"/>
          <p:nvPr/>
        </p:nvSpPr>
        <p:spPr bwMode="auto">
          <a:xfrm>
            <a:off x="585677" y="5683436"/>
            <a:ext cx="6134507" cy="120032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     Nun probierte sie noch andere Farben aus. Sie färbte ihr Haar blau wie der Himmel, dann grün wie Moos, braun wie Schokolade und schließlich violett wie eine Brombeere. Sie hatte viele Haarfarben ausprobiert, aber sie konnte keine Farbe finden, die ihr gefiel!</a:t>
            </a:r>
          </a:p>
        </p:txBody>
      </p:sp>
      <p:sp>
        <p:nvSpPr>
          <p:cNvPr id="26" name="TextBox 25">
            <a:extLst>
              <a:ext uri="{FF2B5EF4-FFF2-40B4-BE49-F238E27FC236}">
                <a16:creationId xmlns:a16="http://schemas.microsoft.com/office/drawing/2014/main" id="{14DD9123-A9EB-4006-92A3-B1129CDD347D}"/>
              </a:ext>
            </a:extLst>
          </p:cNvPr>
          <p:cNvSpPr txBox="1"/>
          <p:nvPr/>
        </p:nvSpPr>
        <p:spPr bwMode="auto">
          <a:xfrm>
            <a:off x="558869" y="6883765"/>
            <a:ext cx="6188124" cy="1477328"/>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     Sie dachte an ihre Freundin Rosie und färbte ihre Haare rosa wie eine Himbeere. Das passte ihr auch nicht. Ihr Freund Blue hatte Haare blau wie das Meer, aber sie wollte nicht so aussehen wie ihr Freund. Sie wollte wie sie selbst aussehen. Sie färbte ihre Haare wieder und sah plötzlich grau wie eine Maus aus.</a:t>
            </a:r>
          </a:p>
        </p:txBody>
      </p:sp>
      <p:sp>
        <p:nvSpPr>
          <p:cNvPr id="27" name="TextBox 26">
            <a:extLst>
              <a:ext uri="{FF2B5EF4-FFF2-40B4-BE49-F238E27FC236}">
                <a16:creationId xmlns:a16="http://schemas.microsoft.com/office/drawing/2014/main" id="{E98BBED3-BB3B-4312-A76B-CD0AAAEDF4A5}"/>
              </a:ext>
            </a:extLst>
          </p:cNvPr>
          <p:cNvSpPr txBox="1"/>
          <p:nvPr/>
        </p:nvSpPr>
        <p:spPr bwMode="auto">
          <a:xfrm>
            <a:off x="585676" y="8361093"/>
            <a:ext cx="6134507" cy="120032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     Da schrubbte die Elfe ihre Haare sauber. Sie betrachtete sich im Spiegel und bemerkte, dass ihre natürlichen Haare weiß wie Schnee waren. Da beschloss die Elfe, dass schneeweißes Haar genau zu ihr passte.</a:t>
            </a:r>
          </a:p>
        </p:txBody>
      </p:sp>
      <p:sp>
        <p:nvSpPr>
          <p:cNvPr id="30" name="Rectangle 7">
            <a:extLst>
              <a:ext uri="{FF2B5EF4-FFF2-40B4-BE49-F238E27FC236}">
                <a16:creationId xmlns:a16="http://schemas.microsoft.com/office/drawing/2014/main" id="{8E87CD3E-9A2B-479D-8668-7C44845911B4}"/>
              </a:ext>
            </a:extLst>
          </p:cNvPr>
          <p:cNvSpPr/>
          <p:nvPr/>
        </p:nvSpPr>
        <p:spPr bwMode="auto">
          <a:xfrm>
            <a:off x="-404610" y="830507"/>
            <a:ext cx="7692991" cy="1152962"/>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31" name="TextBox 2">
            <a:extLst>
              <a:ext uri="{FF2B5EF4-FFF2-40B4-BE49-F238E27FC236}">
                <a16:creationId xmlns:a16="http://schemas.microsoft.com/office/drawing/2014/main" id="{4B309CF8-EFFE-4758-85D8-5AAB2055C721}"/>
              </a:ext>
            </a:extLst>
          </p:cNvPr>
          <p:cNvSpPr txBox="1"/>
          <p:nvPr/>
        </p:nvSpPr>
        <p:spPr bwMode="auto">
          <a:xfrm>
            <a:off x="268413" y="431314"/>
            <a:ext cx="5753599"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5c: </a:t>
            </a:r>
            <a:r>
              <a:rPr lang="de-DE" sz="2200" spc="50" dirty="0" err="1"/>
              <a:t>Farbv</a:t>
            </a:r>
            <a:r>
              <a:rPr sz="2200" spc="50" dirty="0" err="1"/>
              <a:t>ergleich</a:t>
            </a:r>
            <a:r>
              <a:rPr lang="de-DE" sz="2200" spc="50" dirty="0"/>
              <a:t>e</a:t>
            </a:r>
            <a:endParaRPr sz="2200" spc="50" dirty="0"/>
          </a:p>
        </p:txBody>
      </p:sp>
      <p:sp>
        <p:nvSpPr>
          <p:cNvPr id="32" name="TextBox 31">
            <a:extLst>
              <a:ext uri="{FF2B5EF4-FFF2-40B4-BE49-F238E27FC236}">
                <a16:creationId xmlns:a16="http://schemas.microsoft.com/office/drawing/2014/main" id="{C5373F2C-51D8-4142-A54D-329FE9D14F1D}"/>
              </a:ext>
            </a:extLst>
          </p:cNvPr>
          <p:cNvSpPr txBox="1"/>
          <p:nvPr/>
        </p:nvSpPr>
        <p:spPr bwMode="auto">
          <a:xfrm>
            <a:off x="268413" y="903828"/>
            <a:ext cx="6421145"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Die Vergleiche helfen dabei, sich etwas genau vorzustellen, wie zum </a:t>
            </a:r>
            <a:r>
              <a:rPr lang="de-DE" b="1" spc="50" dirty="0">
                <a:latin typeface="Fibel Nord" panose="020B0603050302020204" pitchFamily="34" charset="0"/>
              </a:rPr>
              <a:t>Beispiel:</a:t>
            </a:r>
          </a:p>
          <a:p>
            <a:r>
              <a:rPr lang="de-DE" spc="50" dirty="0">
                <a:latin typeface="Fibel Nord" panose="020B0603050302020204" pitchFamily="34" charset="0"/>
              </a:rPr>
              <a:t>Es war einmal eine Elfe mit Haaren, die so weiß wie Kreide waren.</a:t>
            </a:r>
          </a:p>
        </p:txBody>
      </p:sp>
      <p:cxnSp>
        <p:nvCxnSpPr>
          <p:cNvPr id="33" name="Straight Connector 32">
            <a:extLst>
              <a:ext uri="{FF2B5EF4-FFF2-40B4-BE49-F238E27FC236}">
                <a16:creationId xmlns:a16="http://schemas.microsoft.com/office/drawing/2014/main" id="{68771330-5D51-4064-BFBB-2EA032DA6345}"/>
              </a:ext>
            </a:extLst>
          </p:cNvPr>
          <p:cNvCxnSpPr>
            <a:cxnSpLocks/>
          </p:cNvCxnSpPr>
          <p:nvPr/>
        </p:nvCxnSpPr>
        <p:spPr bwMode="auto">
          <a:xfrm>
            <a:off x="3842832" y="1749413"/>
            <a:ext cx="1258556"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pic>
        <p:nvPicPr>
          <p:cNvPr id="29" name="Picture 28">
            <a:extLst>
              <a:ext uri="{FF2B5EF4-FFF2-40B4-BE49-F238E27FC236}">
                <a16:creationId xmlns:a16="http://schemas.microsoft.com/office/drawing/2014/main" id="{336693F0-5DEA-46FE-A163-1339C0586C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44394" y="2166718"/>
            <a:ext cx="420587" cy="369328"/>
          </a:xfrm>
          <a:prstGeom prst="rect">
            <a:avLst/>
          </a:prstGeom>
        </p:spPr>
      </p:pic>
      <p:pic>
        <p:nvPicPr>
          <p:cNvPr id="34" name="Picture 33">
            <a:extLst>
              <a:ext uri="{FF2B5EF4-FFF2-40B4-BE49-F238E27FC236}">
                <a16:creationId xmlns:a16="http://schemas.microsoft.com/office/drawing/2014/main" id="{B97CE210-3644-4215-9D9D-ADC49557B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064981" y="2002198"/>
            <a:ext cx="738784" cy="738784"/>
          </a:xfrm>
          <a:prstGeom prst="rect">
            <a:avLst/>
          </a:prstGeom>
        </p:spPr>
      </p:pic>
      <p:sp>
        <p:nvSpPr>
          <p:cNvPr id="28" name="Slide Number Placeholder 3">
            <a:extLst>
              <a:ext uri="{FF2B5EF4-FFF2-40B4-BE49-F238E27FC236}">
                <a16:creationId xmlns:a16="http://schemas.microsoft.com/office/drawing/2014/main" id="{DD293643-1153-4B06-A3E3-063947D2C6FB}"/>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49</a:t>
            </a:fld>
            <a:endParaRPr lang="de-DE"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Picture 12">
            <a:extLst>
              <a:ext uri="{FF2B5EF4-FFF2-40B4-BE49-F238E27FC236}">
                <a16:creationId xmlns:a16="http://schemas.microsoft.com/office/drawing/2014/main" id="{0809923C-8F48-4AAA-A414-AF4F92C4F67C}"/>
              </a:ext>
            </a:extLst>
          </p:cNvPr>
          <p:cNvPicPr>
            <a:picLocks noChangeAspect="1"/>
          </p:cNvPicPr>
          <p:nvPr/>
        </p:nvPicPr>
        <p:blipFill rotWithShape="1">
          <a:blip r:embed="rId3">
            <a:extLst>
              <a:ext uri="{28A0092B-C50C-407E-A947-70E740481C1C}">
                <a14:useLocalDpi xmlns:a14="http://schemas.microsoft.com/office/drawing/2010/main" val="0"/>
              </a:ext>
            </a:extLst>
          </a:blip>
          <a:srcRect l="13031" r="10059" b="6026"/>
          <a:stretch/>
        </p:blipFill>
        <p:spPr>
          <a:xfrm>
            <a:off x="-623593" y="6075651"/>
            <a:ext cx="4688483" cy="3822101"/>
          </a:xfrm>
          <a:prstGeom prst="rect">
            <a:avLst/>
          </a:prstGeom>
        </p:spPr>
      </p:pic>
      <p:sp>
        <p:nvSpPr>
          <p:cNvPr id="11" name="Rectangle">
            <a:extLst>
              <a:ext uri="{FF2B5EF4-FFF2-40B4-BE49-F238E27FC236}">
                <a16:creationId xmlns:a16="http://schemas.microsoft.com/office/drawing/2014/main" id="{C12FE62C-EDFB-4BCB-8531-C48ED128EE58}"/>
              </a:ext>
            </a:extLst>
          </p:cNvPr>
          <p:cNvSpPr/>
          <p:nvPr/>
        </p:nvSpPr>
        <p:spPr bwMode="auto">
          <a:xfrm>
            <a:off x="-1" y="3866"/>
            <a:ext cx="276345" cy="9898264"/>
          </a:xfrm>
          <a:prstGeom prst="rect">
            <a:avLst/>
          </a:prstGeom>
          <a:solidFill>
            <a:srgbClr val="9966FF"/>
          </a:solidFill>
          <a:ln w="19050" cap="flat">
            <a:solidFill>
              <a:srgbClr val="9966FF"/>
            </a:solidFill>
            <a:prstDash val="solid"/>
            <a:miter lim="800000"/>
          </a:ln>
          <a:effectLst/>
        </p:spPr>
        <p:txBody>
          <a:bodyPr wrap="square" lIns="45718" tIns="45718" rIns="45718" bIns="45718" numCol="1" anchor="ctr">
            <a:noAutofit/>
          </a:bodyPr>
          <a:lstStyle/>
          <a:p>
            <a:pP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CEBD8AFB-73F8-4043-B0DB-8F8D1D9B3088}"/>
              </a:ext>
            </a:extLst>
          </p:cNvPr>
          <p:cNvSpPr txBox="1"/>
          <p:nvPr/>
        </p:nvSpPr>
        <p:spPr bwMode="auto">
          <a:xfrm>
            <a:off x="276344" y="450499"/>
            <a:ext cx="6305312" cy="954107"/>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de-DE" sz="2800" dirty="0">
                <a:latin typeface="+mn-lt"/>
              </a:rPr>
              <a:t>Werfen Sie einen Blick in die </a:t>
            </a:r>
            <a:r>
              <a:rPr lang="de-DE" sz="2800" dirty="0" err="1">
                <a:latin typeface="+mn-lt"/>
              </a:rPr>
              <a:t>Posterrolle</a:t>
            </a:r>
            <a:r>
              <a:rPr lang="de-DE" sz="2800" dirty="0">
                <a:latin typeface="+mn-lt"/>
              </a:rPr>
              <a:t> für die unten aufgeführten Gegenstände.</a:t>
            </a:r>
          </a:p>
        </p:txBody>
      </p:sp>
      <p:pic>
        <p:nvPicPr>
          <p:cNvPr id="4" name="Picture 3">
            <a:extLst>
              <a:ext uri="{FF2B5EF4-FFF2-40B4-BE49-F238E27FC236}">
                <a16:creationId xmlns:a16="http://schemas.microsoft.com/office/drawing/2014/main" id="{1E4424DE-64DD-43BF-9CAF-D9CD3F9E48EF}"/>
              </a:ext>
            </a:extLst>
          </p:cNvPr>
          <p:cNvPicPr>
            <a:picLocks noChangeAspect="1"/>
          </p:cNvPicPr>
          <p:nvPr/>
        </p:nvPicPr>
        <p:blipFill rotWithShape="1">
          <a:blip r:embed="rId4"/>
          <a:srcRect l="55289" r="5422"/>
          <a:stretch/>
        </p:blipFill>
        <p:spPr>
          <a:xfrm>
            <a:off x="3651156" y="2185325"/>
            <a:ext cx="2064508" cy="147788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D1AA400-FD62-413F-854E-410DFED70A1D}"/>
              </a:ext>
            </a:extLst>
          </p:cNvPr>
          <p:cNvPicPr>
            <a:picLocks noChangeAspect="1"/>
          </p:cNvPicPr>
          <p:nvPr/>
        </p:nvPicPr>
        <p:blipFill rotWithShape="1">
          <a:blip r:embed="rId5"/>
          <a:srcRect l="7466" r="57689"/>
          <a:stretch/>
        </p:blipFill>
        <p:spPr bwMode="auto">
          <a:xfrm>
            <a:off x="3683259" y="3966373"/>
            <a:ext cx="2032405" cy="1640473"/>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DD6BA077-DF24-406C-9894-FF7169E55AA4}"/>
              </a:ext>
            </a:extLst>
          </p:cNvPr>
          <p:cNvSpPr txBox="1"/>
          <p:nvPr/>
        </p:nvSpPr>
        <p:spPr bwMode="auto">
          <a:xfrm>
            <a:off x="1283370" y="2675752"/>
            <a:ext cx="1761033" cy="52322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800" dirty="0">
                <a:latin typeface="+mn-lt"/>
              </a:rPr>
              <a:t>Plakat 1a:</a:t>
            </a:r>
          </a:p>
        </p:txBody>
      </p:sp>
      <p:sp>
        <p:nvSpPr>
          <p:cNvPr id="20" name="TextBox 19">
            <a:extLst>
              <a:ext uri="{FF2B5EF4-FFF2-40B4-BE49-F238E27FC236}">
                <a16:creationId xmlns:a16="http://schemas.microsoft.com/office/drawing/2014/main" id="{10EC4FF7-8156-4AB9-84FF-12531DC0162D}"/>
              </a:ext>
            </a:extLst>
          </p:cNvPr>
          <p:cNvSpPr txBox="1"/>
          <p:nvPr/>
        </p:nvSpPr>
        <p:spPr bwMode="auto">
          <a:xfrm>
            <a:off x="1283369" y="4536341"/>
            <a:ext cx="1761033" cy="52322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800" dirty="0">
                <a:latin typeface="+mn-lt"/>
              </a:rPr>
              <a:t>Plakat 1b:</a:t>
            </a:r>
          </a:p>
        </p:txBody>
      </p:sp>
      <p:pic>
        <p:nvPicPr>
          <p:cNvPr id="26" name="Picture 25">
            <a:extLst>
              <a:ext uri="{FF2B5EF4-FFF2-40B4-BE49-F238E27FC236}">
                <a16:creationId xmlns:a16="http://schemas.microsoft.com/office/drawing/2014/main" id="{7AA83830-592A-4773-A17A-E1200B3964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759341">
            <a:off x="2013832" y="6257942"/>
            <a:ext cx="1817892" cy="1738359"/>
          </a:xfrm>
          <a:prstGeom prst="rect">
            <a:avLst/>
          </a:prstGeom>
        </p:spPr>
      </p:pic>
      <p:sp>
        <p:nvSpPr>
          <p:cNvPr id="16" name="Slide Number Placeholder 3">
            <a:extLst>
              <a:ext uri="{FF2B5EF4-FFF2-40B4-BE49-F238E27FC236}">
                <a16:creationId xmlns:a16="http://schemas.microsoft.com/office/drawing/2014/main" id="{DEFF6AE6-1B40-4F4E-B510-15A6D740ED83}"/>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5</a:t>
            </a:fld>
            <a:endParaRPr lang="de-DE" dirty="0"/>
          </a:p>
        </p:txBody>
      </p:sp>
    </p:spTree>
    <p:extLst>
      <p:ext uri="{BB962C8B-B14F-4D97-AF65-F5344CB8AC3E}">
        <p14:creationId xmlns:p14="http://schemas.microsoft.com/office/powerpoint/2010/main" val="477320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832570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5c: Farbvergleiche</a:t>
            </a:r>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6" name="Picture 5">
            <a:extLst>
              <a:ext uri="{FF2B5EF4-FFF2-40B4-BE49-F238E27FC236}">
                <a16:creationId xmlns:a16="http://schemas.microsoft.com/office/drawing/2014/main" id="{9ACAA2A6-CE38-4291-B170-8FCBEFFCD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140" y="2734231"/>
            <a:ext cx="2218769" cy="2218769"/>
          </a:xfrm>
          <a:prstGeom prst="rect">
            <a:avLst/>
          </a:prstGeom>
        </p:spPr>
      </p:pic>
      <p:sp>
        <p:nvSpPr>
          <p:cNvPr id="13" name="Rectangle 12">
            <a:extLst>
              <a:ext uri="{FF2B5EF4-FFF2-40B4-BE49-F238E27FC236}">
                <a16:creationId xmlns:a16="http://schemas.microsoft.com/office/drawing/2014/main" id="{8495C6D6-31F4-4721-B65B-E3B3F111A3F1}"/>
              </a:ext>
            </a:extLst>
          </p:cNvPr>
          <p:cNvSpPr/>
          <p:nvPr/>
        </p:nvSpPr>
        <p:spPr bwMode="auto">
          <a:xfrm>
            <a:off x="1364776" y="5925233"/>
            <a:ext cx="4408227" cy="3898880"/>
          </a:xfrm>
          <a:custGeom>
            <a:avLst/>
            <a:gdLst>
              <a:gd name="connsiteX0" fmla="*/ 0 w 4408227"/>
              <a:gd name="connsiteY0" fmla="*/ 0 h 3898880"/>
              <a:gd name="connsiteX1" fmla="*/ 4408227 w 4408227"/>
              <a:gd name="connsiteY1" fmla="*/ 0 h 3898880"/>
              <a:gd name="connsiteX2" fmla="*/ 4408227 w 4408227"/>
              <a:gd name="connsiteY2" fmla="*/ 3898880 h 3898880"/>
              <a:gd name="connsiteX3" fmla="*/ 0 w 4408227"/>
              <a:gd name="connsiteY3" fmla="*/ 3898880 h 3898880"/>
              <a:gd name="connsiteX4" fmla="*/ 0 w 4408227"/>
              <a:gd name="connsiteY4" fmla="*/ 0 h 389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227" h="3898880" fill="none" extrusionOk="0">
                <a:moveTo>
                  <a:pt x="0" y="0"/>
                </a:moveTo>
                <a:cubicBezTo>
                  <a:pt x="2107212" y="-33775"/>
                  <a:pt x="2209677" y="138873"/>
                  <a:pt x="4408227" y="0"/>
                </a:cubicBezTo>
                <a:cubicBezTo>
                  <a:pt x="4334456" y="1941380"/>
                  <a:pt x="4252344" y="3250906"/>
                  <a:pt x="4408227" y="3898880"/>
                </a:cubicBezTo>
                <a:cubicBezTo>
                  <a:pt x="3915200" y="3761550"/>
                  <a:pt x="1861387" y="3761024"/>
                  <a:pt x="0" y="3898880"/>
                </a:cubicBezTo>
                <a:cubicBezTo>
                  <a:pt x="152408" y="2698861"/>
                  <a:pt x="73868" y="926683"/>
                  <a:pt x="0" y="0"/>
                </a:cubicBezTo>
                <a:close/>
              </a:path>
              <a:path w="4408227" h="3898880" stroke="0" extrusionOk="0">
                <a:moveTo>
                  <a:pt x="0" y="0"/>
                </a:moveTo>
                <a:cubicBezTo>
                  <a:pt x="913679" y="-101487"/>
                  <a:pt x="3200399" y="-162162"/>
                  <a:pt x="4408227" y="0"/>
                </a:cubicBezTo>
                <a:cubicBezTo>
                  <a:pt x="4468940" y="521069"/>
                  <a:pt x="4347155" y="2015001"/>
                  <a:pt x="4408227" y="3898880"/>
                </a:cubicBezTo>
                <a:cubicBezTo>
                  <a:pt x="2332948" y="3948945"/>
                  <a:pt x="447824" y="3740431"/>
                  <a:pt x="0" y="3898880"/>
                </a:cubicBezTo>
                <a:cubicBezTo>
                  <a:pt x="-24452" y="2280991"/>
                  <a:pt x="-67663" y="1685756"/>
                  <a:pt x="0" y="0"/>
                </a:cubicBezTo>
                <a:close/>
              </a:path>
            </a:pathLst>
          </a:custGeom>
          <a:solidFill>
            <a:schemeClr val="accent5">
              <a:lumMod val="20000"/>
              <a:lumOff val="80000"/>
            </a:schemeClr>
          </a:solidFill>
          <a:ln w="25400" cap="flat">
            <a:solidFill>
              <a:schemeClr val="accent5"/>
            </a:solidFill>
            <a:prstDash val="solid"/>
            <a:round/>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rgbClr val="000000"/>
          </a:lnRef>
          <a:fillRef idx="0">
            <a:srgbClr val="000000"/>
          </a:fillRef>
          <a:effectRef idx="0">
            <a:srgbClr val="000000"/>
          </a:effectRef>
          <a:fontRef idx="none"/>
        </p:style>
        <p:txBody>
          <a:bodyPr rtlCol="0" anchor="ctr"/>
          <a:lstStyle/>
          <a:p>
            <a:pPr algn="ctr"/>
            <a:endParaRPr lang="de-DE"/>
          </a:p>
        </p:txBody>
      </p:sp>
      <p:pic>
        <p:nvPicPr>
          <p:cNvPr id="14" name="Picture 13">
            <a:extLst>
              <a:ext uri="{FF2B5EF4-FFF2-40B4-BE49-F238E27FC236}">
                <a16:creationId xmlns:a16="http://schemas.microsoft.com/office/drawing/2014/main" id="{86E746D1-22C2-4979-B7FB-A8AD2565B8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pic>
        <p:nvPicPr>
          <p:cNvPr id="15" name="Picture 24" descr="Picture 24">
            <a:extLst>
              <a:ext uri="{FF2B5EF4-FFF2-40B4-BE49-F238E27FC236}">
                <a16:creationId xmlns:a16="http://schemas.microsoft.com/office/drawing/2014/main" id="{2121EED8-0701-4CDD-8E51-B9E8C5C7C132}"/>
              </a:ext>
            </a:extLst>
          </p:cNvPr>
          <p:cNvPicPr>
            <a:picLocks noChangeAspect="1"/>
          </p:cNvPicPr>
          <p:nvPr/>
        </p:nvPicPr>
        <p:blipFill>
          <a:blip r:embed="rId4"/>
          <a:srcRect l="4621" t="3819" r="8528"/>
          <a:stretch/>
        </p:blipFill>
        <p:spPr bwMode="auto">
          <a:xfrm>
            <a:off x="2420140" y="6404511"/>
            <a:ext cx="2297497" cy="33925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Slide Number Placeholder 3">
            <a:extLst>
              <a:ext uri="{FF2B5EF4-FFF2-40B4-BE49-F238E27FC236}">
                <a16:creationId xmlns:a16="http://schemas.microsoft.com/office/drawing/2014/main" id="{E70CAC9D-F0AB-4C78-AAF7-5C27495E1C14}"/>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51</a:t>
            </a:fld>
            <a:endParaRPr lang="de-DE" dirty="0"/>
          </a:p>
        </p:txBody>
      </p:sp>
    </p:spTree>
    <p:extLst>
      <p:ext uri="{BB962C8B-B14F-4D97-AF65-F5344CB8AC3E}">
        <p14:creationId xmlns:p14="http://schemas.microsoft.com/office/powerpoint/2010/main" val="1822347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006892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98" name="TextBox 2"/>
          <p:cNvSpPr txBox="1"/>
          <p:nvPr/>
        </p:nvSpPr>
        <p:spPr bwMode="auto">
          <a:xfrm>
            <a:off x="268413" y="341586"/>
            <a:ext cx="5601827"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6: </a:t>
            </a:r>
            <a:r>
              <a:rPr sz="2200" spc="50" dirty="0" err="1"/>
              <a:t>Farbvergleiche</a:t>
            </a:r>
            <a:r>
              <a:rPr sz="2200" spc="50" dirty="0"/>
              <a:t> und </a:t>
            </a:r>
            <a:r>
              <a:rPr lang="de-DE" sz="2200" spc="50" dirty="0"/>
              <a:t>ihre </a:t>
            </a:r>
            <a:r>
              <a:rPr sz="2200" spc="50" dirty="0" err="1"/>
              <a:t>Adjektive</a:t>
            </a:r>
            <a:r>
              <a:rPr sz="2200" spc="50" dirty="0"/>
              <a:t> </a:t>
            </a:r>
          </a:p>
        </p:txBody>
      </p:sp>
      <p:graphicFrame>
        <p:nvGraphicFramePr>
          <p:cNvPr id="599" name="Table 4"/>
          <p:cNvGraphicFramePr>
            <a:graphicFrameLocks/>
          </p:cNvGraphicFramePr>
          <p:nvPr>
            <p:extLst>
              <p:ext uri="{D42A27DB-BD31-4B8C-83A1-F6EECF244321}">
                <p14:modId xmlns:p14="http://schemas.microsoft.com/office/powerpoint/2010/main" val="1035543724"/>
              </p:ext>
            </p:extLst>
          </p:nvPr>
        </p:nvGraphicFramePr>
        <p:xfrm>
          <a:off x="504264" y="2355940"/>
          <a:ext cx="6353736" cy="6973587"/>
        </p:xfrm>
        <a:graphic>
          <a:graphicData uri="http://schemas.openxmlformats.org/drawingml/2006/table">
            <a:tbl>
              <a:tblPr>
                <a:tableStyleId>{4C3C2611-4C71-4FC5-86AE-919BDF0F9419}</a:tableStyleId>
              </a:tblPr>
              <a:tblGrid>
                <a:gridCol w="3176868">
                  <a:extLst>
                    <a:ext uri="{9D8B030D-6E8A-4147-A177-3AD203B41FA5}">
                      <a16:colId xmlns:a16="http://schemas.microsoft.com/office/drawing/2014/main" val="20000"/>
                    </a:ext>
                  </a:extLst>
                </a:gridCol>
                <a:gridCol w="3176868">
                  <a:extLst>
                    <a:ext uri="{9D8B030D-6E8A-4147-A177-3AD203B41FA5}">
                      <a16:colId xmlns:a16="http://schemas.microsoft.com/office/drawing/2014/main" val="20001"/>
                    </a:ext>
                  </a:extLst>
                </a:gridCol>
              </a:tblGrid>
              <a:tr h="410211">
                <a:tc>
                  <a:txBody>
                    <a:bodyPr/>
                    <a:lstStyle/>
                    <a:p>
                      <a:pPr algn="l" defTabSz="685800">
                        <a:defRPr sz="1800"/>
                      </a:pPr>
                      <a:r>
                        <a:rPr sz="1800" b="1" spc="50" baseline="0" dirty="0" err="1">
                          <a:latin typeface="Fibel Nord"/>
                          <a:ea typeface="Fibel Nord"/>
                          <a:cs typeface="Fibel Nord"/>
                        </a:rPr>
                        <a:t>Vergleiche</a:t>
                      </a:r>
                      <a:endParaRPr sz="1800" spc="50" baseline="0" dirty="0"/>
                    </a:p>
                  </a:txBody>
                  <a:tcPr marL="45720" marR="45720"/>
                </a:tc>
                <a:tc>
                  <a:txBody>
                    <a:bodyPr/>
                    <a:lstStyle/>
                    <a:p>
                      <a:pPr algn="l" defTabSz="685800">
                        <a:defRPr sz="1800"/>
                      </a:pPr>
                      <a:r>
                        <a:rPr sz="1800" b="1" spc="50" baseline="0" dirty="0" err="1">
                          <a:latin typeface="Fibel Nord"/>
                          <a:ea typeface="Fibel Nord"/>
                          <a:cs typeface="Fibel Nord"/>
                        </a:rPr>
                        <a:t>Adjektive</a:t>
                      </a:r>
                      <a:endParaRPr sz="1800" spc="50" baseline="0" dirty="0"/>
                    </a:p>
                  </a:txBody>
                  <a:tcPr marL="45720" marR="45720"/>
                </a:tc>
                <a:extLst>
                  <a:ext uri="{0D108BD9-81ED-4DB2-BD59-A6C34878D82A}">
                    <a16:rowId xmlns:a16="http://schemas.microsoft.com/office/drawing/2014/main" val="10000"/>
                  </a:ext>
                </a:extLst>
              </a:tr>
              <a:tr h="410211">
                <a:tc>
                  <a:txBody>
                    <a:bodyPr/>
                    <a:lstStyle/>
                    <a:p>
                      <a:pPr algn="l" defTabSz="685800">
                        <a:defRPr sz="1800"/>
                      </a:pPr>
                      <a:r>
                        <a:rPr sz="1800" spc="50" baseline="0" dirty="0" err="1">
                          <a:latin typeface="Fibel Nord"/>
                          <a:ea typeface="Fibel Nord"/>
                          <a:cs typeface="Fibel Nord"/>
                        </a:rPr>
                        <a:t>weiß</a:t>
                      </a:r>
                      <a:r>
                        <a:rPr sz="1800" spc="50" baseline="0" dirty="0">
                          <a:latin typeface="Fibel Nord"/>
                          <a:ea typeface="Fibel Nord"/>
                          <a:cs typeface="Fibel Nord"/>
                        </a:rPr>
                        <a:t> </a:t>
                      </a:r>
                      <a:r>
                        <a:rPr sz="1800" spc="50" baseline="0" dirty="0" err="1">
                          <a:latin typeface="Fibel Nord"/>
                          <a:ea typeface="Fibel Nord"/>
                          <a:cs typeface="Fibel Nord"/>
                        </a:rPr>
                        <a:t>wie</a:t>
                      </a:r>
                      <a:r>
                        <a:rPr sz="1800" spc="50" baseline="0" dirty="0">
                          <a:latin typeface="Fibel Nord"/>
                          <a:ea typeface="Fibel Nord"/>
                          <a:cs typeface="Fibel Nord"/>
                        </a:rPr>
                        <a:t> </a:t>
                      </a:r>
                      <a:r>
                        <a:rPr sz="1800" spc="50" baseline="0" dirty="0" err="1">
                          <a:latin typeface="Fibel Nord"/>
                          <a:ea typeface="Fibel Nord"/>
                          <a:cs typeface="Fibel Nord"/>
                        </a:rPr>
                        <a:t>Kreide</a:t>
                      </a:r>
                      <a:endParaRPr sz="1800" spc="50" baseline="0" dirty="0"/>
                    </a:p>
                  </a:txBody>
                  <a:tcPr marL="45720" marR="45720"/>
                </a:tc>
                <a:tc>
                  <a:txBody>
                    <a:bodyPr/>
                    <a:lstStyle/>
                    <a:p>
                      <a:pPr algn="l" defTabSz="685800">
                        <a:defRPr sz="1800"/>
                      </a:pPr>
                      <a:r>
                        <a:rPr sz="1800" spc="50" baseline="0" dirty="0" err="1">
                          <a:latin typeface="Fibel Nord"/>
                          <a:ea typeface="Fibel Nord"/>
                          <a:cs typeface="Fibel Nord"/>
                        </a:rPr>
                        <a:t>kreideweiß</a:t>
                      </a:r>
                      <a:endParaRPr sz="1800" spc="50" baseline="0" dirty="0"/>
                    </a:p>
                  </a:txBody>
                  <a:tcPr marL="45720" marR="45720"/>
                </a:tc>
                <a:extLst>
                  <a:ext uri="{0D108BD9-81ED-4DB2-BD59-A6C34878D82A}">
                    <a16:rowId xmlns:a16="http://schemas.microsoft.com/office/drawing/2014/main" val="10001"/>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2"/>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3"/>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4"/>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5"/>
                  </a:ext>
                </a:extLst>
              </a:tr>
              <a:tr h="410211">
                <a:tc>
                  <a:txBody>
                    <a:bodyPr/>
                    <a:lstStyle/>
                    <a:p>
                      <a:pPr algn="l" defTabSz="685800">
                        <a:defRPr sz="1300">
                          <a:latin typeface="Fibel Nord"/>
                          <a:ea typeface="Fibel Nord"/>
                          <a:cs typeface="Fibel Nord"/>
                        </a:defRPr>
                      </a:pPr>
                      <a:endParaRPr sz="1800" spc="50" baseline="0" dirty="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6"/>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7"/>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8"/>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9"/>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10"/>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11"/>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12"/>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13"/>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dirty="0"/>
                    </a:p>
                  </a:txBody>
                  <a:tcPr marL="45720" marR="45720"/>
                </a:tc>
                <a:extLst>
                  <a:ext uri="{0D108BD9-81ED-4DB2-BD59-A6C34878D82A}">
                    <a16:rowId xmlns:a16="http://schemas.microsoft.com/office/drawing/2014/main" val="10014"/>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15"/>
                  </a:ext>
                </a:extLst>
              </a:tr>
              <a:tr h="41021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dirty="0"/>
                    </a:p>
                  </a:txBody>
                  <a:tcPr marL="45720" marR="45720"/>
                </a:tc>
                <a:extLst>
                  <a:ext uri="{0D108BD9-81ED-4DB2-BD59-A6C34878D82A}">
                    <a16:rowId xmlns:a16="http://schemas.microsoft.com/office/drawing/2014/main" val="10016"/>
                  </a:ext>
                </a:extLst>
              </a:tr>
            </a:tbl>
          </a:graphicData>
        </a:graphic>
      </p:graphicFrame>
      <p:sp>
        <p:nvSpPr>
          <p:cNvPr id="600" name="TextBox 7"/>
          <p:cNvSpPr txBox="1"/>
          <p:nvPr/>
        </p:nvSpPr>
        <p:spPr bwMode="auto">
          <a:xfrm>
            <a:off x="831064" y="1236053"/>
            <a:ext cx="6026936" cy="650237"/>
          </a:xfrm>
          <a:prstGeom prst="rect">
            <a:avLst/>
          </a:prstGeom>
          <a:ln w="12700">
            <a:miter lim="400000"/>
          </a:ln>
        </p:spPr>
        <p:txBody>
          <a:bodyPr wrap="square" lIns="45718" tIns="45718" rIns="45718" bIns="45718">
            <a:spAutoFit/>
          </a:bodyPr>
          <a:lstStyle>
            <a:lvl1pPr>
              <a:defRPr>
                <a:latin typeface="Fibel Nord"/>
                <a:ea typeface="Fibel Nord"/>
                <a:cs typeface="Fibel Nord"/>
              </a:defRPr>
            </a:lvl1pPr>
          </a:lstStyle>
          <a:p>
            <a:pPr>
              <a:defRPr/>
            </a:pPr>
            <a:r>
              <a:rPr spc="50" dirty="0" err="1"/>
              <a:t>Trage</a:t>
            </a:r>
            <a:r>
              <a:rPr spc="50" dirty="0"/>
              <a:t> die </a:t>
            </a:r>
            <a:r>
              <a:rPr spc="50" dirty="0" err="1"/>
              <a:t>Farbvergleiche</a:t>
            </a:r>
            <a:r>
              <a:rPr spc="50" dirty="0"/>
              <a:t> in die </a:t>
            </a:r>
            <a:r>
              <a:rPr spc="50" dirty="0" err="1"/>
              <a:t>Tabelle</a:t>
            </a:r>
            <a:r>
              <a:rPr spc="50" dirty="0"/>
              <a:t> </a:t>
            </a:r>
            <a:r>
              <a:rPr spc="50" dirty="0" err="1"/>
              <a:t>ein</a:t>
            </a:r>
            <a:r>
              <a:rPr spc="50" dirty="0"/>
              <a:t> und </a:t>
            </a:r>
            <a:r>
              <a:rPr spc="50" dirty="0" err="1"/>
              <a:t>finde</a:t>
            </a:r>
            <a:r>
              <a:rPr spc="50" dirty="0"/>
              <a:t> </a:t>
            </a:r>
            <a:r>
              <a:rPr lang="de-DE" spc="50" dirty="0"/>
              <a:t>die dazugehörigen </a:t>
            </a:r>
            <a:r>
              <a:rPr spc="50" dirty="0" err="1"/>
              <a:t>Adjektive</a:t>
            </a:r>
            <a:r>
              <a:rPr spc="50" dirty="0"/>
              <a:t>.</a:t>
            </a:r>
          </a:p>
        </p:txBody>
      </p:sp>
      <p:grpSp>
        <p:nvGrpSpPr>
          <p:cNvPr id="603" name="Oval 9"/>
          <p:cNvGrpSpPr/>
          <p:nvPr/>
        </p:nvGrpSpPr>
        <p:grpSpPr bwMode="auto">
          <a:xfrm>
            <a:off x="396975" y="1375749"/>
            <a:ext cx="365764" cy="370837"/>
            <a:chOff x="0" y="-1"/>
            <a:chExt cx="365763" cy="370835"/>
          </a:xfrm>
        </p:grpSpPr>
        <p:sp>
          <p:nvSpPr>
            <p:cNvPr id="601"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602" name="2"/>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2</a:t>
              </a:r>
            </a:p>
          </p:txBody>
        </p:sp>
      </p:grpSp>
      <p:sp>
        <p:nvSpPr>
          <p:cNvPr id="16" name="Rectangle 7">
            <a:extLst>
              <a:ext uri="{FF2B5EF4-FFF2-40B4-BE49-F238E27FC236}">
                <a16:creationId xmlns:a16="http://schemas.microsoft.com/office/drawing/2014/main" id="{72238F6B-8B8C-4BF6-A3D4-CAC3B1D10E7F}"/>
              </a:ext>
            </a:extLst>
          </p:cNvPr>
          <p:cNvSpPr/>
          <p:nvPr/>
        </p:nvSpPr>
        <p:spPr bwMode="auto">
          <a:xfrm>
            <a:off x="-251724" y="743128"/>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1" name="TextBox 45">
            <a:extLst>
              <a:ext uri="{FF2B5EF4-FFF2-40B4-BE49-F238E27FC236}">
                <a16:creationId xmlns:a16="http://schemas.microsoft.com/office/drawing/2014/main" id="{4AC11DC0-BAD1-481D-8C18-6A07C21DCB3C}"/>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3" name="Slide Number Placeholder 3">
            <a:extLst>
              <a:ext uri="{FF2B5EF4-FFF2-40B4-BE49-F238E27FC236}">
                <a16:creationId xmlns:a16="http://schemas.microsoft.com/office/drawing/2014/main" id="{3F4AC673-3FE3-4062-9A12-3BF7C7B12A47}"/>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53</a:t>
            </a:fld>
            <a:endParaRPr lang="de-DE"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599" name="Table 4"/>
          <p:cNvGraphicFramePr>
            <a:graphicFrameLocks/>
          </p:cNvGraphicFramePr>
          <p:nvPr>
            <p:extLst>
              <p:ext uri="{D42A27DB-BD31-4B8C-83A1-F6EECF244321}">
                <p14:modId xmlns:p14="http://schemas.microsoft.com/office/powerpoint/2010/main" val="1780109294"/>
              </p:ext>
            </p:extLst>
          </p:nvPr>
        </p:nvGraphicFramePr>
        <p:xfrm>
          <a:off x="276344" y="986590"/>
          <a:ext cx="6305312" cy="8342937"/>
        </p:xfrm>
        <a:graphic>
          <a:graphicData uri="http://schemas.openxmlformats.org/drawingml/2006/table">
            <a:tbl>
              <a:tblPr>
                <a:tableStyleId>{4C3C2611-4C71-4FC5-86AE-919BDF0F9419}</a:tableStyleId>
              </a:tblPr>
              <a:tblGrid>
                <a:gridCol w="3152656">
                  <a:extLst>
                    <a:ext uri="{9D8B030D-6E8A-4147-A177-3AD203B41FA5}">
                      <a16:colId xmlns:a16="http://schemas.microsoft.com/office/drawing/2014/main" val="20000"/>
                    </a:ext>
                  </a:extLst>
                </a:gridCol>
                <a:gridCol w="3152656">
                  <a:extLst>
                    <a:ext uri="{9D8B030D-6E8A-4147-A177-3AD203B41FA5}">
                      <a16:colId xmlns:a16="http://schemas.microsoft.com/office/drawing/2014/main" val="20001"/>
                    </a:ext>
                  </a:extLst>
                </a:gridCol>
              </a:tblGrid>
              <a:tr h="490761">
                <a:tc>
                  <a:txBody>
                    <a:bodyPr/>
                    <a:lstStyle/>
                    <a:p>
                      <a:pPr algn="l" defTabSz="685800">
                        <a:defRPr sz="1800"/>
                      </a:pPr>
                      <a:r>
                        <a:rPr sz="1800" b="1" spc="50" baseline="0" dirty="0" err="1">
                          <a:latin typeface="Fibel Nord"/>
                          <a:ea typeface="Fibel Nord"/>
                          <a:cs typeface="Fibel Nord"/>
                        </a:rPr>
                        <a:t>Vergleiche</a:t>
                      </a:r>
                      <a:endParaRPr sz="1800" spc="50" baseline="0" dirty="0"/>
                    </a:p>
                  </a:txBody>
                  <a:tcPr marL="45720" marR="45720"/>
                </a:tc>
                <a:tc>
                  <a:txBody>
                    <a:bodyPr/>
                    <a:lstStyle/>
                    <a:p>
                      <a:pPr algn="l" defTabSz="685800">
                        <a:defRPr sz="1800"/>
                      </a:pPr>
                      <a:r>
                        <a:rPr sz="1800" b="1" spc="50" baseline="0" dirty="0" err="1">
                          <a:latin typeface="Fibel Nord"/>
                          <a:ea typeface="Fibel Nord"/>
                          <a:cs typeface="Fibel Nord"/>
                        </a:rPr>
                        <a:t>Adjektive</a:t>
                      </a:r>
                      <a:endParaRPr sz="1800" spc="50" baseline="0" dirty="0"/>
                    </a:p>
                  </a:txBody>
                  <a:tcPr marL="45720" marR="45720"/>
                </a:tc>
                <a:extLst>
                  <a:ext uri="{0D108BD9-81ED-4DB2-BD59-A6C34878D82A}">
                    <a16:rowId xmlns:a16="http://schemas.microsoft.com/office/drawing/2014/main" val="10000"/>
                  </a:ext>
                </a:extLst>
              </a:tr>
              <a:tr h="490761">
                <a:tc>
                  <a:txBody>
                    <a:bodyPr/>
                    <a:lstStyle/>
                    <a:p>
                      <a:pPr algn="l" defTabSz="685800">
                        <a:defRPr sz="1800"/>
                      </a:pPr>
                      <a:endParaRPr sz="1800" spc="50" baseline="0" dirty="0"/>
                    </a:p>
                  </a:txBody>
                  <a:tcPr marL="45720" marR="45720"/>
                </a:tc>
                <a:tc>
                  <a:txBody>
                    <a:bodyPr/>
                    <a:lstStyle/>
                    <a:p>
                      <a:pPr algn="l" defTabSz="685800">
                        <a:defRPr sz="1800"/>
                      </a:pPr>
                      <a:endParaRPr sz="1800" spc="50" baseline="0" dirty="0"/>
                    </a:p>
                  </a:txBody>
                  <a:tcPr marL="45720" marR="45720"/>
                </a:tc>
                <a:extLst>
                  <a:ext uri="{0D108BD9-81ED-4DB2-BD59-A6C34878D82A}">
                    <a16:rowId xmlns:a16="http://schemas.microsoft.com/office/drawing/2014/main" val="10001"/>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2"/>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3"/>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4"/>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5"/>
                  </a:ext>
                </a:extLst>
              </a:tr>
              <a:tr h="490761">
                <a:tc>
                  <a:txBody>
                    <a:bodyPr/>
                    <a:lstStyle/>
                    <a:p>
                      <a:pPr algn="l" defTabSz="685800">
                        <a:defRPr sz="1300">
                          <a:latin typeface="Fibel Nord"/>
                          <a:ea typeface="Fibel Nord"/>
                          <a:cs typeface="Fibel Nord"/>
                        </a:defRPr>
                      </a:pPr>
                      <a:endParaRPr sz="1800" spc="50" baseline="0" dirty="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6"/>
                  </a:ext>
                </a:extLst>
              </a:tr>
              <a:tr h="490761">
                <a:tc>
                  <a:txBody>
                    <a:bodyPr/>
                    <a:lstStyle/>
                    <a:p>
                      <a:pPr algn="l" defTabSz="685800">
                        <a:defRPr sz="1300">
                          <a:latin typeface="Fibel Nord"/>
                          <a:ea typeface="Fibel Nord"/>
                          <a:cs typeface="Fibel Nord"/>
                        </a:defRPr>
                      </a:pPr>
                      <a:endParaRPr sz="1800" spc="50" baseline="0" dirty="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7"/>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8"/>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09"/>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10"/>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11"/>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12"/>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13"/>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dirty="0"/>
                    </a:p>
                  </a:txBody>
                  <a:tcPr marL="45720" marR="45720"/>
                </a:tc>
                <a:extLst>
                  <a:ext uri="{0D108BD9-81ED-4DB2-BD59-A6C34878D82A}">
                    <a16:rowId xmlns:a16="http://schemas.microsoft.com/office/drawing/2014/main" val="10014"/>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a:p>
                  </a:txBody>
                  <a:tcPr marL="45720" marR="45720"/>
                </a:tc>
                <a:extLst>
                  <a:ext uri="{0D108BD9-81ED-4DB2-BD59-A6C34878D82A}">
                    <a16:rowId xmlns:a16="http://schemas.microsoft.com/office/drawing/2014/main" val="10015"/>
                  </a:ext>
                </a:extLst>
              </a:tr>
              <a:tr h="490761">
                <a:tc>
                  <a:txBody>
                    <a:bodyPr/>
                    <a:lstStyle/>
                    <a:p>
                      <a:pPr algn="l" defTabSz="685800">
                        <a:defRPr sz="1300">
                          <a:latin typeface="Fibel Nord"/>
                          <a:ea typeface="Fibel Nord"/>
                          <a:cs typeface="Fibel Nord"/>
                        </a:defRPr>
                      </a:pPr>
                      <a:endParaRPr sz="1800" spc="50" baseline="0"/>
                    </a:p>
                  </a:txBody>
                  <a:tcPr marL="45720" marR="45720"/>
                </a:tc>
                <a:tc>
                  <a:txBody>
                    <a:bodyPr/>
                    <a:lstStyle/>
                    <a:p>
                      <a:pPr algn="l" defTabSz="685800">
                        <a:defRPr sz="1300">
                          <a:latin typeface="Fibel Nord"/>
                          <a:ea typeface="Fibel Nord"/>
                          <a:cs typeface="Fibel Nord"/>
                        </a:defRPr>
                      </a:pPr>
                      <a:endParaRPr sz="1800" spc="50" baseline="0" dirty="0"/>
                    </a:p>
                  </a:txBody>
                  <a:tcPr marL="45720" marR="45720"/>
                </a:tc>
                <a:extLst>
                  <a:ext uri="{0D108BD9-81ED-4DB2-BD59-A6C34878D82A}">
                    <a16:rowId xmlns:a16="http://schemas.microsoft.com/office/drawing/2014/main" val="10016"/>
                  </a:ext>
                </a:extLst>
              </a:tr>
            </a:tbl>
          </a:graphicData>
        </a:graphic>
      </p:graphicFrame>
      <p:sp>
        <p:nvSpPr>
          <p:cNvPr id="600" name="TextBox 7"/>
          <p:cNvSpPr txBox="1"/>
          <p:nvPr/>
        </p:nvSpPr>
        <p:spPr bwMode="auto">
          <a:xfrm>
            <a:off x="831064" y="331395"/>
            <a:ext cx="6026936" cy="369328"/>
          </a:xfrm>
          <a:prstGeom prst="rect">
            <a:avLst/>
          </a:prstGeom>
          <a:ln w="12700">
            <a:miter lim="400000"/>
          </a:ln>
        </p:spPr>
        <p:txBody>
          <a:bodyPr wrap="square" lIns="45718" tIns="45718" rIns="45718" bIns="45718">
            <a:spAutoFit/>
          </a:bodyPr>
          <a:lstStyle>
            <a:lvl1pPr>
              <a:defRPr>
                <a:latin typeface="Fibel Nord"/>
                <a:ea typeface="Fibel Nord"/>
                <a:cs typeface="Fibel Nord"/>
              </a:defRPr>
            </a:lvl1pPr>
          </a:lstStyle>
          <a:p>
            <a:pPr>
              <a:defRPr/>
            </a:pPr>
            <a:r>
              <a:rPr lang="de-DE" spc="50" dirty="0"/>
              <a:t>Fallen dir noch mehr Farbvergleiche ein? Trage sie ein!</a:t>
            </a:r>
            <a:endParaRPr spc="50" dirty="0"/>
          </a:p>
        </p:txBody>
      </p:sp>
      <p:grpSp>
        <p:nvGrpSpPr>
          <p:cNvPr id="603" name="Oval 9"/>
          <p:cNvGrpSpPr/>
          <p:nvPr/>
        </p:nvGrpSpPr>
        <p:grpSpPr bwMode="auto">
          <a:xfrm>
            <a:off x="396975" y="332414"/>
            <a:ext cx="365764" cy="370837"/>
            <a:chOff x="0" y="-1"/>
            <a:chExt cx="365763" cy="370835"/>
          </a:xfrm>
        </p:grpSpPr>
        <p:sp>
          <p:nvSpPr>
            <p:cNvPr id="601"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602" name="2"/>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dirty="0"/>
                <a:t>3</a:t>
              </a:r>
              <a:endParaRPr dirty="0"/>
            </a:p>
          </p:txBody>
        </p:sp>
      </p:grpSp>
      <p:sp>
        <p:nvSpPr>
          <p:cNvPr id="9" name="Slide Number Placeholder 3">
            <a:extLst>
              <a:ext uri="{FF2B5EF4-FFF2-40B4-BE49-F238E27FC236}">
                <a16:creationId xmlns:a16="http://schemas.microsoft.com/office/drawing/2014/main" id="{86EE205E-38A6-41DF-AADC-CF78A78237CB}"/>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54</a:t>
            </a:fld>
            <a:endParaRPr lang="de-DE" dirty="0"/>
          </a:p>
        </p:txBody>
      </p:sp>
    </p:spTree>
    <p:extLst>
      <p:ext uri="{BB962C8B-B14F-4D97-AF65-F5344CB8AC3E}">
        <p14:creationId xmlns:p14="http://schemas.microsoft.com/office/powerpoint/2010/main" val="1049408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831" name="Tabelle 31"/>
          <p:cNvGraphicFramePr>
            <a:graphicFrameLocks/>
          </p:cNvGraphicFramePr>
          <p:nvPr>
            <p:extLst>
              <p:ext uri="{D42A27DB-BD31-4B8C-83A1-F6EECF244321}">
                <p14:modId xmlns:p14="http://schemas.microsoft.com/office/powerpoint/2010/main" val="3619757091"/>
              </p:ext>
            </p:extLst>
          </p:nvPr>
        </p:nvGraphicFramePr>
        <p:xfrm>
          <a:off x="415165" y="1112940"/>
          <a:ext cx="6397276" cy="8274124"/>
        </p:xfrm>
        <a:graphic>
          <a:graphicData uri="http://schemas.openxmlformats.org/drawingml/2006/table">
            <a:tbl>
              <a:tblPr bandRow="1"/>
              <a:tblGrid>
                <a:gridCol w="981570">
                  <a:extLst>
                    <a:ext uri="{9D8B030D-6E8A-4147-A177-3AD203B41FA5}">
                      <a16:colId xmlns:a16="http://schemas.microsoft.com/office/drawing/2014/main" val="20000"/>
                    </a:ext>
                  </a:extLst>
                </a:gridCol>
                <a:gridCol w="5415706">
                  <a:extLst>
                    <a:ext uri="{9D8B030D-6E8A-4147-A177-3AD203B41FA5}">
                      <a16:colId xmlns:a16="http://schemas.microsoft.com/office/drawing/2014/main" val="20001"/>
                    </a:ext>
                  </a:extLst>
                </a:gridCol>
              </a:tblGrid>
              <a:tr h="794821">
                <a:tc gridSpan="2">
                  <a:txBody>
                    <a:bodyPr/>
                    <a:lstStyle/>
                    <a:p>
                      <a:pPr algn="l" defTabSz="685800">
                        <a:defRPr sz="1200" b="1"/>
                      </a:pPr>
                      <a:r>
                        <a:rPr sz="1400" dirty="0"/>
                        <a:t>ZIEL:</a:t>
                      </a:r>
                    </a:p>
                    <a:p>
                      <a:pPr algn="l" defTabSz="685800">
                        <a:defRPr sz="1200"/>
                      </a:pPr>
                      <a:r>
                        <a:rPr sz="1400" dirty="0"/>
                        <a:t>Die </a:t>
                      </a:r>
                      <a:r>
                        <a:rPr lang="de-DE" sz="1400" dirty="0" err="1"/>
                        <a:t>SuS</a:t>
                      </a:r>
                      <a:r>
                        <a:rPr sz="1400" dirty="0"/>
                        <a:t> </a:t>
                      </a:r>
                      <a:r>
                        <a:rPr sz="1400" dirty="0" err="1"/>
                        <a:t>erweitern</a:t>
                      </a:r>
                      <a:r>
                        <a:rPr sz="1400" dirty="0"/>
                        <a:t> </a:t>
                      </a:r>
                      <a:r>
                        <a:rPr sz="1400" dirty="0" err="1"/>
                        <a:t>ihr</a:t>
                      </a:r>
                      <a:r>
                        <a:rPr sz="1400" dirty="0"/>
                        <a:t> Wissen </a:t>
                      </a:r>
                      <a:r>
                        <a:rPr sz="1400" dirty="0" err="1"/>
                        <a:t>über</a:t>
                      </a:r>
                      <a:r>
                        <a:rPr sz="1400" dirty="0"/>
                        <a:t> </a:t>
                      </a:r>
                      <a:r>
                        <a:rPr sz="1400" dirty="0" err="1"/>
                        <a:t>textstrukturierende</a:t>
                      </a:r>
                      <a:r>
                        <a:rPr sz="1400" dirty="0"/>
                        <a:t> und </a:t>
                      </a:r>
                      <a:r>
                        <a:rPr sz="1400" dirty="0" err="1"/>
                        <a:t>kohärenzstiftende</a:t>
                      </a:r>
                      <a:r>
                        <a:rPr sz="1400" dirty="0"/>
                        <a:t> </a:t>
                      </a:r>
                      <a:r>
                        <a:rPr sz="1400" dirty="0" err="1"/>
                        <a:t>Elemente</a:t>
                      </a:r>
                      <a:r>
                        <a:rPr sz="1400" dirty="0"/>
                        <a:t> </a:t>
                      </a:r>
                      <a:r>
                        <a:rPr sz="1400" dirty="0" err="1"/>
                        <a:t>durch</a:t>
                      </a:r>
                      <a:r>
                        <a:rPr sz="1400" dirty="0"/>
                        <a:t> </a:t>
                      </a:r>
                      <a:r>
                        <a:rPr sz="1400" dirty="0" err="1"/>
                        <a:t>Übungen</a:t>
                      </a:r>
                      <a:r>
                        <a:rPr sz="1400" dirty="0"/>
                        <a:t> </a:t>
                      </a:r>
                      <a:r>
                        <a:rPr sz="1400" dirty="0" err="1"/>
                        <a:t>zu</a:t>
                      </a:r>
                      <a:r>
                        <a:rPr sz="1400" dirty="0"/>
                        <a:t> </a:t>
                      </a:r>
                      <a:r>
                        <a:rPr sz="1400" dirty="0" err="1"/>
                        <a:t>Konjunktionen</a:t>
                      </a:r>
                      <a:r>
                        <a:rPr sz="1400" dirty="0"/>
                        <a:t>. </a:t>
                      </a:r>
                    </a:p>
                  </a:txBody>
                  <a:tcPr marL="45720" marR="45720" anchor="ctr">
                    <a:solidFill>
                      <a:srgbClr val="E0E0E0"/>
                    </a:solidFill>
                  </a:tcPr>
                </a:tc>
                <a:tc hMerge="1">
                  <a:txBody>
                    <a:bodyPr/>
                    <a:lstStyle/>
                    <a:p>
                      <a:endParaRPr/>
                    </a:p>
                  </a:txBody>
                  <a:tcPr/>
                </a:tc>
                <a:extLst>
                  <a:ext uri="{0D108BD9-81ED-4DB2-BD59-A6C34878D82A}">
                    <a16:rowId xmlns:a16="http://schemas.microsoft.com/office/drawing/2014/main" val="10000"/>
                  </a:ext>
                </a:extLst>
              </a:tr>
              <a:tr h="1026643">
                <a:tc gridSpan="2">
                  <a:txBody>
                    <a:bodyPr/>
                    <a:lstStyle/>
                    <a:p>
                      <a:pPr algn="l" defTabSz="685800">
                        <a:defRPr sz="1800"/>
                      </a:pPr>
                      <a:r>
                        <a:rPr lang="de-DE" sz="1400" b="1" dirty="0"/>
                        <a:t>Einstieg:</a:t>
                      </a:r>
                      <a:endParaRPr sz="1400" dirty="0"/>
                    </a:p>
                    <a:p>
                      <a:pPr marL="171450" indent="-171450" algn="l" defTabSz="685800">
                        <a:buFont typeface="Arial"/>
                        <a:buChar char="•"/>
                        <a:defRPr sz="1800"/>
                      </a:pPr>
                      <a:r>
                        <a:rPr lang="de-DE" sz="1400" b="0" dirty="0"/>
                        <a:t>Die Lehrperson erklärt, dass sie sich heute noch einmal genauer anschauen, was gute von weniger guten Beschreibungen unterscheidet. Dazu werden die </a:t>
                      </a:r>
                      <a:r>
                        <a:rPr lang="de-DE" sz="1400" b="0" dirty="0" err="1"/>
                        <a:t>SuS</a:t>
                      </a:r>
                      <a:r>
                        <a:rPr lang="de-DE" sz="1400" b="0" dirty="0"/>
                        <a:t> zwei Texte vergleichen.</a:t>
                      </a:r>
                      <a:endParaRPr sz="1400" b="1" dirty="0"/>
                    </a:p>
                  </a:txBody>
                  <a:tcPr marL="45720" marR="45720" anchor="ctr">
                    <a:noFill/>
                  </a:tcPr>
                </a:tc>
                <a:tc hMerge="1">
                  <a:txBody>
                    <a:bodyPr/>
                    <a:lstStyle/>
                    <a:p>
                      <a:endParaRPr/>
                    </a:p>
                  </a:txBody>
                  <a:tcPr/>
                </a:tc>
                <a:extLst>
                  <a:ext uri="{0D108BD9-81ED-4DB2-BD59-A6C34878D82A}">
                    <a16:rowId xmlns:a16="http://schemas.microsoft.com/office/drawing/2014/main" val="10001"/>
                  </a:ext>
                </a:extLst>
              </a:tr>
              <a:tr h="3434294">
                <a:tc>
                  <a:txBody>
                    <a:bodyPr/>
                    <a:lstStyle/>
                    <a:p>
                      <a:pPr algn="ctr" defTabSz="685800">
                        <a:defRPr sz="1800"/>
                      </a:pPr>
                      <a:r>
                        <a:rPr sz="1400" b="1"/>
                        <a:t>AB 7</a:t>
                      </a:r>
                      <a:endParaRPr sz="1400"/>
                    </a:p>
                  </a:txBody>
                  <a:tcPr marL="45720" marR="45720" anchor="ctr">
                    <a:noFill/>
                  </a:tcPr>
                </a:tc>
                <a:tc>
                  <a:txBody>
                    <a:bodyPr/>
                    <a:lstStyle/>
                    <a:p>
                      <a:pPr marL="171450" marR="0" lvl="0" indent="-171450" algn="l" defTabSz="685800">
                        <a:lnSpc>
                          <a:spcPct val="100000"/>
                        </a:lnSpc>
                        <a:spcBef>
                          <a:spcPts val="0"/>
                        </a:spcBef>
                        <a:spcAft>
                          <a:spcPts val="0"/>
                        </a:spcAft>
                        <a:buClrTx/>
                        <a:buSzTx/>
                        <a:buFont typeface="Arial"/>
                        <a:buChar char="•"/>
                        <a:defRPr sz="1200"/>
                      </a:pPr>
                      <a:r>
                        <a:rPr lang="de-DE" sz="1400" b="0" dirty="0"/>
                        <a:t>Die Lehrperson benutzt einen </a:t>
                      </a:r>
                      <a:r>
                        <a:rPr lang="de-DE" sz="1400" b="0" dirty="0" err="1"/>
                        <a:t>Beamer</a:t>
                      </a:r>
                      <a:r>
                        <a:rPr lang="de-DE" sz="1400" b="0" dirty="0"/>
                        <a:t>, um das Bild von Hagrid für alle </a:t>
                      </a:r>
                      <a:r>
                        <a:rPr lang="de-DE" sz="1400" b="0" dirty="0" err="1"/>
                        <a:t>SuS</a:t>
                      </a:r>
                      <a:r>
                        <a:rPr lang="de-DE" sz="1400" b="0" dirty="0"/>
                        <a:t> sichtbar zu machen (stummer Impuls) und gibt Zeit für spontane Äußerungen oder die Lehrperson liest die Texte vor oder spielt diese ab. </a:t>
                      </a:r>
                      <a:endParaRPr lang="de-DE" sz="1400" dirty="0"/>
                    </a:p>
                    <a:p>
                      <a:pPr marL="171450" marR="0" lvl="0" indent="-171450" algn="l" defTabSz="685800">
                        <a:lnSpc>
                          <a:spcPct val="100000"/>
                        </a:lnSpc>
                        <a:spcBef>
                          <a:spcPts val="0"/>
                        </a:spcBef>
                        <a:spcAft>
                          <a:spcPts val="0"/>
                        </a:spcAft>
                        <a:buClrTx/>
                        <a:buSzTx/>
                        <a:buFont typeface="Arial"/>
                        <a:buChar char="•"/>
                        <a:defRPr sz="1200"/>
                      </a:pPr>
                      <a:r>
                        <a:rPr lang="de-DE" sz="1400" dirty="0"/>
                        <a:t>Die Lehrperson gibt ggf. Impulse für ein Unterrichtsgespräch:</a:t>
                      </a:r>
                    </a:p>
                    <a:p>
                      <a:pPr marL="180000" marR="0" lvl="0" indent="0" algn="l" defTabSz="685800">
                        <a:lnSpc>
                          <a:spcPct val="100000"/>
                        </a:lnSpc>
                        <a:spcBef>
                          <a:spcPts val="0"/>
                        </a:spcBef>
                        <a:spcAft>
                          <a:spcPts val="0"/>
                        </a:spcAft>
                        <a:buClrTx/>
                        <a:buSzTx/>
                        <a:buFont typeface="Arial"/>
                        <a:buNone/>
                        <a:defRPr sz="1200"/>
                      </a:pPr>
                      <a:r>
                        <a:rPr lang="de-DE" sz="1400" b="0" dirty="0"/>
                        <a:t>„Welche Beschreibung ist gelungener?</a:t>
                      </a:r>
                      <a:r>
                        <a:rPr lang="de-DE" sz="1400" b="0" dirty="0">
                          <a:solidFill>
                            <a:schemeClr val="tx1"/>
                          </a:solidFill>
                        </a:rPr>
                        <a:t> </a:t>
                      </a:r>
                      <a:r>
                        <a:rPr lang="de-DE" sz="1400" b="0" dirty="0"/>
                        <a:t>Woran erkennst du das?“</a:t>
                      </a:r>
                      <a:endParaRPr lang="de-DE" sz="1400" dirty="0"/>
                    </a:p>
                    <a:p>
                      <a:pPr marL="171450" marR="0" lvl="0" indent="-171450" algn="l" defTabSz="685800">
                        <a:lnSpc>
                          <a:spcPct val="100000"/>
                        </a:lnSpc>
                        <a:spcBef>
                          <a:spcPts val="0"/>
                        </a:spcBef>
                        <a:spcAft>
                          <a:spcPts val="0"/>
                        </a:spcAft>
                        <a:buClrTx/>
                        <a:buSzTx/>
                        <a:buFont typeface="Arial"/>
                        <a:buChar char="•"/>
                        <a:defRPr sz="1200"/>
                      </a:pPr>
                      <a:r>
                        <a:rPr lang="de-DE" sz="1400" b="0" dirty="0"/>
                        <a:t>Die Lehrperson erklärt, welche Funktion Konjunktionen haben.</a:t>
                      </a:r>
                      <a:endParaRPr sz="1400" dirty="0"/>
                    </a:p>
                    <a:p>
                      <a:pPr marL="180000" marR="0" lvl="0" indent="0" algn="l" defTabSz="685800">
                        <a:lnSpc>
                          <a:spcPct val="100000"/>
                        </a:lnSpc>
                        <a:spcBef>
                          <a:spcPts val="0"/>
                        </a:spcBef>
                        <a:spcAft>
                          <a:spcPts val="0"/>
                        </a:spcAft>
                        <a:buClrTx/>
                        <a:buSzTx/>
                        <a:buFont typeface="Arial"/>
                        <a:buNone/>
                        <a:defRPr sz="1200"/>
                      </a:pPr>
                      <a:r>
                        <a:rPr lang="de-DE" sz="1400" dirty="0"/>
                        <a:t>„Konjunktionen sind Bindewörter. Sie verbinden Wörter, Wortgruppen oder Sätze miteinander und bilden dabei Satzgefüge.“</a:t>
                      </a:r>
                      <a:endParaRPr lang="de-DE" sz="1400" b="0" dirty="0"/>
                    </a:p>
                    <a:p>
                      <a:pPr marL="171450" marR="0" lvl="0" indent="-171450" algn="l" defTabSz="685800">
                        <a:lnSpc>
                          <a:spcPct val="100000"/>
                        </a:lnSpc>
                        <a:spcBef>
                          <a:spcPts val="0"/>
                        </a:spcBef>
                        <a:spcAft>
                          <a:spcPts val="0"/>
                        </a:spcAft>
                        <a:buClrTx/>
                        <a:buSzTx/>
                        <a:buFont typeface="Arial"/>
                        <a:buChar char="•"/>
                        <a:defRPr sz="1200"/>
                      </a:pPr>
                      <a:r>
                        <a:rPr lang="de-DE" sz="1400" b="0" dirty="0"/>
                        <a:t>Die </a:t>
                      </a:r>
                      <a:r>
                        <a:rPr lang="de-DE" sz="1400" b="0" dirty="0" err="1"/>
                        <a:t>SuS</a:t>
                      </a:r>
                      <a:r>
                        <a:rPr lang="de-DE" sz="1400" b="0" dirty="0"/>
                        <a:t> unterstreichen die Konjunktionen in Text 1. Die Lehrperson sichert die Ergebnisse und zeigt die unterstrichenen Konjunktionen mit dem </a:t>
                      </a:r>
                      <a:r>
                        <a:rPr lang="de-DE" sz="1400" b="0" dirty="0" err="1"/>
                        <a:t>Beamer</a:t>
                      </a:r>
                      <a:r>
                        <a:rPr lang="de-DE" sz="1400" b="0" dirty="0"/>
                        <a:t>. </a:t>
                      </a:r>
                    </a:p>
                    <a:p>
                      <a:pPr marL="171450" marR="0" lvl="0" indent="-171450" algn="l" defTabSz="685800">
                        <a:lnSpc>
                          <a:spcPct val="100000"/>
                        </a:lnSpc>
                        <a:spcBef>
                          <a:spcPts val="0"/>
                        </a:spcBef>
                        <a:spcAft>
                          <a:spcPts val="0"/>
                        </a:spcAft>
                        <a:buClrTx/>
                        <a:buSzTx/>
                        <a:buFont typeface="Arial"/>
                        <a:buChar char="•"/>
                        <a:defRPr sz="1200"/>
                      </a:pPr>
                      <a:endParaRPr lang="de-DE" sz="1400" dirty="0"/>
                    </a:p>
                    <a:p>
                      <a:pPr marL="0" marR="0" lvl="0" indent="0" algn="l" defTabSz="685800">
                        <a:lnSpc>
                          <a:spcPct val="100000"/>
                        </a:lnSpc>
                        <a:spcBef>
                          <a:spcPts val="0"/>
                        </a:spcBef>
                        <a:spcAft>
                          <a:spcPts val="0"/>
                        </a:spcAft>
                        <a:buClrTx/>
                        <a:buSzTx/>
                        <a:buFontTx/>
                        <a:buNone/>
                        <a:defRPr sz="1200" b="1" u="sng"/>
                      </a:pPr>
                      <a:r>
                        <a:rPr lang="de-DE" sz="1400" b="0" i="1" u="sng" dirty="0">
                          <a:solidFill>
                            <a:schemeClr val="tx1"/>
                          </a:solidFill>
                          <a:latin typeface="+mn-lt"/>
                          <a:ea typeface="+mn-ea"/>
                          <a:cs typeface="+mn-cs"/>
                        </a:rPr>
                        <a:t>Alternativ: </a:t>
                      </a:r>
                      <a:r>
                        <a:rPr lang="de-DE" sz="1400" b="0" u="none" dirty="0"/>
                        <a:t>Die </a:t>
                      </a:r>
                      <a:r>
                        <a:rPr lang="de-DE" sz="1400" b="0" u="none" dirty="0" err="1"/>
                        <a:t>SuS</a:t>
                      </a:r>
                      <a:r>
                        <a:rPr lang="de-DE" sz="1400" b="0" u="none" dirty="0"/>
                        <a:t> lesen in </a:t>
                      </a:r>
                      <a:r>
                        <a:rPr lang="de-DE" sz="1400" b="1" u="none" dirty="0"/>
                        <a:t>Partnerarbeit</a:t>
                      </a:r>
                      <a:r>
                        <a:rPr lang="de-DE" sz="1400" b="0" u="none" dirty="0"/>
                        <a:t> die Beschreibungen oder hören sich diese gemeinsam an. Sie unterstreichen </a:t>
                      </a:r>
                      <a:r>
                        <a:rPr lang="de-DE" sz="1400" b="1" u="none" dirty="0"/>
                        <a:t>in Partnerarbeit </a:t>
                      </a:r>
                      <a:r>
                        <a:rPr lang="de-DE" sz="1400" b="0" u="none" dirty="0"/>
                        <a:t>die Konjunktionen. </a:t>
                      </a:r>
                      <a:endParaRPr lang="de-DE" sz="1400" dirty="0"/>
                    </a:p>
                  </a:txBody>
                  <a:tcPr marL="45720" marR="45720" anchor="ctr">
                    <a:noFill/>
                  </a:tcPr>
                </a:tc>
                <a:extLst>
                  <a:ext uri="{0D108BD9-81ED-4DB2-BD59-A6C34878D82A}">
                    <a16:rowId xmlns:a16="http://schemas.microsoft.com/office/drawing/2014/main" val="10002"/>
                  </a:ext>
                </a:extLst>
              </a:tr>
              <a:tr h="794821">
                <a:tc>
                  <a:txBody>
                    <a:bodyPr/>
                    <a:lstStyle/>
                    <a:p>
                      <a:pPr algn="ctr" defTabSz="685800">
                        <a:defRPr sz="1800"/>
                      </a:pPr>
                      <a:r>
                        <a:rPr sz="1400" b="1" dirty="0"/>
                        <a:t>AB 8a</a:t>
                      </a:r>
                      <a:endParaRPr lang="de-DE" sz="1400" b="1" dirty="0"/>
                    </a:p>
                    <a:p>
                      <a:pPr algn="ctr" defTabSz="685800">
                        <a:defRPr sz="1800"/>
                      </a:pPr>
                      <a:r>
                        <a:rPr lang="de-DE" sz="1400" b="1" dirty="0"/>
                        <a:t>AB 8b</a:t>
                      </a:r>
                      <a:endParaRPr sz="1400" dirty="0"/>
                    </a:p>
                    <a:p>
                      <a:pPr algn="ctr" defTabSz="685800">
                        <a:defRPr sz="1800"/>
                      </a:pPr>
                      <a:r>
                        <a:rPr lang="de-DE" sz="1400" b="1" dirty="0"/>
                        <a:t>AB 8c</a:t>
                      </a:r>
                      <a:endParaRPr sz="1400" b="1" dirty="0"/>
                    </a:p>
                  </a:txBody>
                  <a:tcPr marL="45720" marR="45720" anchor="ctr">
                    <a:noFill/>
                  </a:tcPr>
                </a:tc>
                <a:tc>
                  <a:txBody>
                    <a:bodyPr/>
                    <a:lstStyle/>
                    <a:p>
                      <a:pPr marL="171450" indent="-171450" algn="l" defTabSz="685800">
                        <a:buFont typeface="Arial"/>
                        <a:buChar char="•"/>
                        <a:defRPr sz="1200"/>
                      </a:pPr>
                      <a:r>
                        <a:rPr lang="de-DE" sz="1400" dirty="0"/>
                        <a:t>Die </a:t>
                      </a:r>
                      <a:r>
                        <a:rPr lang="de-DE" sz="1400" dirty="0" err="1"/>
                        <a:t>SuS</a:t>
                      </a:r>
                      <a:r>
                        <a:rPr lang="de-DE" sz="1400" dirty="0"/>
                        <a:t> üben das Nutzen von Konjunktionen.</a:t>
                      </a:r>
                      <a:endParaRPr sz="1400" dirty="0"/>
                    </a:p>
                    <a:p>
                      <a:pPr marL="180000" indent="0" algn="l" defTabSz="685800">
                        <a:buFont typeface="Arial"/>
                        <a:buNone/>
                        <a:defRPr sz="1200"/>
                      </a:pPr>
                      <a:r>
                        <a:rPr lang="de-DE" sz="1400" dirty="0"/>
                        <a:t>(Differenzierung: AB 8a – geringere Anforderungen; AB 8b – mittlere Anforderungen; AB 8c – hohe Anforderungen)</a:t>
                      </a:r>
                      <a:endParaRPr sz="1400" dirty="0"/>
                    </a:p>
                  </a:txBody>
                  <a:tcPr marL="45720" marR="45720" anchor="ctr">
                    <a:noFill/>
                  </a:tcPr>
                </a:tc>
                <a:extLst>
                  <a:ext uri="{0D108BD9-81ED-4DB2-BD59-A6C34878D82A}">
                    <a16:rowId xmlns:a16="http://schemas.microsoft.com/office/drawing/2014/main" val="10003"/>
                  </a:ext>
                </a:extLst>
              </a:tr>
              <a:tr h="331175">
                <a:tc gridSpan="2">
                  <a:txBody>
                    <a:bodyPr/>
                    <a:lstStyle/>
                    <a:p>
                      <a:pPr marL="0" marR="0" lvl="0" indent="0" algn="ctr" defTabSz="685800">
                        <a:lnSpc>
                          <a:spcPct val="100000"/>
                        </a:lnSpc>
                        <a:spcBef>
                          <a:spcPts val="0"/>
                        </a:spcBef>
                        <a:spcAft>
                          <a:spcPts val="0"/>
                        </a:spcAft>
                        <a:buClrTx/>
                        <a:buSzTx/>
                        <a:buFontTx/>
                        <a:buNone/>
                        <a:defRPr sz="1800"/>
                      </a:pPr>
                      <a:r>
                        <a:rPr lang="de-DE" sz="1400" b="1" dirty="0">
                          <a:solidFill>
                            <a:schemeClr val="tx1"/>
                          </a:solidFill>
                          <a:latin typeface="+mn-lt"/>
                          <a:ea typeface="+mn-ea"/>
                          <a:cs typeface="+mn-cs"/>
                        </a:rPr>
                        <a:t>Zusatzmaterial: Konjunktionen</a:t>
                      </a:r>
                      <a:endParaRPr sz="1400" b="1" dirty="0"/>
                    </a:p>
                  </a:txBody>
                  <a:tcPr marL="45720" marR="45720" anchor="ctr">
                    <a:lnB w="12700" cap="flat" cmpd="sng" algn="ctr">
                      <a:solidFill>
                        <a:schemeClr val="tx1"/>
                      </a:solidFill>
                      <a:prstDash val="sysDot"/>
                      <a:round/>
                      <a:headEnd type="none" w="med" len="med"/>
                      <a:tailEnd type="none" w="med" len="med"/>
                    </a:lnB>
                    <a:solidFill>
                      <a:schemeClr val="bg1">
                        <a:lumMod val="85000"/>
                      </a:schemeClr>
                    </a:solidFill>
                  </a:tcPr>
                </a:tc>
                <a:tc hMerge="1">
                  <a:txBody>
                    <a:bodyPr/>
                    <a:lstStyle/>
                    <a:p>
                      <a:endParaRPr/>
                    </a:p>
                  </a:txBody>
                  <a:tcPr/>
                </a:tc>
                <a:extLst>
                  <a:ext uri="{0D108BD9-81ED-4DB2-BD59-A6C34878D82A}">
                    <a16:rowId xmlns:a16="http://schemas.microsoft.com/office/drawing/2014/main" val="10004"/>
                  </a:ext>
                </a:extLst>
              </a:tr>
              <a:tr h="1258466">
                <a:tc>
                  <a:txBody>
                    <a:bodyPr/>
                    <a:lstStyle/>
                    <a:p>
                      <a:pPr algn="ctr" defTabSz="685800">
                        <a:defRPr sz="1200" b="1"/>
                      </a:pPr>
                      <a:r>
                        <a:rPr sz="1400" dirty="0"/>
                        <a:t>AB 9a</a:t>
                      </a:r>
                    </a:p>
                    <a:p>
                      <a:pPr algn="ctr" defTabSz="685800">
                        <a:defRPr sz="1200" b="1"/>
                      </a:pPr>
                      <a:r>
                        <a:rPr sz="1400" dirty="0"/>
                        <a:t>AB 9b</a:t>
                      </a:r>
                    </a:p>
                  </a:txBody>
                  <a:tcPr marL="45720" marR="4572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chemeClr val="bg1">
                        <a:lumMod val="85000"/>
                      </a:schemeClr>
                    </a:solidFill>
                  </a:tcPr>
                </a:tc>
                <a:tc>
                  <a:txBody>
                    <a:bodyPr/>
                    <a:lstStyle/>
                    <a:p>
                      <a:pPr marL="171450" indent="-171450" algn="l" defTabSz="685800">
                        <a:buFont typeface="Arial"/>
                        <a:buChar char="•"/>
                        <a:defRPr sz="1200" b="1"/>
                      </a:pPr>
                      <a:r>
                        <a:rPr lang="de-DE" sz="1400" b="0" dirty="0"/>
                        <a:t>Die </a:t>
                      </a:r>
                      <a:r>
                        <a:rPr lang="de-DE" sz="1400" b="0" dirty="0" err="1"/>
                        <a:t>SuS</a:t>
                      </a:r>
                      <a:r>
                        <a:rPr lang="de-DE" sz="1400" b="0" dirty="0"/>
                        <a:t> füllen den Lückentext in </a:t>
                      </a:r>
                      <a:r>
                        <a:rPr lang="de-DE" sz="1400" b="1" dirty="0"/>
                        <a:t>Partnerarbeit</a:t>
                      </a:r>
                      <a:r>
                        <a:rPr lang="de-DE" sz="1400" b="0" dirty="0"/>
                        <a:t> aus.</a:t>
                      </a:r>
                      <a:endParaRPr sz="1400" dirty="0"/>
                    </a:p>
                    <a:p>
                      <a:pPr marL="180000" algn="l" defTabSz="685800">
                        <a:defRPr sz="1200" b="1"/>
                      </a:pPr>
                      <a:r>
                        <a:rPr lang="de-DE" sz="1400" b="0" dirty="0"/>
                        <a:t>(Differenzierung: AB 9a – geringere Anforderungen; AB 9b – mittlere Anforderungen)</a:t>
                      </a:r>
                      <a:endParaRPr sz="1400" dirty="0"/>
                    </a:p>
                    <a:p>
                      <a:pPr algn="l" defTabSz="685800">
                        <a:defRPr sz="1200" b="1"/>
                      </a:pPr>
                      <a:endParaRPr lang="de-DE" sz="1400" b="0" dirty="0"/>
                    </a:p>
                    <a:p>
                      <a:pPr marL="0" marR="0" lvl="0" indent="0" algn="l" defTabSz="685800">
                        <a:lnSpc>
                          <a:spcPct val="100000"/>
                        </a:lnSpc>
                        <a:spcBef>
                          <a:spcPts val="0"/>
                        </a:spcBef>
                        <a:spcAft>
                          <a:spcPts val="0"/>
                        </a:spcAft>
                        <a:buClrTx/>
                        <a:buSzTx/>
                        <a:buFontTx/>
                        <a:buNone/>
                        <a:defRPr sz="1200" b="1"/>
                      </a:pPr>
                      <a:r>
                        <a:rPr lang="de-DE" sz="1400" b="0" i="1" u="sng" dirty="0">
                          <a:solidFill>
                            <a:schemeClr val="tx1"/>
                          </a:solidFill>
                          <a:latin typeface="+mn-lt"/>
                          <a:ea typeface="+mn-ea"/>
                          <a:cs typeface="+mn-cs"/>
                        </a:rPr>
                        <a:t>Alternativ: </a:t>
                      </a:r>
                      <a:r>
                        <a:rPr lang="de-DE" sz="1400" b="0" u="none" dirty="0"/>
                        <a:t>Die </a:t>
                      </a:r>
                      <a:r>
                        <a:rPr lang="de-DE" sz="1400" b="0" u="none" dirty="0" err="1"/>
                        <a:t>SuS</a:t>
                      </a:r>
                      <a:r>
                        <a:rPr lang="de-DE" sz="1400" b="0" u="none" dirty="0"/>
                        <a:t> bearbeiten die AB als Hausaufgabe.</a:t>
                      </a:r>
                      <a:endParaRPr sz="1400" b="0" dirty="0"/>
                    </a:p>
                  </a:txBody>
                  <a:tcPr marL="45720" marR="45720"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solidFill>
                      <a:schemeClr val="bg1">
                        <a:lumMod val="85000"/>
                      </a:schemeClr>
                    </a:solidFill>
                  </a:tcPr>
                </a:tc>
                <a:extLst>
                  <a:ext uri="{0D108BD9-81ED-4DB2-BD59-A6C34878D82A}">
                    <a16:rowId xmlns:a16="http://schemas.microsoft.com/office/drawing/2014/main" val="10005"/>
                  </a:ext>
                </a:extLst>
              </a:tr>
              <a:tr h="562998">
                <a:tc gridSpan="2">
                  <a:txBody>
                    <a:bodyPr/>
                    <a:lstStyle/>
                    <a:p>
                      <a:pPr algn="l" defTabSz="685800">
                        <a:defRPr sz="1200" b="1"/>
                      </a:pPr>
                      <a:r>
                        <a:rPr lang="de-DE" sz="1400" dirty="0"/>
                        <a:t>Sicherung:</a:t>
                      </a:r>
                      <a:endParaRPr sz="1400" dirty="0"/>
                    </a:p>
                    <a:p>
                      <a:pPr marL="171450" indent="-171450" algn="l" defTabSz="685800">
                        <a:buFont typeface="Arial"/>
                        <a:buChar char="•"/>
                        <a:defRPr sz="1200"/>
                      </a:pPr>
                      <a:r>
                        <a:rPr lang="de-DE" sz="1400" dirty="0"/>
                        <a:t>Die </a:t>
                      </a:r>
                      <a:r>
                        <a:rPr lang="de-DE" sz="1400" dirty="0" err="1"/>
                        <a:t>SuS</a:t>
                      </a:r>
                      <a:r>
                        <a:rPr lang="de-DE" sz="1400" dirty="0"/>
                        <a:t> lesen ihre Ergebnisse im Plenum vor.</a:t>
                      </a:r>
                      <a:endParaRPr sz="1400" dirty="0"/>
                    </a:p>
                  </a:txBody>
                  <a:tcPr marL="45720" marR="45720" anchor="ctr">
                    <a:solidFill>
                      <a:schemeClr val="bg1"/>
                    </a:solidFill>
                  </a:tcPr>
                </a:tc>
                <a:tc hMerge="1">
                  <a:txBody>
                    <a:bodyPr/>
                    <a:lstStyle/>
                    <a:p>
                      <a:endParaRPr/>
                    </a:p>
                  </a:txBody>
                  <a:tcPr/>
                </a:tc>
                <a:extLst>
                  <a:ext uri="{0D108BD9-81ED-4DB2-BD59-A6C34878D82A}">
                    <a16:rowId xmlns:a16="http://schemas.microsoft.com/office/drawing/2014/main" val="10006"/>
                  </a:ext>
                </a:extLst>
              </a:tr>
            </a:tbl>
          </a:graphicData>
        </a:graphic>
      </p:graphicFrame>
      <p:sp>
        <p:nvSpPr>
          <p:cNvPr id="836" name="Textfeld 39"/>
          <p:cNvSpPr txBox="1"/>
          <p:nvPr/>
        </p:nvSpPr>
        <p:spPr bwMode="auto">
          <a:xfrm>
            <a:off x="151240" y="589842"/>
            <a:ext cx="6595493" cy="370839"/>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a:t>
            </a:r>
            <a:r>
              <a:rPr b="0" dirty="0">
                <a:latin typeface="+mn-lt"/>
              </a:rPr>
              <a:t> 3: </a:t>
            </a:r>
            <a:r>
              <a:rPr b="0" dirty="0" err="1">
                <a:latin typeface="+mn-lt"/>
              </a:rPr>
              <a:t>Konjunktionen</a:t>
            </a:r>
            <a:endParaRPr b="0" dirty="0">
              <a:latin typeface="+mn-lt"/>
            </a:endParaRPr>
          </a:p>
        </p:txBody>
      </p:sp>
      <p:sp>
        <p:nvSpPr>
          <p:cNvPr id="16"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5" name="Gerade Verbindung 38">
            <a:extLst>
              <a:ext uri="{FF2B5EF4-FFF2-40B4-BE49-F238E27FC236}">
                <a16:creationId xmlns:a16="http://schemas.microsoft.com/office/drawing/2014/main" id="{28CF9869-CEC3-48BE-88B8-A14CD08B0064}"/>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8" name="Slide Number Placeholder 3">
            <a:extLst>
              <a:ext uri="{FF2B5EF4-FFF2-40B4-BE49-F238E27FC236}">
                <a16:creationId xmlns:a16="http://schemas.microsoft.com/office/drawing/2014/main" id="{A6BC9786-32E6-4131-BA35-CCB7FE7AACC4}"/>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55</a:t>
            </a:fld>
            <a:endParaRPr lang="de-DE"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41088752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11" name="Picture 7" descr="Picture 7"/>
          <p:cNvPicPr>
            <a:picLocks noChangeAspect="1"/>
          </p:cNvPicPr>
          <p:nvPr/>
        </p:nvPicPr>
        <p:blipFill>
          <a:blip r:embed="rId2"/>
          <a:stretch/>
        </p:blipFill>
        <p:spPr bwMode="auto">
          <a:xfrm>
            <a:off x="989745" y="482545"/>
            <a:ext cx="5356463" cy="8940910"/>
          </a:xfrm>
          <a:prstGeom prst="rect">
            <a:avLst/>
          </a:prstGeom>
          <a:ln w="12700">
            <a:miter lim="400000"/>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5481046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85" name="TextBox 2"/>
          <p:cNvSpPr txBox="1"/>
          <p:nvPr/>
        </p:nvSpPr>
        <p:spPr bwMode="auto">
          <a:xfrm>
            <a:off x="268414" y="429183"/>
            <a:ext cx="5916788"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7: </a:t>
            </a:r>
            <a:r>
              <a:rPr sz="2200" spc="50" dirty="0" err="1"/>
              <a:t>Textvergleich</a:t>
            </a:r>
            <a:r>
              <a:rPr sz="2200" spc="50" dirty="0"/>
              <a:t> - </a:t>
            </a:r>
            <a:r>
              <a:rPr sz="2200" spc="50" dirty="0" err="1"/>
              <a:t>Konjunktionen</a:t>
            </a:r>
            <a:endParaRPr sz="2200" spc="50" dirty="0"/>
          </a:p>
        </p:txBody>
      </p:sp>
      <p:sp>
        <p:nvSpPr>
          <p:cNvPr id="986" name="TextBox 10"/>
          <p:cNvSpPr txBox="1"/>
          <p:nvPr/>
        </p:nvSpPr>
        <p:spPr bwMode="auto">
          <a:xfrm>
            <a:off x="529756" y="5668749"/>
            <a:ext cx="3608107" cy="4030971"/>
          </a:xfrm>
          <a:prstGeom prst="rect">
            <a:avLst/>
          </a:prstGeom>
          <a:ln w="12700">
            <a:miter lim="400000"/>
          </a:ln>
        </p:spPr>
        <p:txBody>
          <a:bodyPr wrap="square" lIns="45718" tIns="45718" rIns="45718" bIns="45718">
            <a:spAutoFit/>
          </a:bodyPr>
          <a:lstStyle>
            <a:lvl1pPr>
              <a:lnSpc>
                <a:spcPct val="107000"/>
              </a:lnSpc>
              <a:spcBef>
                <a:spcPts val="800"/>
              </a:spcBef>
              <a:defRPr>
                <a:latin typeface="Fibel Nord"/>
                <a:ea typeface="Fibel Nord"/>
                <a:cs typeface="Fibel Nord"/>
              </a:defRPr>
            </a:lvl1pPr>
          </a:lstStyle>
          <a:p>
            <a:pPr>
              <a:defRPr/>
            </a:pPr>
            <a:r>
              <a:rPr sz="2000" spc="50" dirty="0"/>
              <a:t>Hagrid </a:t>
            </a:r>
            <a:r>
              <a:rPr sz="2000" spc="50" dirty="0" err="1"/>
              <a:t>ist</a:t>
            </a:r>
            <a:r>
              <a:rPr sz="2000" spc="50" dirty="0"/>
              <a:t> </a:t>
            </a:r>
            <a:r>
              <a:rPr sz="2000" spc="50" dirty="0" err="1"/>
              <a:t>eine</a:t>
            </a:r>
            <a:r>
              <a:rPr sz="2000" spc="50" dirty="0"/>
              <a:t> </a:t>
            </a:r>
            <a:r>
              <a:rPr sz="2000" spc="50" dirty="0" err="1"/>
              <a:t>Figur</a:t>
            </a:r>
            <a:r>
              <a:rPr sz="2000" spc="50" dirty="0"/>
              <a:t> </a:t>
            </a:r>
            <a:r>
              <a:rPr sz="2000" spc="50" dirty="0" err="1"/>
              <a:t>aus</a:t>
            </a:r>
            <a:r>
              <a:rPr sz="2000" spc="50" dirty="0"/>
              <a:t> der Harry-Potter-</a:t>
            </a:r>
            <a:r>
              <a:rPr sz="2000" spc="50" dirty="0" err="1"/>
              <a:t>Reihe</a:t>
            </a:r>
            <a:r>
              <a:rPr sz="2000" spc="50" dirty="0"/>
              <a:t>. Er </a:t>
            </a:r>
            <a:r>
              <a:rPr sz="2000" spc="50" dirty="0" err="1"/>
              <a:t>ist</a:t>
            </a:r>
            <a:r>
              <a:rPr sz="2000" spc="50" dirty="0"/>
              <a:t> </a:t>
            </a:r>
            <a:r>
              <a:rPr sz="2000" spc="50" dirty="0" err="1"/>
              <a:t>drei</a:t>
            </a:r>
            <a:r>
              <a:rPr sz="2000" spc="50" dirty="0"/>
              <a:t> Meter </a:t>
            </a:r>
            <a:r>
              <a:rPr sz="2000" spc="50" dirty="0" err="1"/>
              <a:t>groß</a:t>
            </a:r>
            <a:r>
              <a:rPr sz="2000" spc="50" dirty="0"/>
              <a:t>. Er </a:t>
            </a:r>
            <a:r>
              <a:rPr sz="2000" spc="50" dirty="0" err="1"/>
              <a:t>ist</a:t>
            </a:r>
            <a:r>
              <a:rPr sz="2000" spc="50" dirty="0"/>
              <a:t> </a:t>
            </a:r>
            <a:r>
              <a:rPr sz="2000" spc="50" dirty="0" err="1"/>
              <a:t>ein</a:t>
            </a:r>
            <a:r>
              <a:rPr sz="2000" spc="50" dirty="0"/>
              <a:t> </a:t>
            </a:r>
            <a:r>
              <a:rPr sz="2000" spc="50" dirty="0" err="1"/>
              <a:t>Halbriese</a:t>
            </a:r>
            <a:r>
              <a:rPr sz="2000" spc="50" dirty="0"/>
              <a:t>. Er hat </a:t>
            </a:r>
            <a:r>
              <a:rPr sz="2000" spc="50" dirty="0" err="1"/>
              <a:t>lange</a:t>
            </a:r>
            <a:r>
              <a:rPr sz="2000" spc="50" dirty="0"/>
              <a:t> </a:t>
            </a:r>
            <a:r>
              <a:rPr sz="2000" spc="50" dirty="0" err="1"/>
              <a:t>Haare</a:t>
            </a:r>
            <a:r>
              <a:rPr sz="2000" spc="50" dirty="0"/>
              <a:t>. Er hat </a:t>
            </a:r>
            <a:r>
              <a:rPr sz="2000" spc="50" dirty="0" err="1"/>
              <a:t>ein</a:t>
            </a:r>
            <a:r>
              <a:rPr sz="2000" spc="50" dirty="0"/>
              <a:t> </a:t>
            </a:r>
            <a:r>
              <a:rPr sz="2000" spc="50" dirty="0" err="1"/>
              <a:t>freundliches</a:t>
            </a:r>
            <a:r>
              <a:rPr sz="2000" spc="50" dirty="0"/>
              <a:t> </a:t>
            </a:r>
            <a:r>
              <a:rPr sz="2000" spc="50" dirty="0" err="1"/>
              <a:t>Gesicht</a:t>
            </a:r>
            <a:r>
              <a:rPr sz="2000" spc="50" dirty="0"/>
              <a:t>. Er hat </a:t>
            </a:r>
            <a:r>
              <a:rPr sz="2000" spc="50" dirty="0" err="1"/>
              <a:t>buschige</a:t>
            </a:r>
            <a:r>
              <a:rPr sz="2000" spc="50" dirty="0"/>
              <a:t> </a:t>
            </a:r>
            <a:r>
              <a:rPr sz="2000" spc="50" dirty="0" err="1"/>
              <a:t>Augenbrau</a:t>
            </a:r>
            <a:r>
              <a:rPr lang="de-DE" sz="2000" spc="50" dirty="0"/>
              <a:t>e</a:t>
            </a:r>
            <a:r>
              <a:rPr sz="2000" spc="50" dirty="0"/>
              <a:t>n. Hagrid hat </a:t>
            </a:r>
            <a:r>
              <a:rPr sz="2000" spc="50" dirty="0" err="1"/>
              <a:t>eine</a:t>
            </a:r>
            <a:r>
              <a:rPr sz="2000" spc="50" dirty="0"/>
              <a:t> </a:t>
            </a:r>
            <a:r>
              <a:rPr sz="2000" spc="50" dirty="0" err="1"/>
              <a:t>große</a:t>
            </a:r>
            <a:r>
              <a:rPr sz="2000" spc="50" dirty="0"/>
              <a:t> </a:t>
            </a:r>
            <a:r>
              <a:rPr sz="2000" spc="50" dirty="0" err="1"/>
              <a:t>Nase</a:t>
            </a:r>
            <a:r>
              <a:rPr sz="2000" spc="50" dirty="0"/>
              <a:t>. Hagrid hat </a:t>
            </a:r>
            <a:r>
              <a:rPr sz="2000" spc="50" dirty="0" err="1"/>
              <a:t>einen</a:t>
            </a:r>
            <a:r>
              <a:rPr sz="2000" spc="50" dirty="0"/>
              <a:t> </a:t>
            </a:r>
            <a:r>
              <a:rPr sz="2000" spc="50" dirty="0" err="1"/>
              <a:t>struppigen</a:t>
            </a:r>
            <a:r>
              <a:rPr sz="2000" spc="50" dirty="0"/>
              <a:t> </a:t>
            </a:r>
            <a:r>
              <a:rPr sz="2000" spc="50" dirty="0" err="1"/>
              <a:t>Vollbart</a:t>
            </a:r>
            <a:r>
              <a:rPr sz="2000" spc="50" dirty="0"/>
              <a:t>. Hagrid </a:t>
            </a:r>
            <a:r>
              <a:rPr sz="2000" spc="50" dirty="0" err="1"/>
              <a:t>trägt</a:t>
            </a:r>
            <a:r>
              <a:rPr sz="2000" spc="50" dirty="0"/>
              <a:t> </a:t>
            </a:r>
            <a:r>
              <a:rPr sz="2000" spc="50" dirty="0" err="1"/>
              <a:t>einen</a:t>
            </a:r>
            <a:r>
              <a:rPr sz="2000" spc="50" dirty="0"/>
              <a:t> </a:t>
            </a:r>
            <a:r>
              <a:rPr sz="2000" spc="50" dirty="0" err="1"/>
              <a:t>braunen</a:t>
            </a:r>
            <a:r>
              <a:rPr sz="2000" spc="50" dirty="0"/>
              <a:t> Mantel. Hagrid </a:t>
            </a:r>
            <a:r>
              <a:rPr sz="2000" spc="50" dirty="0" err="1"/>
              <a:t>trägt</a:t>
            </a:r>
            <a:r>
              <a:rPr sz="2000" spc="50" dirty="0"/>
              <a:t> </a:t>
            </a:r>
            <a:r>
              <a:rPr sz="2000" spc="50" dirty="0" err="1"/>
              <a:t>dicke</a:t>
            </a:r>
            <a:r>
              <a:rPr sz="2000" spc="50" dirty="0"/>
              <a:t> </a:t>
            </a:r>
            <a:r>
              <a:rPr sz="2000" spc="50" dirty="0" err="1"/>
              <a:t>Stiefel</a:t>
            </a:r>
            <a:r>
              <a:rPr sz="2000" spc="50" dirty="0"/>
              <a:t>. Hagrid </a:t>
            </a:r>
            <a:r>
              <a:rPr sz="2000" spc="50" dirty="0" err="1"/>
              <a:t>sieht</a:t>
            </a:r>
            <a:r>
              <a:rPr sz="2000" spc="50" dirty="0"/>
              <a:t> </a:t>
            </a:r>
            <a:r>
              <a:rPr sz="2000" spc="50" dirty="0" err="1"/>
              <a:t>gefährlich</a:t>
            </a:r>
            <a:r>
              <a:rPr sz="2000" spc="50" dirty="0"/>
              <a:t> </a:t>
            </a:r>
            <a:r>
              <a:rPr sz="2000" spc="50" dirty="0" err="1"/>
              <a:t>aus.</a:t>
            </a:r>
            <a:r>
              <a:rPr sz="2000" spc="50" dirty="0"/>
              <a:t> Hagrid </a:t>
            </a:r>
            <a:r>
              <a:rPr sz="2000" spc="50" dirty="0" err="1"/>
              <a:t>ist</a:t>
            </a:r>
            <a:r>
              <a:rPr sz="2000" spc="50" dirty="0"/>
              <a:t> </a:t>
            </a:r>
            <a:r>
              <a:rPr sz="2000" spc="50" dirty="0" err="1"/>
              <a:t>sehr</a:t>
            </a:r>
            <a:r>
              <a:rPr sz="2000" spc="50" dirty="0"/>
              <a:t> </a:t>
            </a:r>
            <a:r>
              <a:rPr sz="2000" spc="50" dirty="0" err="1"/>
              <a:t>freundlich</a:t>
            </a:r>
            <a:r>
              <a:rPr sz="2000" spc="50" dirty="0"/>
              <a:t>. Er mag </a:t>
            </a:r>
            <a:r>
              <a:rPr sz="2000" spc="50" dirty="0" err="1"/>
              <a:t>nicht</a:t>
            </a:r>
            <a:r>
              <a:rPr sz="2000" spc="50" dirty="0"/>
              <a:t> </a:t>
            </a:r>
            <a:r>
              <a:rPr sz="2000" spc="50" dirty="0" err="1"/>
              <a:t>nur</a:t>
            </a:r>
            <a:r>
              <a:rPr sz="2000" spc="50" dirty="0"/>
              <a:t> </a:t>
            </a:r>
            <a:r>
              <a:rPr sz="2000" spc="50" dirty="0" err="1"/>
              <a:t>große</a:t>
            </a:r>
            <a:r>
              <a:rPr sz="2000" spc="50" dirty="0"/>
              <a:t> </a:t>
            </a:r>
            <a:r>
              <a:rPr sz="2000" spc="50" dirty="0" err="1"/>
              <a:t>Tiere</a:t>
            </a:r>
            <a:r>
              <a:rPr sz="2000" spc="50" dirty="0"/>
              <a:t>. Er mag </a:t>
            </a:r>
            <a:r>
              <a:rPr sz="2000" spc="50" dirty="0" err="1"/>
              <a:t>auch</a:t>
            </a:r>
            <a:r>
              <a:rPr sz="2000" spc="50" dirty="0"/>
              <a:t> </a:t>
            </a:r>
            <a:r>
              <a:rPr sz="2000" spc="50" dirty="0" err="1"/>
              <a:t>kleine</a:t>
            </a:r>
            <a:r>
              <a:rPr sz="2000" spc="50" dirty="0"/>
              <a:t> </a:t>
            </a:r>
            <a:r>
              <a:rPr sz="2000" spc="50" dirty="0" err="1"/>
              <a:t>Tiere</a:t>
            </a:r>
            <a:r>
              <a:rPr sz="2000" spc="50" dirty="0"/>
              <a:t>.</a:t>
            </a:r>
          </a:p>
        </p:txBody>
      </p:sp>
      <p:pic>
        <p:nvPicPr>
          <p:cNvPr id="987" name="Picture 7" descr="Picture 7"/>
          <p:cNvPicPr>
            <a:picLocks noChangeAspect="1"/>
          </p:cNvPicPr>
          <p:nvPr/>
        </p:nvPicPr>
        <p:blipFill>
          <a:blip r:embed="rId2"/>
          <a:stretch/>
        </p:blipFill>
        <p:spPr bwMode="auto">
          <a:xfrm>
            <a:off x="4247048" y="4782067"/>
            <a:ext cx="2620118" cy="4373455"/>
          </a:xfrm>
          <a:prstGeom prst="rect">
            <a:avLst/>
          </a:prstGeom>
          <a:ln w="12700">
            <a:miter lim="400000"/>
          </a:ln>
        </p:spPr>
      </p:pic>
      <p:sp>
        <p:nvSpPr>
          <p:cNvPr id="988" name="TextBox 29"/>
          <p:cNvSpPr txBox="1"/>
          <p:nvPr/>
        </p:nvSpPr>
        <p:spPr bwMode="auto">
          <a:xfrm>
            <a:off x="533928" y="2493325"/>
            <a:ext cx="6324072" cy="2384367"/>
          </a:xfrm>
          <a:prstGeom prst="rect">
            <a:avLst/>
          </a:prstGeom>
          <a:ln w="12700">
            <a:miter lim="400000"/>
          </a:ln>
        </p:spPr>
        <p:txBody>
          <a:bodyPr wrap="square" lIns="45718" tIns="45718" rIns="45718" bIns="45718">
            <a:spAutoFit/>
          </a:bodyPr>
          <a:lstStyle>
            <a:lvl1pPr>
              <a:lnSpc>
                <a:spcPct val="107000"/>
              </a:lnSpc>
              <a:spcBef>
                <a:spcPts val="800"/>
              </a:spcBef>
              <a:defRPr>
                <a:latin typeface="Fibel Nord"/>
                <a:ea typeface="Fibel Nord"/>
                <a:cs typeface="Fibel Nord"/>
              </a:defRPr>
            </a:lvl1pPr>
          </a:lstStyle>
          <a:p>
            <a:pPr>
              <a:defRPr/>
            </a:pPr>
            <a:r>
              <a:rPr sz="2000" spc="50" dirty="0"/>
              <a:t>Hagrid </a:t>
            </a:r>
            <a:r>
              <a:rPr sz="2000" spc="50" dirty="0" err="1"/>
              <a:t>ist</a:t>
            </a:r>
            <a:r>
              <a:rPr sz="2000" spc="50" dirty="0"/>
              <a:t> </a:t>
            </a:r>
            <a:r>
              <a:rPr sz="2000" spc="50" dirty="0" err="1"/>
              <a:t>eine</a:t>
            </a:r>
            <a:r>
              <a:rPr sz="2000" spc="50" dirty="0"/>
              <a:t> </a:t>
            </a:r>
            <a:r>
              <a:rPr sz="2000" spc="50" dirty="0" err="1"/>
              <a:t>Figur</a:t>
            </a:r>
            <a:r>
              <a:rPr sz="2000" spc="50" dirty="0"/>
              <a:t> </a:t>
            </a:r>
            <a:r>
              <a:rPr sz="2000" spc="50" dirty="0" err="1"/>
              <a:t>aus</a:t>
            </a:r>
            <a:r>
              <a:rPr sz="2000" spc="50" dirty="0"/>
              <a:t> der Harry-Potter-</a:t>
            </a:r>
            <a:r>
              <a:rPr sz="2000" spc="50" dirty="0" err="1"/>
              <a:t>Reihe</a:t>
            </a:r>
            <a:r>
              <a:rPr sz="2000" spc="50" dirty="0"/>
              <a:t>. Er </a:t>
            </a:r>
            <a:r>
              <a:rPr sz="2000" spc="50" dirty="0" err="1"/>
              <a:t>ist</a:t>
            </a:r>
            <a:r>
              <a:rPr sz="2000" spc="50" dirty="0"/>
              <a:t> </a:t>
            </a:r>
            <a:r>
              <a:rPr sz="2000" spc="50" dirty="0" err="1"/>
              <a:t>drei</a:t>
            </a:r>
            <a:r>
              <a:rPr sz="2000" spc="50" dirty="0"/>
              <a:t> Meter </a:t>
            </a:r>
            <a:r>
              <a:rPr sz="2000" spc="50" dirty="0" err="1"/>
              <a:t>groß</a:t>
            </a:r>
            <a:r>
              <a:rPr sz="2000" spc="50" dirty="0"/>
              <a:t>, </a:t>
            </a:r>
            <a:r>
              <a:rPr sz="2000" spc="50" dirty="0" err="1"/>
              <a:t>denn</a:t>
            </a:r>
            <a:r>
              <a:rPr sz="2000" spc="50" dirty="0"/>
              <a:t> er </a:t>
            </a:r>
            <a:r>
              <a:rPr sz="2000" spc="50" dirty="0" err="1"/>
              <a:t>ist</a:t>
            </a:r>
            <a:r>
              <a:rPr sz="2000" spc="50" dirty="0"/>
              <a:t> </a:t>
            </a:r>
            <a:r>
              <a:rPr sz="2000" spc="50" dirty="0" err="1"/>
              <a:t>ein</a:t>
            </a:r>
            <a:r>
              <a:rPr sz="2000" spc="50" dirty="0"/>
              <a:t> </a:t>
            </a:r>
            <a:r>
              <a:rPr sz="2000" spc="50" dirty="0" err="1"/>
              <a:t>Halbriese</a:t>
            </a:r>
            <a:r>
              <a:rPr sz="2000" spc="50" dirty="0"/>
              <a:t>. Seine </a:t>
            </a:r>
            <a:r>
              <a:rPr sz="2000" spc="50" dirty="0" err="1"/>
              <a:t>langen</a:t>
            </a:r>
            <a:r>
              <a:rPr sz="2000" spc="50" dirty="0"/>
              <a:t> </a:t>
            </a:r>
            <a:r>
              <a:rPr sz="2000" spc="50" dirty="0" err="1"/>
              <a:t>braunen</a:t>
            </a:r>
            <a:r>
              <a:rPr sz="2000" spc="50" dirty="0"/>
              <a:t> </a:t>
            </a:r>
            <a:r>
              <a:rPr sz="2000" spc="50" dirty="0" err="1"/>
              <a:t>Haare</a:t>
            </a:r>
            <a:r>
              <a:rPr sz="2000" spc="50" dirty="0"/>
              <a:t> </a:t>
            </a:r>
            <a:r>
              <a:rPr sz="2000" spc="50" dirty="0" err="1"/>
              <a:t>umrahmen</a:t>
            </a:r>
            <a:r>
              <a:rPr sz="2000" spc="50" dirty="0"/>
              <a:t> sein </a:t>
            </a:r>
            <a:r>
              <a:rPr sz="2000" spc="50" dirty="0" err="1"/>
              <a:t>freundliches</a:t>
            </a:r>
            <a:r>
              <a:rPr sz="2000" spc="50" dirty="0"/>
              <a:t> </a:t>
            </a:r>
            <a:r>
              <a:rPr sz="2000" spc="50" dirty="0" err="1"/>
              <a:t>Gesicht</a:t>
            </a:r>
            <a:r>
              <a:rPr sz="2000" spc="50" dirty="0"/>
              <a:t>. </a:t>
            </a:r>
            <a:r>
              <a:rPr sz="2000" spc="50" dirty="0" err="1"/>
              <a:t>Besonders</a:t>
            </a:r>
            <a:r>
              <a:rPr sz="2000" spc="50" dirty="0"/>
              <a:t> </a:t>
            </a:r>
            <a:r>
              <a:rPr sz="2000" spc="50" dirty="0" err="1"/>
              <a:t>auffällig</a:t>
            </a:r>
            <a:r>
              <a:rPr sz="2000" spc="50" dirty="0"/>
              <a:t> </a:t>
            </a:r>
            <a:r>
              <a:rPr sz="2000" spc="50" dirty="0" err="1"/>
              <a:t>sind</a:t>
            </a:r>
            <a:r>
              <a:rPr sz="2000" spc="50" dirty="0"/>
              <a:t> seine </a:t>
            </a:r>
            <a:r>
              <a:rPr sz="2000" spc="50" dirty="0" err="1"/>
              <a:t>buschigen</a:t>
            </a:r>
            <a:r>
              <a:rPr sz="2000" spc="50" dirty="0"/>
              <a:t> </a:t>
            </a:r>
            <a:r>
              <a:rPr sz="2000" spc="50" dirty="0" err="1"/>
              <a:t>Augenbrau</a:t>
            </a:r>
            <a:r>
              <a:rPr lang="de-DE" sz="2000" spc="50" dirty="0"/>
              <a:t>e</a:t>
            </a:r>
            <a:r>
              <a:rPr sz="2000" spc="50" dirty="0"/>
              <a:t>n, seine </a:t>
            </a:r>
            <a:r>
              <a:rPr sz="2000" spc="50" dirty="0" err="1"/>
              <a:t>große</a:t>
            </a:r>
            <a:r>
              <a:rPr sz="2000" spc="50" dirty="0"/>
              <a:t> </a:t>
            </a:r>
            <a:r>
              <a:rPr sz="2000" spc="50" dirty="0" err="1"/>
              <a:t>Nase</a:t>
            </a:r>
            <a:r>
              <a:rPr sz="2000" spc="50" dirty="0"/>
              <a:t> </a:t>
            </a:r>
            <a:r>
              <a:rPr sz="2000" spc="50" dirty="0" err="1"/>
              <a:t>sowie</a:t>
            </a:r>
            <a:r>
              <a:rPr sz="2000" spc="50" dirty="0"/>
              <a:t> der </a:t>
            </a:r>
            <a:r>
              <a:rPr sz="2000" spc="50" dirty="0" err="1"/>
              <a:t>struppige</a:t>
            </a:r>
            <a:r>
              <a:rPr sz="2000" spc="50" dirty="0"/>
              <a:t> </a:t>
            </a:r>
            <a:r>
              <a:rPr sz="2000" spc="50" dirty="0" err="1"/>
              <a:t>braune</a:t>
            </a:r>
            <a:r>
              <a:rPr sz="2000" spc="50" dirty="0"/>
              <a:t> </a:t>
            </a:r>
            <a:r>
              <a:rPr sz="2000" spc="50" dirty="0" err="1"/>
              <a:t>Vollbart</a:t>
            </a:r>
            <a:r>
              <a:rPr sz="2000" spc="50" dirty="0"/>
              <a:t>. </a:t>
            </a:r>
            <a:r>
              <a:rPr lang="de-DE" sz="2000" spc="50" dirty="0"/>
              <a:t>Er</a:t>
            </a:r>
            <a:r>
              <a:rPr sz="2000" spc="50" dirty="0"/>
              <a:t> </a:t>
            </a:r>
            <a:r>
              <a:rPr sz="2000" spc="50" dirty="0" err="1"/>
              <a:t>trägt</a:t>
            </a:r>
            <a:r>
              <a:rPr sz="2000" spc="50" dirty="0"/>
              <a:t> </a:t>
            </a:r>
            <a:r>
              <a:rPr sz="2000" spc="50" dirty="0" err="1"/>
              <a:t>einen</a:t>
            </a:r>
            <a:r>
              <a:rPr sz="2000" spc="50" dirty="0"/>
              <a:t> </a:t>
            </a:r>
            <a:r>
              <a:rPr sz="2000" spc="50" dirty="0" err="1"/>
              <a:t>braunen</a:t>
            </a:r>
            <a:r>
              <a:rPr sz="2000" spc="50" dirty="0"/>
              <a:t> Mantel und </a:t>
            </a:r>
            <a:r>
              <a:rPr sz="2000" spc="50" dirty="0" err="1"/>
              <a:t>dicke</a:t>
            </a:r>
            <a:r>
              <a:rPr sz="2000" spc="50" dirty="0"/>
              <a:t> </a:t>
            </a:r>
            <a:r>
              <a:rPr sz="2000" spc="50" dirty="0" err="1"/>
              <a:t>Stiefel</a:t>
            </a:r>
            <a:r>
              <a:rPr sz="2000" spc="50" dirty="0"/>
              <a:t>. Hagrid </a:t>
            </a:r>
            <a:r>
              <a:rPr sz="2000" spc="50" dirty="0" err="1"/>
              <a:t>sieht</a:t>
            </a:r>
            <a:r>
              <a:rPr sz="2000" spc="50" dirty="0"/>
              <a:t> </a:t>
            </a:r>
            <a:r>
              <a:rPr sz="2000" spc="50" dirty="0" err="1"/>
              <a:t>gefährlich</a:t>
            </a:r>
            <a:r>
              <a:rPr sz="2000" spc="50" dirty="0"/>
              <a:t> </a:t>
            </a:r>
            <a:r>
              <a:rPr sz="2000" spc="50" dirty="0" err="1"/>
              <a:t>aus</a:t>
            </a:r>
            <a:r>
              <a:rPr sz="2000" spc="50" dirty="0"/>
              <a:t>, </a:t>
            </a:r>
            <a:r>
              <a:rPr sz="2000" spc="50" dirty="0" err="1"/>
              <a:t>aber</a:t>
            </a:r>
            <a:r>
              <a:rPr sz="2000" spc="50" dirty="0"/>
              <a:t> er </a:t>
            </a:r>
            <a:r>
              <a:rPr sz="2000" spc="50" dirty="0" err="1"/>
              <a:t>ist</a:t>
            </a:r>
            <a:r>
              <a:rPr sz="2000" spc="50" dirty="0"/>
              <a:t> </a:t>
            </a:r>
            <a:r>
              <a:rPr sz="2000" spc="50" dirty="0" err="1"/>
              <a:t>sehr</a:t>
            </a:r>
            <a:r>
              <a:rPr sz="2000" spc="50" dirty="0"/>
              <a:t> </a:t>
            </a:r>
            <a:r>
              <a:rPr sz="2000" spc="50" dirty="0" err="1"/>
              <a:t>freundlich</a:t>
            </a:r>
            <a:r>
              <a:rPr sz="2000" spc="50" dirty="0"/>
              <a:t>. Er mag </a:t>
            </a:r>
            <a:r>
              <a:rPr sz="2000" spc="50" dirty="0" err="1"/>
              <a:t>nicht</a:t>
            </a:r>
            <a:r>
              <a:rPr sz="2000" spc="50" dirty="0"/>
              <a:t> </a:t>
            </a:r>
            <a:r>
              <a:rPr sz="2000" spc="50" dirty="0" err="1"/>
              <a:t>nur</a:t>
            </a:r>
            <a:r>
              <a:rPr sz="2000" spc="50" dirty="0"/>
              <a:t> </a:t>
            </a:r>
            <a:r>
              <a:rPr sz="2000" spc="50" dirty="0" err="1"/>
              <a:t>große</a:t>
            </a:r>
            <a:r>
              <a:rPr sz="2000" spc="50" dirty="0"/>
              <a:t> </a:t>
            </a:r>
            <a:r>
              <a:rPr sz="2000" spc="50" dirty="0" err="1"/>
              <a:t>Tiere</a:t>
            </a:r>
            <a:r>
              <a:rPr sz="2000" spc="50" dirty="0"/>
              <a:t>, </a:t>
            </a:r>
            <a:r>
              <a:rPr sz="2000" spc="50" dirty="0" err="1"/>
              <a:t>sondern</a:t>
            </a:r>
            <a:r>
              <a:rPr sz="2000" spc="50" dirty="0"/>
              <a:t> </a:t>
            </a:r>
            <a:r>
              <a:rPr sz="2000" spc="50" dirty="0" err="1"/>
              <a:t>auch</a:t>
            </a:r>
            <a:r>
              <a:rPr sz="2000" spc="50" dirty="0"/>
              <a:t> </a:t>
            </a:r>
            <a:r>
              <a:rPr sz="2000" spc="50" dirty="0" err="1"/>
              <a:t>kleine</a:t>
            </a:r>
            <a:r>
              <a:rPr sz="2000" spc="50" dirty="0"/>
              <a:t> </a:t>
            </a:r>
            <a:r>
              <a:rPr sz="2000" spc="50" dirty="0" err="1"/>
              <a:t>Tiere</a:t>
            </a:r>
            <a:r>
              <a:rPr sz="2000" spc="50" dirty="0"/>
              <a:t>. </a:t>
            </a:r>
          </a:p>
        </p:txBody>
      </p:sp>
      <p:grpSp>
        <p:nvGrpSpPr>
          <p:cNvPr id="991" name="Rectangle: Rounded Corners 8"/>
          <p:cNvGrpSpPr/>
          <p:nvPr/>
        </p:nvGrpSpPr>
        <p:grpSpPr bwMode="auto">
          <a:xfrm>
            <a:off x="558774" y="1908427"/>
            <a:ext cx="1189702" cy="473681"/>
            <a:chOff x="0" y="0"/>
            <a:chExt cx="1189701" cy="473679"/>
          </a:xfrm>
        </p:grpSpPr>
        <p:sp>
          <p:nvSpPr>
            <p:cNvPr id="989" name="Rounded Rectangle"/>
            <p:cNvSpPr/>
            <p:nvPr/>
          </p:nvSpPr>
          <p:spPr bwMode="auto">
            <a:xfrm>
              <a:off x="0" y="0"/>
              <a:ext cx="1189702" cy="473680"/>
            </a:xfrm>
            <a:prstGeom prst="roundRect">
              <a:avLst>
                <a:gd name="adj" fmla="val 16667"/>
              </a:avLst>
            </a:prstGeom>
            <a:noFill/>
            <a:ln w="12700" cap="flat">
              <a:solidFill>
                <a:srgbClr val="00000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spc="50"/>
            </a:p>
          </p:txBody>
        </p:sp>
        <p:sp>
          <p:nvSpPr>
            <p:cNvPr id="990" name="Text 1"/>
            <p:cNvSpPr txBox="1"/>
            <p:nvPr/>
          </p:nvSpPr>
          <p:spPr bwMode="auto">
            <a:xfrm>
              <a:off x="68287" y="76008"/>
              <a:ext cx="1053128" cy="321657"/>
            </a:xfrm>
            <a:prstGeom prst="rect">
              <a:avLst/>
            </a:prstGeom>
            <a:noFill/>
            <a:ln w="12700" cap="flat">
              <a:noFill/>
              <a:miter lim="400000"/>
            </a:ln>
            <a:effectLst/>
          </p:spPr>
          <p:txBody>
            <a:bodyPr wrap="square" lIns="45718" tIns="45718" rIns="45718" bIns="45718" numCol="1" anchor="ctr">
              <a:noAutofit/>
            </a:bodyPr>
            <a:lstStyle>
              <a:lvl1pPr algn="ctr">
                <a:defRPr b="1">
                  <a:latin typeface="Fibel Nord"/>
                  <a:ea typeface="Fibel Nord"/>
                  <a:cs typeface="Fibel Nord"/>
                </a:defRPr>
              </a:lvl1pPr>
            </a:lstStyle>
            <a:p>
              <a:pPr>
                <a:defRPr/>
              </a:pPr>
              <a:r>
                <a:rPr spc="50" dirty="0"/>
                <a:t>Text 1</a:t>
              </a:r>
            </a:p>
          </p:txBody>
        </p:sp>
      </p:grpSp>
      <p:grpSp>
        <p:nvGrpSpPr>
          <p:cNvPr id="994" name="Rectangle: Rounded Corners 9"/>
          <p:cNvGrpSpPr/>
          <p:nvPr/>
        </p:nvGrpSpPr>
        <p:grpSpPr bwMode="auto">
          <a:xfrm>
            <a:off x="521840" y="5079314"/>
            <a:ext cx="1189702" cy="473681"/>
            <a:chOff x="0" y="0"/>
            <a:chExt cx="1189701" cy="473679"/>
          </a:xfrm>
        </p:grpSpPr>
        <p:sp>
          <p:nvSpPr>
            <p:cNvPr id="992" name="Rounded Rectangle"/>
            <p:cNvSpPr/>
            <p:nvPr/>
          </p:nvSpPr>
          <p:spPr bwMode="auto">
            <a:xfrm>
              <a:off x="0" y="0"/>
              <a:ext cx="1189702" cy="473680"/>
            </a:xfrm>
            <a:prstGeom prst="roundRect">
              <a:avLst>
                <a:gd name="adj" fmla="val 16667"/>
              </a:avLst>
            </a:prstGeom>
            <a:noFill/>
            <a:ln w="12700" cap="flat">
              <a:solidFill>
                <a:srgbClr val="00000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993" name="Text 2"/>
            <p:cNvSpPr txBox="1"/>
            <p:nvPr/>
          </p:nvSpPr>
          <p:spPr bwMode="auto">
            <a:xfrm>
              <a:off x="68287" y="76008"/>
              <a:ext cx="1053128" cy="321657"/>
            </a:xfrm>
            <a:prstGeom prst="rect">
              <a:avLst/>
            </a:prstGeom>
            <a:noFill/>
            <a:ln w="12700" cap="flat">
              <a:noFill/>
              <a:miter lim="400000"/>
            </a:ln>
            <a:effectLst/>
          </p:spPr>
          <p:txBody>
            <a:bodyPr wrap="square" lIns="45718" tIns="45718" rIns="45718" bIns="45718" numCol="1" anchor="ctr">
              <a:noAutofit/>
            </a:bodyPr>
            <a:lstStyle>
              <a:lvl1pPr algn="ctr">
                <a:defRPr b="1">
                  <a:latin typeface="Fibel Nord"/>
                  <a:ea typeface="Fibel Nord"/>
                  <a:cs typeface="Fibel Nord"/>
                </a:defRPr>
              </a:lvl1pPr>
            </a:lstStyle>
            <a:p>
              <a:pPr>
                <a:defRPr/>
              </a:pPr>
              <a:r>
                <a:rPr spc="50" dirty="0"/>
                <a:t>Text 2</a:t>
              </a:r>
            </a:p>
          </p:txBody>
        </p:sp>
      </p:grpSp>
      <p:grpSp>
        <p:nvGrpSpPr>
          <p:cNvPr id="999" name="Gruppieren 1"/>
          <p:cNvGrpSpPr/>
          <p:nvPr/>
        </p:nvGrpSpPr>
        <p:grpSpPr bwMode="auto">
          <a:xfrm>
            <a:off x="462875" y="1303087"/>
            <a:ext cx="6395125" cy="707310"/>
            <a:chOff x="0" y="85204"/>
            <a:chExt cx="6395125" cy="707310"/>
          </a:xfrm>
        </p:grpSpPr>
        <p:sp>
          <p:nvSpPr>
            <p:cNvPr id="995" name="TextBox 15"/>
            <p:cNvSpPr txBox="1"/>
            <p:nvPr/>
          </p:nvSpPr>
          <p:spPr bwMode="auto">
            <a:xfrm>
              <a:off x="437405" y="95134"/>
              <a:ext cx="5957720" cy="697380"/>
            </a:xfrm>
            <a:prstGeom prst="rect">
              <a:avLst/>
            </a:prstGeom>
            <a:noFill/>
            <a:ln w="12700" cap="flat">
              <a:noFill/>
              <a:miter lim="400000"/>
            </a:ln>
            <a:effectLst/>
          </p:spPr>
          <p:txBody>
            <a:bodyPr wrap="square" lIns="45718" tIns="45718" rIns="45718" bIns="45718" numCol="1" anchor="t">
              <a:noAutofit/>
            </a:bodyPr>
            <a:lstStyle>
              <a:lvl1pPr>
                <a:defRPr>
                  <a:latin typeface="Fibel Nord"/>
                  <a:ea typeface="Fibel Nord"/>
                  <a:cs typeface="Fibel Nord"/>
                </a:defRPr>
              </a:lvl1pPr>
            </a:lstStyle>
            <a:p>
              <a:pPr>
                <a:defRPr/>
              </a:pPr>
              <a:r>
                <a:rPr lang="de-DE" spc="50" dirty="0" err="1"/>
                <a:t>Unterschreiche</a:t>
              </a:r>
              <a:r>
                <a:rPr lang="de-DE" spc="50" dirty="0"/>
                <a:t> alle Konjunktionen.</a:t>
              </a:r>
              <a:endParaRPr spc="50" dirty="0"/>
            </a:p>
          </p:txBody>
        </p:sp>
        <p:grpSp>
          <p:nvGrpSpPr>
            <p:cNvPr id="998" name="Oval 16"/>
            <p:cNvGrpSpPr/>
            <p:nvPr/>
          </p:nvGrpSpPr>
          <p:grpSpPr bwMode="auto">
            <a:xfrm>
              <a:off x="0" y="85204"/>
              <a:ext cx="386105" cy="397725"/>
              <a:chOff x="0" y="0"/>
              <a:chExt cx="386105" cy="397725"/>
            </a:xfrm>
          </p:grpSpPr>
          <p:sp>
            <p:nvSpPr>
              <p:cNvPr id="996" name="Circle"/>
              <p:cNvSpPr/>
              <p:nvPr/>
            </p:nvSpPr>
            <p:spPr bwMode="auto">
              <a:xfrm>
                <a:off x="0" y="7421"/>
                <a:ext cx="386105" cy="380825"/>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997" name="1"/>
              <p:cNvSpPr txBox="1"/>
              <p:nvPr/>
            </p:nvSpPr>
            <p:spPr bwMode="auto">
              <a:xfrm>
                <a:off x="95898" y="0"/>
                <a:ext cx="163086" cy="397725"/>
              </a:xfrm>
              <a:prstGeom prst="rect">
                <a:avLst/>
              </a:prstGeom>
              <a:noFill/>
              <a:ln w="12700" cap="flat">
                <a:noFill/>
                <a:miter lim="400000"/>
              </a:ln>
              <a:effectLst/>
            </p:spPr>
            <p:txBody>
              <a:bodyPr wrap="square" lIns="45718" tIns="45718" rIns="45718" bIns="45718" numCol="1" anchor="ctr">
                <a:noAutofit/>
              </a:bodyPr>
              <a:lstStyle>
                <a:lvl1pPr algn="ctr">
                  <a:defRPr>
                    <a:solidFill>
                      <a:srgbClr val="FFFFFF"/>
                    </a:solidFill>
                    <a:latin typeface="Fibel Nord"/>
                    <a:ea typeface="Fibel Nord"/>
                    <a:cs typeface="Fibel Nord"/>
                  </a:defRPr>
                </a:lvl1pPr>
              </a:lstStyle>
              <a:p>
                <a:pPr>
                  <a:defRPr/>
                </a:pPr>
                <a:r>
                  <a:t>1</a:t>
                </a:r>
              </a:p>
            </p:txBody>
          </p:sp>
        </p:grpSp>
      </p:grpSp>
      <p:sp>
        <p:nvSpPr>
          <p:cNvPr id="26" name="Rectangle 7">
            <a:extLst>
              <a:ext uri="{FF2B5EF4-FFF2-40B4-BE49-F238E27FC236}">
                <a16:creationId xmlns:a16="http://schemas.microsoft.com/office/drawing/2014/main" id="{BA8EC61F-21C5-47B2-AF9C-6B997BBF39B6}"/>
              </a:ext>
            </a:extLst>
          </p:cNvPr>
          <p:cNvSpPr/>
          <p:nvPr/>
        </p:nvSpPr>
        <p:spPr bwMode="auto">
          <a:xfrm>
            <a:off x="-251724" y="838664"/>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0" name="TextBox 45">
            <a:extLst>
              <a:ext uri="{FF2B5EF4-FFF2-40B4-BE49-F238E27FC236}">
                <a16:creationId xmlns:a16="http://schemas.microsoft.com/office/drawing/2014/main" id="{B9DC846A-5CE2-4D32-A4F2-6E7DCF6E2A89}"/>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pic>
        <p:nvPicPr>
          <p:cNvPr id="22" name="Picture 21">
            <a:extLst>
              <a:ext uri="{FF2B5EF4-FFF2-40B4-BE49-F238E27FC236}">
                <a16:creationId xmlns:a16="http://schemas.microsoft.com/office/drawing/2014/main" id="{DC57A7AB-28E5-435D-9762-E343C7256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329387" y="1990402"/>
            <a:ext cx="420587" cy="369328"/>
          </a:xfrm>
          <a:prstGeom prst="rect">
            <a:avLst/>
          </a:prstGeom>
        </p:spPr>
      </p:pic>
      <p:pic>
        <p:nvPicPr>
          <p:cNvPr id="3" name="Picture 2">
            <a:extLst>
              <a:ext uri="{FF2B5EF4-FFF2-40B4-BE49-F238E27FC236}">
                <a16:creationId xmlns:a16="http://schemas.microsoft.com/office/drawing/2014/main" id="{2B378449-8536-403D-AF25-B43E0807A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427" y="1789560"/>
            <a:ext cx="708863" cy="708863"/>
          </a:xfrm>
          <a:prstGeom prst="rect">
            <a:avLst/>
          </a:prstGeom>
        </p:spPr>
      </p:pic>
      <p:pic>
        <p:nvPicPr>
          <p:cNvPr id="6" name="Picture 5">
            <a:extLst>
              <a:ext uri="{FF2B5EF4-FFF2-40B4-BE49-F238E27FC236}">
                <a16:creationId xmlns:a16="http://schemas.microsoft.com/office/drawing/2014/main" id="{D00184CB-D244-41C5-AF6A-A79C24CD3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376" y="4959886"/>
            <a:ext cx="708863" cy="708863"/>
          </a:xfrm>
          <a:prstGeom prst="rect">
            <a:avLst/>
          </a:prstGeom>
        </p:spPr>
      </p:pic>
      <p:pic>
        <p:nvPicPr>
          <p:cNvPr id="27" name="Picture 26">
            <a:extLst>
              <a:ext uri="{FF2B5EF4-FFF2-40B4-BE49-F238E27FC236}">
                <a16:creationId xmlns:a16="http://schemas.microsoft.com/office/drawing/2014/main" id="{DC8F62A4-B08C-436A-8A78-1FA1B6C77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329387" y="5131487"/>
            <a:ext cx="420587" cy="369328"/>
          </a:xfrm>
          <a:prstGeom prst="rect">
            <a:avLst/>
          </a:prstGeom>
        </p:spPr>
      </p:pic>
      <p:sp>
        <p:nvSpPr>
          <p:cNvPr id="25" name="Slide Number Placeholder 3">
            <a:extLst>
              <a:ext uri="{FF2B5EF4-FFF2-40B4-BE49-F238E27FC236}">
                <a16:creationId xmlns:a16="http://schemas.microsoft.com/office/drawing/2014/main" id="{B1FDDB05-4F59-4478-A58C-9104FC548D4F}"/>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59</a:t>
            </a:fld>
            <a:endParaRPr lang="de-D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8073333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208259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Rectangle 13">
            <a:extLst>
              <a:ext uri="{FF2B5EF4-FFF2-40B4-BE49-F238E27FC236}">
                <a16:creationId xmlns:a16="http://schemas.microsoft.com/office/drawing/2014/main" id="{35D02710-FECE-4725-BD00-3735C93F8C66}"/>
              </a:ext>
            </a:extLst>
          </p:cNvPr>
          <p:cNvSpPr/>
          <p:nvPr/>
        </p:nvSpPr>
        <p:spPr bwMode="auto">
          <a:xfrm>
            <a:off x="1364776" y="5930921"/>
            <a:ext cx="4408227" cy="3898880"/>
          </a:xfrm>
          <a:custGeom>
            <a:avLst/>
            <a:gdLst>
              <a:gd name="connsiteX0" fmla="*/ 0 w 4408227"/>
              <a:gd name="connsiteY0" fmla="*/ 0 h 3898880"/>
              <a:gd name="connsiteX1" fmla="*/ 4408227 w 4408227"/>
              <a:gd name="connsiteY1" fmla="*/ 0 h 3898880"/>
              <a:gd name="connsiteX2" fmla="*/ 4408227 w 4408227"/>
              <a:gd name="connsiteY2" fmla="*/ 3898880 h 3898880"/>
              <a:gd name="connsiteX3" fmla="*/ 0 w 4408227"/>
              <a:gd name="connsiteY3" fmla="*/ 3898880 h 3898880"/>
              <a:gd name="connsiteX4" fmla="*/ 0 w 4408227"/>
              <a:gd name="connsiteY4" fmla="*/ 0 h 389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227" h="3898880" fill="none" extrusionOk="0">
                <a:moveTo>
                  <a:pt x="0" y="0"/>
                </a:moveTo>
                <a:cubicBezTo>
                  <a:pt x="2107212" y="-33775"/>
                  <a:pt x="2209677" y="138873"/>
                  <a:pt x="4408227" y="0"/>
                </a:cubicBezTo>
                <a:cubicBezTo>
                  <a:pt x="4334456" y="1941380"/>
                  <a:pt x="4252344" y="3250906"/>
                  <a:pt x="4408227" y="3898880"/>
                </a:cubicBezTo>
                <a:cubicBezTo>
                  <a:pt x="3915200" y="3761550"/>
                  <a:pt x="1861387" y="3761024"/>
                  <a:pt x="0" y="3898880"/>
                </a:cubicBezTo>
                <a:cubicBezTo>
                  <a:pt x="152408" y="2698861"/>
                  <a:pt x="73868" y="926683"/>
                  <a:pt x="0" y="0"/>
                </a:cubicBezTo>
                <a:close/>
              </a:path>
              <a:path w="4408227" h="3898880" stroke="0" extrusionOk="0">
                <a:moveTo>
                  <a:pt x="0" y="0"/>
                </a:moveTo>
                <a:cubicBezTo>
                  <a:pt x="913679" y="-101487"/>
                  <a:pt x="3200399" y="-162162"/>
                  <a:pt x="4408227" y="0"/>
                </a:cubicBezTo>
                <a:cubicBezTo>
                  <a:pt x="4468940" y="521069"/>
                  <a:pt x="4347155" y="2015001"/>
                  <a:pt x="4408227" y="3898880"/>
                </a:cubicBezTo>
                <a:cubicBezTo>
                  <a:pt x="2332948" y="3948945"/>
                  <a:pt x="447824" y="3740431"/>
                  <a:pt x="0" y="3898880"/>
                </a:cubicBezTo>
                <a:cubicBezTo>
                  <a:pt x="-24452" y="2280991"/>
                  <a:pt x="-67663" y="1685756"/>
                  <a:pt x="0" y="0"/>
                </a:cubicBezTo>
                <a:close/>
              </a:path>
            </a:pathLst>
          </a:custGeom>
          <a:solidFill>
            <a:schemeClr val="accent5">
              <a:lumMod val="20000"/>
              <a:lumOff val="80000"/>
            </a:schemeClr>
          </a:solidFill>
          <a:ln w="25400" cap="flat">
            <a:solidFill>
              <a:schemeClr val="accent5"/>
            </a:solidFill>
            <a:prstDash val="solid"/>
            <a:round/>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7: Textvergleich - Konjunktionen</a:t>
            </a:r>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5" name="Picture 4">
            <a:extLst>
              <a:ext uri="{FF2B5EF4-FFF2-40B4-BE49-F238E27FC236}">
                <a16:creationId xmlns:a16="http://schemas.microsoft.com/office/drawing/2014/main" id="{EA4C511F-E768-4BBE-BD67-47FBF6858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245" y="2717359"/>
            <a:ext cx="2218769" cy="2218769"/>
          </a:xfrm>
          <a:prstGeom prst="rect">
            <a:avLst/>
          </a:prstGeom>
        </p:spPr>
      </p:pic>
      <p:pic>
        <p:nvPicPr>
          <p:cNvPr id="13" name="Picture 7" descr="Picture 7">
            <a:extLst>
              <a:ext uri="{FF2B5EF4-FFF2-40B4-BE49-F238E27FC236}">
                <a16:creationId xmlns:a16="http://schemas.microsoft.com/office/drawing/2014/main" id="{7E3FFB8E-DA2E-4431-8580-39CA019AB4E8}"/>
              </a:ext>
            </a:extLst>
          </p:cNvPr>
          <p:cNvPicPr>
            <a:picLocks noChangeAspect="1"/>
          </p:cNvPicPr>
          <p:nvPr/>
        </p:nvPicPr>
        <p:blipFill>
          <a:blip r:embed="rId3"/>
          <a:stretch/>
        </p:blipFill>
        <p:spPr bwMode="auto">
          <a:xfrm>
            <a:off x="2470245" y="6178394"/>
            <a:ext cx="2135115" cy="35638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6F468AE4-24D1-4C3D-AEEA-5F68B24E3A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sp>
        <p:nvSpPr>
          <p:cNvPr id="12" name="Slide Number Placeholder 3">
            <a:extLst>
              <a:ext uri="{FF2B5EF4-FFF2-40B4-BE49-F238E27FC236}">
                <a16:creationId xmlns:a16="http://schemas.microsoft.com/office/drawing/2014/main" id="{7E30BDA7-268F-41E5-8035-FA1B98E81FE8}"/>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61</a:t>
            </a:fld>
            <a:endParaRPr lang="de-DE" dirty="0"/>
          </a:p>
        </p:txBody>
      </p:sp>
    </p:spTree>
    <p:extLst>
      <p:ext uri="{BB962C8B-B14F-4D97-AF65-F5344CB8AC3E}">
        <p14:creationId xmlns:p14="http://schemas.microsoft.com/office/powerpoint/2010/main" val="32599333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005826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Picture 6">
            <a:extLst>
              <a:ext uri="{FF2B5EF4-FFF2-40B4-BE49-F238E27FC236}">
                <a16:creationId xmlns:a16="http://schemas.microsoft.com/office/drawing/2014/main" id="{601A6560-62D0-4945-B7DB-564EDD107861}"/>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a:xfrm>
            <a:off x="289545" y="4455402"/>
            <a:ext cx="6547985" cy="1042644"/>
          </a:xfrm>
          <a:prstGeom prst="rect">
            <a:avLst/>
          </a:prstGeom>
        </p:spPr>
      </p:pic>
      <p:sp>
        <p:nvSpPr>
          <p:cNvPr id="1231" name="TextBox 66"/>
          <p:cNvSpPr txBox="1"/>
          <p:nvPr/>
        </p:nvSpPr>
        <p:spPr bwMode="auto">
          <a:xfrm>
            <a:off x="921964" y="4076332"/>
            <a:ext cx="6146293" cy="4093424"/>
          </a:xfrm>
          <a:prstGeom prst="rect">
            <a:avLst/>
          </a:prstGeom>
          <a:grpFill/>
          <a:ln w="12700">
            <a:miter lim="400000"/>
          </a:ln>
        </p:spPr>
        <p:txBody>
          <a:bodyPr lIns="45718" tIns="45718" rIns="45718" bIns="45718">
            <a:spAutoFit/>
          </a:bodyPr>
          <a:lstStyle/>
          <a:p>
            <a:pPr>
              <a:defRPr sz="1700">
                <a:latin typeface="Fibel Nord"/>
                <a:ea typeface="Fibel Nord"/>
                <a:cs typeface="Fibel Nord"/>
              </a:defRPr>
            </a:pPr>
            <a:r>
              <a:rPr lang="de-DE" sz="2000" spc="50" dirty="0">
                <a:latin typeface="Fibel Nord" panose="020B0603050302020204" pitchFamily="34" charset="0"/>
              </a:rPr>
              <a:t>Der Drache kann schnell laufen. Der Drache kann schnell fliegen. </a:t>
            </a:r>
            <a:endParaRPr sz="2000" spc="50" dirty="0">
              <a:latin typeface="Fibel Nord" panose="020B0603050302020204" pitchFamily="34" charset="0"/>
            </a:endParaRPr>
          </a:p>
          <a:p>
            <a:pPr>
              <a:defRPr sz="1700">
                <a:latin typeface="Fibel Nord"/>
                <a:ea typeface="Fibel Nord"/>
                <a:cs typeface="Fibel Nord"/>
              </a:defRPr>
            </a:pPr>
            <a:endParaRPr lang="de-DE" sz="2000" spc="50" dirty="0">
              <a:latin typeface="Fibel Nord" panose="020B0603050302020204" pitchFamily="34" charset="0"/>
            </a:endParaRPr>
          </a:p>
          <a:p>
            <a:pPr>
              <a:defRPr sz="1700">
                <a:latin typeface="Fibel Nord"/>
                <a:ea typeface="Fibel Nord"/>
                <a:cs typeface="Fibel Nord"/>
              </a:defRPr>
            </a:pPr>
            <a:endParaRPr lang="de-DE" sz="2000" spc="50" dirty="0">
              <a:latin typeface="Fibel Nord" panose="020B0603050302020204" pitchFamily="34" charset="0"/>
            </a:endParaRPr>
          </a:p>
          <a:p>
            <a:pPr>
              <a:defRPr sz="1700">
                <a:latin typeface="Fibel Nord"/>
                <a:ea typeface="Fibel Nord"/>
                <a:cs typeface="Fibel Nord"/>
              </a:defRPr>
            </a:pPr>
            <a:endParaRPr lang="de-DE" sz="2000" spc="50" dirty="0">
              <a:latin typeface="Fibel Nord" panose="020B0603050302020204" pitchFamily="34" charset="0"/>
            </a:endParaRPr>
          </a:p>
          <a:p>
            <a:pPr>
              <a:defRPr sz="1700">
                <a:latin typeface="Fibel Nord"/>
                <a:ea typeface="Fibel Nord"/>
                <a:cs typeface="Fibel Nord"/>
              </a:defRPr>
            </a:pPr>
            <a:endParaRPr lang="de-DE" sz="2000" spc="50" dirty="0">
              <a:latin typeface="Fibel Nord" panose="020B0603050302020204" pitchFamily="34" charset="0"/>
            </a:endParaRPr>
          </a:p>
          <a:p>
            <a:pPr>
              <a:defRPr sz="1700">
                <a:latin typeface="Fibel Nord"/>
                <a:ea typeface="Fibel Nord"/>
                <a:cs typeface="Fibel Nord"/>
              </a:defRPr>
            </a:pPr>
            <a:r>
              <a:rPr sz="2000" spc="50" dirty="0">
                <a:latin typeface="Fibel Nord" panose="020B0603050302020204" pitchFamily="34" charset="0"/>
              </a:rPr>
              <a:t>Seine </a:t>
            </a:r>
            <a:r>
              <a:rPr sz="2000" spc="50" dirty="0" err="1">
                <a:latin typeface="Fibel Nord" panose="020B0603050302020204" pitchFamily="34" charset="0"/>
              </a:rPr>
              <a:t>Flügel</a:t>
            </a:r>
            <a:r>
              <a:rPr sz="2000" spc="50" dirty="0">
                <a:latin typeface="Fibel Nord" panose="020B0603050302020204" pitchFamily="34" charset="0"/>
              </a:rPr>
              <a:t> </a:t>
            </a:r>
            <a:r>
              <a:rPr sz="2000" spc="50" dirty="0" err="1">
                <a:latin typeface="Fibel Nord" panose="020B0603050302020204" pitchFamily="34" charset="0"/>
              </a:rPr>
              <a:t>sind</a:t>
            </a:r>
            <a:r>
              <a:rPr sz="2000" spc="50" dirty="0">
                <a:latin typeface="Fibel Nord" panose="020B0603050302020204" pitchFamily="34" charset="0"/>
              </a:rPr>
              <a:t> </a:t>
            </a:r>
            <a:r>
              <a:rPr sz="2000" spc="50" dirty="0" err="1">
                <a:latin typeface="Fibel Nord" panose="020B0603050302020204" pitchFamily="34" charset="0"/>
              </a:rPr>
              <a:t>groß</a:t>
            </a:r>
            <a:r>
              <a:rPr sz="2000" spc="50" dirty="0">
                <a:latin typeface="Fibel Nord" panose="020B0603050302020204" pitchFamily="34" charset="0"/>
              </a:rPr>
              <a:t>. Seine </a:t>
            </a:r>
            <a:r>
              <a:rPr sz="2000" spc="50" dirty="0" err="1">
                <a:latin typeface="Fibel Nord" panose="020B0603050302020204" pitchFamily="34" charset="0"/>
              </a:rPr>
              <a:t>Flügel</a:t>
            </a:r>
            <a:r>
              <a:rPr sz="2000" spc="50" dirty="0">
                <a:latin typeface="Fibel Nord" panose="020B0603050302020204" pitchFamily="34" charset="0"/>
              </a:rPr>
              <a:t> </a:t>
            </a:r>
            <a:r>
              <a:rPr sz="2000" spc="50" dirty="0" err="1">
                <a:latin typeface="Fibel Nord" panose="020B0603050302020204" pitchFamily="34" charset="0"/>
              </a:rPr>
              <a:t>sind</a:t>
            </a:r>
            <a:r>
              <a:rPr sz="2000" spc="50" dirty="0">
                <a:latin typeface="Fibel Nord" panose="020B0603050302020204" pitchFamily="34" charset="0"/>
              </a:rPr>
              <a:t> </a:t>
            </a:r>
            <a:r>
              <a:rPr sz="2000" spc="50" dirty="0" err="1">
                <a:latin typeface="Fibel Nord" panose="020B0603050302020204" pitchFamily="34" charset="0"/>
              </a:rPr>
              <a:t>breit</a:t>
            </a:r>
            <a:r>
              <a:rPr sz="2000" spc="50" dirty="0">
                <a:latin typeface="Fibel Nord" panose="020B0603050302020204" pitchFamily="34" charset="0"/>
              </a:rPr>
              <a:t>.</a:t>
            </a:r>
            <a:endParaRPr lang="de-DE" sz="2000" spc="50" dirty="0">
              <a:latin typeface="Fibel Nord" panose="020B0603050302020204" pitchFamily="34" charset="0"/>
            </a:endParaRPr>
          </a:p>
          <a:p>
            <a:pPr>
              <a:defRPr sz="1700">
                <a:latin typeface="Fibel Nord"/>
                <a:ea typeface="Fibel Nord"/>
                <a:cs typeface="Fibel Nord"/>
              </a:defRPr>
            </a:pPr>
            <a:endParaRPr sz="2000" spc="50" dirty="0">
              <a:latin typeface="Fibel Nord" panose="020B0603050302020204" pitchFamily="34" charset="0"/>
            </a:endParaRPr>
          </a:p>
          <a:p>
            <a:pPr>
              <a:defRPr sz="1700">
                <a:latin typeface="Fibel Nord"/>
                <a:ea typeface="Fibel Nord"/>
                <a:cs typeface="Fibel Nord"/>
              </a:defRPr>
            </a:pPr>
            <a:endParaRPr sz="2000" spc="50" dirty="0">
              <a:latin typeface="Fibel Nord" panose="020B0603050302020204" pitchFamily="34" charset="0"/>
            </a:endParaRPr>
          </a:p>
          <a:p>
            <a:pPr>
              <a:defRPr sz="1700">
                <a:latin typeface="Fibel Nord"/>
                <a:ea typeface="Fibel Nord"/>
                <a:cs typeface="Fibel Nord"/>
              </a:defRPr>
            </a:pPr>
            <a:endParaRPr sz="2000" spc="50" dirty="0">
              <a:latin typeface="Fibel Nord" panose="020B0603050302020204" pitchFamily="34" charset="0"/>
            </a:endParaRPr>
          </a:p>
          <a:p>
            <a:pPr>
              <a:defRPr sz="1700">
                <a:latin typeface="Fibel Nord"/>
                <a:ea typeface="Fibel Nord"/>
                <a:cs typeface="Fibel Nord"/>
              </a:defRPr>
            </a:pPr>
            <a:endParaRPr sz="2000" spc="50" dirty="0">
              <a:latin typeface="Fibel Nord" panose="020B0603050302020204" pitchFamily="34" charset="0"/>
            </a:endParaRPr>
          </a:p>
          <a:p>
            <a:pPr>
              <a:defRPr sz="1700">
                <a:latin typeface="Fibel Nord"/>
                <a:ea typeface="Fibel Nord"/>
                <a:cs typeface="Fibel Nord"/>
              </a:defRPr>
            </a:pPr>
            <a:endParaRPr sz="2000" spc="50" dirty="0">
              <a:latin typeface="Fibel Nord" panose="020B0603050302020204" pitchFamily="34" charset="0"/>
            </a:endParaRPr>
          </a:p>
          <a:p>
            <a:pPr>
              <a:defRPr sz="1700">
                <a:latin typeface="Fibel Nord"/>
                <a:ea typeface="Fibel Nord"/>
                <a:cs typeface="Fibel Nord"/>
              </a:defRPr>
            </a:pPr>
            <a:r>
              <a:rPr lang="de-DE" sz="2000" spc="50" dirty="0">
                <a:latin typeface="Fibel Nord" panose="020B0603050302020204" pitchFamily="34" charset="0"/>
              </a:rPr>
              <a:t>Der Drache</a:t>
            </a:r>
            <a:r>
              <a:rPr sz="2000" spc="50" dirty="0">
                <a:latin typeface="Fibel Nord" panose="020B0603050302020204" pitchFamily="34" charset="0"/>
              </a:rPr>
              <a:t> </a:t>
            </a:r>
            <a:r>
              <a:rPr sz="2000" spc="50" dirty="0" err="1">
                <a:latin typeface="Fibel Nord" panose="020B0603050302020204" pitchFamily="34" charset="0"/>
              </a:rPr>
              <a:t>ist</a:t>
            </a:r>
            <a:r>
              <a:rPr sz="2000" spc="50" dirty="0">
                <a:latin typeface="Fibel Nord" panose="020B0603050302020204" pitchFamily="34" charset="0"/>
              </a:rPr>
              <a:t> </a:t>
            </a:r>
            <a:r>
              <a:rPr sz="2000" spc="50" dirty="0" err="1">
                <a:latin typeface="Fibel Nord" panose="020B0603050302020204" pitchFamily="34" charset="0"/>
              </a:rPr>
              <a:t>freundlich</a:t>
            </a:r>
            <a:r>
              <a:rPr sz="2000" spc="50" dirty="0">
                <a:latin typeface="Fibel Nord" panose="020B0603050302020204" pitchFamily="34" charset="0"/>
              </a:rPr>
              <a:t>. </a:t>
            </a:r>
            <a:r>
              <a:rPr lang="de-DE" sz="2000" spc="50" dirty="0">
                <a:latin typeface="Fibel Nord" panose="020B0603050302020204" pitchFamily="34" charset="0"/>
              </a:rPr>
              <a:t>Der Drache</a:t>
            </a:r>
            <a:r>
              <a:rPr sz="2000" spc="50" dirty="0">
                <a:latin typeface="Fibel Nord" panose="020B0603050302020204" pitchFamily="34" charset="0"/>
              </a:rPr>
              <a:t> </a:t>
            </a:r>
            <a:r>
              <a:rPr sz="2000" spc="50" dirty="0" err="1">
                <a:latin typeface="Fibel Nord" panose="020B0603050302020204" pitchFamily="34" charset="0"/>
              </a:rPr>
              <a:t>ist</a:t>
            </a:r>
            <a:r>
              <a:rPr sz="2000" spc="50" dirty="0">
                <a:latin typeface="Fibel Nord" panose="020B0603050302020204" pitchFamily="34" charset="0"/>
              </a:rPr>
              <a:t> </a:t>
            </a:r>
            <a:r>
              <a:rPr sz="2000" spc="50" dirty="0" err="1">
                <a:latin typeface="Fibel Nord" panose="020B0603050302020204" pitchFamily="34" charset="0"/>
              </a:rPr>
              <a:t>ehrlich</a:t>
            </a:r>
            <a:r>
              <a:rPr sz="2000" spc="50" dirty="0">
                <a:latin typeface="Fibel Nord" panose="020B0603050302020204" pitchFamily="34" charset="0"/>
              </a:rPr>
              <a:t>.</a:t>
            </a:r>
            <a:endParaRPr sz="2000" spc="50" dirty="0">
              <a:latin typeface="Fibel Nord" panose="020B0603050302020204" pitchFamily="34" charset="0"/>
              <a:ea typeface="+mn-ea"/>
              <a:cs typeface="+mn-cs"/>
            </a:endParaRPr>
          </a:p>
          <a:p>
            <a:pPr>
              <a:defRPr sz="1700">
                <a:latin typeface="Fibel Nord"/>
                <a:ea typeface="Fibel Nord"/>
                <a:cs typeface="Fibel Nord"/>
              </a:defRPr>
            </a:pPr>
            <a:endParaRPr sz="2000" spc="50" dirty="0">
              <a:latin typeface="Fibel Nord" panose="020B0603050302020204" pitchFamily="34" charset="0"/>
              <a:ea typeface="+mn-ea"/>
              <a:cs typeface="+mn-cs"/>
            </a:endParaRPr>
          </a:p>
        </p:txBody>
      </p:sp>
      <p:grpSp>
        <p:nvGrpSpPr>
          <p:cNvPr id="1245" name="Group 25"/>
          <p:cNvGrpSpPr/>
          <p:nvPr/>
        </p:nvGrpSpPr>
        <p:grpSpPr bwMode="auto">
          <a:xfrm>
            <a:off x="480122" y="5634583"/>
            <a:ext cx="748617" cy="365765"/>
            <a:chOff x="0" y="0"/>
            <a:chExt cx="748616" cy="365764"/>
          </a:xfrm>
        </p:grpSpPr>
        <p:sp>
          <p:nvSpPr>
            <p:cNvPr id="1243" name="Oval 26"/>
            <p:cNvSpPr/>
            <p:nvPr/>
          </p:nvSpPr>
          <p:spPr bwMode="auto">
            <a:xfrm>
              <a:off x="0" y="-1"/>
              <a:ext cx="365765"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4" name="TextBox 27"/>
            <p:cNvSpPr txBox="1"/>
            <p:nvPr/>
          </p:nvSpPr>
          <p:spPr bwMode="auto">
            <a:xfrm>
              <a:off x="78053" y="2871"/>
              <a:ext cx="670564"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b.</a:t>
              </a:r>
            </a:p>
          </p:txBody>
        </p:sp>
      </p:grpSp>
      <p:grpSp>
        <p:nvGrpSpPr>
          <p:cNvPr id="1248" name="Group 28"/>
          <p:cNvGrpSpPr/>
          <p:nvPr/>
        </p:nvGrpSpPr>
        <p:grpSpPr bwMode="auto">
          <a:xfrm>
            <a:off x="480123" y="7475003"/>
            <a:ext cx="748616" cy="365765"/>
            <a:chOff x="0" y="0"/>
            <a:chExt cx="748615" cy="365764"/>
          </a:xfrm>
        </p:grpSpPr>
        <p:sp>
          <p:nvSpPr>
            <p:cNvPr id="1246" name="Oval 29"/>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7" name="TextBox 30"/>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c.</a:t>
              </a:r>
            </a:p>
          </p:txBody>
        </p:sp>
      </p:grpSp>
      <p:grpSp>
        <p:nvGrpSpPr>
          <p:cNvPr id="1252" name="Group 63"/>
          <p:cNvGrpSpPr/>
          <p:nvPr/>
        </p:nvGrpSpPr>
        <p:grpSpPr bwMode="auto">
          <a:xfrm>
            <a:off x="480123" y="4071739"/>
            <a:ext cx="748616" cy="365765"/>
            <a:chOff x="0" y="0"/>
            <a:chExt cx="748615" cy="365764"/>
          </a:xfrm>
        </p:grpSpPr>
        <p:sp>
          <p:nvSpPr>
            <p:cNvPr id="1250" name="Oval 64"/>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51" name="TextBox 65"/>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a.</a:t>
              </a:r>
            </a:p>
          </p:txBody>
        </p:sp>
      </p:grpSp>
      <p:sp>
        <p:nvSpPr>
          <p:cNvPr id="1232" name="Rectangle 3"/>
          <p:cNvSpPr/>
          <p:nvPr/>
        </p:nvSpPr>
        <p:spPr bwMode="auto">
          <a:xfrm>
            <a:off x="-87819" y="764552"/>
            <a:ext cx="7156077" cy="1752562"/>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234" name="TextBox 5"/>
          <p:cNvSpPr txBox="1"/>
          <p:nvPr/>
        </p:nvSpPr>
        <p:spPr bwMode="auto">
          <a:xfrm>
            <a:off x="258849" y="386645"/>
            <a:ext cx="5908236"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8a: </a:t>
            </a:r>
            <a:r>
              <a:rPr sz="2200" spc="50" dirty="0" err="1"/>
              <a:t>Sätze</a:t>
            </a:r>
            <a:r>
              <a:rPr sz="2200" spc="50" dirty="0"/>
              <a:t> </a:t>
            </a:r>
            <a:r>
              <a:rPr sz="2200" spc="50" dirty="0" err="1"/>
              <a:t>verbinden</a:t>
            </a:r>
            <a:r>
              <a:rPr sz="2200" spc="50" dirty="0"/>
              <a:t> - </a:t>
            </a:r>
            <a:r>
              <a:rPr sz="2200" spc="50" dirty="0" err="1"/>
              <a:t>Konjunktionen</a:t>
            </a:r>
            <a:endParaRPr sz="2200" spc="50" dirty="0"/>
          </a:p>
        </p:txBody>
      </p:sp>
      <p:pic>
        <p:nvPicPr>
          <p:cNvPr id="1237" name="Picture 18" descr="Picture 18"/>
          <p:cNvPicPr>
            <a:picLocks noChangeAspect="1"/>
          </p:cNvPicPr>
          <p:nvPr/>
        </p:nvPicPr>
        <p:blipFill>
          <a:blip r:embed="rId3"/>
          <a:stretch/>
        </p:blipFill>
        <p:spPr bwMode="auto">
          <a:xfrm>
            <a:off x="5165323" y="1200011"/>
            <a:ext cx="1811344" cy="1385801"/>
          </a:xfrm>
          <a:prstGeom prst="rect">
            <a:avLst/>
          </a:prstGeom>
          <a:ln w="12700">
            <a:miter lim="400000"/>
          </a:ln>
        </p:spPr>
      </p:pic>
      <p:grpSp>
        <p:nvGrpSpPr>
          <p:cNvPr id="3" name="Group 2"/>
          <p:cNvGrpSpPr/>
          <p:nvPr/>
        </p:nvGrpSpPr>
        <p:grpSpPr bwMode="auto">
          <a:xfrm>
            <a:off x="446944" y="2843591"/>
            <a:ext cx="6390584" cy="370837"/>
            <a:chOff x="446944" y="3216463"/>
            <a:chExt cx="6390584" cy="370837"/>
          </a:xfrm>
        </p:grpSpPr>
        <p:sp>
          <p:nvSpPr>
            <p:cNvPr id="1239" name="TextBox 21"/>
            <p:cNvSpPr txBox="1"/>
            <p:nvPr/>
          </p:nvSpPr>
          <p:spPr bwMode="auto">
            <a:xfrm>
              <a:off x="878291" y="3216466"/>
              <a:ext cx="5959237" cy="369328"/>
            </a:xfrm>
            <a:prstGeom prst="rect">
              <a:avLst/>
            </a:prstGeom>
            <a:grpFill/>
            <a:ln w="12700">
              <a:miter lim="400000"/>
            </a:ln>
          </p:spPr>
          <p:txBody>
            <a:bodyPr wrap="square" lIns="45718" tIns="45718" rIns="45718" bIns="45718">
              <a:spAutoFit/>
            </a:bodyPr>
            <a:lstStyle>
              <a:lvl1pPr>
                <a:defRPr>
                  <a:latin typeface="Fibel Nord"/>
                  <a:ea typeface="Fibel Nord"/>
                  <a:cs typeface="Fibel Nord"/>
                </a:defRPr>
              </a:lvl1pPr>
            </a:lstStyle>
            <a:p>
              <a:pPr>
                <a:defRPr/>
              </a:pPr>
              <a:r>
                <a:rPr spc="50" dirty="0"/>
                <a:t>Bilde </a:t>
              </a:r>
              <a:r>
                <a:rPr spc="50" dirty="0" err="1"/>
                <a:t>Satzgefüge</a:t>
              </a:r>
              <a:r>
                <a:rPr spc="50" dirty="0"/>
                <a:t> </a:t>
              </a:r>
              <a:r>
                <a:rPr spc="50" dirty="0" err="1"/>
                <a:t>aus</a:t>
              </a:r>
              <a:r>
                <a:rPr spc="50" dirty="0"/>
                <a:t> den </a:t>
              </a:r>
              <a:r>
                <a:rPr spc="50" dirty="0" err="1"/>
                <a:t>zwei</a:t>
              </a:r>
              <a:r>
                <a:rPr spc="50" dirty="0"/>
                <a:t> </a:t>
              </a:r>
              <a:r>
                <a:rPr spc="50" dirty="0" err="1"/>
                <a:t>Sätzen</a:t>
              </a:r>
              <a:r>
                <a:rPr lang="de-DE" spc="50" dirty="0"/>
                <a:t> mit der Konjunktion „</a:t>
              </a:r>
              <a:r>
                <a:rPr lang="de-DE" b="1" spc="50" dirty="0"/>
                <a:t>und</a:t>
              </a:r>
              <a:r>
                <a:rPr spc="50" dirty="0"/>
                <a:t>.</a:t>
              </a:r>
              <a:r>
                <a:rPr lang="de-DE" spc="50" dirty="0"/>
                <a:t>"</a:t>
              </a:r>
              <a:endParaRPr spc="50" dirty="0"/>
            </a:p>
          </p:txBody>
        </p:sp>
        <p:grpSp>
          <p:nvGrpSpPr>
            <p:cNvPr id="1242" name="Oval 22"/>
            <p:cNvGrpSpPr/>
            <p:nvPr/>
          </p:nvGrpSpPr>
          <p:grpSpPr bwMode="auto">
            <a:xfrm>
              <a:off x="446944" y="3216463"/>
              <a:ext cx="365764" cy="370837"/>
              <a:chOff x="0" y="-1"/>
              <a:chExt cx="365763" cy="370835"/>
            </a:xfrm>
          </p:grpSpPr>
          <p:sp>
            <p:nvSpPr>
              <p:cNvPr id="1240"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spc="50"/>
              </a:p>
            </p:txBody>
          </p:sp>
          <p:sp>
            <p:nvSpPr>
              <p:cNvPr id="1241"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spc="50" dirty="0"/>
                  <a:t>1</a:t>
                </a:r>
              </a:p>
            </p:txBody>
          </p:sp>
        </p:grpSp>
      </p:grpSp>
      <p:sp>
        <p:nvSpPr>
          <p:cNvPr id="1235" name="TextBox 7"/>
          <p:cNvSpPr txBox="1"/>
          <p:nvPr/>
        </p:nvSpPr>
        <p:spPr bwMode="auto">
          <a:xfrm>
            <a:off x="258848" y="1482729"/>
            <a:ext cx="3737628" cy="646327"/>
          </a:xfrm>
          <a:prstGeom prst="rect">
            <a:avLst/>
          </a:prstGeom>
          <a:grpFill/>
          <a:ln w="12700">
            <a:miter lim="400000"/>
          </a:ln>
        </p:spPr>
        <p:txBody>
          <a:bodyPr lIns="45718" tIns="45718" rIns="45718" bIns="45718">
            <a:spAutoFit/>
          </a:bodyPr>
          <a:lstStyle>
            <a:lvl1pPr>
              <a:defRPr sz="1400">
                <a:latin typeface="Fibel Nord"/>
                <a:ea typeface="Fibel Nord"/>
                <a:cs typeface="Fibel Nord"/>
              </a:defRPr>
            </a:lvl1pPr>
          </a:lstStyle>
          <a:p>
            <a:pPr>
              <a:defRPr/>
            </a:pPr>
            <a:r>
              <a:rPr lang="de-DE" sz="1800" b="1" spc="50" dirty="0"/>
              <a:t>Beispiel:</a:t>
            </a:r>
          </a:p>
          <a:p>
            <a:pPr>
              <a:defRPr/>
            </a:pPr>
            <a:r>
              <a:rPr sz="1800" spc="50" dirty="0"/>
              <a:t>Der </a:t>
            </a:r>
            <a:r>
              <a:rPr sz="1800" spc="50" dirty="0" err="1"/>
              <a:t>Drache</a:t>
            </a:r>
            <a:r>
              <a:rPr sz="1800" spc="50" dirty="0"/>
              <a:t> </a:t>
            </a:r>
            <a:r>
              <a:rPr sz="1800" spc="50" dirty="0" err="1"/>
              <a:t>ist</a:t>
            </a:r>
            <a:r>
              <a:rPr sz="1800" spc="50" dirty="0"/>
              <a:t> rot. Der </a:t>
            </a:r>
            <a:r>
              <a:rPr sz="1800" spc="50" dirty="0" err="1"/>
              <a:t>Drache</a:t>
            </a:r>
            <a:r>
              <a:rPr sz="1800" spc="50" dirty="0"/>
              <a:t> </a:t>
            </a:r>
            <a:r>
              <a:rPr sz="1800" spc="50" dirty="0" err="1"/>
              <a:t>ist</a:t>
            </a:r>
            <a:r>
              <a:rPr sz="1800" spc="50" dirty="0"/>
              <a:t> </a:t>
            </a:r>
            <a:r>
              <a:rPr sz="1800" spc="50" dirty="0" err="1"/>
              <a:t>schuppig</a:t>
            </a:r>
            <a:r>
              <a:rPr sz="1800" spc="50" dirty="0"/>
              <a:t>.</a:t>
            </a:r>
          </a:p>
        </p:txBody>
      </p:sp>
      <p:pic>
        <p:nvPicPr>
          <p:cNvPr id="38" name="Picture 37">
            <a:extLst>
              <a:ext uri="{FF2B5EF4-FFF2-40B4-BE49-F238E27FC236}">
                <a16:creationId xmlns:a16="http://schemas.microsoft.com/office/drawing/2014/main" id="{DF12192F-5C12-4225-AB9F-909A182240D1}"/>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305465" y="6017344"/>
            <a:ext cx="6547985" cy="1042644"/>
          </a:xfrm>
          <a:prstGeom prst="rect">
            <a:avLst/>
          </a:prstGeom>
        </p:spPr>
      </p:pic>
      <p:pic>
        <p:nvPicPr>
          <p:cNvPr id="42" name="Picture 41">
            <a:extLst>
              <a:ext uri="{FF2B5EF4-FFF2-40B4-BE49-F238E27FC236}">
                <a16:creationId xmlns:a16="http://schemas.microsoft.com/office/drawing/2014/main" id="{655A8FF5-2950-459E-B3B9-77B709E739A1}"/>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300913" y="7851426"/>
            <a:ext cx="6547985" cy="1042644"/>
          </a:xfrm>
          <a:prstGeom prst="rect">
            <a:avLst/>
          </a:prstGeom>
        </p:spPr>
      </p:pic>
      <p:sp>
        <p:nvSpPr>
          <p:cNvPr id="30" name="TextBox 45">
            <a:extLst>
              <a:ext uri="{FF2B5EF4-FFF2-40B4-BE49-F238E27FC236}">
                <a16:creationId xmlns:a16="http://schemas.microsoft.com/office/drawing/2014/main" id="{8776B7BB-8E19-4707-8BBA-B496E2F56748}"/>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5" name="TextBox 4">
            <a:extLst>
              <a:ext uri="{FF2B5EF4-FFF2-40B4-BE49-F238E27FC236}">
                <a16:creationId xmlns:a16="http://schemas.microsoft.com/office/drawing/2014/main" id="{382F562B-47D3-4C4A-8C04-63CF158685D6}"/>
              </a:ext>
            </a:extLst>
          </p:cNvPr>
          <p:cNvSpPr txBox="1"/>
          <p:nvPr/>
        </p:nvSpPr>
        <p:spPr bwMode="auto">
          <a:xfrm>
            <a:off x="210080" y="817127"/>
            <a:ext cx="6627449" cy="646331"/>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Konjunktionen sind Bindewörter. Sie verbinden Wörter, Wortgruppen oder Sätze miteinander und bilden dabei Satzgefüge.</a:t>
            </a:r>
          </a:p>
        </p:txBody>
      </p:sp>
      <p:sp>
        <p:nvSpPr>
          <p:cNvPr id="6" name="TextBox 5">
            <a:extLst>
              <a:ext uri="{FF2B5EF4-FFF2-40B4-BE49-F238E27FC236}">
                <a16:creationId xmlns:a16="http://schemas.microsoft.com/office/drawing/2014/main" id="{EE530B97-468A-4F8A-BC29-F43F6FDF0F10}"/>
              </a:ext>
            </a:extLst>
          </p:cNvPr>
          <p:cNvSpPr txBox="1"/>
          <p:nvPr/>
        </p:nvSpPr>
        <p:spPr bwMode="auto">
          <a:xfrm>
            <a:off x="210080" y="2078745"/>
            <a:ext cx="4608576" cy="36933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b="1" spc="50" dirty="0">
                <a:latin typeface="Fibel Nord" panose="020B0603050302020204" pitchFamily="34" charset="0"/>
              </a:rPr>
              <a:t>Satzgefüge</a:t>
            </a:r>
            <a:r>
              <a:rPr lang="de-DE" spc="50" dirty="0">
                <a:latin typeface="Fibel Nord" panose="020B0603050302020204" pitchFamily="34" charset="0"/>
              </a:rPr>
              <a:t>: Der Drache ist rot und schuppig.</a:t>
            </a:r>
          </a:p>
        </p:txBody>
      </p:sp>
      <p:cxnSp>
        <p:nvCxnSpPr>
          <p:cNvPr id="35" name="Straight Connector 34">
            <a:extLst>
              <a:ext uri="{FF2B5EF4-FFF2-40B4-BE49-F238E27FC236}">
                <a16:creationId xmlns:a16="http://schemas.microsoft.com/office/drawing/2014/main" id="{1F73B5A9-4214-47E8-98B2-E06A4DB5CF36}"/>
              </a:ext>
            </a:extLst>
          </p:cNvPr>
          <p:cNvCxnSpPr>
            <a:cxnSpLocks/>
          </p:cNvCxnSpPr>
          <p:nvPr/>
        </p:nvCxnSpPr>
        <p:spPr bwMode="auto">
          <a:xfrm>
            <a:off x="2871968" y="2374228"/>
            <a:ext cx="279887"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sp>
        <p:nvSpPr>
          <p:cNvPr id="31" name="Slide Number Placeholder 3">
            <a:extLst>
              <a:ext uri="{FF2B5EF4-FFF2-40B4-BE49-F238E27FC236}">
                <a16:creationId xmlns:a16="http://schemas.microsoft.com/office/drawing/2014/main" id="{12EA96B1-819E-4C8A-8D00-5C52C9013EE6}"/>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63</a:t>
            </a:fld>
            <a:endParaRPr lang="de-DE" dirty="0"/>
          </a:p>
        </p:txBody>
      </p:sp>
    </p:spTree>
    <p:extLst>
      <p:ext uri="{BB962C8B-B14F-4D97-AF65-F5344CB8AC3E}">
        <p14:creationId xmlns:p14="http://schemas.microsoft.com/office/powerpoint/2010/main" val="876494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Picture 6">
            <a:extLst>
              <a:ext uri="{FF2B5EF4-FFF2-40B4-BE49-F238E27FC236}">
                <a16:creationId xmlns:a16="http://schemas.microsoft.com/office/drawing/2014/main" id="{601A6560-62D0-4945-B7DB-564EDD107861}"/>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a:xfrm>
            <a:off x="64695" y="2244458"/>
            <a:ext cx="6547985" cy="1042644"/>
          </a:xfrm>
          <a:prstGeom prst="rect">
            <a:avLst/>
          </a:prstGeom>
        </p:spPr>
      </p:pic>
      <p:grpSp>
        <p:nvGrpSpPr>
          <p:cNvPr id="1245" name="Group 25"/>
          <p:cNvGrpSpPr/>
          <p:nvPr/>
        </p:nvGrpSpPr>
        <p:grpSpPr bwMode="auto">
          <a:xfrm>
            <a:off x="480122" y="3423639"/>
            <a:ext cx="748617" cy="365765"/>
            <a:chOff x="0" y="0"/>
            <a:chExt cx="748616" cy="365764"/>
          </a:xfrm>
        </p:grpSpPr>
        <p:sp>
          <p:nvSpPr>
            <p:cNvPr id="1243" name="Oval 26"/>
            <p:cNvSpPr/>
            <p:nvPr/>
          </p:nvSpPr>
          <p:spPr bwMode="auto">
            <a:xfrm>
              <a:off x="0" y="-1"/>
              <a:ext cx="365765"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4" name="TextBox 27"/>
            <p:cNvSpPr txBox="1"/>
            <p:nvPr/>
          </p:nvSpPr>
          <p:spPr bwMode="auto">
            <a:xfrm>
              <a:off x="78053" y="2871"/>
              <a:ext cx="670564"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b.</a:t>
              </a:r>
            </a:p>
          </p:txBody>
        </p:sp>
      </p:grpSp>
      <p:grpSp>
        <p:nvGrpSpPr>
          <p:cNvPr id="1252" name="Group 63"/>
          <p:cNvGrpSpPr/>
          <p:nvPr/>
        </p:nvGrpSpPr>
        <p:grpSpPr bwMode="auto">
          <a:xfrm>
            <a:off x="480123" y="1860795"/>
            <a:ext cx="748616" cy="365765"/>
            <a:chOff x="0" y="0"/>
            <a:chExt cx="748615" cy="365764"/>
          </a:xfrm>
        </p:grpSpPr>
        <p:sp>
          <p:nvSpPr>
            <p:cNvPr id="1250" name="Oval 64"/>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51" name="TextBox 65"/>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a.</a:t>
              </a:r>
            </a:p>
          </p:txBody>
        </p:sp>
      </p:grpSp>
      <p:sp>
        <p:nvSpPr>
          <p:cNvPr id="1232" name="Rectangle 3"/>
          <p:cNvSpPr/>
          <p:nvPr/>
        </p:nvSpPr>
        <p:spPr bwMode="auto">
          <a:xfrm>
            <a:off x="-87819" y="-2310"/>
            <a:ext cx="7156077" cy="365767"/>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grpSp>
        <p:nvGrpSpPr>
          <p:cNvPr id="3" name="Group 2"/>
          <p:cNvGrpSpPr/>
          <p:nvPr/>
        </p:nvGrpSpPr>
        <p:grpSpPr bwMode="auto">
          <a:xfrm>
            <a:off x="446944" y="632647"/>
            <a:ext cx="6390584" cy="370837"/>
            <a:chOff x="446944" y="3216463"/>
            <a:chExt cx="6390584" cy="370837"/>
          </a:xfrm>
        </p:grpSpPr>
        <p:sp>
          <p:nvSpPr>
            <p:cNvPr id="1239" name="TextBox 21"/>
            <p:cNvSpPr txBox="1"/>
            <p:nvPr/>
          </p:nvSpPr>
          <p:spPr bwMode="auto">
            <a:xfrm>
              <a:off x="878291" y="3216466"/>
              <a:ext cx="5959237" cy="369328"/>
            </a:xfrm>
            <a:prstGeom prst="rect">
              <a:avLst/>
            </a:prstGeom>
            <a:grpFill/>
            <a:ln w="12700">
              <a:miter lim="400000"/>
            </a:ln>
          </p:spPr>
          <p:txBody>
            <a:bodyPr wrap="square" lIns="45718" tIns="45718" rIns="45718" bIns="45718">
              <a:spAutoFit/>
            </a:bodyPr>
            <a:lstStyle>
              <a:lvl1pPr>
                <a:defRPr>
                  <a:latin typeface="Fibel Nord"/>
                  <a:ea typeface="Fibel Nord"/>
                  <a:cs typeface="Fibel Nord"/>
                </a:defRPr>
              </a:lvl1pPr>
            </a:lstStyle>
            <a:p>
              <a:pPr>
                <a:defRPr/>
              </a:pPr>
              <a:r>
                <a:rPr lang="de-DE" spc="50" dirty="0"/>
                <a:t>Schreibe deine eigenen Sätze mit der Konjunktion „</a:t>
              </a:r>
              <a:r>
                <a:rPr lang="de-DE" b="1" spc="50" dirty="0"/>
                <a:t>und</a:t>
              </a:r>
              <a:r>
                <a:rPr lang="de-DE" spc="50" dirty="0"/>
                <a:t>.“</a:t>
              </a:r>
              <a:endParaRPr spc="50" dirty="0"/>
            </a:p>
          </p:txBody>
        </p:sp>
        <p:grpSp>
          <p:nvGrpSpPr>
            <p:cNvPr id="1242" name="Oval 22"/>
            <p:cNvGrpSpPr/>
            <p:nvPr/>
          </p:nvGrpSpPr>
          <p:grpSpPr bwMode="auto">
            <a:xfrm>
              <a:off x="446944" y="3216463"/>
              <a:ext cx="365764" cy="370837"/>
              <a:chOff x="0" y="-1"/>
              <a:chExt cx="365763" cy="370835"/>
            </a:xfrm>
          </p:grpSpPr>
          <p:sp>
            <p:nvSpPr>
              <p:cNvPr id="1240"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spc="50"/>
              </a:p>
            </p:txBody>
          </p:sp>
          <p:sp>
            <p:nvSpPr>
              <p:cNvPr id="1241"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spc="50" dirty="0"/>
                  <a:t>2</a:t>
                </a:r>
                <a:endParaRPr spc="50" dirty="0"/>
              </a:p>
            </p:txBody>
          </p:sp>
        </p:grpSp>
      </p:grpSp>
      <p:pic>
        <p:nvPicPr>
          <p:cNvPr id="38" name="Picture 37">
            <a:extLst>
              <a:ext uri="{FF2B5EF4-FFF2-40B4-BE49-F238E27FC236}">
                <a16:creationId xmlns:a16="http://schemas.microsoft.com/office/drawing/2014/main" id="{DF12192F-5C12-4225-AB9F-909A182240D1}"/>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80615" y="3806400"/>
            <a:ext cx="6547985" cy="1042644"/>
          </a:xfrm>
          <a:prstGeom prst="rect">
            <a:avLst/>
          </a:prstGeom>
        </p:spPr>
      </p:pic>
      <p:pic>
        <p:nvPicPr>
          <p:cNvPr id="42" name="Picture 41">
            <a:extLst>
              <a:ext uri="{FF2B5EF4-FFF2-40B4-BE49-F238E27FC236}">
                <a16:creationId xmlns:a16="http://schemas.microsoft.com/office/drawing/2014/main" id="{655A8FF5-2950-459E-B3B9-77B709E739A1}"/>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76063" y="5640482"/>
            <a:ext cx="6547985" cy="1042644"/>
          </a:xfrm>
          <a:prstGeom prst="rect">
            <a:avLst/>
          </a:prstGeom>
        </p:spPr>
      </p:pic>
      <p:grpSp>
        <p:nvGrpSpPr>
          <p:cNvPr id="1248" name="Group 28"/>
          <p:cNvGrpSpPr/>
          <p:nvPr/>
        </p:nvGrpSpPr>
        <p:grpSpPr bwMode="auto">
          <a:xfrm>
            <a:off x="480123" y="5264059"/>
            <a:ext cx="748616" cy="365765"/>
            <a:chOff x="0" y="0"/>
            <a:chExt cx="748615" cy="365764"/>
          </a:xfrm>
        </p:grpSpPr>
        <p:sp>
          <p:nvSpPr>
            <p:cNvPr id="1246" name="Oval 29"/>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7" name="TextBox 30"/>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c.</a:t>
              </a:r>
            </a:p>
          </p:txBody>
        </p:sp>
      </p:grpSp>
      <p:sp>
        <p:nvSpPr>
          <p:cNvPr id="22" name="Slide Number Placeholder 3">
            <a:extLst>
              <a:ext uri="{FF2B5EF4-FFF2-40B4-BE49-F238E27FC236}">
                <a16:creationId xmlns:a16="http://schemas.microsoft.com/office/drawing/2014/main" id="{101EC0D3-9C50-40B8-9957-260B624BB6B4}"/>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64</a:t>
            </a:fld>
            <a:endParaRPr lang="de-DE" dirty="0"/>
          </a:p>
        </p:txBody>
      </p:sp>
    </p:spTree>
    <p:extLst>
      <p:ext uri="{BB962C8B-B14F-4D97-AF65-F5344CB8AC3E}">
        <p14:creationId xmlns:p14="http://schemas.microsoft.com/office/powerpoint/2010/main" val="2237875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4" name="Picture 43">
            <a:extLst>
              <a:ext uri="{FF2B5EF4-FFF2-40B4-BE49-F238E27FC236}">
                <a16:creationId xmlns:a16="http://schemas.microsoft.com/office/drawing/2014/main" id="{5AC7EE84-4755-4C5C-94DC-3C42AF6E6D8F}"/>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bwMode="auto">
          <a:xfrm>
            <a:off x="358621" y="7919236"/>
            <a:ext cx="6478907" cy="1211919"/>
          </a:xfrm>
          <a:prstGeom prst="rect">
            <a:avLst/>
          </a:prstGeom>
        </p:spPr>
      </p:pic>
      <p:sp>
        <p:nvSpPr>
          <p:cNvPr id="1231" name="TextBox 66"/>
          <p:cNvSpPr txBox="1"/>
          <p:nvPr/>
        </p:nvSpPr>
        <p:spPr bwMode="auto">
          <a:xfrm>
            <a:off x="921964" y="3849172"/>
            <a:ext cx="6146293" cy="4401201"/>
          </a:xfrm>
          <a:prstGeom prst="rect">
            <a:avLst/>
          </a:prstGeom>
          <a:grpFill/>
          <a:ln w="12700">
            <a:miter lim="400000"/>
          </a:ln>
        </p:spPr>
        <p:txBody>
          <a:bodyPr lIns="45718" tIns="45718" rIns="45718" bIns="45718">
            <a:spAutoFit/>
          </a:bodyPr>
          <a:lstStyle/>
          <a:p>
            <a:pPr>
              <a:defRPr sz="1700">
                <a:latin typeface="Fibel Nord"/>
                <a:ea typeface="Fibel Nord"/>
                <a:cs typeface="Fibel Nord"/>
              </a:defRPr>
            </a:pPr>
            <a:r>
              <a:rPr lang="de-DE" sz="2000" spc="50" dirty="0">
                <a:latin typeface="Fibel Nord" panose="020B0603050302020204" pitchFamily="34" charset="0"/>
              </a:rPr>
              <a:t>Der Drache kann schnell laufen. Der Drache kann schnell fliegen. </a:t>
            </a:r>
            <a:endParaRPr sz="2000" spc="50" dirty="0">
              <a:latin typeface="Fibel Nord" panose="020B0603050302020204" pitchFamily="34" charset="0"/>
            </a:endParaRPr>
          </a:p>
          <a:p>
            <a:pPr>
              <a:defRPr sz="1700">
                <a:latin typeface="Fibel Nord"/>
                <a:ea typeface="Fibel Nord"/>
                <a:cs typeface="Fibel Nord"/>
              </a:defRPr>
            </a:pPr>
            <a:endParaRPr lang="de-DE" sz="2000" spc="50" dirty="0">
              <a:latin typeface="Fibel Nord" panose="020B0603050302020204" pitchFamily="34" charset="0"/>
            </a:endParaRPr>
          </a:p>
          <a:p>
            <a:pPr>
              <a:defRPr sz="1700">
                <a:latin typeface="Fibel Nord"/>
                <a:ea typeface="Fibel Nord"/>
                <a:cs typeface="Fibel Nord"/>
              </a:defRPr>
            </a:pPr>
            <a:endParaRPr lang="de-DE" sz="2000" spc="50" dirty="0">
              <a:latin typeface="Fibel Nord" panose="020B0603050302020204" pitchFamily="34" charset="0"/>
            </a:endParaRPr>
          </a:p>
          <a:p>
            <a:pPr>
              <a:defRPr sz="1700">
                <a:latin typeface="Fibel Nord"/>
                <a:ea typeface="Fibel Nord"/>
                <a:cs typeface="Fibel Nord"/>
              </a:defRPr>
            </a:pPr>
            <a:endParaRPr lang="de-DE" sz="2000" spc="50" dirty="0">
              <a:latin typeface="Fibel Nord" panose="020B0603050302020204" pitchFamily="34" charset="0"/>
            </a:endParaRPr>
          </a:p>
          <a:p>
            <a:pPr>
              <a:defRPr sz="1700">
                <a:latin typeface="Fibel Nord"/>
                <a:ea typeface="Fibel Nord"/>
                <a:cs typeface="Fibel Nord"/>
              </a:defRPr>
            </a:pPr>
            <a:endParaRPr lang="de-DE" sz="2000" spc="50" dirty="0">
              <a:latin typeface="Fibel Nord" panose="020B0603050302020204" pitchFamily="34" charset="0"/>
            </a:endParaRPr>
          </a:p>
          <a:p>
            <a:pPr>
              <a:defRPr sz="1700">
                <a:latin typeface="Fibel Nord"/>
                <a:ea typeface="Fibel Nord"/>
                <a:cs typeface="Fibel Nord"/>
              </a:defRPr>
            </a:pPr>
            <a:endParaRPr lang="de-DE" sz="2000" spc="50" dirty="0">
              <a:latin typeface="Fibel Nord" panose="020B0603050302020204" pitchFamily="34" charset="0"/>
            </a:endParaRPr>
          </a:p>
          <a:p>
            <a:pPr>
              <a:defRPr sz="1700">
                <a:latin typeface="Fibel Nord"/>
                <a:ea typeface="Fibel Nord"/>
                <a:cs typeface="Fibel Nord"/>
              </a:defRPr>
            </a:pPr>
            <a:r>
              <a:rPr sz="2000" spc="50" dirty="0">
                <a:latin typeface="Fibel Nord" panose="020B0603050302020204" pitchFamily="34" charset="0"/>
              </a:rPr>
              <a:t>Seine </a:t>
            </a:r>
            <a:r>
              <a:rPr sz="2000" spc="50" dirty="0" err="1">
                <a:latin typeface="Fibel Nord" panose="020B0603050302020204" pitchFamily="34" charset="0"/>
              </a:rPr>
              <a:t>Flügel</a:t>
            </a:r>
            <a:r>
              <a:rPr sz="2000" spc="50" dirty="0">
                <a:latin typeface="Fibel Nord" panose="020B0603050302020204" pitchFamily="34" charset="0"/>
              </a:rPr>
              <a:t> </a:t>
            </a:r>
            <a:r>
              <a:rPr sz="2000" spc="50" dirty="0" err="1">
                <a:latin typeface="Fibel Nord" panose="020B0603050302020204" pitchFamily="34" charset="0"/>
              </a:rPr>
              <a:t>sind</a:t>
            </a:r>
            <a:r>
              <a:rPr sz="2000" spc="50" dirty="0">
                <a:latin typeface="Fibel Nord" panose="020B0603050302020204" pitchFamily="34" charset="0"/>
              </a:rPr>
              <a:t> </a:t>
            </a:r>
            <a:r>
              <a:rPr sz="2000" spc="50" dirty="0" err="1">
                <a:latin typeface="Fibel Nord" panose="020B0603050302020204" pitchFamily="34" charset="0"/>
              </a:rPr>
              <a:t>groß</a:t>
            </a:r>
            <a:r>
              <a:rPr sz="2000" spc="50" dirty="0">
                <a:latin typeface="Fibel Nord" panose="020B0603050302020204" pitchFamily="34" charset="0"/>
              </a:rPr>
              <a:t>. Seine </a:t>
            </a:r>
            <a:r>
              <a:rPr sz="2000" spc="50" dirty="0" err="1">
                <a:latin typeface="Fibel Nord" panose="020B0603050302020204" pitchFamily="34" charset="0"/>
              </a:rPr>
              <a:t>Flügel</a:t>
            </a:r>
            <a:r>
              <a:rPr sz="2000" spc="50" dirty="0">
                <a:latin typeface="Fibel Nord" panose="020B0603050302020204" pitchFamily="34" charset="0"/>
              </a:rPr>
              <a:t> </a:t>
            </a:r>
            <a:r>
              <a:rPr sz="2000" spc="50" dirty="0" err="1">
                <a:latin typeface="Fibel Nord" panose="020B0603050302020204" pitchFamily="34" charset="0"/>
              </a:rPr>
              <a:t>sind</a:t>
            </a:r>
            <a:r>
              <a:rPr sz="2000" spc="50" dirty="0">
                <a:latin typeface="Fibel Nord" panose="020B0603050302020204" pitchFamily="34" charset="0"/>
              </a:rPr>
              <a:t> </a:t>
            </a:r>
            <a:r>
              <a:rPr sz="2000" spc="50" dirty="0" err="1">
                <a:latin typeface="Fibel Nord" panose="020B0603050302020204" pitchFamily="34" charset="0"/>
              </a:rPr>
              <a:t>breit</a:t>
            </a:r>
            <a:r>
              <a:rPr sz="2000" spc="50" dirty="0">
                <a:latin typeface="Fibel Nord" panose="020B0603050302020204" pitchFamily="34" charset="0"/>
              </a:rPr>
              <a:t>.</a:t>
            </a:r>
            <a:endParaRPr lang="de-DE" sz="2000" spc="50" dirty="0">
              <a:latin typeface="Fibel Nord" panose="020B0603050302020204" pitchFamily="34" charset="0"/>
            </a:endParaRPr>
          </a:p>
          <a:p>
            <a:pPr>
              <a:defRPr sz="1700">
                <a:latin typeface="Fibel Nord"/>
                <a:ea typeface="Fibel Nord"/>
                <a:cs typeface="Fibel Nord"/>
              </a:defRPr>
            </a:pPr>
            <a:endParaRPr lang="de-DE" sz="2000" spc="50" dirty="0">
              <a:latin typeface="Fibel Nord" panose="020B0603050302020204" pitchFamily="34" charset="0"/>
            </a:endParaRPr>
          </a:p>
          <a:p>
            <a:pPr>
              <a:defRPr sz="1700">
                <a:latin typeface="Fibel Nord"/>
                <a:ea typeface="Fibel Nord"/>
                <a:cs typeface="Fibel Nord"/>
              </a:defRPr>
            </a:pPr>
            <a:endParaRPr sz="2000" spc="50" dirty="0">
              <a:latin typeface="Fibel Nord" panose="020B0603050302020204" pitchFamily="34" charset="0"/>
            </a:endParaRPr>
          </a:p>
          <a:p>
            <a:pPr>
              <a:defRPr sz="1700">
                <a:latin typeface="Fibel Nord"/>
                <a:ea typeface="Fibel Nord"/>
                <a:cs typeface="Fibel Nord"/>
              </a:defRPr>
            </a:pPr>
            <a:endParaRPr sz="2000" spc="50" dirty="0">
              <a:latin typeface="Fibel Nord" panose="020B0603050302020204" pitchFamily="34" charset="0"/>
            </a:endParaRPr>
          </a:p>
          <a:p>
            <a:pPr>
              <a:defRPr sz="1700">
                <a:latin typeface="Fibel Nord"/>
                <a:ea typeface="Fibel Nord"/>
                <a:cs typeface="Fibel Nord"/>
              </a:defRPr>
            </a:pPr>
            <a:endParaRPr sz="2000" spc="50" dirty="0">
              <a:latin typeface="Fibel Nord" panose="020B0603050302020204" pitchFamily="34" charset="0"/>
            </a:endParaRPr>
          </a:p>
          <a:p>
            <a:pPr>
              <a:defRPr sz="1700">
                <a:latin typeface="Fibel Nord"/>
                <a:ea typeface="Fibel Nord"/>
                <a:cs typeface="Fibel Nord"/>
              </a:defRPr>
            </a:pPr>
            <a:endParaRPr sz="2000" spc="50" dirty="0">
              <a:latin typeface="Fibel Nord" panose="020B0603050302020204" pitchFamily="34" charset="0"/>
            </a:endParaRPr>
          </a:p>
          <a:p>
            <a:pPr>
              <a:defRPr sz="1700">
                <a:latin typeface="Fibel Nord"/>
                <a:ea typeface="Fibel Nord"/>
                <a:cs typeface="Fibel Nord"/>
              </a:defRPr>
            </a:pPr>
            <a:r>
              <a:rPr lang="de-DE" sz="2000" spc="50" dirty="0">
                <a:latin typeface="Fibel Nord" panose="020B0603050302020204" pitchFamily="34" charset="0"/>
              </a:rPr>
              <a:t>Der Drache</a:t>
            </a:r>
            <a:r>
              <a:rPr sz="2000" spc="50" dirty="0">
                <a:latin typeface="Fibel Nord" panose="020B0603050302020204" pitchFamily="34" charset="0"/>
              </a:rPr>
              <a:t> </a:t>
            </a:r>
            <a:r>
              <a:rPr sz="2000" spc="50" dirty="0" err="1">
                <a:latin typeface="Fibel Nord" panose="020B0603050302020204" pitchFamily="34" charset="0"/>
              </a:rPr>
              <a:t>ist</a:t>
            </a:r>
            <a:r>
              <a:rPr sz="2000" spc="50" dirty="0">
                <a:latin typeface="Fibel Nord" panose="020B0603050302020204" pitchFamily="34" charset="0"/>
              </a:rPr>
              <a:t> </a:t>
            </a:r>
            <a:r>
              <a:rPr sz="2000" spc="50" dirty="0" err="1">
                <a:latin typeface="Fibel Nord" panose="020B0603050302020204" pitchFamily="34" charset="0"/>
              </a:rPr>
              <a:t>freundlich</a:t>
            </a:r>
            <a:r>
              <a:rPr sz="2000" spc="50" dirty="0">
                <a:latin typeface="Fibel Nord" panose="020B0603050302020204" pitchFamily="34" charset="0"/>
              </a:rPr>
              <a:t>. </a:t>
            </a:r>
            <a:r>
              <a:rPr lang="de-DE" sz="2000" spc="50" dirty="0">
                <a:latin typeface="Fibel Nord" panose="020B0603050302020204" pitchFamily="34" charset="0"/>
              </a:rPr>
              <a:t>Der Drache</a:t>
            </a:r>
            <a:r>
              <a:rPr sz="2000" spc="50" dirty="0">
                <a:latin typeface="Fibel Nord" panose="020B0603050302020204" pitchFamily="34" charset="0"/>
              </a:rPr>
              <a:t> </a:t>
            </a:r>
            <a:r>
              <a:rPr sz="2000" spc="50" dirty="0" err="1">
                <a:latin typeface="Fibel Nord" panose="020B0603050302020204" pitchFamily="34" charset="0"/>
              </a:rPr>
              <a:t>ist</a:t>
            </a:r>
            <a:r>
              <a:rPr sz="2000" spc="50" dirty="0">
                <a:latin typeface="Fibel Nord" panose="020B0603050302020204" pitchFamily="34" charset="0"/>
              </a:rPr>
              <a:t> </a:t>
            </a:r>
            <a:r>
              <a:rPr sz="2000" spc="50" dirty="0" err="1">
                <a:latin typeface="Fibel Nord" panose="020B0603050302020204" pitchFamily="34" charset="0"/>
              </a:rPr>
              <a:t>ehrlich</a:t>
            </a:r>
            <a:r>
              <a:rPr sz="2000" spc="50" dirty="0">
                <a:latin typeface="Fibel Nord" panose="020B0603050302020204" pitchFamily="34" charset="0"/>
              </a:rPr>
              <a:t>.</a:t>
            </a:r>
            <a:endParaRPr sz="2000" spc="50" dirty="0">
              <a:latin typeface="Fibel Nord" panose="020B0603050302020204" pitchFamily="34" charset="0"/>
              <a:ea typeface="+mn-ea"/>
              <a:cs typeface="+mn-cs"/>
            </a:endParaRPr>
          </a:p>
          <a:p>
            <a:pPr>
              <a:defRPr sz="1700">
                <a:latin typeface="Fibel Nord"/>
                <a:ea typeface="Fibel Nord"/>
                <a:cs typeface="Fibel Nord"/>
              </a:defRPr>
            </a:pPr>
            <a:endParaRPr sz="2000" spc="50" dirty="0">
              <a:latin typeface="Fibel Nord" panose="020B0603050302020204" pitchFamily="34" charset="0"/>
              <a:ea typeface="+mn-ea"/>
              <a:cs typeface="+mn-cs"/>
            </a:endParaRPr>
          </a:p>
        </p:txBody>
      </p:sp>
      <p:grpSp>
        <p:nvGrpSpPr>
          <p:cNvPr id="1245" name="Group 25"/>
          <p:cNvGrpSpPr/>
          <p:nvPr/>
        </p:nvGrpSpPr>
        <p:grpSpPr bwMode="auto">
          <a:xfrm>
            <a:off x="480122" y="5673887"/>
            <a:ext cx="748617" cy="365765"/>
            <a:chOff x="0" y="0"/>
            <a:chExt cx="748616" cy="365764"/>
          </a:xfrm>
        </p:grpSpPr>
        <p:sp>
          <p:nvSpPr>
            <p:cNvPr id="1243" name="Oval 26"/>
            <p:cNvSpPr/>
            <p:nvPr/>
          </p:nvSpPr>
          <p:spPr bwMode="auto">
            <a:xfrm>
              <a:off x="0" y="-1"/>
              <a:ext cx="365765"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4" name="TextBox 27"/>
            <p:cNvSpPr txBox="1"/>
            <p:nvPr/>
          </p:nvSpPr>
          <p:spPr bwMode="auto">
            <a:xfrm>
              <a:off x="78053" y="2871"/>
              <a:ext cx="670564"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b.</a:t>
              </a:r>
            </a:p>
          </p:txBody>
        </p:sp>
      </p:grpSp>
      <p:grpSp>
        <p:nvGrpSpPr>
          <p:cNvPr id="1248" name="Group 28"/>
          <p:cNvGrpSpPr/>
          <p:nvPr/>
        </p:nvGrpSpPr>
        <p:grpSpPr bwMode="auto">
          <a:xfrm>
            <a:off x="480123" y="7524413"/>
            <a:ext cx="748616" cy="365765"/>
            <a:chOff x="0" y="0"/>
            <a:chExt cx="748615" cy="365764"/>
          </a:xfrm>
        </p:grpSpPr>
        <p:sp>
          <p:nvSpPr>
            <p:cNvPr id="1246" name="Oval 29"/>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7" name="TextBox 30"/>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rPr dirty="0"/>
                <a:t>c.</a:t>
              </a:r>
            </a:p>
          </p:txBody>
        </p:sp>
      </p:grpSp>
      <p:grpSp>
        <p:nvGrpSpPr>
          <p:cNvPr id="1252" name="Group 63"/>
          <p:cNvGrpSpPr/>
          <p:nvPr/>
        </p:nvGrpSpPr>
        <p:grpSpPr bwMode="auto">
          <a:xfrm>
            <a:off x="480123" y="3832387"/>
            <a:ext cx="748616" cy="365765"/>
            <a:chOff x="0" y="0"/>
            <a:chExt cx="748615" cy="365764"/>
          </a:xfrm>
        </p:grpSpPr>
        <p:sp>
          <p:nvSpPr>
            <p:cNvPr id="1250" name="Oval 64"/>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51" name="TextBox 65"/>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a.</a:t>
              </a:r>
            </a:p>
          </p:txBody>
        </p:sp>
      </p:grpSp>
      <p:sp>
        <p:nvSpPr>
          <p:cNvPr id="1234" name="TextBox 5"/>
          <p:cNvSpPr txBox="1"/>
          <p:nvPr/>
        </p:nvSpPr>
        <p:spPr bwMode="auto">
          <a:xfrm>
            <a:off x="258849" y="386645"/>
            <a:ext cx="5908236"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8a: </a:t>
            </a:r>
            <a:r>
              <a:rPr sz="2200" spc="50" dirty="0" err="1"/>
              <a:t>Sätze</a:t>
            </a:r>
            <a:r>
              <a:rPr sz="2200" spc="50" dirty="0"/>
              <a:t> </a:t>
            </a:r>
            <a:r>
              <a:rPr sz="2200" spc="50" dirty="0" err="1"/>
              <a:t>verbinden</a:t>
            </a:r>
            <a:r>
              <a:rPr sz="2200" spc="50" dirty="0"/>
              <a:t> - </a:t>
            </a:r>
            <a:r>
              <a:rPr sz="2200" spc="50" dirty="0" err="1"/>
              <a:t>Konjunktionen</a:t>
            </a:r>
            <a:endParaRPr sz="2200" spc="50" dirty="0"/>
          </a:p>
        </p:txBody>
      </p:sp>
      <p:pic>
        <p:nvPicPr>
          <p:cNvPr id="9" name="Picture 8">
            <a:extLst>
              <a:ext uri="{FF2B5EF4-FFF2-40B4-BE49-F238E27FC236}">
                <a16:creationId xmlns:a16="http://schemas.microsoft.com/office/drawing/2014/main" id="{825B1839-05A2-4A9F-960E-C5D08F0654C4}"/>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a:xfrm>
            <a:off x="358621" y="4218327"/>
            <a:ext cx="6478907" cy="1211919"/>
          </a:xfrm>
          <a:prstGeom prst="rect">
            <a:avLst/>
          </a:prstGeom>
        </p:spPr>
      </p:pic>
      <p:pic>
        <p:nvPicPr>
          <p:cNvPr id="43" name="Picture 42">
            <a:extLst>
              <a:ext uri="{FF2B5EF4-FFF2-40B4-BE49-F238E27FC236}">
                <a16:creationId xmlns:a16="http://schemas.microsoft.com/office/drawing/2014/main" id="{4341497B-814D-40C3-8C2A-80F71E4B9987}"/>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bwMode="auto">
          <a:xfrm>
            <a:off x="379093" y="6061804"/>
            <a:ext cx="6478907" cy="1211919"/>
          </a:xfrm>
          <a:prstGeom prst="rect">
            <a:avLst/>
          </a:prstGeom>
        </p:spPr>
      </p:pic>
      <p:sp>
        <p:nvSpPr>
          <p:cNvPr id="30" name="TextBox 45">
            <a:extLst>
              <a:ext uri="{FF2B5EF4-FFF2-40B4-BE49-F238E27FC236}">
                <a16:creationId xmlns:a16="http://schemas.microsoft.com/office/drawing/2014/main" id="{EFB232CF-3612-4BC6-8E3E-151073A4699B}"/>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31" name="Rectangle 3">
            <a:extLst>
              <a:ext uri="{FF2B5EF4-FFF2-40B4-BE49-F238E27FC236}">
                <a16:creationId xmlns:a16="http://schemas.microsoft.com/office/drawing/2014/main" id="{96454103-E35E-4C90-B6BF-340774926E70}"/>
              </a:ext>
            </a:extLst>
          </p:cNvPr>
          <p:cNvSpPr/>
          <p:nvPr/>
        </p:nvSpPr>
        <p:spPr bwMode="auto">
          <a:xfrm>
            <a:off x="-87819" y="755974"/>
            <a:ext cx="7156077" cy="1761140"/>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pic>
        <p:nvPicPr>
          <p:cNvPr id="33" name="Picture 18" descr="Picture 18">
            <a:extLst>
              <a:ext uri="{FF2B5EF4-FFF2-40B4-BE49-F238E27FC236}">
                <a16:creationId xmlns:a16="http://schemas.microsoft.com/office/drawing/2014/main" id="{B38ED85D-1390-422E-9840-F3536D274D37}"/>
              </a:ext>
            </a:extLst>
          </p:cNvPr>
          <p:cNvPicPr>
            <a:picLocks noChangeAspect="1"/>
          </p:cNvPicPr>
          <p:nvPr/>
        </p:nvPicPr>
        <p:blipFill>
          <a:blip r:embed="rId3"/>
          <a:stretch/>
        </p:blipFill>
        <p:spPr bwMode="auto">
          <a:xfrm>
            <a:off x="5165323" y="1200011"/>
            <a:ext cx="1811344" cy="1385801"/>
          </a:xfrm>
          <a:prstGeom prst="rect">
            <a:avLst/>
          </a:prstGeom>
          <a:ln w="12700">
            <a:miter lim="400000"/>
          </a:ln>
        </p:spPr>
      </p:pic>
      <p:grpSp>
        <p:nvGrpSpPr>
          <p:cNvPr id="34" name="Group 33">
            <a:extLst>
              <a:ext uri="{FF2B5EF4-FFF2-40B4-BE49-F238E27FC236}">
                <a16:creationId xmlns:a16="http://schemas.microsoft.com/office/drawing/2014/main" id="{992E3C43-C3B5-4A79-BADA-94C1CB5CAA39}"/>
              </a:ext>
            </a:extLst>
          </p:cNvPr>
          <p:cNvGrpSpPr/>
          <p:nvPr/>
        </p:nvGrpSpPr>
        <p:grpSpPr bwMode="auto">
          <a:xfrm>
            <a:off x="446944" y="2843591"/>
            <a:ext cx="6390584" cy="370837"/>
            <a:chOff x="446944" y="3216463"/>
            <a:chExt cx="6390584" cy="370837"/>
          </a:xfrm>
        </p:grpSpPr>
        <p:sp>
          <p:nvSpPr>
            <p:cNvPr id="35" name="TextBox 21">
              <a:extLst>
                <a:ext uri="{FF2B5EF4-FFF2-40B4-BE49-F238E27FC236}">
                  <a16:creationId xmlns:a16="http://schemas.microsoft.com/office/drawing/2014/main" id="{444338F3-7803-4779-BC8D-1B3F35365F53}"/>
                </a:ext>
              </a:extLst>
            </p:cNvPr>
            <p:cNvSpPr txBox="1"/>
            <p:nvPr/>
          </p:nvSpPr>
          <p:spPr bwMode="auto">
            <a:xfrm>
              <a:off x="878291" y="3216466"/>
              <a:ext cx="5959237" cy="369328"/>
            </a:xfrm>
            <a:prstGeom prst="rect">
              <a:avLst/>
            </a:prstGeom>
            <a:grpFill/>
            <a:ln w="12700">
              <a:miter lim="400000"/>
            </a:ln>
          </p:spPr>
          <p:txBody>
            <a:bodyPr wrap="square" lIns="45718" tIns="45718" rIns="45718" bIns="45718">
              <a:spAutoFit/>
            </a:bodyPr>
            <a:lstStyle>
              <a:lvl1pPr>
                <a:defRPr>
                  <a:latin typeface="Fibel Nord"/>
                  <a:ea typeface="Fibel Nord"/>
                  <a:cs typeface="Fibel Nord"/>
                </a:defRPr>
              </a:lvl1pPr>
            </a:lstStyle>
            <a:p>
              <a:pPr>
                <a:defRPr/>
              </a:pPr>
              <a:r>
                <a:rPr spc="50" dirty="0"/>
                <a:t>Bilde </a:t>
              </a:r>
              <a:r>
                <a:rPr spc="50" dirty="0" err="1"/>
                <a:t>Satzgefüge</a:t>
              </a:r>
              <a:r>
                <a:rPr spc="50" dirty="0"/>
                <a:t> </a:t>
              </a:r>
              <a:r>
                <a:rPr spc="50" dirty="0" err="1"/>
                <a:t>aus</a:t>
              </a:r>
              <a:r>
                <a:rPr spc="50" dirty="0"/>
                <a:t> den </a:t>
              </a:r>
              <a:r>
                <a:rPr spc="50" dirty="0" err="1"/>
                <a:t>zwei</a:t>
              </a:r>
              <a:r>
                <a:rPr spc="50" dirty="0"/>
                <a:t> </a:t>
              </a:r>
              <a:r>
                <a:rPr spc="50" dirty="0" err="1"/>
                <a:t>Sätzen</a:t>
              </a:r>
              <a:r>
                <a:rPr lang="de-DE" spc="50" dirty="0"/>
                <a:t> mit der Konjunktion „</a:t>
              </a:r>
              <a:r>
                <a:rPr lang="de-DE" b="1" spc="50" dirty="0"/>
                <a:t>und</a:t>
              </a:r>
              <a:r>
                <a:rPr spc="50" dirty="0"/>
                <a:t>.</a:t>
              </a:r>
              <a:r>
                <a:rPr lang="de-DE" spc="50" dirty="0"/>
                <a:t>"</a:t>
              </a:r>
              <a:endParaRPr spc="50" dirty="0"/>
            </a:p>
          </p:txBody>
        </p:sp>
        <p:grpSp>
          <p:nvGrpSpPr>
            <p:cNvPr id="36" name="Oval 22">
              <a:extLst>
                <a:ext uri="{FF2B5EF4-FFF2-40B4-BE49-F238E27FC236}">
                  <a16:creationId xmlns:a16="http://schemas.microsoft.com/office/drawing/2014/main" id="{219AA912-A3F5-4CC6-A8C0-CC538DDA0954}"/>
                </a:ext>
              </a:extLst>
            </p:cNvPr>
            <p:cNvGrpSpPr/>
            <p:nvPr/>
          </p:nvGrpSpPr>
          <p:grpSpPr bwMode="auto">
            <a:xfrm>
              <a:off x="446944" y="3216463"/>
              <a:ext cx="365764" cy="370837"/>
              <a:chOff x="0" y="-1"/>
              <a:chExt cx="365763" cy="370835"/>
            </a:xfrm>
          </p:grpSpPr>
          <p:sp>
            <p:nvSpPr>
              <p:cNvPr id="37" name="Circle">
                <a:extLst>
                  <a:ext uri="{FF2B5EF4-FFF2-40B4-BE49-F238E27FC236}">
                    <a16:creationId xmlns:a16="http://schemas.microsoft.com/office/drawing/2014/main" id="{F19AB37B-3359-4D52-8A8F-53D3628043BA}"/>
                  </a:ext>
                </a:extLst>
              </p:cNvPr>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spc="50"/>
              </a:p>
            </p:txBody>
          </p:sp>
          <p:sp>
            <p:nvSpPr>
              <p:cNvPr id="38" name="1">
                <a:extLst>
                  <a:ext uri="{FF2B5EF4-FFF2-40B4-BE49-F238E27FC236}">
                    <a16:creationId xmlns:a16="http://schemas.microsoft.com/office/drawing/2014/main" id="{BCF436CE-803B-4019-AC0D-973E9817799F}"/>
                  </a:ext>
                </a:extLst>
              </p:cNvPr>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spc="50" dirty="0"/>
                  <a:t>1</a:t>
                </a:r>
              </a:p>
            </p:txBody>
          </p:sp>
        </p:grpSp>
      </p:grpSp>
      <p:sp>
        <p:nvSpPr>
          <p:cNvPr id="39" name="TextBox 7">
            <a:extLst>
              <a:ext uri="{FF2B5EF4-FFF2-40B4-BE49-F238E27FC236}">
                <a16:creationId xmlns:a16="http://schemas.microsoft.com/office/drawing/2014/main" id="{1AFBF67C-FFF7-459B-9E12-31050A19504C}"/>
              </a:ext>
            </a:extLst>
          </p:cNvPr>
          <p:cNvSpPr txBox="1"/>
          <p:nvPr/>
        </p:nvSpPr>
        <p:spPr bwMode="auto">
          <a:xfrm>
            <a:off x="258848" y="1455433"/>
            <a:ext cx="3737628" cy="646327"/>
          </a:xfrm>
          <a:prstGeom prst="rect">
            <a:avLst/>
          </a:prstGeom>
          <a:grpFill/>
          <a:ln w="12700">
            <a:miter lim="400000"/>
          </a:ln>
        </p:spPr>
        <p:txBody>
          <a:bodyPr lIns="45718" tIns="45718" rIns="45718" bIns="45718">
            <a:spAutoFit/>
          </a:bodyPr>
          <a:lstStyle>
            <a:lvl1pPr>
              <a:defRPr sz="1400">
                <a:latin typeface="Fibel Nord"/>
                <a:ea typeface="Fibel Nord"/>
                <a:cs typeface="Fibel Nord"/>
              </a:defRPr>
            </a:lvl1pPr>
          </a:lstStyle>
          <a:p>
            <a:pPr>
              <a:defRPr/>
            </a:pPr>
            <a:r>
              <a:rPr lang="de-DE" sz="1800" b="1" spc="50" dirty="0"/>
              <a:t>Beispiel:</a:t>
            </a:r>
          </a:p>
          <a:p>
            <a:pPr>
              <a:defRPr/>
            </a:pPr>
            <a:r>
              <a:rPr sz="1800" spc="50" dirty="0"/>
              <a:t>Der </a:t>
            </a:r>
            <a:r>
              <a:rPr sz="1800" spc="50" dirty="0" err="1"/>
              <a:t>Drache</a:t>
            </a:r>
            <a:r>
              <a:rPr sz="1800" spc="50" dirty="0"/>
              <a:t> </a:t>
            </a:r>
            <a:r>
              <a:rPr sz="1800" spc="50" dirty="0" err="1"/>
              <a:t>ist</a:t>
            </a:r>
            <a:r>
              <a:rPr sz="1800" spc="50" dirty="0"/>
              <a:t> rot. Der </a:t>
            </a:r>
            <a:r>
              <a:rPr sz="1800" spc="50" dirty="0" err="1"/>
              <a:t>Drache</a:t>
            </a:r>
            <a:r>
              <a:rPr sz="1800" spc="50" dirty="0"/>
              <a:t> </a:t>
            </a:r>
            <a:r>
              <a:rPr sz="1800" spc="50" dirty="0" err="1"/>
              <a:t>ist</a:t>
            </a:r>
            <a:r>
              <a:rPr sz="1800" spc="50" dirty="0"/>
              <a:t> </a:t>
            </a:r>
            <a:r>
              <a:rPr sz="1800" spc="50" dirty="0" err="1"/>
              <a:t>schuppig</a:t>
            </a:r>
            <a:r>
              <a:rPr sz="1800" spc="50" dirty="0"/>
              <a:t>.</a:t>
            </a:r>
          </a:p>
        </p:txBody>
      </p:sp>
      <p:sp>
        <p:nvSpPr>
          <p:cNvPr id="40" name="TextBox 39">
            <a:extLst>
              <a:ext uri="{FF2B5EF4-FFF2-40B4-BE49-F238E27FC236}">
                <a16:creationId xmlns:a16="http://schemas.microsoft.com/office/drawing/2014/main" id="{E5489D72-E35B-4FF4-8756-1B42FE6F2A2A}"/>
              </a:ext>
            </a:extLst>
          </p:cNvPr>
          <p:cNvSpPr txBox="1"/>
          <p:nvPr/>
        </p:nvSpPr>
        <p:spPr bwMode="auto">
          <a:xfrm>
            <a:off x="210080" y="789831"/>
            <a:ext cx="6627449" cy="646331"/>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Konjunktionen sind Bindewörter. Sie verbinden Wörter, Wortgruppen oder Sätze miteinander und bilden dabei Satzgefüge.</a:t>
            </a:r>
          </a:p>
        </p:txBody>
      </p:sp>
      <p:sp>
        <p:nvSpPr>
          <p:cNvPr id="41" name="TextBox 40">
            <a:extLst>
              <a:ext uri="{FF2B5EF4-FFF2-40B4-BE49-F238E27FC236}">
                <a16:creationId xmlns:a16="http://schemas.microsoft.com/office/drawing/2014/main" id="{3F6B9883-EF4F-45A0-953B-E972F9686C47}"/>
              </a:ext>
            </a:extLst>
          </p:cNvPr>
          <p:cNvSpPr txBox="1"/>
          <p:nvPr/>
        </p:nvSpPr>
        <p:spPr bwMode="auto">
          <a:xfrm>
            <a:off x="210080" y="2051449"/>
            <a:ext cx="4608576" cy="36933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b="1" spc="50" dirty="0">
                <a:latin typeface="Fibel Nord" panose="020B0603050302020204" pitchFamily="34" charset="0"/>
              </a:rPr>
              <a:t>Satzgefüge</a:t>
            </a:r>
            <a:r>
              <a:rPr lang="de-DE" spc="50" dirty="0">
                <a:latin typeface="Fibel Nord" panose="020B0603050302020204" pitchFamily="34" charset="0"/>
              </a:rPr>
              <a:t>: Der Drache ist rot und schuppig.</a:t>
            </a:r>
          </a:p>
        </p:txBody>
      </p:sp>
      <p:cxnSp>
        <p:nvCxnSpPr>
          <p:cNvPr id="42" name="Straight Connector 41">
            <a:extLst>
              <a:ext uri="{FF2B5EF4-FFF2-40B4-BE49-F238E27FC236}">
                <a16:creationId xmlns:a16="http://schemas.microsoft.com/office/drawing/2014/main" id="{FBCCD366-D934-48FF-966F-C8B201404CCB}"/>
              </a:ext>
            </a:extLst>
          </p:cNvPr>
          <p:cNvCxnSpPr>
            <a:cxnSpLocks/>
          </p:cNvCxnSpPr>
          <p:nvPr/>
        </p:nvCxnSpPr>
        <p:spPr bwMode="auto">
          <a:xfrm>
            <a:off x="2871968" y="2346932"/>
            <a:ext cx="279887"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sp>
        <p:nvSpPr>
          <p:cNvPr id="32" name="Slide Number Placeholder 3">
            <a:extLst>
              <a:ext uri="{FF2B5EF4-FFF2-40B4-BE49-F238E27FC236}">
                <a16:creationId xmlns:a16="http://schemas.microsoft.com/office/drawing/2014/main" id="{1183F415-7B8A-4C0A-A648-1E7BC10E999A}"/>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65</a:t>
            </a:fld>
            <a:endParaRPr lang="de-DE" dirty="0"/>
          </a:p>
        </p:txBody>
      </p:sp>
    </p:spTree>
    <p:extLst>
      <p:ext uri="{BB962C8B-B14F-4D97-AF65-F5344CB8AC3E}">
        <p14:creationId xmlns:p14="http://schemas.microsoft.com/office/powerpoint/2010/main" val="3953835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4" name="Picture 43">
            <a:extLst>
              <a:ext uri="{FF2B5EF4-FFF2-40B4-BE49-F238E27FC236}">
                <a16:creationId xmlns:a16="http://schemas.microsoft.com/office/drawing/2014/main" id="{5AC7EE84-4755-4C5C-94DC-3C42AF6E6D8F}"/>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bwMode="auto">
          <a:xfrm>
            <a:off x="88801" y="5913011"/>
            <a:ext cx="6478907" cy="1211919"/>
          </a:xfrm>
          <a:prstGeom prst="rect">
            <a:avLst/>
          </a:prstGeom>
        </p:spPr>
      </p:pic>
      <p:grpSp>
        <p:nvGrpSpPr>
          <p:cNvPr id="1245" name="Group 25"/>
          <p:cNvGrpSpPr/>
          <p:nvPr/>
        </p:nvGrpSpPr>
        <p:grpSpPr bwMode="auto">
          <a:xfrm>
            <a:off x="480122" y="3667662"/>
            <a:ext cx="748617" cy="365765"/>
            <a:chOff x="0" y="0"/>
            <a:chExt cx="748616" cy="365764"/>
          </a:xfrm>
        </p:grpSpPr>
        <p:sp>
          <p:nvSpPr>
            <p:cNvPr id="1243" name="Oval 26"/>
            <p:cNvSpPr/>
            <p:nvPr/>
          </p:nvSpPr>
          <p:spPr bwMode="auto">
            <a:xfrm>
              <a:off x="0" y="-1"/>
              <a:ext cx="365765"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4" name="TextBox 27"/>
            <p:cNvSpPr txBox="1"/>
            <p:nvPr/>
          </p:nvSpPr>
          <p:spPr bwMode="auto">
            <a:xfrm>
              <a:off x="78053" y="2871"/>
              <a:ext cx="670564"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b.</a:t>
              </a:r>
            </a:p>
          </p:txBody>
        </p:sp>
      </p:grpSp>
      <p:grpSp>
        <p:nvGrpSpPr>
          <p:cNvPr id="1248" name="Group 28"/>
          <p:cNvGrpSpPr/>
          <p:nvPr/>
        </p:nvGrpSpPr>
        <p:grpSpPr bwMode="auto">
          <a:xfrm>
            <a:off x="480123" y="5518188"/>
            <a:ext cx="748616" cy="365765"/>
            <a:chOff x="0" y="0"/>
            <a:chExt cx="748615" cy="365764"/>
          </a:xfrm>
        </p:grpSpPr>
        <p:sp>
          <p:nvSpPr>
            <p:cNvPr id="1246" name="Oval 29"/>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7" name="TextBox 30"/>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rPr dirty="0"/>
                <a:t>c.</a:t>
              </a:r>
            </a:p>
          </p:txBody>
        </p:sp>
      </p:grpSp>
      <p:grpSp>
        <p:nvGrpSpPr>
          <p:cNvPr id="1252" name="Group 63"/>
          <p:cNvGrpSpPr/>
          <p:nvPr/>
        </p:nvGrpSpPr>
        <p:grpSpPr bwMode="auto">
          <a:xfrm>
            <a:off x="480123" y="1826162"/>
            <a:ext cx="748616" cy="365765"/>
            <a:chOff x="0" y="0"/>
            <a:chExt cx="748615" cy="365764"/>
          </a:xfrm>
        </p:grpSpPr>
        <p:sp>
          <p:nvSpPr>
            <p:cNvPr id="1250" name="Oval 64"/>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51" name="TextBox 65"/>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a.</a:t>
              </a:r>
            </a:p>
          </p:txBody>
        </p:sp>
      </p:grpSp>
      <p:pic>
        <p:nvPicPr>
          <p:cNvPr id="9" name="Picture 8">
            <a:extLst>
              <a:ext uri="{FF2B5EF4-FFF2-40B4-BE49-F238E27FC236}">
                <a16:creationId xmlns:a16="http://schemas.microsoft.com/office/drawing/2014/main" id="{825B1839-05A2-4A9F-960E-C5D08F0654C4}"/>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a:xfrm>
            <a:off x="88801" y="2212102"/>
            <a:ext cx="6478907" cy="1211919"/>
          </a:xfrm>
          <a:prstGeom prst="rect">
            <a:avLst/>
          </a:prstGeom>
        </p:spPr>
      </p:pic>
      <p:pic>
        <p:nvPicPr>
          <p:cNvPr id="43" name="Picture 42">
            <a:extLst>
              <a:ext uri="{FF2B5EF4-FFF2-40B4-BE49-F238E27FC236}">
                <a16:creationId xmlns:a16="http://schemas.microsoft.com/office/drawing/2014/main" id="{4341497B-814D-40C3-8C2A-80F71E4B9987}"/>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bwMode="auto">
          <a:xfrm>
            <a:off x="109273" y="4055579"/>
            <a:ext cx="6478907" cy="1211919"/>
          </a:xfrm>
          <a:prstGeom prst="rect">
            <a:avLst/>
          </a:prstGeom>
        </p:spPr>
      </p:pic>
      <p:sp>
        <p:nvSpPr>
          <p:cNvPr id="27" name="Rectangle 3">
            <a:extLst>
              <a:ext uri="{FF2B5EF4-FFF2-40B4-BE49-F238E27FC236}">
                <a16:creationId xmlns:a16="http://schemas.microsoft.com/office/drawing/2014/main" id="{B15B46AA-23A6-4A21-9B89-ED81077B2EC1}"/>
              </a:ext>
            </a:extLst>
          </p:cNvPr>
          <p:cNvSpPr/>
          <p:nvPr/>
        </p:nvSpPr>
        <p:spPr bwMode="auto">
          <a:xfrm>
            <a:off x="-87819" y="-2310"/>
            <a:ext cx="7156077" cy="365767"/>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grpSp>
        <p:nvGrpSpPr>
          <p:cNvPr id="28" name="Group 27">
            <a:extLst>
              <a:ext uri="{FF2B5EF4-FFF2-40B4-BE49-F238E27FC236}">
                <a16:creationId xmlns:a16="http://schemas.microsoft.com/office/drawing/2014/main" id="{BB279F84-CEBC-41B8-9481-88D6D1D4F50F}"/>
              </a:ext>
            </a:extLst>
          </p:cNvPr>
          <p:cNvGrpSpPr/>
          <p:nvPr/>
        </p:nvGrpSpPr>
        <p:grpSpPr bwMode="auto">
          <a:xfrm>
            <a:off x="446944" y="632647"/>
            <a:ext cx="6390584" cy="370837"/>
            <a:chOff x="446944" y="3216463"/>
            <a:chExt cx="6390584" cy="370837"/>
          </a:xfrm>
        </p:grpSpPr>
        <p:sp>
          <p:nvSpPr>
            <p:cNvPr id="29" name="TextBox 21">
              <a:extLst>
                <a:ext uri="{FF2B5EF4-FFF2-40B4-BE49-F238E27FC236}">
                  <a16:creationId xmlns:a16="http://schemas.microsoft.com/office/drawing/2014/main" id="{4AF13D76-ADB5-4C9A-A033-765E8D27856A}"/>
                </a:ext>
              </a:extLst>
            </p:cNvPr>
            <p:cNvSpPr txBox="1"/>
            <p:nvPr/>
          </p:nvSpPr>
          <p:spPr bwMode="auto">
            <a:xfrm>
              <a:off x="878291" y="3216466"/>
              <a:ext cx="5959237" cy="369328"/>
            </a:xfrm>
            <a:prstGeom prst="rect">
              <a:avLst/>
            </a:prstGeom>
            <a:grpFill/>
            <a:ln w="12700">
              <a:miter lim="400000"/>
            </a:ln>
          </p:spPr>
          <p:txBody>
            <a:bodyPr wrap="square" lIns="45718" tIns="45718" rIns="45718" bIns="45718">
              <a:spAutoFit/>
            </a:bodyPr>
            <a:lstStyle>
              <a:lvl1pPr>
                <a:defRPr>
                  <a:latin typeface="Fibel Nord"/>
                  <a:ea typeface="Fibel Nord"/>
                  <a:cs typeface="Fibel Nord"/>
                </a:defRPr>
              </a:lvl1pPr>
            </a:lstStyle>
            <a:p>
              <a:pPr>
                <a:defRPr/>
              </a:pPr>
              <a:r>
                <a:rPr lang="de-DE" spc="50" dirty="0"/>
                <a:t>Schreibe deine eigenen Sätze mit der Konjunktion „</a:t>
              </a:r>
              <a:r>
                <a:rPr lang="de-DE" b="1" spc="50" dirty="0"/>
                <a:t>und</a:t>
              </a:r>
              <a:r>
                <a:rPr lang="de-DE" spc="50" dirty="0"/>
                <a:t>.“</a:t>
              </a:r>
              <a:endParaRPr spc="50" dirty="0"/>
            </a:p>
          </p:txBody>
        </p:sp>
        <p:grpSp>
          <p:nvGrpSpPr>
            <p:cNvPr id="32" name="Oval 22">
              <a:extLst>
                <a:ext uri="{FF2B5EF4-FFF2-40B4-BE49-F238E27FC236}">
                  <a16:creationId xmlns:a16="http://schemas.microsoft.com/office/drawing/2014/main" id="{6741762A-8DFE-476E-BCD6-0CCDC8292317}"/>
                </a:ext>
              </a:extLst>
            </p:cNvPr>
            <p:cNvGrpSpPr/>
            <p:nvPr/>
          </p:nvGrpSpPr>
          <p:grpSpPr bwMode="auto">
            <a:xfrm>
              <a:off x="446944" y="3216463"/>
              <a:ext cx="365764" cy="370837"/>
              <a:chOff x="0" y="-1"/>
              <a:chExt cx="365763" cy="370835"/>
            </a:xfrm>
          </p:grpSpPr>
          <p:sp>
            <p:nvSpPr>
              <p:cNvPr id="33" name="Circle">
                <a:extLst>
                  <a:ext uri="{FF2B5EF4-FFF2-40B4-BE49-F238E27FC236}">
                    <a16:creationId xmlns:a16="http://schemas.microsoft.com/office/drawing/2014/main" id="{30C9941B-AF28-44C7-91A0-309D6AAF1854}"/>
                  </a:ext>
                </a:extLst>
              </p:cNvPr>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spc="50"/>
              </a:p>
            </p:txBody>
          </p:sp>
          <p:sp>
            <p:nvSpPr>
              <p:cNvPr id="45" name="1">
                <a:extLst>
                  <a:ext uri="{FF2B5EF4-FFF2-40B4-BE49-F238E27FC236}">
                    <a16:creationId xmlns:a16="http://schemas.microsoft.com/office/drawing/2014/main" id="{5A92FAAE-6B4E-4CFA-9F50-3604C00E27EA}"/>
                  </a:ext>
                </a:extLst>
              </p:cNvPr>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spc="50" dirty="0"/>
                  <a:t>2</a:t>
                </a:r>
                <a:endParaRPr spc="50" dirty="0"/>
              </a:p>
            </p:txBody>
          </p:sp>
        </p:grpSp>
      </p:grpSp>
      <p:sp>
        <p:nvSpPr>
          <p:cNvPr id="22" name="Slide Number Placeholder 3">
            <a:extLst>
              <a:ext uri="{FF2B5EF4-FFF2-40B4-BE49-F238E27FC236}">
                <a16:creationId xmlns:a16="http://schemas.microsoft.com/office/drawing/2014/main" id="{A49720BD-E2D6-433E-AEFE-1C46DA4A56D3}"/>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66</a:t>
            </a:fld>
            <a:endParaRPr lang="de-DE" dirty="0"/>
          </a:p>
        </p:txBody>
      </p:sp>
    </p:spTree>
    <p:extLst>
      <p:ext uri="{BB962C8B-B14F-4D97-AF65-F5344CB8AC3E}">
        <p14:creationId xmlns:p14="http://schemas.microsoft.com/office/powerpoint/2010/main" val="2917826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 name="Rectangle 14">
            <a:extLst>
              <a:ext uri="{FF2B5EF4-FFF2-40B4-BE49-F238E27FC236}">
                <a16:creationId xmlns:a16="http://schemas.microsoft.com/office/drawing/2014/main" id="{C3022F82-0DF8-42C7-BB8E-56893C328BE6}"/>
              </a:ext>
            </a:extLst>
          </p:cNvPr>
          <p:cNvSpPr/>
          <p:nvPr/>
        </p:nvSpPr>
        <p:spPr bwMode="auto">
          <a:xfrm>
            <a:off x="1364776" y="5925233"/>
            <a:ext cx="4408227" cy="3898880"/>
          </a:xfrm>
          <a:custGeom>
            <a:avLst/>
            <a:gdLst>
              <a:gd name="connsiteX0" fmla="*/ 0 w 4408227"/>
              <a:gd name="connsiteY0" fmla="*/ 0 h 3898880"/>
              <a:gd name="connsiteX1" fmla="*/ 4408227 w 4408227"/>
              <a:gd name="connsiteY1" fmla="*/ 0 h 3898880"/>
              <a:gd name="connsiteX2" fmla="*/ 4408227 w 4408227"/>
              <a:gd name="connsiteY2" fmla="*/ 3898880 h 3898880"/>
              <a:gd name="connsiteX3" fmla="*/ 0 w 4408227"/>
              <a:gd name="connsiteY3" fmla="*/ 3898880 h 3898880"/>
              <a:gd name="connsiteX4" fmla="*/ 0 w 4408227"/>
              <a:gd name="connsiteY4" fmla="*/ 0 h 389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227" h="3898880" fill="none" extrusionOk="0">
                <a:moveTo>
                  <a:pt x="0" y="0"/>
                </a:moveTo>
                <a:cubicBezTo>
                  <a:pt x="2107212" y="-33775"/>
                  <a:pt x="2209677" y="138873"/>
                  <a:pt x="4408227" y="0"/>
                </a:cubicBezTo>
                <a:cubicBezTo>
                  <a:pt x="4334456" y="1941380"/>
                  <a:pt x="4252344" y="3250906"/>
                  <a:pt x="4408227" y="3898880"/>
                </a:cubicBezTo>
                <a:cubicBezTo>
                  <a:pt x="3915200" y="3761550"/>
                  <a:pt x="1861387" y="3761024"/>
                  <a:pt x="0" y="3898880"/>
                </a:cubicBezTo>
                <a:cubicBezTo>
                  <a:pt x="152408" y="2698861"/>
                  <a:pt x="73868" y="926683"/>
                  <a:pt x="0" y="0"/>
                </a:cubicBezTo>
                <a:close/>
              </a:path>
              <a:path w="4408227" h="3898880" stroke="0" extrusionOk="0">
                <a:moveTo>
                  <a:pt x="0" y="0"/>
                </a:moveTo>
                <a:cubicBezTo>
                  <a:pt x="913679" y="-101487"/>
                  <a:pt x="3200399" y="-162162"/>
                  <a:pt x="4408227" y="0"/>
                </a:cubicBezTo>
                <a:cubicBezTo>
                  <a:pt x="4468940" y="521069"/>
                  <a:pt x="4347155" y="2015001"/>
                  <a:pt x="4408227" y="3898880"/>
                </a:cubicBezTo>
                <a:cubicBezTo>
                  <a:pt x="2332948" y="3948945"/>
                  <a:pt x="447824" y="3740431"/>
                  <a:pt x="0" y="3898880"/>
                </a:cubicBezTo>
                <a:cubicBezTo>
                  <a:pt x="-24452" y="2280991"/>
                  <a:pt x="-67663" y="1685756"/>
                  <a:pt x="0" y="0"/>
                </a:cubicBezTo>
                <a:close/>
              </a:path>
            </a:pathLst>
          </a:custGeom>
          <a:solidFill>
            <a:schemeClr val="accent5">
              <a:lumMod val="20000"/>
              <a:lumOff val="80000"/>
            </a:schemeClr>
          </a:solidFill>
          <a:ln w="25400" cap="flat">
            <a:solidFill>
              <a:schemeClr val="accent5"/>
            </a:solidFill>
            <a:prstDash val="solid"/>
            <a:round/>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8a: Sätze verbinden - Konjunktionen</a:t>
            </a:r>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6" name="Picture 5">
            <a:extLst>
              <a:ext uri="{FF2B5EF4-FFF2-40B4-BE49-F238E27FC236}">
                <a16:creationId xmlns:a16="http://schemas.microsoft.com/office/drawing/2014/main" id="{87658453-79E1-4807-AD50-3AA1A2C4B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615" y="2734230"/>
            <a:ext cx="2218770" cy="2218770"/>
          </a:xfrm>
          <a:prstGeom prst="rect">
            <a:avLst/>
          </a:prstGeom>
        </p:spPr>
      </p:pic>
      <p:pic>
        <p:nvPicPr>
          <p:cNvPr id="14" name="Picture 18" descr="Picture 18">
            <a:extLst>
              <a:ext uri="{FF2B5EF4-FFF2-40B4-BE49-F238E27FC236}">
                <a16:creationId xmlns:a16="http://schemas.microsoft.com/office/drawing/2014/main" id="{83E82A13-E9B0-424D-B024-459A736C2D76}"/>
              </a:ext>
            </a:extLst>
          </p:cNvPr>
          <p:cNvPicPr>
            <a:picLocks noChangeAspect="1"/>
          </p:cNvPicPr>
          <p:nvPr/>
        </p:nvPicPr>
        <p:blipFill>
          <a:blip r:embed="rId3"/>
          <a:stretch/>
        </p:blipFill>
        <p:spPr bwMode="auto">
          <a:xfrm>
            <a:off x="632974" y="5735523"/>
            <a:ext cx="5592052" cy="4278299"/>
          </a:xfrm>
          <a:prstGeom prst="rect">
            <a:avLst/>
          </a:prstGeom>
          <a:ln w="12700">
            <a:miter lim="400000"/>
          </a:ln>
        </p:spPr>
      </p:pic>
      <p:pic>
        <p:nvPicPr>
          <p:cNvPr id="16" name="Picture 15">
            <a:extLst>
              <a:ext uri="{FF2B5EF4-FFF2-40B4-BE49-F238E27FC236}">
                <a16:creationId xmlns:a16="http://schemas.microsoft.com/office/drawing/2014/main" id="{E7C6A0DB-4830-4719-B73D-D1E20D7669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sp>
        <p:nvSpPr>
          <p:cNvPr id="12" name="Slide Number Placeholder 3">
            <a:extLst>
              <a:ext uri="{FF2B5EF4-FFF2-40B4-BE49-F238E27FC236}">
                <a16:creationId xmlns:a16="http://schemas.microsoft.com/office/drawing/2014/main" id="{00EDFCF3-5B96-4C51-AB9A-8DDA31029723}"/>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67</a:t>
            </a:fld>
            <a:endParaRPr lang="de-DE" dirty="0"/>
          </a:p>
        </p:txBody>
      </p:sp>
    </p:spTree>
    <p:extLst>
      <p:ext uri="{BB962C8B-B14F-4D97-AF65-F5344CB8AC3E}">
        <p14:creationId xmlns:p14="http://schemas.microsoft.com/office/powerpoint/2010/main" val="1034321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42285459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6" name="Picture 35">
            <a:extLst>
              <a:ext uri="{FF2B5EF4-FFF2-40B4-BE49-F238E27FC236}">
                <a16:creationId xmlns:a16="http://schemas.microsoft.com/office/drawing/2014/main" id="{3D8BBD71-F82E-4C16-AF46-CD1CEA6569F3}"/>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305465" y="6713174"/>
            <a:ext cx="6547985" cy="1042644"/>
          </a:xfrm>
          <a:prstGeom prst="rect">
            <a:avLst/>
          </a:prstGeom>
        </p:spPr>
      </p:pic>
      <p:pic>
        <p:nvPicPr>
          <p:cNvPr id="39" name="Picture 38">
            <a:extLst>
              <a:ext uri="{FF2B5EF4-FFF2-40B4-BE49-F238E27FC236}">
                <a16:creationId xmlns:a16="http://schemas.microsoft.com/office/drawing/2014/main" id="{7B75840C-5410-4CCE-AF14-111C11674456}"/>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300913" y="8235493"/>
            <a:ext cx="6547985" cy="1042644"/>
          </a:xfrm>
          <a:prstGeom prst="rect">
            <a:avLst/>
          </a:prstGeom>
        </p:spPr>
      </p:pic>
      <p:sp>
        <p:nvSpPr>
          <p:cNvPr id="1145" name="Rectangle 43"/>
          <p:cNvSpPr/>
          <p:nvPr/>
        </p:nvSpPr>
        <p:spPr bwMode="auto">
          <a:xfrm>
            <a:off x="0" y="737238"/>
            <a:ext cx="6858001" cy="2441843"/>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graphicFrame>
        <p:nvGraphicFramePr>
          <p:cNvPr id="1148" name="Table 5"/>
          <p:cNvGraphicFramePr>
            <a:graphicFrameLocks/>
          </p:cNvGraphicFramePr>
          <p:nvPr>
            <p:extLst>
              <p:ext uri="{D42A27DB-BD31-4B8C-83A1-F6EECF244321}">
                <p14:modId xmlns:p14="http://schemas.microsoft.com/office/powerpoint/2010/main" val="4217289700"/>
              </p:ext>
            </p:extLst>
          </p:nvPr>
        </p:nvGraphicFramePr>
        <p:xfrm>
          <a:off x="1131001" y="4139779"/>
          <a:ext cx="4594644" cy="370840"/>
        </p:xfrm>
        <a:graphic>
          <a:graphicData uri="http://schemas.openxmlformats.org/drawingml/2006/table">
            <a:tbl>
              <a:tblPr>
                <a:tableStyleId>{4C3C2611-4C71-4FC5-86AE-919BDF0F9419}</a:tableStyleId>
              </a:tblPr>
              <a:tblGrid>
                <a:gridCol w="1531548">
                  <a:extLst>
                    <a:ext uri="{9D8B030D-6E8A-4147-A177-3AD203B41FA5}">
                      <a16:colId xmlns:a16="http://schemas.microsoft.com/office/drawing/2014/main" val="20000"/>
                    </a:ext>
                  </a:extLst>
                </a:gridCol>
                <a:gridCol w="1531548">
                  <a:extLst>
                    <a:ext uri="{9D8B030D-6E8A-4147-A177-3AD203B41FA5}">
                      <a16:colId xmlns:a16="http://schemas.microsoft.com/office/drawing/2014/main" val="20001"/>
                    </a:ext>
                  </a:extLst>
                </a:gridCol>
                <a:gridCol w="1531548">
                  <a:extLst>
                    <a:ext uri="{9D8B030D-6E8A-4147-A177-3AD203B41FA5}">
                      <a16:colId xmlns:a16="http://schemas.microsoft.com/office/drawing/2014/main" val="20002"/>
                    </a:ext>
                  </a:extLst>
                </a:gridCol>
              </a:tblGrid>
              <a:tr h="370840">
                <a:tc>
                  <a:txBody>
                    <a:bodyPr/>
                    <a:lstStyle/>
                    <a:p>
                      <a:pPr algn="ctr" defTabSz="685800">
                        <a:defRPr sz="1800"/>
                      </a:pPr>
                      <a:r>
                        <a:rPr sz="1800" spc="50" baseline="0" dirty="0" err="1">
                          <a:latin typeface="Fibel Nord"/>
                          <a:ea typeface="Fibel Nord"/>
                          <a:cs typeface="Fibel Nord"/>
                        </a:rPr>
                        <a:t>aber</a:t>
                      </a:r>
                      <a:endParaRPr sz="2000" spc="50" baseline="0" dirty="0"/>
                    </a:p>
                  </a:txBody>
                  <a:tcPr marL="45720" marR="45720"/>
                </a:tc>
                <a:tc>
                  <a:txBody>
                    <a:bodyPr/>
                    <a:lstStyle/>
                    <a:p>
                      <a:pPr algn="ctr" defTabSz="685800">
                        <a:defRPr sz="1800"/>
                      </a:pPr>
                      <a:r>
                        <a:rPr sz="1800" spc="50" baseline="0">
                          <a:latin typeface="Fibel Nord"/>
                          <a:ea typeface="Fibel Nord"/>
                          <a:cs typeface="Fibel Nord"/>
                        </a:rPr>
                        <a:t>sondern</a:t>
                      </a:r>
                      <a:endParaRPr sz="2000" spc="50" baseline="0"/>
                    </a:p>
                  </a:txBody>
                  <a:tcPr marL="45720" marR="45720"/>
                </a:tc>
                <a:tc>
                  <a:txBody>
                    <a:bodyPr/>
                    <a:lstStyle/>
                    <a:p>
                      <a:pPr algn="ctr" defTabSz="685800">
                        <a:defRPr sz="1800"/>
                      </a:pPr>
                      <a:r>
                        <a:rPr sz="1800" spc="50" baseline="0" dirty="0" err="1">
                          <a:latin typeface="Fibel Nord"/>
                          <a:ea typeface="Fibel Nord"/>
                          <a:cs typeface="Fibel Nord"/>
                        </a:rPr>
                        <a:t>denn</a:t>
                      </a:r>
                      <a:endParaRPr sz="2000" spc="50" baseline="0" dirty="0"/>
                    </a:p>
                  </a:txBody>
                  <a:tcPr marL="45720" marR="45720"/>
                </a:tc>
                <a:extLst>
                  <a:ext uri="{0D108BD9-81ED-4DB2-BD59-A6C34878D82A}">
                    <a16:rowId xmlns:a16="http://schemas.microsoft.com/office/drawing/2014/main" val="10000"/>
                  </a:ext>
                </a:extLst>
              </a:tr>
            </a:tbl>
          </a:graphicData>
        </a:graphic>
      </p:graphicFrame>
      <p:grpSp>
        <p:nvGrpSpPr>
          <p:cNvPr id="1153" name="Group"/>
          <p:cNvGrpSpPr/>
          <p:nvPr/>
        </p:nvGrpSpPr>
        <p:grpSpPr bwMode="auto">
          <a:xfrm>
            <a:off x="435840" y="3317818"/>
            <a:ext cx="6434164" cy="650242"/>
            <a:chOff x="0" y="0"/>
            <a:chExt cx="6434163" cy="650240"/>
          </a:xfrm>
        </p:grpSpPr>
        <p:sp>
          <p:nvSpPr>
            <p:cNvPr id="1149" name="TextBox 21"/>
            <p:cNvSpPr txBox="1"/>
            <p:nvPr/>
          </p:nvSpPr>
          <p:spPr bwMode="auto">
            <a:xfrm>
              <a:off x="431348" y="3"/>
              <a:ext cx="6002815" cy="65023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Bilde Satzgefüge aus den zwei Sätzen mit den Konjunktionen aus dem Kasten.</a:t>
              </a:r>
            </a:p>
          </p:txBody>
        </p:sp>
        <p:grpSp>
          <p:nvGrpSpPr>
            <p:cNvPr id="1152" name="Oval 22"/>
            <p:cNvGrpSpPr/>
            <p:nvPr/>
          </p:nvGrpSpPr>
          <p:grpSpPr bwMode="auto">
            <a:xfrm>
              <a:off x="0" y="0"/>
              <a:ext cx="365764" cy="370836"/>
              <a:chOff x="0" y="0"/>
              <a:chExt cx="365763" cy="370835"/>
            </a:xfrm>
          </p:grpSpPr>
          <p:sp>
            <p:nvSpPr>
              <p:cNvPr id="1150"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spc="50"/>
              </a:p>
            </p:txBody>
          </p:sp>
          <p:sp>
            <p:nvSpPr>
              <p:cNvPr id="1151"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spc="50"/>
                  <a:t>1</a:t>
                </a:r>
              </a:p>
            </p:txBody>
          </p:sp>
        </p:grpSp>
      </p:grpSp>
      <p:grpSp>
        <p:nvGrpSpPr>
          <p:cNvPr id="1156" name="Group 25"/>
          <p:cNvGrpSpPr/>
          <p:nvPr/>
        </p:nvGrpSpPr>
        <p:grpSpPr bwMode="auto">
          <a:xfrm>
            <a:off x="598411" y="6333337"/>
            <a:ext cx="748618" cy="365765"/>
            <a:chOff x="0" y="0"/>
            <a:chExt cx="748616" cy="365764"/>
          </a:xfrm>
        </p:grpSpPr>
        <p:sp>
          <p:nvSpPr>
            <p:cNvPr id="1154" name="Oval 26"/>
            <p:cNvSpPr/>
            <p:nvPr/>
          </p:nvSpPr>
          <p:spPr bwMode="auto">
            <a:xfrm>
              <a:off x="0" y="-1"/>
              <a:ext cx="365765"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155" name="TextBox 27"/>
            <p:cNvSpPr txBox="1"/>
            <p:nvPr/>
          </p:nvSpPr>
          <p:spPr bwMode="auto">
            <a:xfrm>
              <a:off x="78053" y="2871"/>
              <a:ext cx="670564"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b.</a:t>
              </a:r>
            </a:p>
          </p:txBody>
        </p:sp>
      </p:grpSp>
      <p:grpSp>
        <p:nvGrpSpPr>
          <p:cNvPr id="1159" name="Group 28"/>
          <p:cNvGrpSpPr/>
          <p:nvPr/>
        </p:nvGrpSpPr>
        <p:grpSpPr bwMode="auto">
          <a:xfrm>
            <a:off x="598411" y="7855192"/>
            <a:ext cx="748617" cy="365765"/>
            <a:chOff x="0" y="0"/>
            <a:chExt cx="748615" cy="365764"/>
          </a:xfrm>
        </p:grpSpPr>
        <p:sp>
          <p:nvSpPr>
            <p:cNvPr id="1157" name="Oval 29"/>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158" name="TextBox 30"/>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c.</a:t>
              </a:r>
            </a:p>
          </p:txBody>
        </p:sp>
      </p:grpSp>
      <p:pic>
        <p:nvPicPr>
          <p:cNvPr id="1163" name="Picture 42" descr="Picture 42"/>
          <p:cNvPicPr>
            <a:picLocks noChangeAspect="1"/>
          </p:cNvPicPr>
          <p:nvPr/>
        </p:nvPicPr>
        <p:blipFill>
          <a:blip r:embed="rId3"/>
          <a:stretch/>
        </p:blipFill>
        <p:spPr bwMode="auto">
          <a:xfrm>
            <a:off x="5037223" y="2110416"/>
            <a:ext cx="1743254" cy="1080001"/>
          </a:xfrm>
          <a:prstGeom prst="rect">
            <a:avLst/>
          </a:prstGeom>
          <a:ln w="12700">
            <a:miter lim="400000"/>
          </a:ln>
        </p:spPr>
      </p:pic>
      <p:grpSp>
        <p:nvGrpSpPr>
          <p:cNvPr id="1170" name="Group 63"/>
          <p:cNvGrpSpPr/>
          <p:nvPr/>
        </p:nvGrpSpPr>
        <p:grpSpPr bwMode="auto">
          <a:xfrm>
            <a:off x="577900" y="4788034"/>
            <a:ext cx="748617" cy="365765"/>
            <a:chOff x="0" y="0"/>
            <a:chExt cx="748615" cy="365764"/>
          </a:xfrm>
        </p:grpSpPr>
        <p:sp>
          <p:nvSpPr>
            <p:cNvPr id="1168" name="Oval 64"/>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169" name="TextBox 65"/>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a.</a:t>
              </a:r>
            </a:p>
          </p:txBody>
        </p:sp>
      </p:grpSp>
      <p:sp>
        <p:nvSpPr>
          <p:cNvPr id="37" name="TextBox 5">
            <a:extLst>
              <a:ext uri="{FF2B5EF4-FFF2-40B4-BE49-F238E27FC236}">
                <a16:creationId xmlns:a16="http://schemas.microsoft.com/office/drawing/2014/main" id="{6ED92B07-1574-4FE5-9E1F-2FF9C5877CBA}"/>
              </a:ext>
            </a:extLst>
          </p:cNvPr>
          <p:cNvSpPr txBox="1"/>
          <p:nvPr/>
        </p:nvSpPr>
        <p:spPr bwMode="auto">
          <a:xfrm>
            <a:off x="258849" y="386645"/>
            <a:ext cx="5908236"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8b: </a:t>
            </a:r>
            <a:r>
              <a:rPr sz="2200" spc="50" dirty="0" err="1"/>
              <a:t>Sätze</a:t>
            </a:r>
            <a:r>
              <a:rPr sz="2200" spc="50" dirty="0"/>
              <a:t> </a:t>
            </a:r>
            <a:r>
              <a:rPr sz="2200" spc="50" dirty="0" err="1"/>
              <a:t>verbinden</a:t>
            </a:r>
            <a:r>
              <a:rPr sz="2200" spc="50" dirty="0"/>
              <a:t> - </a:t>
            </a:r>
            <a:r>
              <a:rPr sz="2200" spc="50" dirty="0" err="1"/>
              <a:t>Konjunktionen</a:t>
            </a:r>
            <a:endParaRPr sz="2200" spc="50" dirty="0"/>
          </a:p>
        </p:txBody>
      </p:sp>
      <p:sp>
        <p:nvSpPr>
          <p:cNvPr id="31" name="TextBox 45">
            <a:extLst>
              <a:ext uri="{FF2B5EF4-FFF2-40B4-BE49-F238E27FC236}">
                <a16:creationId xmlns:a16="http://schemas.microsoft.com/office/drawing/2014/main" id="{30B9B108-1AF2-4F22-A22E-5D5B7F88F9F5}"/>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3" name="TextBox 2">
            <a:extLst>
              <a:ext uri="{FF2B5EF4-FFF2-40B4-BE49-F238E27FC236}">
                <a16:creationId xmlns:a16="http://schemas.microsoft.com/office/drawing/2014/main" id="{12378979-374C-4552-88AA-D2FC4643455F}"/>
              </a:ext>
            </a:extLst>
          </p:cNvPr>
          <p:cNvSpPr txBox="1"/>
          <p:nvPr/>
        </p:nvSpPr>
        <p:spPr bwMode="auto">
          <a:xfrm>
            <a:off x="258849" y="927015"/>
            <a:ext cx="6599151"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Konjunktionen sind Bindewörter. Sie verbinden Wörter, Wortgruppen oder Sätze miteinander und bilden dabei </a:t>
            </a:r>
            <a:r>
              <a:rPr lang="de-DE" b="1" spc="50" dirty="0">
                <a:latin typeface="Fibel Nord" panose="020B0603050302020204" pitchFamily="34" charset="0"/>
              </a:rPr>
              <a:t>Satzgefüge</a:t>
            </a:r>
            <a:r>
              <a:rPr lang="de-DE" spc="50" dirty="0">
                <a:latin typeface="Fibel Nord" panose="020B0603050302020204" pitchFamily="34" charset="0"/>
              </a:rPr>
              <a:t>. Die Konjunktionen </a:t>
            </a:r>
            <a:r>
              <a:rPr lang="de-DE" b="1" spc="50" dirty="0">
                <a:latin typeface="Fibel Nord" panose="020B0603050302020204" pitchFamily="34" charset="0"/>
              </a:rPr>
              <a:t>aber</a:t>
            </a:r>
            <a:r>
              <a:rPr lang="de-DE" spc="50" dirty="0">
                <a:latin typeface="Fibel Nord" panose="020B0603050302020204" pitchFamily="34" charset="0"/>
              </a:rPr>
              <a:t>, </a:t>
            </a:r>
            <a:r>
              <a:rPr lang="de-DE" b="1" spc="50" dirty="0">
                <a:latin typeface="Fibel Nord" panose="020B0603050302020204" pitchFamily="34" charset="0"/>
              </a:rPr>
              <a:t>sondern</a:t>
            </a:r>
            <a:r>
              <a:rPr lang="de-DE" spc="50" dirty="0">
                <a:latin typeface="Fibel Nord" panose="020B0603050302020204" pitchFamily="34" charset="0"/>
              </a:rPr>
              <a:t> und </a:t>
            </a:r>
            <a:r>
              <a:rPr lang="de-DE" b="1" spc="50" dirty="0">
                <a:latin typeface="Fibel Nord" panose="020B0603050302020204" pitchFamily="34" charset="0"/>
              </a:rPr>
              <a:t>denn</a:t>
            </a:r>
            <a:r>
              <a:rPr lang="de-DE" spc="50" dirty="0">
                <a:latin typeface="Fibel Nord" panose="020B0603050302020204" pitchFamily="34" charset="0"/>
              </a:rPr>
              <a:t> brauchen ein Komma.</a:t>
            </a:r>
          </a:p>
        </p:txBody>
      </p:sp>
      <p:sp>
        <p:nvSpPr>
          <p:cNvPr id="32" name="TextBox 31">
            <a:extLst>
              <a:ext uri="{FF2B5EF4-FFF2-40B4-BE49-F238E27FC236}">
                <a16:creationId xmlns:a16="http://schemas.microsoft.com/office/drawing/2014/main" id="{C7C3E8C1-63F8-4C55-8912-395BABA115E2}"/>
              </a:ext>
            </a:extLst>
          </p:cNvPr>
          <p:cNvSpPr txBox="1"/>
          <p:nvPr/>
        </p:nvSpPr>
        <p:spPr bwMode="auto">
          <a:xfrm>
            <a:off x="258848" y="2003711"/>
            <a:ext cx="4931461"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b="1" spc="50" dirty="0">
                <a:latin typeface="Fibel Nord" panose="020B0603050302020204" pitchFamily="34" charset="0"/>
              </a:rPr>
              <a:t>Beispiel:</a:t>
            </a:r>
          </a:p>
          <a:p>
            <a:r>
              <a:rPr lang="de-DE" spc="50" dirty="0">
                <a:latin typeface="Fibel Nord" panose="020B0603050302020204" pitchFamily="34" charset="0"/>
              </a:rPr>
              <a:t>Der Greif kann fliegen. Er ist halb Adler.</a:t>
            </a:r>
          </a:p>
          <a:p>
            <a:r>
              <a:rPr lang="de-DE" b="1" spc="50" dirty="0">
                <a:latin typeface="Fibel Nord" panose="020B0603050302020204" pitchFamily="34" charset="0"/>
              </a:rPr>
              <a:t>Satzgefüge</a:t>
            </a:r>
            <a:r>
              <a:rPr lang="de-DE" spc="50" dirty="0">
                <a:latin typeface="Fibel Nord" panose="020B0603050302020204" pitchFamily="34" charset="0"/>
              </a:rPr>
              <a:t>: Der Greif kann fliegen, denn er ist halb Adler.</a:t>
            </a:r>
          </a:p>
        </p:txBody>
      </p:sp>
      <p:sp>
        <p:nvSpPr>
          <p:cNvPr id="1161" name="Oval 41"/>
          <p:cNvSpPr/>
          <p:nvPr/>
        </p:nvSpPr>
        <p:spPr bwMode="auto">
          <a:xfrm>
            <a:off x="3103319" y="2683099"/>
            <a:ext cx="109648" cy="195316"/>
          </a:xfrm>
          <a:prstGeom prst="ellipse">
            <a:avLst/>
          </a:prstGeom>
          <a:noFill/>
          <a:ln w="19050" cap="flat">
            <a:solidFill>
              <a:srgbClr val="9966FF"/>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cxnSp>
        <p:nvCxnSpPr>
          <p:cNvPr id="38" name="Straight Connector 37">
            <a:extLst>
              <a:ext uri="{FF2B5EF4-FFF2-40B4-BE49-F238E27FC236}">
                <a16:creationId xmlns:a16="http://schemas.microsoft.com/office/drawing/2014/main" id="{4DCE1024-37C2-4853-AEEE-7495971A41BD}"/>
              </a:ext>
            </a:extLst>
          </p:cNvPr>
          <p:cNvCxnSpPr/>
          <p:nvPr/>
        </p:nvCxnSpPr>
        <p:spPr bwMode="auto">
          <a:xfrm>
            <a:off x="3250095" y="2832973"/>
            <a:ext cx="357809"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sp>
        <p:nvSpPr>
          <p:cNvPr id="33" name="TextBox 66">
            <a:extLst>
              <a:ext uri="{FF2B5EF4-FFF2-40B4-BE49-F238E27FC236}">
                <a16:creationId xmlns:a16="http://schemas.microsoft.com/office/drawing/2014/main" id="{D3F25AB1-9EF4-4127-9F19-8C9B7735D116}"/>
              </a:ext>
            </a:extLst>
          </p:cNvPr>
          <p:cNvSpPr txBox="1"/>
          <p:nvPr/>
        </p:nvSpPr>
        <p:spPr bwMode="auto">
          <a:xfrm>
            <a:off x="1011746" y="4788611"/>
            <a:ext cx="6146293" cy="3477871"/>
          </a:xfrm>
          <a:prstGeom prst="rect">
            <a:avLst/>
          </a:prstGeom>
          <a:grpFill/>
          <a:ln w="12700">
            <a:miter lim="400000"/>
          </a:ln>
        </p:spPr>
        <p:txBody>
          <a:bodyPr lIns="45718" tIns="45718" rIns="45718" bIns="45718">
            <a:spAutoFit/>
          </a:bodyPr>
          <a:lstStyle/>
          <a:p>
            <a:pPr>
              <a:defRPr sz="1700">
                <a:latin typeface="Fibel Nord"/>
                <a:ea typeface="Fibel Nord"/>
                <a:cs typeface="Fibel Nord"/>
              </a:defRPr>
            </a:pPr>
            <a:r>
              <a:rPr lang="de-DE" sz="2000" spc="50" dirty="0">
                <a:latin typeface="Fibel Nord" panose="020B0603050302020204" pitchFamily="34" charset="0"/>
              </a:rPr>
              <a:t>Der Greif ist gefährlich. Er muss Schätze bewachen.</a:t>
            </a: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r>
              <a:rPr lang="de-DE" sz="2000" spc="50" dirty="0">
                <a:latin typeface="Fibel Nord" panose="020B0603050302020204" pitchFamily="34" charset="0"/>
                <a:ea typeface="+mn-ea"/>
                <a:cs typeface="+mn-cs"/>
              </a:rPr>
              <a:t>Der Greif ist klein. Er ist stark.</a:t>
            </a: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r>
              <a:rPr lang="de-DE" sz="2000" spc="50" dirty="0">
                <a:latin typeface="Fibel Nord" panose="020B0603050302020204" pitchFamily="34" charset="0"/>
                <a:ea typeface="+mn-ea"/>
                <a:cs typeface="+mn-cs"/>
              </a:rPr>
              <a:t>Der Greif ist kein Löwe. Er ist halb Adler und halb Löwe.</a:t>
            </a:r>
            <a:endParaRPr sz="2000" spc="50" dirty="0">
              <a:latin typeface="Fibel Nord" panose="020B0603050302020204" pitchFamily="34" charset="0"/>
              <a:ea typeface="+mn-ea"/>
              <a:cs typeface="+mn-cs"/>
            </a:endParaRPr>
          </a:p>
        </p:txBody>
      </p:sp>
      <p:pic>
        <p:nvPicPr>
          <p:cNvPr id="34" name="Picture 33">
            <a:extLst>
              <a:ext uri="{FF2B5EF4-FFF2-40B4-BE49-F238E27FC236}">
                <a16:creationId xmlns:a16="http://schemas.microsoft.com/office/drawing/2014/main" id="{9CA81C11-05E2-4EB1-A85B-E010BBD17402}"/>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322019" y="5177218"/>
            <a:ext cx="6547985" cy="1042644"/>
          </a:xfrm>
          <a:prstGeom prst="rect">
            <a:avLst/>
          </a:prstGeom>
        </p:spPr>
      </p:pic>
      <p:sp>
        <p:nvSpPr>
          <p:cNvPr id="35" name="Slide Number Placeholder 3">
            <a:extLst>
              <a:ext uri="{FF2B5EF4-FFF2-40B4-BE49-F238E27FC236}">
                <a16:creationId xmlns:a16="http://schemas.microsoft.com/office/drawing/2014/main" id="{5417E7F6-0BC0-4E86-94A6-0E17E674CD2B}"/>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69</a:t>
            </a:fld>
            <a:endParaRPr lang="de-DE" dirty="0"/>
          </a:p>
        </p:txBody>
      </p:sp>
    </p:spTree>
    <p:extLst>
      <p:ext uri="{BB962C8B-B14F-4D97-AF65-F5344CB8AC3E}">
        <p14:creationId xmlns:p14="http://schemas.microsoft.com/office/powerpoint/2010/main" val="1156119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01" name="Group"/>
          <p:cNvGrpSpPr/>
          <p:nvPr/>
        </p:nvGrpSpPr>
        <p:grpSpPr bwMode="auto">
          <a:xfrm>
            <a:off x="107752" y="473651"/>
            <a:ext cx="6642496" cy="8958698"/>
            <a:chOff x="0" y="0"/>
            <a:chExt cx="6642495" cy="8958696"/>
          </a:xfrm>
        </p:grpSpPr>
        <p:sp>
          <p:nvSpPr>
            <p:cNvPr id="94" name="Rectangle"/>
            <p:cNvSpPr/>
            <p:nvPr/>
          </p:nvSpPr>
          <p:spPr bwMode="auto">
            <a:xfrm>
              <a:off x="0" y="1192639"/>
              <a:ext cx="6642496" cy="1335396"/>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a:latin typeface="Calibri Light"/>
                  <a:ea typeface="Calibri Light"/>
                  <a:cs typeface="Calibri Light"/>
                </a:defRPr>
              </a:pPr>
              <a:endParaRPr spc="50">
                <a:latin typeface="Fibel Nord" panose="020B0603050302020204" pitchFamily="34" charset="0"/>
              </a:endParaRPr>
            </a:p>
          </p:txBody>
        </p:sp>
        <p:sp>
          <p:nvSpPr>
            <p:cNvPr id="95" name="Rectangle"/>
            <p:cNvSpPr/>
            <p:nvPr/>
          </p:nvSpPr>
          <p:spPr bwMode="auto">
            <a:xfrm>
              <a:off x="0" y="2486001"/>
              <a:ext cx="6642496" cy="1335396"/>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a:latin typeface="Calibri Light"/>
                  <a:ea typeface="Calibri Light"/>
                  <a:cs typeface="Calibri Light"/>
                </a:defRPr>
              </a:pPr>
              <a:endParaRPr spc="50">
                <a:latin typeface="Fibel Nord" panose="020B0603050302020204" pitchFamily="34" charset="0"/>
              </a:endParaRPr>
            </a:p>
          </p:txBody>
        </p:sp>
        <p:sp>
          <p:nvSpPr>
            <p:cNvPr id="96" name="Rectangle"/>
            <p:cNvSpPr/>
            <p:nvPr/>
          </p:nvSpPr>
          <p:spPr bwMode="auto">
            <a:xfrm>
              <a:off x="0" y="3811650"/>
              <a:ext cx="6642496" cy="1335396"/>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a:latin typeface="Calibri Light"/>
                  <a:ea typeface="Calibri Light"/>
                  <a:cs typeface="Calibri Light"/>
                </a:defRPr>
              </a:pPr>
              <a:endParaRPr spc="50">
                <a:latin typeface="Fibel Nord" panose="020B0603050302020204" pitchFamily="34" charset="0"/>
              </a:endParaRPr>
            </a:p>
          </p:txBody>
        </p:sp>
        <p:sp>
          <p:nvSpPr>
            <p:cNvPr id="97" name="Rectangle"/>
            <p:cNvSpPr/>
            <p:nvPr/>
          </p:nvSpPr>
          <p:spPr bwMode="auto">
            <a:xfrm>
              <a:off x="0" y="5109816"/>
              <a:ext cx="6642496" cy="1335395"/>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685800">
                <a:defRPr sz="1300">
                  <a:latin typeface="Calibri Light"/>
                  <a:ea typeface="Calibri Light"/>
                  <a:cs typeface="Calibri Light"/>
                </a:defRPr>
              </a:pPr>
              <a:endParaRPr spc="50">
                <a:latin typeface="Fibel Nord" panose="020B0603050302020204" pitchFamily="34" charset="0"/>
              </a:endParaRPr>
            </a:p>
          </p:txBody>
        </p:sp>
        <p:sp>
          <p:nvSpPr>
            <p:cNvPr id="98" name="Rectangle"/>
            <p:cNvSpPr/>
            <p:nvPr/>
          </p:nvSpPr>
          <p:spPr bwMode="auto">
            <a:xfrm>
              <a:off x="0" y="6430659"/>
              <a:ext cx="6642496" cy="1335397"/>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a:latin typeface="Calibri Light"/>
                  <a:ea typeface="Calibri Light"/>
                  <a:cs typeface="Calibri Light"/>
                </a:defRPr>
              </a:pPr>
              <a:endParaRPr spc="50">
                <a:latin typeface="Fibel Nord" panose="020B0603050302020204" pitchFamily="34" charset="0"/>
              </a:endParaRPr>
            </a:p>
          </p:txBody>
        </p:sp>
        <p:sp>
          <p:nvSpPr>
            <p:cNvPr id="99" name="Rectangle"/>
            <p:cNvSpPr/>
            <p:nvPr/>
          </p:nvSpPr>
          <p:spPr bwMode="auto">
            <a:xfrm>
              <a:off x="0" y="7761114"/>
              <a:ext cx="6642496" cy="1197583"/>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a:latin typeface="Calibri Light"/>
                  <a:ea typeface="Calibri Light"/>
                  <a:cs typeface="Calibri Light"/>
                </a:defRPr>
              </a:pPr>
              <a:endParaRPr spc="50">
                <a:latin typeface="Fibel Nord" panose="020B0603050302020204" pitchFamily="34" charset="0"/>
              </a:endParaRPr>
            </a:p>
          </p:txBody>
        </p:sp>
        <p:sp>
          <p:nvSpPr>
            <p:cNvPr id="100" name="Rectangle"/>
            <p:cNvSpPr/>
            <p:nvPr/>
          </p:nvSpPr>
          <p:spPr bwMode="auto">
            <a:xfrm>
              <a:off x="1" y="-1"/>
              <a:ext cx="6642495" cy="1197583"/>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a:latin typeface="Calibri Light"/>
                  <a:ea typeface="Calibri Light"/>
                  <a:cs typeface="Calibri Light"/>
                </a:defRPr>
              </a:pPr>
              <a:endParaRPr spc="50">
                <a:latin typeface="Fibel Nord" panose="020B0603050302020204" pitchFamily="34" charset="0"/>
              </a:endParaRPr>
            </a:p>
          </p:txBody>
        </p:sp>
      </p:grpSp>
      <p:sp>
        <p:nvSpPr>
          <p:cNvPr id="102" name="führt die Person ein (z.B. Name und Gesamteindruck)."/>
          <p:cNvSpPr txBox="1"/>
          <p:nvPr/>
        </p:nvSpPr>
        <p:spPr bwMode="auto">
          <a:xfrm>
            <a:off x="2166983" y="742727"/>
            <a:ext cx="2860638" cy="707882"/>
          </a:xfrm>
          <a:prstGeom prst="rect">
            <a:avLst/>
          </a:prstGeom>
          <a:ln w="12700">
            <a:miter lim="400000"/>
          </a:ln>
        </p:spPr>
        <p:txBody>
          <a:bodyPr lIns="45718" tIns="45718" rIns="45718" bIns="45718">
            <a:spAutoFit/>
          </a:bodyPr>
          <a:lstStyle/>
          <a:p>
            <a:pPr>
              <a:defRPr>
                <a:latin typeface="Calibri Light"/>
                <a:ea typeface="Calibri Light"/>
                <a:cs typeface="Calibri Light"/>
              </a:defRPr>
            </a:pPr>
            <a:r>
              <a:rPr sz="2000" spc="50" dirty="0">
                <a:latin typeface="Fibel Nord" panose="020B0603050302020204" pitchFamily="34" charset="0"/>
              </a:rPr>
              <a:t>Du </a:t>
            </a:r>
            <a:r>
              <a:rPr lang="de-DE" sz="2000" spc="50" dirty="0">
                <a:latin typeface="Fibel Nord" panose="020B0603050302020204" pitchFamily="34" charset="0"/>
              </a:rPr>
              <a:t>stellst die Person vor</a:t>
            </a:r>
            <a:r>
              <a:rPr sz="2000" spc="50" dirty="0">
                <a:latin typeface="Fibel Nord" panose="020B0603050302020204" pitchFamily="34" charset="0"/>
              </a:rPr>
              <a:t>.</a:t>
            </a:r>
          </a:p>
          <a:p>
            <a:pPr>
              <a:defRPr sz="1600">
                <a:latin typeface="Calibri Light"/>
                <a:ea typeface="Calibri Light"/>
                <a:cs typeface="Calibri Light"/>
              </a:defRPr>
            </a:pPr>
            <a:r>
              <a:rPr sz="2000" spc="50" dirty="0">
                <a:latin typeface="Fibel Nord" panose="020B0603050302020204" pitchFamily="34" charset="0"/>
              </a:rPr>
              <a:t>(</a:t>
            </a:r>
            <a:r>
              <a:rPr sz="2000" spc="50" dirty="0" err="1">
                <a:latin typeface="Fibel Nord" panose="020B0603050302020204" pitchFamily="34" charset="0"/>
              </a:rPr>
              <a:t>z.B.</a:t>
            </a:r>
            <a:r>
              <a:rPr sz="2000" spc="50" dirty="0">
                <a:latin typeface="Fibel Nord" panose="020B0603050302020204" pitchFamily="34" charset="0"/>
              </a:rPr>
              <a:t> Name und </a:t>
            </a:r>
            <a:r>
              <a:rPr lang="de-DE" sz="2000" spc="50" dirty="0">
                <a:latin typeface="Fibel Nord" panose="020B0603050302020204" pitchFamily="34" charset="0"/>
              </a:rPr>
              <a:t>Alter</a:t>
            </a:r>
            <a:r>
              <a:rPr sz="2000" spc="50" dirty="0">
                <a:latin typeface="Fibel Nord" panose="020B0603050302020204" pitchFamily="34" charset="0"/>
              </a:rPr>
              <a:t>)</a:t>
            </a:r>
          </a:p>
        </p:txBody>
      </p:sp>
      <p:sp>
        <p:nvSpPr>
          <p:cNvPr id="103" name="beschreibt genau den Kopf und Körper (von oben nach unten)."/>
          <p:cNvSpPr txBox="1"/>
          <p:nvPr/>
        </p:nvSpPr>
        <p:spPr bwMode="auto">
          <a:xfrm>
            <a:off x="2146566" y="1963470"/>
            <a:ext cx="4177772" cy="707882"/>
          </a:xfrm>
          <a:prstGeom prst="rect">
            <a:avLst/>
          </a:prstGeom>
          <a:ln w="12700">
            <a:miter lim="400000"/>
          </a:ln>
        </p:spPr>
        <p:txBody>
          <a:bodyPr wrap="square" lIns="45718" tIns="45718" rIns="45718" bIns="45718">
            <a:spAutoFit/>
          </a:bodyPr>
          <a:lstStyle/>
          <a:p>
            <a:pPr>
              <a:defRPr>
                <a:latin typeface="Calibri Light"/>
                <a:ea typeface="Calibri Light"/>
                <a:cs typeface="Calibri Light"/>
              </a:defRPr>
            </a:pPr>
            <a:r>
              <a:rPr sz="2000" spc="50" dirty="0">
                <a:latin typeface="Fibel Nord" panose="020B0603050302020204" pitchFamily="34" charset="0"/>
              </a:rPr>
              <a:t>Du </a:t>
            </a:r>
            <a:r>
              <a:rPr sz="2000" spc="50" dirty="0" err="1">
                <a:latin typeface="Fibel Nord" panose="020B0603050302020204" pitchFamily="34" charset="0"/>
              </a:rPr>
              <a:t>beschreibst</a:t>
            </a:r>
            <a:r>
              <a:rPr sz="2000" spc="50" dirty="0">
                <a:latin typeface="Fibel Nord" panose="020B0603050302020204" pitchFamily="34" charset="0"/>
              </a:rPr>
              <a:t> </a:t>
            </a:r>
            <a:r>
              <a:rPr sz="2000" spc="50" dirty="0" err="1">
                <a:latin typeface="Fibel Nord" panose="020B0603050302020204" pitchFamily="34" charset="0"/>
              </a:rPr>
              <a:t>genau</a:t>
            </a:r>
            <a:r>
              <a:rPr sz="2000" spc="50" dirty="0">
                <a:latin typeface="Fibel Nord" panose="020B0603050302020204" pitchFamily="34" charset="0"/>
              </a:rPr>
              <a:t> den Kopf und </a:t>
            </a:r>
            <a:r>
              <a:rPr sz="2000" spc="50" dirty="0" err="1">
                <a:latin typeface="Fibel Nord" panose="020B0603050302020204" pitchFamily="34" charset="0"/>
              </a:rPr>
              <a:t>Körper</a:t>
            </a:r>
            <a:r>
              <a:rPr sz="2000" spc="50" dirty="0">
                <a:latin typeface="Fibel Nord" panose="020B0603050302020204" pitchFamily="34" charset="0"/>
              </a:rPr>
              <a:t>.</a:t>
            </a:r>
            <a:endParaRPr lang="de-DE" sz="2000" spc="50" dirty="0">
              <a:latin typeface="Fibel Nord" panose="020B0603050302020204" pitchFamily="34" charset="0"/>
            </a:endParaRPr>
          </a:p>
          <a:p>
            <a:pPr>
              <a:defRPr>
                <a:latin typeface="Calibri Light"/>
                <a:ea typeface="Calibri Light"/>
                <a:cs typeface="Calibri Light"/>
              </a:defRPr>
            </a:pPr>
            <a:r>
              <a:rPr lang="de-DE" sz="2000" spc="50" dirty="0">
                <a:latin typeface="Fibel Nord" panose="020B0603050302020204" pitchFamily="34" charset="0"/>
              </a:rPr>
              <a:t>(von oben nach unten)</a:t>
            </a:r>
            <a:endParaRPr spc="50" dirty="0">
              <a:latin typeface="Fibel Nord" panose="020B0603050302020204" pitchFamily="34" charset="0"/>
            </a:endParaRPr>
          </a:p>
        </p:txBody>
      </p:sp>
      <p:sp>
        <p:nvSpPr>
          <p:cNvPr id="104" name="beschreibt die Kleidung (von oben nach unten)."/>
          <p:cNvSpPr txBox="1"/>
          <p:nvPr/>
        </p:nvSpPr>
        <p:spPr bwMode="auto">
          <a:xfrm>
            <a:off x="2146566" y="3268910"/>
            <a:ext cx="2970563" cy="707882"/>
          </a:xfrm>
          <a:prstGeom prst="rect">
            <a:avLst/>
          </a:prstGeom>
          <a:ln w="12700">
            <a:miter lim="400000"/>
          </a:ln>
        </p:spPr>
        <p:txBody>
          <a:bodyPr lIns="45718" tIns="45718" rIns="45718" bIns="45718">
            <a:spAutoFit/>
          </a:bodyPr>
          <a:lstStyle/>
          <a:p>
            <a:pPr>
              <a:defRPr>
                <a:latin typeface="Calibri Light"/>
                <a:ea typeface="Calibri Light"/>
                <a:cs typeface="Calibri Light"/>
              </a:defRPr>
            </a:pPr>
            <a:r>
              <a:rPr sz="2000" spc="50" dirty="0">
                <a:latin typeface="Fibel Nord" panose="020B0603050302020204" pitchFamily="34" charset="0"/>
              </a:rPr>
              <a:t>Du </a:t>
            </a:r>
            <a:r>
              <a:rPr sz="2000" spc="50" dirty="0" err="1">
                <a:latin typeface="Fibel Nord" panose="020B0603050302020204" pitchFamily="34" charset="0"/>
              </a:rPr>
              <a:t>beschreibst</a:t>
            </a:r>
            <a:r>
              <a:rPr sz="2000" spc="50" dirty="0">
                <a:latin typeface="Fibel Nord" panose="020B0603050302020204" pitchFamily="34" charset="0"/>
              </a:rPr>
              <a:t> die </a:t>
            </a:r>
            <a:r>
              <a:rPr sz="2000" spc="50" dirty="0" err="1">
                <a:latin typeface="Fibel Nord" panose="020B0603050302020204" pitchFamily="34" charset="0"/>
              </a:rPr>
              <a:t>Kleidung</a:t>
            </a:r>
            <a:r>
              <a:rPr sz="2000" spc="50" dirty="0">
                <a:latin typeface="Fibel Nord" panose="020B0603050302020204" pitchFamily="34" charset="0"/>
              </a:rPr>
              <a:t>.</a:t>
            </a:r>
          </a:p>
          <a:p>
            <a:pPr>
              <a:defRPr sz="1600">
                <a:latin typeface="Calibri Light"/>
                <a:ea typeface="Calibri Light"/>
                <a:cs typeface="Calibri Light"/>
              </a:defRPr>
            </a:pPr>
            <a:r>
              <a:rPr sz="2000" spc="50" dirty="0">
                <a:latin typeface="Fibel Nord" panose="020B0603050302020204" pitchFamily="34" charset="0"/>
              </a:rPr>
              <a:t>(von </a:t>
            </a:r>
            <a:r>
              <a:rPr sz="2000" spc="50" dirty="0" err="1">
                <a:latin typeface="Fibel Nord" panose="020B0603050302020204" pitchFamily="34" charset="0"/>
              </a:rPr>
              <a:t>oben</a:t>
            </a:r>
            <a:r>
              <a:rPr sz="2000" spc="50" dirty="0">
                <a:latin typeface="Fibel Nord" panose="020B0603050302020204" pitchFamily="34" charset="0"/>
              </a:rPr>
              <a:t> </a:t>
            </a:r>
            <a:r>
              <a:rPr sz="2000" spc="50" dirty="0" err="1">
                <a:latin typeface="Fibel Nord" panose="020B0603050302020204" pitchFamily="34" charset="0"/>
              </a:rPr>
              <a:t>nach</a:t>
            </a:r>
            <a:r>
              <a:rPr sz="2000" spc="50" dirty="0">
                <a:latin typeface="Fibel Nord" panose="020B0603050302020204" pitchFamily="34" charset="0"/>
              </a:rPr>
              <a:t> </a:t>
            </a:r>
            <a:r>
              <a:rPr sz="2000" spc="50" dirty="0" err="1">
                <a:latin typeface="Fibel Nord" panose="020B0603050302020204" pitchFamily="34" charset="0"/>
              </a:rPr>
              <a:t>unten</a:t>
            </a:r>
            <a:r>
              <a:rPr sz="2000" spc="50" dirty="0">
                <a:latin typeface="Fibel Nord" panose="020B0603050302020204" pitchFamily="34" charset="0"/>
              </a:rPr>
              <a:t>)</a:t>
            </a:r>
          </a:p>
        </p:txBody>
      </p:sp>
      <p:sp>
        <p:nvSpPr>
          <p:cNvPr id="105" name="nennt innere Merkmale der Person (optional)."/>
          <p:cNvSpPr txBox="1"/>
          <p:nvPr/>
        </p:nvSpPr>
        <p:spPr bwMode="auto">
          <a:xfrm>
            <a:off x="2166984" y="4487028"/>
            <a:ext cx="4157354" cy="1015659"/>
          </a:xfrm>
          <a:prstGeom prst="rect">
            <a:avLst/>
          </a:prstGeom>
          <a:ln w="12700">
            <a:miter lim="400000"/>
          </a:ln>
        </p:spPr>
        <p:txBody>
          <a:bodyPr wrap="square" lIns="45718" tIns="45718" rIns="45718" bIns="45718">
            <a:spAutoFit/>
          </a:bodyPr>
          <a:lstStyle/>
          <a:p>
            <a:pPr>
              <a:defRPr>
                <a:latin typeface="Calibri Light"/>
                <a:ea typeface="Calibri Light"/>
                <a:cs typeface="Calibri Light"/>
              </a:defRPr>
            </a:pPr>
            <a:r>
              <a:rPr sz="2000" spc="50" dirty="0">
                <a:latin typeface="Fibel Nord" panose="020B0603050302020204" pitchFamily="34" charset="0"/>
              </a:rPr>
              <a:t>Du </a:t>
            </a:r>
            <a:r>
              <a:rPr sz="2000" spc="50" dirty="0" err="1">
                <a:latin typeface="Fibel Nord" panose="020B0603050302020204" pitchFamily="34" charset="0"/>
              </a:rPr>
              <a:t>nennst</a:t>
            </a:r>
            <a:r>
              <a:rPr sz="2000" spc="50" dirty="0">
                <a:latin typeface="Fibel Nord" panose="020B0603050302020204" pitchFamily="34" charset="0"/>
              </a:rPr>
              <a:t> </a:t>
            </a:r>
            <a:r>
              <a:rPr lang="en-US" sz="2000" spc="50" dirty="0" err="1">
                <a:latin typeface="Fibel Nord" panose="020B0603050302020204" pitchFamily="34" charset="0"/>
              </a:rPr>
              <a:t>Besonderheiten</a:t>
            </a:r>
            <a:r>
              <a:rPr lang="en-US" sz="2000" spc="50" dirty="0">
                <a:latin typeface="Fibel Nord" panose="020B0603050302020204" pitchFamily="34" charset="0"/>
              </a:rPr>
              <a:t> </a:t>
            </a:r>
            <a:r>
              <a:rPr lang="en-US" sz="2000" spc="50" dirty="0" err="1">
                <a:latin typeface="Fibel Nord" panose="020B0603050302020204" pitchFamily="34" charset="0"/>
              </a:rPr>
              <a:t>oder</a:t>
            </a:r>
            <a:r>
              <a:rPr lang="en-US" sz="2000" spc="50" dirty="0">
                <a:latin typeface="Fibel Nord" panose="020B0603050302020204" pitchFamily="34" charset="0"/>
              </a:rPr>
              <a:t> </a:t>
            </a:r>
            <a:r>
              <a:rPr lang="en-US" sz="2000" spc="50" dirty="0" err="1">
                <a:latin typeface="Fibel Nord" panose="020B0603050302020204" pitchFamily="34" charset="0"/>
              </a:rPr>
              <a:t>innere</a:t>
            </a:r>
            <a:r>
              <a:rPr lang="en-US" sz="2000" spc="50" dirty="0">
                <a:latin typeface="Fibel Nord" panose="020B0603050302020204" pitchFamily="34" charset="0"/>
              </a:rPr>
              <a:t> </a:t>
            </a:r>
            <a:r>
              <a:rPr lang="en-US" sz="2000" spc="50" dirty="0" err="1">
                <a:latin typeface="Fibel Nord" panose="020B0603050302020204" pitchFamily="34" charset="0"/>
              </a:rPr>
              <a:t>Merkmale</a:t>
            </a:r>
            <a:r>
              <a:rPr sz="2000" spc="50" dirty="0">
                <a:latin typeface="Fibel Nord" panose="020B0603050302020204" pitchFamily="34" charset="0"/>
              </a:rPr>
              <a:t> der Person.</a:t>
            </a:r>
          </a:p>
          <a:p>
            <a:pPr>
              <a:defRPr sz="1600">
                <a:latin typeface="Calibri Light"/>
                <a:ea typeface="Calibri Light"/>
                <a:cs typeface="Calibri Light"/>
              </a:defRPr>
            </a:pPr>
            <a:r>
              <a:rPr sz="2000" spc="50" dirty="0">
                <a:latin typeface="Fibel Nord" panose="020B0603050302020204" pitchFamily="34" charset="0"/>
              </a:rPr>
              <a:t>(</a:t>
            </a:r>
            <a:r>
              <a:rPr sz="2000" spc="50" dirty="0" err="1">
                <a:latin typeface="Fibel Nord" panose="020B0603050302020204" pitchFamily="34" charset="0"/>
              </a:rPr>
              <a:t>z.B.</a:t>
            </a:r>
            <a:r>
              <a:rPr sz="2000" spc="50" dirty="0">
                <a:latin typeface="Fibel Nord" panose="020B0603050302020204" pitchFamily="34" charset="0"/>
              </a:rPr>
              <a:t> </a:t>
            </a:r>
            <a:r>
              <a:rPr sz="2000" spc="50" dirty="0" err="1">
                <a:latin typeface="Fibel Nord" panose="020B0603050302020204" pitchFamily="34" charset="0"/>
              </a:rPr>
              <a:t>freundlich</a:t>
            </a:r>
            <a:r>
              <a:rPr sz="2000" spc="50" dirty="0">
                <a:latin typeface="Fibel Nord" panose="020B0603050302020204" pitchFamily="34" charset="0"/>
              </a:rPr>
              <a:t> / </a:t>
            </a:r>
            <a:r>
              <a:rPr sz="2000" spc="50" dirty="0" err="1">
                <a:latin typeface="Fibel Nord" panose="020B0603050302020204" pitchFamily="34" charset="0"/>
              </a:rPr>
              <a:t>lustig</a:t>
            </a:r>
            <a:r>
              <a:rPr sz="2000" spc="50" dirty="0">
                <a:latin typeface="Fibel Nord" panose="020B0603050302020204" pitchFamily="34" charset="0"/>
              </a:rPr>
              <a:t>)</a:t>
            </a:r>
          </a:p>
        </p:txBody>
      </p:sp>
      <p:sp>
        <p:nvSpPr>
          <p:cNvPr id="106" name="Deine Beschreibung…ist im Präsens geschrieben."/>
          <p:cNvSpPr txBox="1"/>
          <p:nvPr/>
        </p:nvSpPr>
        <p:spPr bwMode="auto">
          <a:xfrm>
            <a:off x="2166983" y="5863974"/>
            <a:ext cx="3270901" cy="707882"/>
          </a:xfrm>
          <a:prstGeom prst="rect">
            <a:avLst/>
          </a:prstGeom>
          <a:ln w="12700">
            <a:miter lim="400000"/>
          </a:ln>
        </p:spPr>
        <p:txBody>
          <a:bodyPr wrap="square" lIns="45718" tIns="45718" rIns="45718" bIns="45718">
            <a:spAutoFit/>
          </a:bodyPr>
          <a:lstStyle/>
          <a:p>
            <a:pPr>
              <a:defRPr>
                <a:latin typeface="Calibri Light"/>
                <a:ea typeface="Calibri Light"/>
                <a:cs typeface="Calibri Light"/>
              </a:defRPr>
            </a:pPr>
            <a:r>
              <a:rPr sz="2000" spc="50" dirty="0">
                <a:latin typeface="Fibel Nord" panose="020B0603050302020204" pitchFamily="34" charset="0"/>
              </a:rPr>
              <a:t>Du </a:t>
            </a:r>
            <a:r>
              <a:rPr sz="2000" spc="50" dirty="0" err="1">
                <a:latin typeface="Fibel Nord" panose="020B0603050302020204" pitchFamily="34" charset="0"/>
              </a:rPr>
              <a:t>schreibst</a:t>
            </a:r>
            <a:r>
              <a:rPr sz="2000" spc="50" dirty="0">
                <a:latin typeface="Fibel Nord" panose="020B0603050302020204" pitchFamily="34" charset="0"/>
              </a:rPr>
              <a:t> </a:t>
            </a:r>
            <a:r>
              <a:rPr sz="2000" spc="50" dirty="0" err="1">
                <a:latin typeface="Fibel Nord" panose="020B0603050302020204" pitchFamily="34" charset="0"/>
              </a:rPr>
              <a:t>im</a:t>
            </a:r>
            <a:r>
              <a:rPr sz="2000" spc="50" dirty="0">
                <a:latin typeface="Fibel Nord" panose="020B0603050302020204" pitchFamily="34" charset="0"/>
              </a:rPr>
              <a:t> </a:t>
            </a:r>
            <a:r>
              <a:rPr sz="2000" spc="50" dirty="0" err="1">
                <a:latin typeface="Fibel Nord" panose="020B0603050302020204" pitchFamily="34" charset="0"/>
              </a:rPr>
              <a:t>Präsens</a:t>
            </a:r>
            <a:r>
              <a:rPr sz="2000" spc="50" dirty="0">
                <a:latin typeface="Fibel Nord" panose="020B0603050302020204" pitchFamily="34" charset="0"/>
              </a:rPr>
              <a:t>.</a:t>
            </a:r>
          </a:p>
          <a:p>
            <a:pPr>
              <a:defRPr sz="1600">
                <a:latin typeface="Calibri Light"/>
                <a:ea typeface="Calibri Light"/>
                <a:cs typeface="Calibri Light"/>
              </a:defRPr>
            </a:pPr>
            <a:r>
              <a:rPr sz="2000" spc="50" dirty="0">
                <a:latin typeface="Fibel Nord" panose="020B0603050302020204" pitchFamily="34" charset="0"/>
              </a:rPr>
              <a:t>(</a:t>
            </a:r>
            <a:r>
              <a:rPr sz="2000" spc="50" dirty="0" err="1">
                <a:latin typeface="Fibel Nord" panose="020B0603050302020204" pitchFamily="34" charset="0"/>
              </a:rPr>
              <a:t>z.B.</a:t>
            </a:r>
            <a:r>
              <a:rPr sz="2000" spc="50" dirty="0">
                <a:latin typeface="Fibel Nord" panose="020B0603050302020204" pitchFamily="34" charset="0"/>
              </a:rPr>
              <a:t> er hat / </a:t>
            </a:r>
            <a:r>
              <a:rPr sz="2000" spc="50" dirty="0" err="1">
                <a:latin typeface="Fibel Nord" panose="020B0603050302020204" pitchFamily="34" charset="0"/>
              </a:rPr>
              <a:t>sie</a:t>
            </a:r>
            <a:r>
              <a:rPr sz="2000" spc="50" dirty="0">
                <a:latin typeface="Fibel Nord" panose="020B0603050302020204" pitchFamily="34" charset="0"/>
              </a:rPr>
              <a:t> </a:t>
            </a:r>
            <a:r>
              <a:rPr sz="2000" spc="50" dirty="0" err="1">
                <a:latin typeface="Fibel Nord" panose="020B0603050302020204" pitchFamily="34" charset="0"/>
              </a:rPr>
              <a:t>trägt</a:t>
            </a:r>
            <a:r>
              <a:rPr sz="2000" spc="50" dirty="0">
                <a:latin typeface="Fibel Nord" panose="020B0603050302020204" pitchFamily="34" charset="0"/>
              </a:rPr>
              <a:t>)</a:t>
            </a:r>
          </a:p>
        </p:txBody>
      </p:sp>
      <p:sp>
        <p:nvSpPr>
          <p:cNvPr id="107" name="Deine Beschreibung…hat passende Adjektive."/>
          <p:cNvSpPr txBox="1"/>
          <p:nvPr/>
        </p:nvSpPr>
        <p:spPr bwMode="auto">
          <a:xfrm>
            <a:off x="2166984" y="7181808"/>
            <a:ext cx="3915233" cy="707882"/>
          </a:xfrm>
          <a:prstGeom prst="rect">
            <a:avLst/>
          </a:prstGeom>
          <a:ln w="12700">
            <a:miter lim="400000"/>
          </a:ln>
        </p:spPr>
        <p:txBody>
          <a:bodyPr wrap="square" lIns="45718" tIns="45718" rIns="45718" bIns="45718">
            <a:spAutoFit/>
          </a:bodyPr>
          <a:lstStyle/>
          <a:p>
            <a:pPr>
              <a:defRPr>
                <a:latin typeface="Calibri Light"/>
                <a:ea typeface="Calibri Light"/>
                <a:cs typeface="Calibri Light"/>
              </a:defRPr>
            </a:pPr>
            <a:r>
              <a:rPr sz="2000" spc="50" dirty="0">
                <a:latin typeface="Fibel Nord" panose="020B0603050302020204" pitchFamily="34" charset="0"/>
              </a:rPr>
              <a:t>Du </a:t>
            </a:r>
            <a:r>
              <a:rPr sz="2000" spc="50" dirty="0" err="1">
                <a:latin typeface="Fibel Nord" panose="020B0603050302020204" pitchFamily="34" charset="0"/>
              </a:rPr>
              <a:t>benutzt</a:t>
            </a:r>
            <a:r>
              <a:rPr sz="2000" spc="50" dirty="0">
                <a:latin typeface="Fibel Nord" panose="020B0603050302020204" pitchFamily="34" charset="0"/>
              </a:rPr>
              <a:t> </a:t>
            </a:r>
            <a:r>
              <a:rPr lang="en-US" sz="2000" spc="50" dirty="0" err="1">
                <a:latin typeface="Fibel Nord" panose="020B0603050302020204" pitchFamily="34" charset="0"/>
              </a:rPr>
              <a:t>passende</a:t>
            </a:r>
            <a:r>
              <a:rPr lang="en-US" sz="2000" spc="50" dirty="0">
                <a:latin typeface="Fibel Nord" panose="020B0603050302020204" pitchFamily="34" charset="0"/>
              </a:rPr>
              <a:t> </a:t>
            </a:r>
            <a:r>
              <a:rPr sz="2000" spc="50" dirty="0" err="1">
                <a:latin typeface="Fibel Nord" panose="020B0603050302020204" pitchFamily="34" charset="0"/>
              </a:rPr>
              <a:t>Adjektive</a:t>
            </a:r>
            <a:r>
              <a:rPr sz="2000" spc="50" dirty="0">
                <a:latin typeface="Fibel Nord" panose="020B0603050302020204" pitchFamily="34" charset="0"/>
              </a:rPr>
              <a:t>.</a:t>
            </a:r>
          </a:p>
          <a:p>
            <a:pPr>
              <a:defRPr sz="1600">
                <a:latin typeface="Calibri Light"/>
                <a:ea typeface="Calibri Light"/>
                <a:cs typeface="Calibri Light"/>
              </a:defRPr>
            </a:pPr>
            <a:r>
              <a:rPr sz="2000" spc="50" dirty="0">
                <a:latin typeface="Fibel Nord" panose="020B0603050302020204" pitchFamily="34" charset="0"/>
              </a:rPr>
              <a:t>(</a:t>
            </a:r>
            <a:r>
              <a:rPr sz="2000" spc="50" dirty="0" err="1">
                <a:latin typeface="Fibel Nord" panose="020B0603050302020204" pitchFamily="34" charset="0"/>
              </a:rPr>
              <a:t>z.B.</a:t>
            </a:r>
            <a:r>
              <a:rPr sz="2000" spc="50" dirty="0">
                <a:latin typeface="Fibel Nord" panose="020B0603050302020204" pitchFamily="34" charset="0"/>
              </a:rPr>
              <a:t> </a:t>
            </a:r>
            <a:r>
              <a:rPr sz="2000" spc="50" dirty="0" err="1">
                <a:latin typeface="Fibel Nord" panose="020B0603050302020204" pitchFamily="34" charset="0"/>
              </a:rPr>
              <a:t>blau</a:t>
            </a:r>
            <a:r>
              <a:rPr sz="2000" spc="50" dirty="0">
                <a:latin typeface="Fibel Nord" panose="020B0603050302020204" pitchFamily="34" charset="0"/>
              </a:rPr>
              <a:t> / </a:t>
            </a:r>
            <a:r>
              <a:rPr sz="2000" spc="50" dirty="0" err="1">
                <a:latin typeface="Fibel Nord" panose="020B0603050302020204" pitchFamily="34" charset="0"/>
              </a:rPr>
              <a:t>klein</a:t>
            </a:r>
            <a:r>
              <a:rPr sz="2000" spc="50" dirty="0">
                <a:latin typeface="Fibel Nord" panose="020B0603050302020204" pitchFamily="34" charset="0"/>
              </a:rPr>
              <a:t> / stark)</a:t>
            </a:r>
          </a:p>
        </p:txBody>
      </p:sp>
      <p:sp>
        <p:nvSpPr>
          <p:cNvPr id="108" name="Deine Beschreibung…hat Satzgefüge."/>
          <p:cNvSpPr txBox="1"/>
          <p:nvPr/>
        </p:nvSpPr>
        <p:spPr bwMode="auto">
          <a:xfrm>
            <a:off x="2166984" y="8495720"/>
            <a:ext cx="5112108" cy="707882"/>
          </a:xfrm>
          <a:prstGeom prst="rect">
            <a:avLst/>
          </a:prstGeom>
          <a:ln w="12700">
            <a:miter lim="400000"/>
          </a:ln>
        </p:spPr>
        <p:txBody>
          <a:bodyPr wrap="square" lIns="45718" tIns="45718" rIns="45718" bIns="45718">
            <a:spAutoFit/>
          </a:bodyPr>
          <a:lstStyle/>
          <a:p>
            <a:pPr>
              <a:defRPr>
                <a:latin typeface="Calibri Light"/>
                <a:ea typeface="Calibri Light"/>
                <a:cs typeface="Calibri Light"/>
              </a:defRPr>
            </a:pPr>
            <a:r>
              <a:rPr sz="2000" spc="50" dirty="0">
                <a:latin typeface="Fibel Nord" panose="020B0603050302020204" pitchFamily="34" charset="0"/>
              </a:rPr>
              <a:t>Du </a:t>
            </a:r>
            <a:r>
              <a:rPr sz="2000" spc="50" dirty="0" err="1">
                <a:latin typeface="Fibel Nord" panose="020B0603050302020204" pitchFamily="34" charset="0"/>
              </a:rPr>
              <a:t>verbindest</a:t>
            </a:r>
            <a:r>
              <a:rPr sz="2000" spc="50" dirty="0">
                <a:latin typeface="Fibel Nord" panose="020B0603050302020204" pitchFamily="34" charset="0"/>
              </a:rPr>
              <a:t> </a:t>
            </a:r>
            <a:r>
              <a:rPr sz="2000" spc="50" dirty="0" err="1">
                <a:latin typeface="Fibel Nord" panose="020B0603050302020204" pitchFamily="34" charset="0"/>
              </a:rPr>
              <a:t>deine</a:t>
            </a:r>
            <a:r>
              <a:rPr sz="2000" spc="50" dirty="0">
                <a:latin typeface="Fibel Nord" panose="020B0603050302020204" pitchFamily="34" charset="0"/>
              </a:rPr>
              <a:t> </a:t>
            </a:r>
            <a:r>
              <a:rPr sz="2000" spc="50" dirty="0" err="1">
                <a:latin typeface="Fibel Nord" panose="020B0603050302020204" pitchFamily="34" charset="0"/>
              </a:rPr>
              <a:t>Sätze</a:t>
            </a:r>
            <a:r>
              <a:rPr sz="2000" spc="50" dirty="0">
                <a:latin typeface="Fibel Nord" panose="020B0603050302020204" pitchFamily="34" charset="0"/>
              </a:rPr>
              <a:t> </a:t>
            </a:r>
            <a:r>
              <a:rPr sz="2000" spc="50" dirty="0" err="1">
                <a:latin typeface="Fibel Nord" panose="020B0603050302020204" pitchFamily="34" charset="0"/>
              </a:rPr>
              <a:t>sinnvoll</a:t>
            </a:r>
            <a:r>
              <a:rPr sz="2000" spc="50" dirty="0">
                <a:latin typeface="Fibel Nord" panose="020B0603050302020204" pitchFamily="34" charset="0"/>
              </a:rPr>
              <a:t>.</a:t>
            </a:r>
          </a:p>
          <a:p>
            <a:pPr>
              <a:defRPr sz="1600">
                <a:latin typeface="Calibri Light"/>
                <a:ea typeface="Calibri Light"/>
                <a:cs typeface="Calibri Light"/>
              </a:defRPr>
            </a:pPr>
            <a:r>
              <a:rPr sz="2000" spc="50" dirty="0">
                <a:latin typeface="Fibel Nord" panose="020B0603050302020204" pitchFamily="34" charset="0"/>
              </a:rPr>
              <a:t>(</a:t>
            </a:r>
            <a:r>
              <a:rPr sz="2000" spc="50" dirty="0" err="1">
                <a:latin typeface="Fibel Nord" panose="020B0603050302020204" pitchFamily="34" charset="0"/>
              </a:rPr>
              <a:t>z.B.</a:t>
            </a:r>
            <a:r>
              <a:rPr sz="2000" spc="50" dirty="0">
                <a:latin typeface="Fibel Nord" panose="020B0603050302020204" pitchFamily="34" charset="0"/>
              </a:rPr>
              <a:t> und / </a:t>
            </a:r>
            <a:r>
              <a:rPr sz="2000" spc="50" dirty="0" err="1">
                <a:latin typeface="Fibel Nord" panose="020B0603050302020204" pitchFamily="34" charset="0"/>
              </a:rPr>
              <a:t>aber</a:t>
            </a:r>
            <a:r>
              <a:rPr sz="2000" spc="50" dirty="0">
                <a:latin typeface="Fibel Nord" panose="020B0603050302020204" pitchFamily="34" charset="0"/>
              </a:rPr>
              <a:t> / </a:t>
            </a:r>
            <a:r>
              <a:rPr sz="2000" spc="50" dirty="0" err="1">
                <a:latin typeface="Fibel Nord" panose="020B0603050302020204" pitchFamily="34" charset="0"/>
              </a:rPr>
              <a:t>sondern</a:t>
            </a:r>
            <a:r>
              <a:rPr sz="2000" spc="50" dirty="0">
                <a:latin typeface="Fibel Nord" panose="020B0603050302020204" pitchFamily="34" charset="0"/>
              </a:rPr>
              <a:t>)</a:t>
            </a:r>
          </a:p>
        </p:txBody>
      </p:sp>
      <p:sp>
        <p:nvSpPr>
          <p:cNvPr id="109" name="Heart"/>
          <p:cNvSpPr/>
          <p:nvPr/>
        </p:nvSpPr>
        <p:spPr bwMode="auto">
          <a:xfrm>
            <a:off x="1033477" y="4745351"/>
            <a:ext cx="614928" cy="543425"/>
          </a:xfrm>
          <a:custGeom>
            <a:avLst/>
            <a:gdLst/>
            <a:ahLst/>
            <a:cxnLst>
              <a:cxn ang="0">
                <a:pos x="wd2" y="hd2"/>
              </a:cxn>
              <a:cxn ang="5400000">
                <a:pos x="wd2" y="hd2"/>
              </a:cxn>
              <a:cxn ang="10800000">
                <a:pos x="wd2" y="hd2"/>
              </a:cxn>
              <a:cxn ang="16200000">
                <a:pos x="wd2" y="hd2"/>
              </a:cxn>
            </a:cxnLst>
            <a:rect l="0" t="0" r="r" b="b"/>
            <a:pathLst>
              <a:path w="21506" h="21433"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rgbClr val="000000"/>
          </a:solidFill>
          <a:ln w="12700">
            <a:miter lim="400000"/>
          </a:ln>
        </p:spPr>
        <p:txBody>
          <a:bodyPr lIns="45719" rIns="45719" anchor="ctr"/>
          <a:lstStyle/>
          <a:p>
            <a:pPr>
              <a:defRPr>
                <a:latin typeface="Calibri Light"/>
                <a:ea typeface="Calibri Light"/>
                <a:cs typeface="Calibri Light"/>
              </a:defRPr>
            </a:pPr>
            <a:endParaRPr/>
          </a:p>
        </p:txBody>
      </p:sp>
      <p:grpSp>
        <p:nvGrpSpPr>
          <p:cNvPr id="113" name="Group"/>
          <p:cNvGrpSpPr/>
          <p:nvPr/>
        </p:nvGrpSpPr>
        <p:grpSpPr bwMode="auto">
          <a:xfrm>
            <a:off x="1031529" y="3327081"/>
            <a:ext cx="827813" cy="622626"/>
            <a:chOff x="0" y="0"/>
            <a:chExt cx="1113157" cy="837243"/>
          </a:xfrm>
        </p:grpSpPr>
        <p:sp>
          <p:nvSpPr>
            <p:cNvPr id="110" name="Sweater"/>
            <p:cNvSpPr/>
            <p:nvPr/>
          </p:nvSpPr>
          <p:spPr bwMode="auto">
            <a:xfrm>
              <a:off x="148039" y="0"/>
              <a:ext cx="472851" cy="458810"/>
            </a:xfrm>
            <a:custGeom>
              <a:avLst/>
              <a:gdLst/>
              <a:ahLst/>
              <a:cxnLst>
                <a:cxn ang="0">
                  <a:pos x="wd2" y="hd2"/>
                </a:cxn>
                <a:cxn ang="5400000">
                  <a:pos x="wd2" y="hd2"/>
                </a:cxn>
                <a:cxn ang="10800000">
                  <a:pos x="wd2" y="hd2"/>
                </a:cxn>
                <a:cxn ang="16200000">
                  <a:pos x="wd2" y="hd2"/>
                </a:cxn>
              </a:cxnLst>
              <a:rect l="0" t="0" r="r" b="b"/>
              <a:pathLst>
                <a:path w="21553" h="21600" extrusionOk="0">
                  <a:moveTo>
                    <a:pt x="8486" y="0"/>
                  </a:moveTo>
                  <a:cubicBezTo>
                    <a:pt x="8535" y="241"/>
                    <a:pt x="8872" y="1873"/>
                    <a:pt x="10772" y="1873"/>
                  </a:cubicBezTo>
                  <a:cubicBezTo>
                    <a:pt x="12672" y="1873"/>
                    <a:pt x="12999" y="243"/>
                    <a:pt x="13036" y="8"/>
                  </a:cubicBezTo>
                  <a:cubicBezTo>
                    <a:pt x="12980" y="14"/>
                    <a:pt x="12930" y="45"/>
                    <a:pt x="12899" y="58"/>
                  </a:cubicBezTo>
                  <a:cubicBezTo>
                    <a:pt x="12334" y="362"/>
                    <a:pt x="11553" y="522"/>
                    <a:pt x="10766" y="522"/>
                  </a:cubicBezTo>
                  <a:cubicBezTo>
                    <a:pt x="9986" y="522"/>
                    <a:pt x="9199" y="369"/>
                    <a:pt x="8634" y="58"/>
                  </a:cubicBezTo>
                  <a:cubicBezTo>
                    <a:pt x="8603" y="39"/>
                    <a:pt x="8541" y="6"/>
                    <a:pt x="8486" y="0"/>
                  </a:cubicBezTo>
                  <a:close/>
                  <a:moveTo>
                    <a:pt x="8142" y="95"/>
                  </a:moveTo>
                  <a:cubicBezTo>
                    <a:pt x="6568" y="565"/>
                    <a:pt x="5504" y="864"/>
                    <a:pt x="4551" y="1175"/>
                  </a:cubicBezTo>
                  <a:cubicBezTo>
                    <a:pt x="3112" y="1645"/>
                    <a:pt x="2447" y="1912"/>
                    <a:pt x="2072" y="2413"/>
                  </a:cubicBezTo>
                  <a:cubicBezTo>
                    <a:pt x="1605" y="3042"/>
                    <a:pt x="1057" y="5761"/>
                    <a:pt x="633" y="11032"/>
                  </a:cubicBezTo>
                  <a:cubicBezTo>
                    <a:pt x="208" y="16240"/>
                    <a:pt x="12" y="20189"/>
                    <a:pt x="12" y="20189"/>
                  </a:cubicBezTo>
                  <a:cubicBezTo>
                    <a:pt x="12" y="20189"/>
                    <a:pt x="7" y="20285"/>
                    <a:pt x="1" y="20374"/>
                  </a:cubicBezTo>
                  <a:cubicBezTo>
                    <a:pt x="-24" y="20672"/>
                    <a:pt x="325" y="20697"/>
                    <a:pt x="325" y="20697"/>
                  </a:cubicBezTo>
                  <a:lnTo>
                    <a:pt x="387" y="20697"/>
                  </a:lnTo>
                  <a:lnTo>
                    <a:pt x="381" y="21592"/>
                  </a:lnTo>
                  <a:lnTo>
                    <a:pt x="2158" y="21586"/>
                  </a:lnTo>
                  <a:lnTo>
                    <a:pt x="2331" y="20665"/>
                  </a:lnTo>
                  <a:lnTo>
                    <a:pt x="2460" y="20665"/>
                  </a:lnTo>
                  <a:cubicBezTo>
                    <a:pt x="2460" y="20665"/>
                    <a:pt x="2668" y="20660"/>
                    <a:pt x="2723" y="20558"/>
                  </a:cubicBezTo>
                  <a:cubicBezTo>
                    <a:pt x="2760" y="20495"/>
                    <a:pt x="2780" y="20385"/>
                    <a:pt x="2798" y="20195"/>
                  </a:cubicBezTo>
                  <a:cubicBezTo>
                    <a:pt x="3032" y="18379"/>
                    <a:pt x="4218" y="8993"/>
                    <a:pt x="4255" y="8980"/>
                  </a:cubicBezTo>
                  <a:cubicBezTo>
                    <a:pt x="4255" y="9158"/>
                    <a:pt x="4378" y="21600"/>
                    <a:pt x="4378" y="21600"/>
                  </a:cubicBezTo>
                  <a:lnTo>
                    <a:pt x="17192" y="21600"/>
                  </a:lnTo>
                  <a:cubicBezTo>
                    <a:pt x="17192" y="21600"/>
                    <a:pt x="17315" y="9158"/>
                    <a:pt x="17315" y="8980"/>
                  </a:cubicBezTo>
                  <a:cubicBezTo>
                    <a:pt x="17352" y="8993"/>
                    <a:pt x="18537" y="18379"/>
                    <a:pt x="18771" y="20195"/>
                  </a:cubicBezTo>
                  <a:cubicBezTo>
                    <a:pt x="18796" y="20379"/>
                    <a:pt x="18815" y="20495"/>
                    <a:pt x="18846" y="20558"/>
                  </a:cubicBezTo>
                  <a:cubicBezTo>
                    <a:pt x="18901" y="20660"/>
                    <a:pt x="19109" y="20665"/>
                    <a:pt x="19109" y="20665"/>
                  </a:cubicBezTo>
                  <a:lnTo>
                    <a:pt x="19240" y="20665"/>
                  </a:lnTo>
                  <a:lnTo>
                    <a:pt x="19411" y="21586"/>
                  </a:lnTo>
                  <a:lnTo>
                    <a:pt x="21188" y="21592"/>
                  </a:lnTo>
                  <a:lnTo>
                    <a:pt x="21182" y="20697"/>
                  </a:lnTo>
                  <a:lnTo>
                    <a:pt x="21244" y="20697"/>
                  </a:lnTo>
                  <a:cubicBezTo>
                    <a:pt x="21232" y="20697"/>
                    <a:pt x="21576" y="20672"/>
                    <a:pt x="21551" y="20379"/>
                  </a:cubicBezTo>
                  <a:cubicBezTo>
                    <a:pt x="21545" y="20291"/>
                    <a:pt x="21538" y="20195"/>
                    <a:pt x="21538" y="20195"/>
                  </a:cubicBezTo>
                  <a:cubicBezTo>
                    <a:pt x="21538" y="20195"/>
                    <a:pt x="21372" y="16182"/>
                    <a:pt x="20923" y="11038"/>
                  </a:cubicBezTo>
                  <a:cubicBezTo>
                    <a:pt x="20462" y="5773"/>
                    <a:pt x="19953" y="3056"/>
                    <a:pt x="19486" y="2421"/>
                  </a:cubicBezTo>
                  <a:cubicBezTo>
                    <a:pt x="19117" y="1919"/>
                    <a:pt x="18446" y="1653"/>
                    <a:pt x="17007" y="1183"/>
                  </a:cubicBezTo>
                  <a:cubicBezTo>
                    <a:pt x="16048" y="865"/>
                    <a:pt x="14979" y="572"/>
                    <a:pt x="13405" y="95"/>
                  </a:cubicBezTo>
                  <a:cubicBezTo>
                    <a:pt x="13331" y="470"/>
                    <a:pt x="12875" y="2249"/>
                    <a:pt x="10778" y="2249"/>
                  </a:cubicBezTo>
                  <a:cubicBezTo>
                    <a:pt x="8687" y="2249"/>
                    <a:pt x="8222" y="476"/>
                    <a:pt x="8142" y="95"/>
                  </a:cubicBezTo>
                  <a:close/>
                </a:path>
              </a:pathLst>
            </a:custGeom>
            <a:solidFill>
              <a:srgbClr val="FFFFFF"/>
            </a:solidFill>
            <a:ln w="12700" cap="flat">
              <a:solidFill>
                <a:srgbClr val="000000"/>
              </a:solidFill>
              <a:prstDash val="solid"/>
              <a:miter lim="400000"/>
            </a:ln>
            <a:effectLst/>
          </p:spPr>
          <p:txBody>
            <a:bodyPr wrap="square" lIns="45719" tIns="45719" rIns="45719" bIns="45719" numCol="1" anchor="ctr">
              <a:noAutofit/>
            </a:bodyPr>
            <a:lstStyle/>
            <a:p>
              <a:pPr>
                <a:defRPr>
                  <a:latin typeface="Calibri Light"/>
                  <a:ea typeface="Calibri Light"/>
                  <a:cs typeface="Calibri Light"/>
                </a:defRPr>
              </a:pPr>
              <a:endParaRPr/>
            </a:p>
          </p:txBody>
        </p:sp>
        <p:sp>
          <p:nvSpPr>
            <p:cNvPr id="111" name="Pants"/>
            <p:cNvSpPr/>
            <p:nvPr/>
          </p:nvSpPr>
          <p:spPr bwMode="auto">
            <a:xfrm>
              <a:off x="741491" y="87664"/>
              <a:ext cx="371667" cy="696609"/>
            </a:xfrm>
            <a:custGeom>
              <a:avLst/>
              <a:gdLst/>
              <a:ahLst/>
              <a:cxnLst>
                <a:cxn ang="0">
                  <a:pos x="wd2" y="hd2"/>
                </a:cxn>
                <a:cxn ang="5400000">
                  <a:pos x="wd2" y="hd2"/>
                </a:cxn>
                <a:cxn ang="10800000">
                  <a:pos x="wd2" y="hd2"/>
                </a:cxn>
                <a:cxn ang="16200000">
                  <a:pos x="wd2" y="hd2"/>
                </a:cxn>
              </a:cxnLst>
              <a:rect l="0" t="0" r="r" b="b"/>
              <a:pathLst>
                <a:path w="21597" h="21600" extrusionOk="0">
                  <a:moveTo>
                    <a:pt x="2833" y="0"/>
                  </a:moveTo>
                  <a:lnTo>
                    <a:pt x="2810" y="152"/>
                  </a:lnTo>
                  <a:lnTo>
                    <a:pt x="2731" y="856"/>
                  </a:lnTo>
                  <a:lnTo>
                    <a:pt x="9459" y="856"/>
                  </a:lnTo>
                  <a:lnTo>
                    <a:pt x="9459" y="0"/>
                  </a:lnTo>
                  <a:lnTo>
                    <a:pt x="2833" y="0"/>
                  </a:lnTo>
                  <a:close/>
                  <a:moveTo>
                    <a:pt x="9865" y="0"/>
                  </a:moveTo>
                  <a:lnTo>
                    <a:pt x="9865" y="856"/>
                  </a:lnTo>
                  <a:lnTo>
                    <a:pt x="18778" y="856"/>
                  </a:lnTo>
                  <a:lnTo>
                    <a:pt x="18686" y="152"/>
                  </a:lnTo>
                  <a:lnTo>
                    <a:pt x="18667" y="0"/>
                  </a:lnTo>
                  <a:lnTo>
                    <a:pt x="9865" y="0"/>
                  </a:lnTo>
                  <a:close/>
                  <a:moveTo>
                    <a:pt x="10677" y="293"/>
                  </a:moveTo>
                  <a:cubicBezTo>
                    <a:pt x="10829" y="293"/>
                    <a:pt x="10962" y="362"/>
                    <a:pt x="10962" y="443"/>
                  </a:cubicBezTo>
                  <a:cubicBezTo>
                    <a:pt x="10962" y="525"/>
                    <a:pt x="10829" y="596"/>
                    <a:pt x="10677" y="596"/>
                  </a:cubicBezTo>
                  <a:cubicBezTo>
                    <a:pt x="10524" y="596"/>
                    <a:pt x="10394" y="525"/>
                    <a:pt x="10394" y="443"/>
                  </a:cubicBezTo>
                  <a:cubicBezTo>
                    <a:pt x="10394" y="362"/>
                    <a:pt x="10524" y="293"/>
                    <a:pt x="10677" y="293"/>
                  </a:cubicBezTo>
                  <a:close/>
                  <a:moveTo>
                    <a:pt x="2699" y="1056"/>
                  </a:moveTo>
                  <a:lnTo>
                    <a:pt x="2528" y="2373"/>
                  </a:lnTo>
                  <a:cubicBezTo>
                    <a:pt x="2761" y="2368"/>
                    <a:pt x="4068" y="2329"/>
                    <a:pt x="5002" y="1955"/>
                  </a:cubicBezTo>
                  <a:cubicBezTo>
                    <a:pt x="5682" y="1684"/>
                    <a:pt x="6007" y="1246"/>
                    <a:pt x="6119" y="1056"/>
                  </a:cubicBezTo>
                  <a:lnTo>
                    <a:pt x="2699" y="1056"/>
                  </a:lnTo>
                  <a:close/>
                  <a:moveTo>
                    <a:pt x="6556" y="1056"/>
                  </a:moveTo>
                  <a:cubicBezTo>
                    <a:pt x="6475" y="1213"/>
                    <a:pt x="6131" y="1783"/>
                    <a:pt x="5269" y="2129"/>
                  </a:cubicBezTo>
                  <a:cubicBezTo>
                    <a:pt x="4162" y="2573"/>
                    <a:pt x="2647" y="2590"/>
                    <a:pt x="2515" y="2590"/>
                  </a:cubicBezTo>
                  <a:lnTo>
                    <a:pt x="2293" y="4333"/>
                  </a:lnTo>
                  <a:lnTo>
                    <a:pt x="0" y="21539"/>
                  </a:lnTo>
                  <a:cubicBezTo>
                    <a:pt x="0" y="21539"/>
                    <a:pt x="10" y="21600"/>
                    <a:pt x="60" y="21600"/>
                  </a:cubicBezTo>
                  <a:cubicBezTo>
                    <a:pt x="121" y="21600"/>
                    <a:pt x="6101" y="21600"/>
                    <a:pt x="6182" y="21600"/>
                  </a:cubicBezTo>
                  <a:cubicBezTo>
                    <a:pt x="6263" y="21600"/>
                    <a:pt x="6303" y="21539"/>
                    <a:pt x="6303" y="21539"/>
                  </a:cubicBezTo>
                  <a:lnTo>
                    <a:pt x="10413" y="6748"/>
                  </a:lnTo>
                  <a:lnTo>
                    <a:pt x="15193" y="21539"/>
                  </a:lnTo>
                  <a:cubicBezTo>
                    <a:pt x="15193" y="21539"/>
                    <a:pt x="15234" y="21600"/>
                    <a:pt x="15295" y="21600"/>
                  </a:cubicBezTo>
                  <a:cubicBezTo>
                    <a:pt x="15356" y="21600"/>
                    <a:pt x="21417" y="21600"/>
                    <a:pt x="21509" y="21600"/>
                  </a:cubicBezTo>
                  <a:cubicBezTo>
                    <a:pt x="21600" y="21600"/>
                    <a:pt x="21597" y="21539"/>
                    <a:pt x="21597" y="21539"/>
                  </a:cubicBezTo>
                  <a:lnTo>
                    <a:pt x="19212" y="4148"/>
                  </a:lnTo>
                  <a:lnTo>
                    <a:pt x="19009" y="2590"/>
                  </a:lnTo>
                  <a:cubicBezTo>
                    <a:pt x="18695" y="2584"/>
                    <a:pt x="17335" y="2541"/>
                    <a:pt x="16310" y="2129"/>
                  </a:cubicBezTo>
                  <a:cubicBezTo>
                    <a:pt x="15447" y="1783"/>
                    <a:pt x="15103" y="1208"/>
                    <a:pt x="15022" y="1056"/>
                  </a:cubicBezTo>
                  <a:lnTo>
                    <a:pt x="11803" y="1056"/>
                  </a:lnTo>
                  <a:lnTo>
                    <a:pt x="11803" y="4284"/>
                  </a:lnTo>
                  <a:cubicBezTo>
                    <a:pt x="11803" y="4300"/>
                    <a:pt x="11813" y="4706"/>
                    <a:pt x="11032" y="5020"/>
                  </a:cubicBezTo>
                  <a:cubicBezTo>
                    <a:pt x="10291" y="5318"/>
                    <a:pt x="9723" y="5367"/>
                    <a:pt x="9703" y="5372"/>
                  </a:cubicBezTo>
                  <a:lnTo>
                    <a:pt x="9468" y="5394"/>
                  </a:lnTo>
                  <a:lnTo>
                    <a:pt x="9468" y="1056"/>
                  </a:lnTo>
                  <a:lnTo>
                    <a:pt x="6556" y="1056"/>
                  </a:lnTo>
                  <a:close/>
                  <a:moveTo>
                    <a:pt x="9874" y="1056"/>
                  </a:moveTo>
                  <a:lnTo>
                    <a:pt x="9874" y="5118"/>
                  </a:lnTo>
                  <a:cubicBezTo>
                    <a:pt x="10077" y="5080"/>
                    <a:pt x="10403" y="4999"/>
                    <a:pt x="10778" y="4847"/>
                  </a:cubicBezTo>
                  <a:cubicBezTo>
                    <a:pt x="11397" y="4598"/>
                    <a:pt x="11387" y="4289"/>
                    <a:pt x="11387" y="4289"/>
                  </a:cubicBezTo>
                  <a:lnTo>
                    <a:pt x="11387" y="1056"/>
                  </a:lnTo>
                  <a:lnTo>
                    <a:pt x="9874" y="1056"/>
                  </a:lnTo>
                  <a:close/>
                  <a:moveTo>
                    <a:pt x="15447" y="1056"/>
                  </a:moveTo>
                  <a:cubicBezTo>
                    <a:pt x="15559" y="1246"/>
                    <a:pt x="15884" y="1684"/>
                    <a:pt x="16554" y="1955"/>
                  </a:cubicBezTo>
                  <a:cubicBezTo>
                    <a:pt x="17427" y="2307"/>
                    <a:pt x="18636" y="2362"/>
                    <a:pt x="18981" y="2373"/>
                  </a:cubicBezTo>
                  <a:lnTo>
                    <a:pt x="18806" y="1056"/>
                  </a:lnTo>
                  <a:lnTo>
                    <a:pt x="15447" y="1056"/>
                  </a:lnTo>
                  <a:close/>
                </a:path>
              </a:pathLst>
            </a:custGeom>
            <a:solidFill>
              <a:schemeClr val="accent3">
                <a:lumOff val="17647"/>
              </a:schemeClr>
            </a:solidFill>
            <a:ln w="12700" cap="flat">
              <a:solidFill>
                <a:srgbClr val="000000"/>
              </a:solidFill>
              <a:prstDash val="solid"/>
              <a:miter lim="400000"/>
            </a:ln>
            <a:effectLst/>
          </p:spPr>
          <p:txBody>
            <a:bodyPr wrap="square" lIns="45719" tIns="45719" rIns="45719" bIns="45719" numCol="1" anchor="ctr">
              <a:noAutofit/>
            </a:bodyPr>
            <a:lstStyle/>
            <a:p>
              <a:pPr>
                <a:defRPr>
                  <a:latin typeface="Calibri Light"/>
                  <a:ea typeface="Calibri Light"/>
                  <a:cs typeface="Calibri Light"/>
                </a:defRPr>
              </a:pPr>
              <a:endParaRPr/>
            </a:p>
          </p:txBody>
        </p:sp>
        <p:sp>
          <p:nvSpPr>
            <p:cNvPr id="112" name="Sneaker"/>
            <p:cNvSpPr/>
            <p:nvPr/>
          </p:nvSpPr>
          <p:spPr bwMode="auto">
            <a:xfrm>
              <a:off x="0" y="568013"/>
              <a:ext cx="597770" cy="269231"/>
            </a:xfrm>
            <a:custGeom>
              <a:avLst/>
              <a:gdLst/>
              <a:ahLst/>
              <a:cxnLst>
                <a:cxn ang="0">
                  <a:pos x="wd2" y="hd2"/>
                </a:cxn>
                <a:cxn ang="5400000">
                  <a:pos x="wd2" y="hd2"/>
                </a:cxn>
                <a:cxn ang="10800000">
                  <a:pos x="wd2" y="hd2"/>
                </a:cxn>
                <a:cxn ang="16200000">
                  <a:pos x="wd2" y="hd2"/>
                </a:cxn>
              </a:cxnLst>
              <a:rect l="0" t="0" r="r" b="b"/>
              <a:pathLst>
                <a:path w="21119" h="21588" extrusionOk="0">
                  <a:moveTo>
                    <a:pt x="8142" y="1"/>
                  </a:moveTo>
                  <a:cubicBezTo>
                    <a:pt x="7452" y="51"/>
                    <a:pt x="7453" y="2261"/>
                    <a:pt x="7485" y="3206"/>
                  </a:cubicBezTo>
                  <a:cubicBezTo>
                    <a:pt x="7485" y="3509"/>
                    <a:pt x="7492" y="3581"/>
                    <a:pt x="7496" y="3753"/>
                  </a:cubicBezTo>
                  <a:cubicBezTo>
                    <a:pt x="7240" y="4258"/>
                    <a:pt x="6951" y="4865"/>
                    <a:pt x="6515" y="5353"/>
                  </a:cubicBezTo>
                  <a:cubicBezTo>
                    <a:pt x="6515" y="5353"/>
                    <a:pt x="6411" y="5480"/>
                    <a:pt x="6292" y="5582"/>
                  </a:cubicBezTo>
                  <a:cubicBezTo>
                    <a:pt x="5927" y="5916"/>
                    <a:pt x="5467" y="6161"/>
                    <a:pt x="4865" y="6223"/>
                  </a:cubicBezTo>
                  <a:cubicBezTo>
                    <a:pt x="4388" y="6272"/>
                    <a:pt x="4021" y="6125"/>
                    <a:pt x="3732" y="5860"/>
                  </a:cubicBezTo>
                  <a:lnTo>
                    <a:pt x="3557" y="5672"/>
                  </a:lnTo>
                  <a:cubicBezTo>
                    <a:pt x="2695" y="4618"/>
                    <a:pt x="2650" y="2434"/>
                    <a:pt x="2257" y="2055"/>
                  </a:cubicBezTo>
                  <a:cubicBezTo>
                    <a:pt x="2257" y="2054"/>
                    <a:pt x="2259" y="2029"/>
                    <a:pt x="2259" y="2029"/>
                  </a:cubicBezTo>
                  <a:cubicBezTo>
                    <a:pt x="2259" y="2029"/>
                    <a:pt x="2126" y="1918"/>
                    <a:pt x="1958" y="1886"/>
                  </a:cubicBezTo>
                  <a:cubicBezTo>
                    <a:pt x="1791" y="1854"/>
                    <a:pt x="1590" y="1902"/>
                    <a:pt x="1450" y="2220"/>
                  </a:cubicBezTo>
                  <a:cubicBezTo>
                    <a:pt x="1233" y="2711"/>
                    <a:pt x="591" y="4864"/>
                    <a:pt x="393" y="5841"/>
                  </a:cubicBezTo>
                  <a:cubicBezTo>
                    <a:pt x="141" y="7080"/>
                    <a:pt x="260" y="7933"/>
                    <a:pt x="474" y="8364"/>
                  </a:cubicBezTo>
                  <a:cubicBezTo>
                    <a:pt x="236" y="10575"/>
                    <a:pt x="139" y="13137"/>
                    <a:pt x="424" y="15647"/>
                  </a:cubicBezTo>
                  <a:cubicBezTo>
                    <a:pt x="1158" y="16067"/>
                    <a:pt x="3109" y="16905"/>
                    <a:pt x="6527" y="16569"/>
                  </a:cubicBezTo>
                  <a:lnTo>
                    <a:pt x="6567" y="16565"/>
                  </a:lnTo>
                  <a:lnTo>
                    <a:pt x="6761" y="16550"/>
                  </a:lnTo>
                  <a:cubicBezTo>
                    <a:pt x="8571" y="16401"/>
                    <a:pt x="9369" y="16678"/>
                    <a:pt x="10022" y="17045"/>
                  </a:cubicBezTo>
                  <a:lnTo>
                    <a:pt x="10207" y="17154"/>
                  </a:lnTo>
                  <a:cubicBezTo>
                    <a:pt x="10273" y="17194"/>
                    <a:pt x="10339" y="17237"/>
                    <a:pt x="10405" y="17278"/>
                  </a:cubicBezTo>
                  <a:cubicBezTo>
                    <a:pt x="11147" y="17735"/>
                    <a:pt x="11914" y="18206"/>
                    <a:pt x="14103" y="18230"/>
                  </a:cubicBezTo>
                  <a:cubicBezTo>
                    <a:pt x="17726" y="18270"/>
                    <a:pt x="19787" y="17281"/>
                    <a:pt x="20711" y="16745"/>
                  </a:cubicBezTo>
                  <a:cubicBezTo>
                    <a:pt x="21565" y="15274"/>
                    <a:pt x="20916" y="12155"/>
                    <a:pt x="20264" y="11932"/>
                  </a:cubicBezTo>
                  <a:cubicBezTo>
                    <a:pt x="20264" y="11932"/>
                    <a:pt x="20143" y="11882"/>
                    <a:pt x="20027" y="11966"/>
                  </a:cubicBezTo>
                  <a:cubicBezTo>
                    <a:pt x="19439" y="11664"/>
                    <a:pt x="18181" y="10921"/>
                    <a:pt x="17216" y="10268"/>
                  </a:cubicBezTo>
                  <a:lnTo>
                    <a:pt x="17033" y="10144"/>
                  </a:lnTo>
                  <a:lnTo>
                    <a:pt x="17033" y="10140"/>
                  </a:lnTo>
                  <a:cubicBezTo>
                    <a:pt x="16632" y="9863"/>
                    <a:pt x="16297" y="9608"/>
                    <a:pt x="16110" y="9421"/>
                  </a:cubicBezTo>
                  <a:lnTo>
                    <a:pt x="16108" y="9424"/>
                  </a:lnTo>
                  <a:cubicBezTo>
                    <a:pt x="16108" y="9424"/>
                    <a:pt x="15875" y="9193"/>
                    <a:pt x="15571" y="8896"/>
                  </a:cubicBezTo>
                  <a:lnTo>
                    <a:pt x="15294" y="8611"/>
                  </a:lnTo>
                  <a:lnTo>
                    <a:pt x="15380" y="8180"/>
                  </a:lnTo>
                  <a:cubicBezTo>
                    <a:pt x="15446" y="7849"/>
                    <a:pt x="15380" y="7456"/>
                    <a:pt x="15234" y="7306"/>
                  </a:cubicBezTo>
                  <a:lnTo>
                    <a:pt x="15111" y="7179"/>
                  </a:lnTo>
                  <a:cubicBezTo>
                    <a:pt x="14982" y="7047"/>
                    <a:pt x="14836" y="7155"/>
                    <a:pt x="14757" y="7408"/>
                  </a:cubicBezTo>
                  <a:lnTo>
                    <a:pt x="14095" y="6617"/>
                  </a:lnTo>
                  <a:lnTo>
                    <a:pt x="13892" y="6366"/>
                  </a:lnTo>
                  <a:cubicBezTo>
                    <a:pt x="13955" y="6036"/>
                    <a:pt x="13891" y="5648"/>
                    <a:pt x="13746" y="5500"/>
                  </a:cubicBezTo>
                  <a:lnTo>
                    <a:pt x="13622" y="5372"/>
                  </a:lnTo>
                  <a:cubicBezTo>
                    <a:pt x="13494" y="5241"/>
                    <a:pt x="13349" y="5350"/>
                    <a:pt x="13271" y="5601"/>
                  </a:cubicBezTo>
                  <a:lnTo>
                    <a:pt x="13051" y="5331"/>
                  </a:lnTo>
                  <a:cubicBezTo>
                    <a:pt x="13051" y="5329"/>
                    <a:pt x="13051" y="5325"/>
                    <a:pt x="13051" y="5323"/>
                  </a:cubicBezTo>
                  <a:cubicBezTo>
                    <a:pt x="12934" y="5181"/>
                    <a:pt x="12814" y="5036"/>
                    <a:pt x="12689" y="4885"/>
                  </a:cubicBezTo>
                  <a:lnTo>
                    <a:pt x="12465" y="4619"/>
                  </a:lnTo>
                  <a:cubicBezTo>
                    <a:pt x="12524" y="4292"/>
                    <a:pt x="12461" y="3911"/>
                    <a:pt x="12318" y="3764"/>
                  </a:cubicBezTo>
                  <a:lnTo>
                    <a:pt x="12194" y="3637"/>
                  </a:lnTo>
                  <a:cubicBezTo>
                    <a:pt x="12064" y="3504"/>
                    <a:pt x="11917" y="3615"/>
                    <a:pt x="11839" y="3873"/>
                  </a:cubicBezTo>
                  <a:lnTo>
                    <a:pt x="11635" y="3633"/>
                  </a:lnTo>
                  <a:cubicBezTo>
                    <a:pt x="11635" y="3631"/>
                    <a:pt x="11636" y="3627"/>
                    <a:pt x="11635" y="3625"/>
                  </a:cubicBezTo>
                  <a:cubicBezTo>
                    <a:pt x="11552" y="3527"/>
                    <a:pt x="11465" y="3429"/>
                    <a:pt x="11379" y="3329"/>
                  </a:cubicBezTo>
                  <a:cubicBezTo>
                    <a:pt x="11352" y="3298"/>
                    <a:pt x="11326" y="3264"/>
                    <a:pt x="11299" y="3232"/>
                  </a:cubicBezTo>
                  <a:lnTo>
                    <a:pt x="11287" y="3221"/>
                  </a:lnTo>
                  <a:lnTo>
                    <a:pt x="11089" y="2996"/>
                  </a:lnTo>
                  <a:cubicBezTo>
                    <a:pt x="11151" y="2667"/>
                    <a:pt x="11086" y="2285"/>
                    <a:pt x="10942" y="2137"/>
                  </a:cubicBezTo>
                  <a:lnTo>
                    <a:pt x="10818" y="2010"/>
                  </a:lnTo>
                  <a:cubicBezTo>
                    <a:pt x="10682" y="1871"/>
                    <a:pt x="10526" y="1996"/>
                    <a:pt x="10451" y="2280"/>
                  </a:cubicBezTo>
                  <a:lnTo>
                    <a:pt x="9668" y="1395"/>
                  </a:lnTo>
                  <a:cubicBezTo>
                    <a:pt x="9733" y="1065"/>
                    <a:pt x="9668" y="674"/>
                    <a:pt x="9523" y="525"/>
                  </a:cubicBezTo>
                  <a:lnTo>
                    <a:pt x="9399" y="398"/>
                  </a:lnTo>
                  <a:cubicBezTo>
                    <a:pt x="9262" y="258"/>
                    <a:pt x="9104" y="386"/>
                    <a:pt x="9031" y="675"/>
                  </a:cubicBezTo>
                  <a:lnTo>
                    <a:pt x="8814" y="432"/>
                  </a:lnTo>
                  <a:lnTo>
                    <a:pt x="8813" y="435"/>
                  </a:lnTo>
                  <a:cubicBezTo>
                    <a:pt x="8788" y="408"/>
                    <a:pt x="8763" y="380"/>
                    <a:pt x="8738" y="353"/>
                  </a:cubicBezTo>
                  <a:cubicBezTo>
                    <a:pt x="8498" y="93"/>
                    <a:pt x="8301" y="-11"/>
                    <a:pt x="8142" y="1"/>
                  </a:cubicBezTo>
                  <a:close/>
                  <a:moveTo>
                    <a:pt x="437" y="16101"/>
                  </a:moveTo>
                  <a:lnTo>
                    <a:pt x="19" y="19759"/>
                  </a:lnTo>
                  <a:lnTo>
                    <a:pt x="18" y="19767"/>
                  </a:lnTo>
                  <a:cubicBezTo>
                    <a:pt x="18" y="19767"/>
                    <a:pt x="-35" y="20019"/>
                    <a:pt x="43" y="20201"/>
                  </a:cubicBezTo>
                  <a:cubicBezTo>
                    <a:pt x="147" y="20453"/>
                    <a:pt x="385" y="20994"/>
                    <a:pt x="678" y="21461"/>
                  </a:cubicBezTo>
                  <a:cubicBezTo>
                    <a:pt x="1183" y="21490"/>
                    <a:pt x="1731" y="21514"/>
                    <a:pt x="2309" y="21532"/>
                  </a:cubicBezTo>
                  <a:lnTo>
                    <a:pt x="2309" y="21011"/>
                  </a:lnTo>
                  <a:lnTo>
                    <a:pt x="2865" y="21011"/>
                  </a:lnTo>
                  <a:lnTo>
                    <a:pt x="2865" y="21551"/>
                  </a:lnTo>
                  <a:cubicBezTo>
                    <a:pt x="3196" y="21559"/>
                    <a:pt x="3535" y="21564"/>
                    <a:pt x="3879" y="21570"/>
                  </a:cubicBezTo>
                  <a:lnTo>
                    <a:pt x="3879" y="21011"/>
                  </a:lnTo>
                  <a:lnTo>
                    <a:pt x="4436" y="21011"/>
                  </a:lnTo>
                  <a:lnTo>
                    <a:pt x="4436" y="21577"/>
                  </a:lnTo>
                  <a:cubicBezTo>
                    <a:pt x="4771" y="21581"/>
                    <a:pt x="5109" y="21583"/>
                    <a:pt x="5450" y="21585"/>
                  </a:cubicBezTo>
                  <a:lnTo>
                    <a:pt x="5450" y="21011"/>
                  </a:lnTo>
                  <a:lnTo>
                    <a:pt x="6007" y="21011"/>
                  </a:lnTo>
                  <a:lnTo>
                    <a:pt x="6007" y="21588"/>
                  </a:lnTo>
                  <a:cubicBezTo>
                    <a:pt x="6345" y="21589"/>
                    <a:pt x="6683" y="21586"/>
                    <a:pt x="7021" y="21585"/>
                  </a:cubicBezTo>
                  <a:lnTo>
                    <a:pt x="7021" y="21011"/>
                  </a:lnTo>
                  <a:lnTo>
                    <a:pt x="7577" y="21011"/>
                  </a:lnTo>
                  <a:lnTo>
                    <a:pt x="7577" y="21585"/>
                  </a:lnTo>
                  <a:cubicBezTo>
                    <a:pt x="7919" y="21583"/>
                    <a:pt x="8257" y="21581"/>
                    <a:pt x="8591" y="21577"/>
                  </a:cubicBezTo>
                  <a:lnTo>
                    <a:pt x="8591" y="21011"/>
                  </a:lnTo>
                  <a:lnTo>
                    <a:pt x="9148" y="21011"/>
                  </a:lnTo>
                  <a:lnTo>
                    <a:pt x="9148" y="21570"/>
                  </a:lnTo>
                  <a:cubicBezTo>
                    <a:pt x="9494" y="21566"/>
                    <a:pt x="9833" y="21560"/>
                    <a:pt x="10162" y="21555"/>
                  </a:cubicBezTo>
                  <a:lnTo>
                    <a:pt x="10162" y="21011"/>
                  </a:lnTo>
                  <a:lnTo>
                    <a:pt x="10719" y="21011"/>
                  </a:lnTo>
                  <a:lnTo>
                    <a:pt x="10719" y="21547"/>
                  </a:lnTo>
                  <a:cubicBezTo>
                    <a:pt x="11072" y="21541"/>
                    <a:pt x="11411" y="21535"/>
                    <a:pt x="11733" y="21528"/>
                  </a:cubicBezTo>
                  <a:lnTo>
                    <a:pt x="11733" y="21011"/>
                  </a:lnTo>
                  <a:lnTo>
                    <a:pt x="12290" y="21011"/>
                  </a:lnTo>
                  <a:lnTo>
                    <a:pt x="12290" y="21517"/>
                  </a:lnTo>
                  <a:cubicBezTo>
                    <a:pt x="12659" y="21510"/>
                    <a:pt x="12999" y="21502"/>
                    <a:pt x="13304" y="21495"/>
                  </a:cubicBezTo>
                  <a:lnTo>
                    <a:pt x="13304" y="21011"/>
                  </a:lnTo>
                  <a:lnTo>
                    <a:pt x="13860" y="21011"/>
                  </a:lnTo>
                  <a:lnTo>
                    <a:pt x="13860" y="21483"/>
                  </a:lnTo>
                  <a:cubicBezTo>
                    <a:pt x="14329" y="21473"/>
                    <a:pt x="14661" y="21466"/>
                    <a:pt x="14818" y="21465"/>
                  </a:cubicBezTo>
                  <a:lnTo>
                    <a:pt x="14818" y="21011"/>
                  </a:lnTo>
                  <a:lnTo>
                    <a:pt x="15373" y="21011"/>
                  </a:lnTo>
                  <a:lnTo>
                    <a:pt x="15373" y="21457"/>
                  </a:lnTo>
                  <a:cubicBezTo>
                    <a:pt x="15668" y="21449"/>
                    <a:pt x="15992" y="21430"/>
                    <a:pt x="16329" y="21386"/>
                  </a:cubicBezTo>
                  <a:lnTo>
                    <a:pt x="16310" y="20951"/>
                  </a:lnTo>
                  <a:lnTo>
                    <a:pt x="16861" y="20831"/>
                  </a:lnTo>
                  <a:lnTo>
                    <a:pt x="16884" y="21292"/>
                  </a:lnTo>
                  <a:cubicBezTo>
                    <a:pt x="17237" y="21217"/>
                    <a:pt x="17594" y="21110"/>
                    <a:pt x="17941" y="20955"/>
                  </a:cubicBezTo>
                  <a:lnTo>
                    <a:pt x="17887" y="20475"/>
                  </a:lnTo>
                  <a:lnTo>
                    <a:pt x="18427" y="20198"/>
                  </a:lnTo>
                  <a:lnTo>
                    <a:pt x="18482" y="20666"/>
                  </a:lnTo>
                  <a:cubicBezTo>
                    <a:pt x="19408" y="20083"/>
                    <a:pt x="20187" y="19074"/>
                    <a:pt x="20473" y="17326"/>
                  </a:cubicBezTo>
                  <a:cubicBezTo>
                    <a:pt x="20392" y="17370"/>
                    <a:pt x="20304" y="17415"/>
                    <a:pt x="20211" y="17461"/>
                  </a:cubicBezTo>
                  <a:cubicBezTo>
                    <a:pt x="20211" y="17461"/>
                    <a:pt x="19949" y="17569"/>
                    <a:pt x="19900" y="17607"/>
                  </a:cubicBezTo>
                  <a:cubicBezTo>
                    <a:pt x="18785" y="18108"/>
                    <a:pt x="16979" y="18665"/>
                    <a:pt x="14309" y="18665"/>
                  </a:cubicBezTo>
                  <a:cubicBezTo>
                    <a:pt x="14241" y="18665"/>
                    <a:pt x="14171" y="18665"/>
                    <a:pt x="14101" y="18665"/>
                  </a:cubicBezTo>
                  <a:cubicBezTo>
                    <a:pt x="11887" y="18641"/>
                    <a:pt x="11073" y="18141"/>
                    <a:pt x="10354" y="17697"/>
                  </a:cubicBezTo>
                  <a:cubicBezTo>
                    <a:pt x="9587" y="17225"/>
                    <a:pt x="8863" y="16775"/>
                    <a:pt x="6535" y="17004"/>
                  </a:cubicBezTo>
                  <a:cubicBezTo>
                    <a:pt x="3168" y="17335"/>
                    <a:pt x="1242" y="16558"/>
                    <a:pt x="437" y="16101"/>
                  </a:cubicBezTo>
                  <a:close/>
                </a:path>
              </a:pathLst>
            </a:cu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a:latin typeface="Calibri Light"/>
                  <a:ea typeface="Calibri Light"/>
                  <a:cs typeface="Calibri Light"/>
                </a:defRPr>
              </a:pPr>
              <a:endParaRPr/>
            </a:p>
          </p:txBody>
        </p:sp>
      </p:grpSp>
      <p:pic>
        <p:nvPicPr>
          <p:cNvPr id="114" name="Graphic 28" descr="Graphic 28"/>
          <p:cNvPicPr>
            <a:picLocks noChangeAspect="1"/>
          </p:cNvPicPr>
          <p:nvPr/>
        </p:nvPicPr>
        <p:blipFill>
          <a:blip r:embed="rId3"/>
          <a:stretch/>
        </p:blipFill>
        <p:spPr bwMode="auto">
          <a:xfrm>
            <a:off x="934388" y="5951846"/>
            <a:ext cx="722521" cy="722521"/>
          </a:xfrm>
          <a:prstGeom prst="rect">
            <a:avLst/>
          </a:prstGeom>
          <a:ln w="12700">
            <a:miter lim="400000"/>
          </a:ln>
        </p:spPr>
      </p:pic>
      <p:grpSp>
        <p:nvGrpSpPr>
          <p:cNvPr id="119" name="Group"/>
          <p:cNvGrpSpPr/>
          <p:nvPr/>
        </p:nvGrpSpPr>
        <p:grpSpPr bwMode="auto">
          <a:xfrm>
            <a:off x="1058231" y="730170"/>
            <a:ext cx="787715" cy="789350"/>
            <a:chOff x="0" y="0"/>
            <a:chExt cx="1103185" cy="1105476"/>
          </a:xfrm>
        </p:grpSpPr>
        <p:sp>
          <p:nvSpPr>
            <p:cNvPr id="117" name="Oval"/>
            <p:cNvSpPr/>
            <p:nvPr/>
          </p:nvSpPr>
          <p:spPr bwMode="auto">
            <a:xfrm>
              <a:off x="0" y="0"/>
              <a:ext cx="1103186" cy="1105477"/>
            </a:xfrm>
            <a:prstGeom prst="ellipse">
              <a:avLst/>
            </a:prstGeom>
            <a:noFill/>
            <a:ln w="12700" cap="flat">
              <a:solidFill>
                <a:srgbClr val="000000"/>
              </a:solidFill>
              <a:prstDash val="solid"/>
              <a:miter lim="800000"/>
            </a:ln>
            <a:effectLst/>
          </p:spPr>
          <p:txBody>
            <a:bodyPr wrap="square" lIns="45719" tIns="45719" rIns="45719" bIns="45719" numCol="1" anchor="ctr">
              <a:noAutofit/>
            </a:bodyPr>
            <a:lstStyle/>
            <a:p>
              <a:pPr>
                <a:defRPr>
                  <a:latin typeface="Calibri Light"/>
                  <a:ea typeface="Calibri Light"/>
                  <a:cs typeface="Calibri Light"/>
                </a:defRPr>
              </a:pPr>
              <a:endParaRPr/>
            </a:p>
          </p:txBody>
        </p:sp>
        <p:pic>
          <p:nvPicPr>
            <p:cNvPr id="118" name="Picture 39" descr="Picture 39"/>
            <p:cNvPicPr>
              <a:picLocks noChangeAspect="1"/>
            </p:cNvPicPr>
            <p:nvPr/>
          </p:nvPicPr>
          <p:blipFill>
            <a:blip r:embed="rId4"/>
            <a:stretch/>
          </p:blipFill>
          <p:spPr bwMode="auto">
            <a:xfrm>
              <a:off x="321203" y="186995"/>
              <a:ext cx="460778" cy="774011"/>
            </a:xfrm>
            <a:prstGeom prst="rect">
              <a:avLst/>
            </a:prstGeom>
            <a:ln w="12700" cap="flat">
              <a:noFill/>
              <a:miter lim="400000"/>
            </a:ln>
            <a:effectLst/>
          </p:spPr>
        </p:pic>
      </p:grpSp>
      <p:grpSp>
        <p:nvGrpSpPr>
          <p:cNvPr id="122" name="Group"/>
          <p:cNvGrpSpPr/>
          <p:nvPr/>
        </p:nvGrpSpPr>
        <p:grpSpPr bwMode="auto">
          <a:xfrm>
            <a:off x="1109150" y="1979070"/>
            <a:ext cx="611506" cy="812581"/>
            <a:chOff x="0" y="0"/>
            <a:chExt cx="772774" cy="1026876"/>
          </a:xfrm>
        </p:grpSpPr>
        <p:sp>
          <p:nvSpPr>
            <p:cNvPr id="120" name="Straight Arrow Connector 32"/>
            <p:cNvSpPr/>
            <p:nvPr/>
          </p:nvSpPr>
          <p:spPr bwMode="auto">
            <a:xfrm>
              <a:off x="764659" y="182371"/>
              <a:ext cx="8116" cy="528629"/>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pPr>
                <a:defRPr/>
              </a:pPr>
              <a:endParaRPr/>
            </a:p>
          </p:txBody>
        </p:sp>
        <p:pic>
          <p:nvPicPr>
            <p:cNvPr id="121" name="Picture 40" descr="Picture 40"/>
            <p:cNvPicPr>
              <a:picLocks noChangeAspect="1"/>
            </p:cNvPicPr>
            <p:nvPr/>
          </p:nvPicPr>
          <p:blipFill>
            <a:blip r:embed="rId4"/>
            <a:stretch/>
          </p:blipFill>
          <p:spPr bwMode="auto">
            <a:xfrm>
              <a:off x="0" y="0"/>
              <a:ext cx="611313" cy="1026877"/>
            </a:xfrm>
            <a:prstGeom prst="rect">
              <a:avLst/>
            </a:prstGeom>
            <a:ln w="12700" cap="flat">
              <a:noFill/>
              <a:miter lim="400000"/>
            </a:ln>
            <a:effectLst/>
          </p:spPr>
        </p:pic>
      </p:grpSp>
      <p:sp>
        <p:nvSpPr>
          <p:cNvPr id="123" name="Oval 41"/>
          <p:cNvSpPr/>
          <p:nvPr/>
        </p:nvSpPr>
        <p:spPr bwMode="auto">
          <a:xfrm>
            <a:off x="6418510" y="1156698"/>
            <a:ext cx="80707" cy="80707"/>
          </a:xfrm>
          <a:prstGeom prst="ellipse">
            <a:avLst/>
          </a:prstGeom>
          <a:ln w="12700">
            <a:solidFill>
              <a:srgbClr val="000000"/>
            </a:solidFill>
            <a:miter/>
          </a:ln>
        </p:spPr>
        <p:txBody>
          <a:bodyPr lIns="45719" rIns="45719" anchor="ctr"/>
          <a:lstStyle/>
          <a:p>
            <a:pPr algn="ctr">
              <a:defRPr>
                <a:solidFill>
                  <a:srgbClr val="FFFFFF"/>
                </a:solidFill>
              </a:defRPr>
            </a:pPr>
            <a:endParaRPr/>
          </a:p>
        </p:txBody>
      </p:sp>
      <p:sp>
        <p:nvSpPr>
          <p:cNvPr id="124" name="Oval 42"/>
          <p:cNvSpPr/>
          <p:nvPr/>
        </p:nvSpPr>
        <p:spPr bwMode="auto">
          <a:xfrm>
            <a:off x="6418510" y="2529387"/>
            <a:ext cx="80707" cy="80707"/>
          </a:xfrm>
          <a:prstGeom prst="ellipse">
            <a:avLst/>
          </a:prstGeom>
          <a:ln w="12700">
            <a:solidFill>
              <a:srgbClr val="000000"/>
            </a:solidFill>
            <a:miter/>
          </a:ln>
        </p:spPr>
        <p:txBody>
          <a:bodyPr lIns="45719" rIns="45719" anchor="ctr"/>
          <a:lstStyle/>
          <a:p>
            <a:pPr algn="ctr">
              <a:defRPr>
                <a:solidFill>
                  <a:srgbClr val="FFFFFF"/>
                </a:solidFill>
              </a:defRPr>
            </a:pPr>
            <a:endParaRPr/>
          </a:p>
        </p:txBody>
      </p:sp>
      <p:sp>
        <p:nvSpPr>
          <p:cNvPr id="125" name="Oval 43"/>
          <p:cNvSpPr/>
          <p:nvPr/>
        </p:nvSpPr>
        <p:spPr bwMode="auto">
          <a:xfrm>
            <a:off x="6418510" y="3635668"/>
            <a:ext cx="80707" cy="80707"/>
          </a:xfrm>
          <a:prstGeom prst="ellipse">
            <a:avLst/>
          </a:prstGeom>
          <a:ln w="12700">
            <a:solidFill>
              <a:srgbClr val="000000"/>
            </a:solidFill>
            <a:miter/>
          </a:ln>
        </p:spPr>
        <p:txBody>
          <a:bodyPr lIns="45719" rIns="45719" anchor="ctr"/>
          <a:lstStyle/>
          <a:p>
            <a:pPr algn="ctr">
              <a:defRPr>
                <a:solidFill>
                  <a:srgbClr val="FFFFFF"/>
                </a:solidFill>
              </a:defRPr>
            </a:pPr>
            <a:endParaRPr/>
          </a:p>
        </p:txBody>
      </p:sp>
      <p:sp>
        <p:nvSpPr>
          <p:cNvPr id="126" name="Oval 44"/>
          <p:cNvSpPr/>
          <p:nvPr/>
        </p:nvSpPr>
        <p:spPr bwMode="auto">
          <a:xfrm>
            <a:off x="6429338" y="4932295"/>
            <a:ext cx="80707" cy="80707"/>
          </a:xfrm>
          <a:prstGeom prst="ellipse">
            <a:avLst/>
          </a:prstGeom>
          <a:ln w="12700">
            <a:solidFill>
              <a:srgbClr val="000000"/>
            </a:solidFill>
            <a:miter/>
          </a:ln>
        </p:spPr>
        <p:txBody>
          <a:bodyPr lIns="45719" rIns="45719" anchor="ctr"/>
          <a:lstStyle/>
          <a:p>
            <a:pPr algn="ctr">
              <a:defRPr>
                <a:solidFill>
                  <a:srgbClr val="FFFFFF"/>
                </a:solidFill>
              </a:defRPr>
            </a:pPr>
            <a:endParaRPr/>
          </a:p>
        </p:txBody>
      </p:sp>
      <p:sp>
        <p:nvSpPr>
          <p:cNvPr id="127" name="Oval 45"/>
          <p:cNvSpPr/>
          <p:nvPr/>
        </p:nvSpPr>
        <p:spPr bwMode="auto">
          <a:xfrm>
            <a:off x="6418510" y="6300875"/>
            <a:ext cx="80707" cy="80707"/>
          </a:xfrm>
          <a:prstGeom prst="ellipse">
            <a:avLst/>
          </a:prstGeom>
          <a:ln w="12700">
            <a:solidFill>
              <a:srgbClr val="000000"/>
            </a:solidFill>
            <a:miter/>
          </a:ln>
        </p:spPr>
        <p:txBody>
          <a:bodyPr lIns="45719" rIns="45719" anchor="ctr"/>
          <a:lstStyle/>
          <a:p>
            <a:pPr algn="ctr">
              <a:defRPr>
                <a:solidFill>
                  <a:srgbClr val="FFFFFF"/>
                </a:solidFill>
              </a:defRPr>
            </a:pPr>
            <a:endParaRPr/>
          </a:p>
        </p:txBody>
      </p:sp>
      <p:sp>
        <p:nvSpPr>
          <p:cNvPr id="128" name="Oval 46"/>
          <p:cNvSpPr/>
          <p:nvPr/>
        </p:nvSpPr>
        <p:spPr bwMode="auto">
          <a:xfrm>
            <a:off x="6418510" y="7437801"/>
            <a:ext cx="80707" cy="80707"/>
          </a:xfrm>
          <a:prstGeom prst="ellipse">
            <a:avLst/>
          </a:prstGeom>
          <a:ln w="12700">
            <a:solidFill>
              <a:srgbClr val="000000"/>
            </a:solidFill>
            <a:miter/>
          </a:ln>
        </p:spPr>
        <p:txBody>
          <a:bodyPr lIns="45719" rIns="45719" anchor="ctr"/>
          <a:lstStyle/>
          <a:p>
            <a:pPr algn="ctr">
              <a:defRPr>
                <a:solidFill>
                  <a:srgbClr val="FFFFFF"/>
                </a:solidFill>
              </a:defRPr>
            </a:pPr>
            <a:endParaRPr/>
          </a:p>
        </p:txBody>
      </p:sp>
      <p:sp>
        <p:nvSpPr>
          <p:cNvPr id="129" name="Oval 47"/>
          <p:cNvSpPr/>
          <p:nvPr/>
        </p:nvSpPr>
        <p:spPr bwMode="auto">
          <a:xfrm>
            <a:off x="6418510" y="8775703"/>
            <a:ext cx="80707" cy="80707"/>
          </a:xfrm>
          <a:prstGeom prst="ellipse">
            <a:avLst/>
          </a:prstGeom>
          <a:ln w="12700">
            <a:solidFill>
              <a:srgbClr val="000000"/>
            </a:solidFill>
            <a:miter/>
          </a:ln>
        </p:spPr>
        <p:txBody>
          <a:bodyPr lIns="45719" rIns="45719" anchor="ctr"/>
          <a:lstStyle/>
          <a:p>
            <a:pPr algn="ctr">
              <a:defRPr>
                <a:solidFill>
                  <a:srgbClr val="FFFFFF"/>
                </a:solidFill>
              </a:defRPr>
            </a:pPr>
            <a:endParaRPr/>
          </a:p>
        </p:txBody>
      </p:sp>
      <p:sp>
        <p:nvSpPr>
          <p:cNvPr id="130" name="Rectangle 1"/>
          <p:cNvSpPr/>
          <p:nvPr/>
        </p:nvSpPr>
        <p:spPr bwMode="auto">
          <a:xfrm>
            <a:off x="358243" y="925675"/>
            <a:ext cx="321204" cy="288591"/>
          </a:xfrm>
          <a:prstGeom prst="rect">
            <a:avLst/>
          </a:prstGeom>
          <a:ln w="50800">
            <a:solidFill>
              <a:srgbClr val="000000"/>
            </a:solidFill>
            <a:miter lim="400000"/>
          </a:ln>
        </p:spPr>
        <p:txBody>
          <a:bodyPr lIns="45719" rIns="45719" anchor="ctr"/>
          <a:lstStyle/>
          <a:p>
            <a:pPr algn="ctr">
              <a:defRPr>
                <a:solidFill>
                  <a:srgbClr val="FFFFFF"/>
                </a:solidFill>
              </a:defRPr>
            </a:pPr>
            <a:endParaRPr/>
          </a:p>
        </p:txBody>
      </p:sp>
      <p:sp>
        <p:nvSpPr>
          <p:cNvPr id="131" name="Rectangle 1"/>
          <p:cNvSpPr/>
          <p:nvPr/>
        </p:nvSpPr>
        <p:spPr bwMode="auto">
          <a:xfrm>
            <a:off x="357753" y="2222723"/>
            <a:ext cx="321204" cy="288591"/>
          </a:xfrm>
          <a:prstGeom prst="rect">
            <a:avLst/>
          </a:prstGeom>
          <a:ln w="50800">
            <a:solidFill>
              <a:srgbClr val="000000"/>
            </a:solidFill>
            <a:miter lim="400000"/>
          </a:ln>
        </p:spPr>
        <p:txBody>
          <a:bodyPr lIns="45719" rIns="45719" anchor="ctr"/>
          <a:lstStyle/>
          <a:p>
            <a:pPr algn="ctr">
              <a:defRPr>
                <a:solidFill>
                  <a:srgbClr val="FFFFFF"/>
                </a:solidFill>
              </a:defRPr>
            </a:pPr>
            <a:endParaRPr/>
          </a:p>
        </p:txBody>
      </p:sp>
      <p:sp>
        <p:nvSpPr>
          <p:cNvPr id="132" name="Rectangle 1"/>
          <p:cNvSpPr/>
          <p:nvPr/>
        </p:nvSpPr>
        <p:spPr bwMode="auto">
          <a:xfrm>
            <a:off x="361031" y="3506336"/>
            <a:ext cx="321204" cy="288591"/>
          </a:xfrm>
          <a:prstGeom prst="rect">
            <a:avLst/>
          </a:prstGeom>
          <a:ln w="50800">
            <a:solidFill>
              <a:srgbClr val="000000"/>
            </a:solidFill>
            <a:miter lim="400000"/>
          </a:ln>
        </p:spPr>
        <p:txBody>
          <a:bodyPr lIns="45719" rIns="45719" anchor="ctr"/>
          <a:lstStyle/>
          <a:p>
            <a:pPr algn="ctr">
              <a:defRPr>
                <a:solidFill>
                  <a:srgbClr val="FFFFFF"/>
                </a:solidFill>
              </a:defRPr>
            </a:pPr>
            <a:endParaRPr/>
          </a:p>
        </p:txBody>
      </p:sp>
      <p:sp>
        <p:nvSpPr>
          <p:cNvPr id="133" name="Rectangle 1"/>
          <p:cNvSpPr/>
          <p:nvPr/>
        </p:nvSpPr>
        <p:spPr bwMode="auto">
          <a:xfrm>
            <a:off x="361031" y="4798688"/>
            <a:ext cx="321204" cy="288591"/>
          </a:xfrm>
          <a:prstGeom prst="rect">
            <a:avLst/>
          </a:prstGeom>
          <a:ln w="50800">
            <a:solidFill>
              <a:srgbClr val="000000"/>
            </a:solidFill>
            <a:miter lim="400000"/>
          </a:ln>
        </p:spPr>
        <p:txBody>
          <a:bodyPr lIns="45719" rIns="45719" anchor="ctr"/>
          <a:lstStyle/>
          <a:p>
            <a:pPr algn="ctr">
              <a:defRPr>
                <a:solidFill>
                  <a:srgbClr val="FFFFFF"/>
                </a:solidFill>
              </a:defRPr>
            </a:pPr>
            <a:endParaRPr/>
          </a:p>
        </p:txBody>
      </p:sp>
      <p:sp>
        <p:nvSpPr>
          <p:cNvPr id="134" name="Rectangle 1"/>
          <p:cNvSpPr/>
          <p:nvPr/>
        </p:nvSpPr>
        <p:spPr bwMode="auto">
          <a:xfrm>
            <a:off x="360468" y="6118608"/>
            <a:ext cx="321204" cy="288591"/>
          </a:xfrm>
          <a:prstGeom prst="rect">
            <a:avLst/>
          </a:prstGeom>
          <a:ln w="50800">
            <a:solidFill>
              <a:srgbClr val="000000"/>
            </a:solidFill>
            <a:miter lim="400000"/>
          </a:ln>
        </p:spPr>
        <p:txBody>
          <a:bodyPr lIns="45719" rIns="45719" anchor="ctr"/>
          <a:lstStyle/>
          <a:p>
            <a:pPr algn="ctr">
              <a:defRPr>
                <a:solidFill>
                  <a:srgbClr val="FFFFFF"/>
                </a:solidFill>
              </a:defRPr>
            </a:pPr>
            <a:endParaRPr/>
          </a:p>
        </p:txBody>
      </p:sp>
      <p:sp>
        <p:nvSpPr>
          <p:cNvPr id="135" name="Rectangle 1"/>
          <p:cNvSpPr/>
          <p:nvPr/>
        </p:nvSpPr>
        <p:spPr bwMode="auto">
          <a:xfrm>
            <a:off x="353958" y="7419334"/>
            <a:ext cx="321204" cy="288591"/>
          </a:xfrm>
          <a:prstGeom prst="rect">
            <a:avLst/>
          </a:prstGeom>
          <a:ln w="50800">
            <a:solidFill>
              <a:srgbClr val="000000"/>
            </a:solidFill>
            <a:miter lim="400000"/>
          </a:ln>
        </p:spPr>
        <p:txBody>
          <a:bodyPr lIns="45719" rIns="45719" anchor="ctr"/>
          <a:lstStyle/>
          <a:p>
            <a:pPr algn="ctr">
              <a:defRPr>
                <a:solidFill>
                  <a:srgbClr val="FFFFFF"/>
                </a:solidFill>
              </a:defRPr>
            </a:pPr>
            <a:endParaRPr/>
          </a:p>
        </p:txBody>
      </p:sp>
      <p:sp>
        <p:nvSpPr>
          <p:cNvPr id="136" name="Rectangle 1"/>
          <p:cNvSpPr/>
          <p:nvPr/>
        </p:nvSpPr>
        <p:spPr bwMode="auto">
          <a:xfrm>
            <a:off x="360468" y="8682380"/>
            <a:ext cx="321204" cy="288592"/>
          </a:xfrm>
          <a:prstGeom prst="rect">
            <a:avLst/>
          </a:prstGeom>
          <a:ln w="50800">
            <a:solidFill>
              <a:srgbClr val="000000"/>
            </a:solidFill>
            <a:miter lim="400000"/>
          </a:ln>
        </p:spPr>
        <p:txBody>
          <a:bodyPr lIns="45719" rIns="45719" anchor="ctr"/>
          <a:lstStyle/>
          <a:p>
            <a:pPr algn="ctr">
              <a:defRPr>
                <a:solidFill>
                  <a:srgbClr val="FFFFFF"/>
                </a:solidFill>
              </a:defRPr>
            </a:pPr>
            <a:endParaRPr/>
          </a:p>
        </p:txBody>
      </p:sp>
      <p:pic>
        <p:nvPicPr>
          <p:cNvPr id="46" name="Graphic 28" descr="Graphic 28">
            <a:extLst>
              <a:ext uri="{FF2B5EF4-FFF2-40B4-BE49-F238E27FC236}">
                <a16:creationId xmlns:a16="http://schemas.microsoft.com/office/drawing/2014/main" id="{0226EF44-F9F8-4BFD-8146-F767A3587CD3}"/>
              </a:ext>
            </a:extLst>
          </p:cNvPr>
          <p:cNvPicPr>
            <a:picLocks noChangeAspect="1"/>
          </p:cNvPicPr>
          <p:nvPr/>
        </p:nvPicPr>
        <p:blipFill>
          <a:blip r:embed="rId3"/>
          <a:stretch/>
        </p:blipFill>
        <p:spPr bwMode="auto">
          <a:xfrm>
            <a:off x="956180" y="7181687"/>
            <a:ext cx="722521" cy="722521"/>
          </a:xfrm>
          <a:prstGeom prst="rect">
            <a:avLst/>
          </a:prstGeom>
          <a:ln w="12700">
            <a:miter lim="400000"/>
          </a:ln>
        </p:spPr>
      </p:pic>
      <p:pic>
        <p:nvPicPr>
          <p:cNvPr id="47" name="Graphic 28" descr="Graphic 28">
            <a:extLst>
              <a:ext uri="{FF2B5EF4-FFF2-40B4-BE49-F238E27FC236}">
                <a16:creationId xmlns:a16="http://schemas.microsoft.com/office/drawing/2014/main" id="{A30D310C-C428-44C5-86E7-6DC4D0BF6EFC}"/>
              </a:ext>
            </a:extLst>
          </p:cNvPr>
          <p:cNvPicPr>
            <a:picLocks noChangeAspect="1"/>
          </p:cNvPicPr>
          <p:nvPr/>
        </p:nvPicPr>
        <p:blipFill>
          <a:blip r:embed="rId3"/>
          <a:stretch/>
        </p:blipFill>
        <p:spPr bwMode="auto">
          <a:xfrm>
            <a:off x="979680" y="8504293"/>
            <a:ext cx="722521" cy="722521"/>
          </a:xfrm>
          <a:prstGeom prst="rect">
            <a:avLst/>
          </a:prstGeom>
          <a:ln w="12700">
            <a:miter lim="400000"/>
          </a:ln>
        </p:spPr>
      </p:pic>
      <p:sp>
        <p:nvSpPr>
          <p:cNvPr id="49" name="Slide Number Placeholder 3">
            <a:extLst>
              <a:ext uri="{FF2B5EF4-FFF2-40B4-BE49-F238E27FC236}">
                <a16:creationId xmlns:a16="http://schemas.microsoft.com/office/drawing/2014/main" id="{70B9AC05-0DBE-4879-9E5B-C8BA8B8AA48B}"/>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7</a:t>
            </a:fld>
            <a:endParaRPr lang="de-DE" dirty="0"/>
          </a:p>
        </p:txBody>
      </p:sp>
    </p:spTree>
    <p:extLst>
      <p:ext uri="{BB962C8B-B14F-4D97-AF65-F5344CB8AC3E}">
        <p14:creationId xmlns:p14="http://schemas.microsoft.com/office/powerpoint/2010/main" val="29316638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Picture 6">
            <a:extLst>
              <a:ext uri="{FF2B5EF4-FFF2-40B4-BE49-F238E27FC236}">
                <a16:creationId xmlns:a16="http://schemas.microsoft.com/office/drawing/2014/main" id="{601A6560-62D0-4945-B7DB-564EDD107861}"/>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a:xfrm>
            <a:off x="64695" y="3172511"/>
            <a:ext cx="6547985" cy="1042644"/>
          </a:xfrm>
          <a:prstGeom prst="rect">
            <a:avLst/>
          </a:prstGeom>
        </p:spPr>
      </p:pic>
      <p:grpSp>
        <p:nvGrpSpPr>
          <p:cNvPr id="1245" name="Group 25"/>
          <p:cNvGrpSpPr/>
          <p:nvPr/>
        </p:nvGrpSpPr>
        <p:grpSpPr bwMode="auto">
          <a:xfrm>
            <a:off x="480122" y="4351692"/>
            <a:ext cx="748617" cy="365765"/>
            <a:chOff x="0" y="0"/>
            <a:chExt cx="748616" cy="365764"/>
          </a:xfrm>
        </p:grpSpPr>
        <p:sp>
          <p:nvSpPr>
            <p:cNvPr id="1243" name="Oval 26"/>
            <p:cNvSpPr/>
            <p:nvPr/>
          </p:nvSpPr>
          <p:spPr bwMode="auto">
            <a:xfrm>
              <a:off x="0" y="-1"/>
              <a:ext cx="365765"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4" name="TextBox 27"/>
            <p:cNvSpPr txBox="1"/>
            <p:nvPr/>
          </p:nvSpPr>
          <p:spPr bwMode="auto">
            <a:xfrm>
              <a:off x="78053" y="2871"/>
              <a:ext cx="670564"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b.</a:t>
              </a:r>
            </a:p>
          </p:txBody>
        </p:sp>
      </p:grpSp>
      <p:grpSp>
        <p:nvGrpSpPr>
          <p:cNvPr id="1252" name="Group 63"/>
          <p:cNvGrpSpPr/>
          <p:nvPr/>
        </p:nvGrpSpPr>
        <p:grpSpPr bwMode="auto">
          <a:xfrm>
            <a:off x="480123" y="2788848"/>
            <a:ext cx="748616" cy="365765"/>
            <a:chOff x="0" y="0"/>
            <a:chExt cx="748615" cy="365764"/>
          </a:xfrm>
        </p:grpSpPr>
        <p:sp>
          <p:nvSpPr>
            <p:cNvPr id="1250" name="Oval 64"/>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51" name="TextBox 65"/>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a.</a:t>
              </a:r>
            </a:p>
          </p:txBody>
        </p:sp>
      </p:grpSp>
      <p:sp>
        <p:nvSpPr>
          <p:cNvPr id="1232" name="Rectangle 3"/>
          <p:cNvSpPr/>
          <p:nvPr/>
        </p:nvSpPr>
        <p:spPr bwMode="auto">
          <a:xfrm>
            <a:off x="-87819" y="-2310"/>
            <a:ext cx="7156077" cy="365767"/>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pic>
        <p:nvPicPr>
          <p:cNvPr id="38" name="Picture 37">
            <a:extLst>
              <a:ext uri="{FF2B5EF4-FFF2-40B4-BE49-F238E27FC236}">
                <a16:creationId xmlns:a16="http://schemas.microsoft.com/office/drawing/2014/main" id="{DF12192F-5C12-4225-AB9F-909A182240D1}"/>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80615" y="4734453"/>
            <a:ext cx="6547985" cy="1042644"/>
          </a:xfrm>
          <a:prstGeom prst="rect">
            <a:avLst/>
          </a:prstGeom>
        </p:spPr>
      </p:pic>
      <p:pic>
        <p:nvPicPr>
          <p:cNvPr id="42" name="Picture 41">
            <a:extLst>
              <a:ext uri="{FF2B5EF4-FFF2-40B4-BE49-F238E27FC236}">
                <a16:creationId xmlns:a16="http://schemas.microsoft.com/office/drawing/2014/main" id="{655A8FF5-2950-459E-B3B9-77B709E739A1}"/>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76063" y="6568535"/>
            <a:ext cx="6547985" cy="1042644"/>
          </a:xfrm>
          <a:prstGeom prst="rect">
            <a:avLst/>
          </a:prstGeom>
        </p:spPr>
      </p:pic>
      <p:grpSp>
        <p:nvGrpSpPr>
          <p:cNvPr id="1248" name="Group 28"/>
          <p:cNvGrpSpPr/>
          <p:nvPr/>
        </p:nvGrpSpPr>
        <p:grpSpPr bwMode="auto">
          <a:xfrm>
            <a:off x="480123" y="6192112"/>
            <a:ext cx="748616" cy="365765"/>
            <a:chOff x="0" y="0"/>
            <a:chExt cx="748615" cy="365764"/>
          </a:xfrm>
        </p:grpSpPr>
        <p:sp>
          <p:nvSpPr>
            <p:cNvPr id="1246" name="Oval 29"/>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7" name="TextBox 30"/>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c.</a:t>
              </a:r>
            </a:p>
          </p:txBody>
        </p:sp>
      </p:grpSp>
      <p:graphicFrame>
        <p:nvGraphicFramePr>
          <p:cNvPr id="21" name="Table 5">
            <a:extLst>
              <a:ext uri="{FF2B5EF4-FFF2-40B4-BE49-F238E27FC236}">
                <a16:creationId xmlns:a16="http://schemas.microsoft.com/office/drawing/2014/main" id="{E83268E1-693C-41EF-8D73-C44BD324491D}"/>
              </a:ext>
            </a:extLst>
          </p:cNvPr>
          <p:cNvGraphicFramePr>
            <a:graphicFrameLocks/>
          </p:cNvGraphicFramePr>
          <p:nvPr>
            <p:extLst>
              <p:ext uri="{D42A27DB-BD31-4B8C-83A1-F6EECF244321}">
                <p14:modId xmlns:p14="http://schemas.microsoft.com/office/powerpoint/2010/main" val="387886"/>
              </p:ext>
            </p:extLst>
          </p:nvPr>
        </p:nvGraphicFramePr>
        <p:xfrm>
          <a:off x="1131001" y="1696825"/>
          <a:ext cx="4594644" cy="370840"/>
        </p:xfrm>
        <a:graphic>
          <a:graphicData uri="http://schemas.openxmlformats.org/drawingml/2006/table">
            <a:tbl>
              <a:tblPr>
                <a:tableStyleId>{4C3C2611-4C71-4FC5-86AE-919BDF0F9419}</a:tableStyleId>
              </a:tblPr>
              <a:tblGrid>
                <a:gridCol w="1531548">
                  <a:extLst>
                    <a:ext uri="{9D8B030D-6E8A-4147-A177-3AD203B41FA5}">
                      <a16:colId xmlns:a16="http://schemas.microsoft.com/office/drawing/2014/main" val="20000"/>
                    </a:ext>
                  </a:extLst>
                </a:gridCol>
                <a:gridCol w="1531548">
                  <a:extLst>
                    <a:ext uri="{9D8B030D-6E8A-4147-A177-3AD203B41FA5}">
                      <a16:colId xmlns:a16="http://schemas.microsoft.com/office/drawing/2014/main" val="20001"/>
                    </a:ext>
                  </a:extLst>
                </a:gridCol>
                <a:gridCol w="1531548">
                  <a:extLst>
                    <a:ext uri="{9D8B030D-6E8A-4147-A177-3AD203B41FA5}">
                      <a16:colId xmlns:a16="http://schemas.microsoft.com/office/drawing/2014/main" val="20002"/>
                    </a:ext>
                  </a:extLst>
                </a:gridCol>
              </a:tblGrid>
              <a:tr h="370840">
                <a:tc>
                  <a:txBody>
                    <a:bodyPr/>
                    <a:lstStyle/>
                    <a:p>
                      <a:pPr algn="ctr" defTabSz="685800">
                        <a:defRPr sz="1800"/>
                      </a:pPr>
                      <a:r>
                        <a:rPr sz="1800" spc="50" baseline="0" dirty="0" err="1">
                          <a:latin typeface="Fibel Nord"/>
                          <a:ea typeface="Fibel Nord"/>
                          <a:cs typeface="Fibel Nord"/>
                        </a:rPr>
                        <a:t>aber</a:t>
                      </a:r>
                      <a:endParaRPr sz="2000" spc="50" baseline="0" dirty="0"/>
                    </a:p>
                  </a:txBody>
                  <a:tcPr marL="45720" marR="45720"/>
                </a:tc>
                <a:tc>
                  <a:txBody>
                    <a:bodyPr/>
                    <a:lstStyle/>
                    <a:p>
                      <a:pPr algn="ctr" defTabSz="685800">
                        <a:defRPr sz="1800"/>
                      </a:pPr>
                      <a:r>
                        <a:rPr sz="1800" spc="50" baseline="0">
                          <a:latin typeface="Fibel Nord"/>
                          <a:ea typeface="Fibel Nord"/>
                          <a:cs typeface="Fibel Nord"/>
                        </a:rPr>
                        <a:t>sondern</a:t>
                      </a:r>
                      <a:endParaRPr sz="2000" spc="50" baseline="0"/>
                    </a:p>
                  </a:txBody>
                  <a:tcPr marL="45720" marR="45720"/>
                </a:tc>
                <a:tc>
                  <a:txBody>
                    <a:bodyPr/>
                    <a:lstStyle/>
                    <a:p>
                      <a:pPr algn="ctr" defTabSz="685800">
                        <a:defRPr sz="1800"/>
                      </a:pPr>
                      <a:r>
                        <a:rPr sz="1800" spc="50" baseline="0" dirty="0" err="1">
                          <a:latin typeface="Fibel Nord"/>
                          <a:ea typeface="Fibel Nord"/>
                          <a:cs typeface="Fibel Nord"/>
                        </a:rPr>
                        <a:t>denn</a:t>
                      </a:r>
                      <a:endParaRPr sz="2000" spc="50" baseline="0" dirty="0"/>
                    </a:p>
                  </a:txBody>
                  <a:tcPr marL="45720" marR="45720"/>
                </a:tc>
                <a:extLst>
                  <a:ext uri="{0D108BD9-81ED-4DB2-BD59-A6C34878D82A}">
                    <a16:rowId xmlns:a16="http://schemas.microsoft.com/office/drawing/2014/main" val="10000"/>
                  </a:ext>
                </a:extLst>
              </a:tr>
            </a:tbl>
          </a:graphicData>
        </a:graphic>
      </p:graphicFrame>
      <p:grpSp>
        <p:nvGrpSpPr>
          <p:cNvPr id="22" name="Group">
            <a:extLst>
              <a:ext uri="{FF2B5EF4-FFF2-40B4-BE49-F238E27FC236}">
                <a16:creationId xmlns:a16="http://schemas.microsoft.com/office/drawing/2014/main" id="{C03E87C3-D2D9-4BC2-9FCF-02718284FF9B}"/>
              </a:ext>
            </a:extLst>
          </p:cNvPr>
          <p:cNvGrpSpPr/>
          <p:nvPr/>
        </p:nvGrpSpPr>
        <p:grpSpPr bwMode="auto">
          <a:xfrm>
            <a:off x="435840" y="874864"/>
            <a:ext cx="6434164" cy="370837"/>
            <a:chOff x="0" y="0"/>
            <a:chExt cx="6434163" cy="370836"/>
          </a:xfrm>
        </p:grpSpPr>
        <p:sp>
          <p:nvSpPr>
            <p:cNvPr id="23" name="TextBox 21">
              <a:extLst>
                <a:ext uri="{FF2B5EF4-FFF2-40B4-BE49-F238E27FC236}">
                  <a16:creationId xmlns:a16="http://schemas.microsoft.com/office/drawing/2014/main" id="{CC36CD5E-A3DB-4F54-801A-6751474B17BC}"/>
                </a:ext>
              </a:extLst>
            </p:cNvPr>
            <p:cNvSpPr txBox="1"/>
            <p:nvPr/>
          </p:nvSpPr>
          <p:spPr bwMode="auto">
            <a:xfrm>
              <a:off x="431348" y="3"/>
              <a:ext cx="6002815" cy="36932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Schreibe deine eigenen Sätze mit den Konjunktionen aus dem Kasten.</a:t>
              </a:r>
            </a:p>
          </p:txBody>
        </p:sp>
        <p:grpSp>
          <p:nvGrpSpPr>
            <p:cNvPr id="24" name="Oval 22">
              <a:extLst>
                <a:ext uri="{FF2B5EF4-FFF2-40B4-BE49-F238E27FC236}">
                  <a16:creationId xmlns:a16="http://schemas.microsoft.com/office/drawing/2014/main" id="{A6A5919E-311C-4F5E-B4AF-A16783379EAB}"/>
                </a:ext>
              </a:extLst>
            </p:cNvPr>
            <p:cNvGrpSpPr/>
            <p:nvPr/>
          </p:nvGrpSpPr>
          <p:grpSpPr bwMode="auto">
            <a:xfrm>
              <a:off x="0" y="0"/>
              <a:ext cx="365764" cy="370836"/>
              <a:chOff x="0" y="0"/>
              <a:chExt cx="365763" cy="370835"/>
            </a:xfrm>
          </p:grpSpPr>
          <p:sp>
            <p:nvSpPr>
              <p:cNvPr id="25" name="Circle">
                <a:extLst>
                  <a:ext uri="{FF2B5EF4-FFF2-40B4-BE49-F238E27FC236}">
                    <a16:creationId xmlns:a16="http://schemas.microsoft.com/office/drawing/2014/main" id="{6C515624-8560-433F-9539-BF99BC4BA7ED}"/>
                  </a:ext>
                </a:extLst>
              </p:cNvPr>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spc="50"/>
              </a:p>
            </p:txBody>
          </p:sp>
          <p:sp>
            <p:nvSpPr>
              <p:cNvPr id="26" name="1">
                <a:extLst>
                  <a:ext uri="{FF2B5EF4-FFF2-40B4-BE49-F238E27FC236}">
                    <a16:creationId xmlns:a16="http://schemas.microsoft.com/office/drawing/2014/main" id="{77A2513B-0E8D-4D37-BCCC-3AB91D986167}"/>
                  </a:ext>
                </a:extLst>
              </p:cNvPr>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spc="50" dirty="0"/>
                  <a:t>2</a:t>
                </a:r>
                <a:endParaRPr spc="50" dirty="0"/>
              </a:p>
            </p:txBody>
          </p:sp>
        </p:grpSp>
      </p:grpSp>
      <p:sp>
        <p:nvSpPr>
          <p:cNvPr id="28" name="Slide Number Placeholder 3">
            <a:extLst>
              <a:ext uri="{FF2B5EF4-FFF2-40B4-BE49-F238E27FC236}">
                <a16:creationId xmlns:a16="http://schemas.microsoft.com/office/drawing/2014/main" id="{EBE5ED55-8676-45D3-B988-E847FB2E73FA}"/>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70</a:t>
            </a:fld>
            <a:endParaRPr lang="de-DE" dirty="0"/>
          </a:p>
        </p:txBody>
      </p:sp>
    </p:spTree>
    <p:extLst>
      <p:ext uri="{BB962C8B-B14F-4D97-AF65-F5344CB8AC3E}">
        <p14:creationId xmlns:p14="http://schemas.microsoft.com/office/powerpoint/2010/main" val="29636992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45" name="Rectangle 43"/>
          <p:cNvSpPr/>
          <p:nvPr/>
        </p:nvSpPr>
        <p:spPr bwMode="auto">
          <a:xfrm>
            <a:off x="0" y="762400"/>
            <a:ext cx="6858001" cy="2416681"/>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graphicFrame>
        <p:nvGraphicFramePr>
          <p:cNvPr id="1148" name="Table 5"/>
          <p:cNvGraphicFramePr>
            <a:graphicFrameLocks/>
          </p:cNvGraphicFramePr>
          <p:nvPr/>
        </p:nvGraphicFramePr>
        <p:xfrm>
          <a:off x="1131001" y="4139779"/>
          <a:ext cx="4594644" cy="370840"/>
        </p:xfrm>
        <a:graphic>
          <a:graphicData uri="http://schemas.openxmlformats.org/drawingml/2006/table">
            <a:tbl>
              <a:tblPr>
                <a:tableStyleId>{4C3C2611-4C71-4FC5-86AE-919BDF0F9419}</a:tableStyleId>
              </a:tblPr>
              <a:tblGrid>
                <a:gridCol w="1531548">
                  <a:extLst>
                    <a:ext uri="{9D8B030D-6E8A-4147-A177-3AD203B41FA5}">
                      <a16:colId xmlns:a16="http://schemas.microsoft.com/office/drawing/2014/main" val="20000"/>
                    </a:ext>
                  </a:extLst>
                </a:gridCol>
                <a:gridCol w="1531548">
                  <a:extLst>
                    <a:ext uri="{9D8B030D-6E8A-4147-A177-3AD203B41FA5}">
                      <a16:colId xmlns:a16="http://schemas.microsoft.com/office/drawing/2014/main" val="20001"/>
                    </a:ext>
                  </a:extLst>
                </a:gridCol>
                <a:gridCol w="1531548">
                  <a:extLst>
                    <a:ext uri="{9D8B030D-6E8A-4147-A177-3AD203B41FA5}">
                      <a16:colId xmlns:a16="http://schemas.microsoft.com/office/drawing/2014/main" val="20002"/>
                    </a:ext>
                  </a:extLst>
                </a:gridCol>
              </a:tblGrid>
              <a:tr h="370840">
                <a:tc>
                  <a:txBody>
                    <a:bodyPr/>
                    <a:lstStyle/>
                    <a:p>
                      <a:pPr algn="ctr" defTabSz="685800">
                        <a:defRPr sz="1800"/>
                      </a:pPr>
                      <a:r>
                        <a:rPr sz="1800" spc="50" baseline="0" dirty="0" err="1">
                          <a:latin typeface="Fibel Nord"/>
                          <a:ea typeface="Fibel Nord"/>
                          <a:cs typeface="Fibel Nord"/>
                        </a:rPr>
                        <a:t>aber</a:t>
                      </a:r>
                      <a:endParaRPr sz="2000" spc="50" baseline="0" dirty="0"/>
                    </a:p>
                  </a:txBody>
                  <a:tcPr marL="45720" marR="45720"/>
                </a:tc>
                <a:tc>
                  <a:txBody>
                    <a:bodyPr/>
                    <a:lstStyle/>
                    <a:p>
                      <a:pPr algn="ctr" defTabSz="685800">
                        <a:defRPr sz="1800"/>
                      </a:pPr>
                      <a:r>
                        <a:rPr sz="1800" spc="50" baseline="0">
                          <a:latin typeface="Fibel Nord"/>
                          <a:ea typeface="Fibel Nord"/>
                          <a:cs typeface="Fibel Nord"/>
                        </a:rPr>
                        <a:t>sondern</a:t>
                      </a:r>
                      <a:endParaRPr sz="2000" spc="50" baseline="0"/>
                    </a:p>
                  </a:txBody>
                  <a:tcPr marL="45720" marR="45720"/>
                </a:tc>
                <a:tc>
                  <a:txBody>
                    <a:bodyPr/>
                    <a:lstStyle/>
                    <a:p>
                      <a:pPr algn="ctr" defTabSz="685800">
                        <a:defRPr sz="1800"/>
                      </a:pPr>
                      <a:r>
                        <a:rPr sz="1800" spc="50" baseline="0" dirty="0" err="1">
                          <a:latin typeface="Fibel Nord"/>
                          <a:ea typeface="Fibel Nord"/>
                          <a:cs typeface="Fibel Nord"/>
                        </a:rPr>
                        <a:t>denn</a:t>
                      </a:r>
                      <a:endParaRPr sz="2000" spc="50" baseline="0" dirty="0"/>
                    </a:p>
                  </a:txBody>
                  <a:tcPr marL="45720" marR="45720"/>
                </a:tc>
                <a:extLst>
                  <a:ext uri="{0D108BD9-81ED-4DB2-BD59-A6C34878D82A}">
                    <a16:rowId xmlns:a16="http://schemas.microsoft.com/office/drawing/2014/main" val="10000"/>
                  </a:ext>
                </a:extLst>
              </a:tr>
            </a:tbl>
          </a:graphicData>
        </a:graphic>
      </p:graphicFrame>
      <p:grpSp>
        <p:nvGrpSpPr>
          <p:cNvPr id="1153" name="Group"/>
          <p:cNvGrpSpPr/>
          <p:nvPr/>
        </p:nvGrpSpPr>
        <p:grpSpPr bwMode="auto">
          <a:xfrm>
            <a:off x="435840" y="3317818"/>
            <a:ext cx="6227353" cy="650242"/>
            <a:chOff x="0" y="0"/>
            <a:chExt cx="6227352" cy="650240"/>
          </a:xfrm>
        </p:grpSpPr>
        <p:sp>
          <p:nvSpPr>
            <p:cNvPr id="1149" name="TextBox 21"/>
            <p:cNvSpPr txBox="1"/>
            <p:nvPr/>
          </p:nvSpPr>
          <p:spPr bwMode="auto">
            <a:xfrm>
              <a:off x="431348" y="3"/>
              <a:ext cx="5796004" cy="65023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Bilde Satzgefüge aus den zwei Sätzen mit den Konjunktionen aus dem Kasten.</a:t>
              </a:r>
            </a:p>
          </p:txBody>
        </p:sp>
        <p:grpSp>
          <p:nvGrpSpPr>
            <p:cNvPr id="1152" name="Oval 22"/>
            <p:cNvGrpSpPr/>
            <p:nvPr/>
          </p:nvGrpSpPr>
          <p:grpSpPr bwMode="auto">
            <a:xfrm>
              <a:off x="0" y="0"/>
              <a:ext cx="365764" cy="370836"/>
              <a:chOff x="0" y="0"/>
              <a:chExt cx="365763" cy="370835"/>
            </a:xfrm>
          </p:grpSpPr>
          <p:sp>
            <p:nvSpPr>
              <p:cNvPr id="1150"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spc="50"/>
              </a:p>
            </p:txBody>
          </p:sp>
          <p:sp>
            <p:nvSpPr>
              <p:cNvPr id="1151"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spc="50"/>
                  <a:t>1</a:t>
                </a:r>
              </a:p>
            </p:txBody>
          </p:sp>
        </p:grpSp>
      </p:grpSp>
      <p:pic>
        <p:nvPicPr>
          <p:cNvPr id="1163" name="Picture 42" descr="Picture 42"/>
          <p:cNvPicPr>
            <a:picLocks noChangeAspect="1"/>
          </p:cNvPicPr>
          <p:nvPr/>
        </p:nvPicPr>
        <p:blipFill>
          <a:blip r:embed="rId2"/>
          <a:stretch/>
        </p:blipFill>
        <p:spPr bwMode="auto">
          <a:xfrm>
            <a:off x="5037223" y="2110416"/>
            <a:ext cx="1743254" cy="1080001"/>
          </a:xfrm>
          <a:prstGeom prst="rect">
            <a:avLst/>
          </a:prstGeom>
          <a:ln w="12700">
            <a:miter lim="400000"/>
          </a:ln>
        </p:spPr>
      </p:pic>
      <p:grpSp>
        <p:nvGrpSpPr>
          <p:cNvPr id="1170" name="Group 63"/>
          <p:cNvGrpSpPr/>
          <p:nvPr/>
        </p:nvGrpSpPr>
        <p:grpSpPr bwMode="auto">
          <a:xfrm>
            <a:off x="577900" y="4788034"/>
            <a:ext cx="748617" cy="365765"/>
            <a:chOff x="0" y="0"/>
            <a:chExt cx="748615" cy="365764"/>
          </a:xfrm>
        </p:grpSpPr>
        <p:sp>
          <p:nvSpPr>
            <p:cNvPr id="1168" name="Oval 64"/>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169" name="TextBox 65"/>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a.</a:t>
              </a:r>
            </a:p>
          </p:txBody>
        </p:sp>
      </p:grpSp>
      <p:sp>
        <p:nvSpPr>
          <p:cNvPr id="37" name="TextBox 5">
            <a:extLst>
              <a:ext uri="{FF2B5EF4-FFF2-40B4-BE49-F238E27FC236}">
                <a16:creationId xmlns:a16="http://schemas.microsoft.com/office/drawing/2014/main" id="{6ED92B07-1574-4FE5-9E1F-2FF9C5877CBA}"/>
              </a:ext>
            </a:extLst>
          </p:cNvPr>
          <p:cNvSpPr txBox="1"/>
          <p:nvPr/>
        </p:nvSpPr>
        <p:spPr bwMode="auto">
          <a:xfrm>
            <a:off x="258849" y="386645"/>
            <a:ext cx="5908236"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8b: </a:t>
            </a:r>
            <a:r>
              <a:rPr sz="2200" spc="50" dirty="0" err="1"/>
              <a:t>Sätze</a:t>
            </a:r>
            <a:r>
              <a:rPr sz="2200" spc="50" dirty="0"/>
              <a:t> </a:t>
            </a:r>
            <a:r>
              <a:rPr sz="2200" spc="50" dirty="0" err="1"/>
              <a:t>verbinden</a:t>
            </a:r>
            <a:r>
              <a:rPr sz="2200" spc="50" dirty="0"/>
              <a:t> - </a:t>
            </a:r>
            <a:r>
              <a:rPr sz="2200" spc="50" dirty="0" err="1"/>
              <a:t>Konjunktionen</a:t>
            </a:r>
            <a:endParaRPr sz="2200" spc="50" dirty="0"/>
          </a:p>
        </p:txBody>
      </p:sp>
      <p:sp>
        <p:nvSpPr>
          <p:cNvPr id="31" name="TextBox 45">
            <a:extLst>
              <a:ext uri="{FF2B5EF4-FFF2-40B4-BE49-F238E27FC236}">
                <a16:creationId xmlns:a16="http://schemas.microsoft.com/office/drawing/2014/main" id="{30B9B108-1AF2-4F22-A22E-5D5B7F88F9F5}"/>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3" name="TextBox 2">
            <a:extLst>
              <a:ext uri="{FF2B5EF4-FFF2-40B4-BE49-F238E27FC236}">
                <a16:creationId xmlns:a16="http://schemas.microsoft.com/office/drawing/2014/main" id="{12378979-374C-4552-88AA-D2FC4643455F}"/>
              </a:ext>
            </a:extLst>
          </p:cNvPr>
          <p:cNvSpPr txBox="1"/>
          <p:nvPr/>
        </p:nvSpPr>
        <p:spPr bwMode="auto">
          <a:xfrm>
            <a:off x="258849" y="954311"/>
            <a:ext cx="6599151"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Konjunktionen sind Bindewörter. Sie verbinden Wörter, Wortgruppen oder Sätze miteinander und bilden dabei </a:t>
            </a:r>
            <a:r>
              <a:rPr lang="de-DE" b="1" spc="50" dirty="0">
                <a:latin typeface="Fibel Nord" panose="020B0603050302020204" pitchFamily="34" charset="0"/>
              </a:rPr>
              <a:t>Satzgefüge</a:t>
            </a:r>
            <a:r>
              <a:rPr lang="de-DE" spc="50" dirty="0">
                <a:latin typeface="Fibel Nord" panose="020B0603050302020204" pitchFamily="34" charset="0"/>
              </a:rPr>
              <a:t>. Die Konjunktionen </a:t>
            </a:r>
            <a:r>
              <a:rPr lang="de-DE" b="1" spc="50" dirty="0">
                <a:latin typeface="Fibel Nord" panose="020B0603050302020204" pitchFamily="34" charset="0"/>
              </a:rPr>
              <a:t>aber</a:t>
            </a:r>
            <a:r>
              <a:rPr lang="de-DE" spc="50" dirty="0">
                <a:latin typeface="Fibel Nord" panose="020B0603050302020204" pitchFamily="34" charset="0"/>
              </a:rPr>
              <a:t>, </a:t>
            </a:r>
            <a:r>
              <a:rPr lang="de-DE" b="1" spc="50" dirty="0">
                <a:latin typeface="Fibel Nord" panose="020B0603050302020204" pitchFamily="34" charset="0"/>
              </a:rPr>
              <a:t>sondern</a:t>
            </a:r>
            <a:r>
              <a:rPr lang="de-DE" spc="50" dirty="0">
                <a:latin typeface="Fibel Nord" panose="020B0603050302020204" pitchFamily="34" charset="0"/>
              </a:rPr>
              <a:t> und </a:t>
            </a:r>
            <a:r>
              <a:rPr lang="de-DE" b="1" spc="50" dirty="0">
                <a:latin typeface="Fibel Nord" panose="020B0603050302020204" pitchFamily="34" charset="0"/>
              </a:rPr>
              <a:t>denn</a:t>
            </a:r>
            <a:r>
              <a:rPr lang="de-DE" spc="50" dirty="0">
                <a:latin typeface="Fibel Nord" panose="020B0603050302020204" pitchFamily="34" charset="0"/>
              </a:rPr>
              <a:t> brauchen ein Komma.</a:t>
            </a:r>
          </a:p>
        </p:txBody>
      </p:sp>
      <p:sp>
        <p:nvSpPr>
          <p:cNvPr id="32" name="TextBox 31">
            <a:extLst>
              <a:ext uri="{FF2B5EF4-FFF2-40B4-BE49-F238E27FC236}">
                <a16:creationId xmlns:a16="http://schemas.microsoft.com/office/drawing/2014/main" id="{C7C3E8C1-63F8-4C55-8912-395BABA115E2}"/>
              </a:ext>
            </a:extLst>
          </p:cNvPr>
          <p:cNvSpPr txBox="1"/>
          <p:nvPr/>
        </p:nvSpPr>
        <p:spPr bwMode="auto">
          <a:xfrm>
            <a:off x="258848" y="2031007"/>
            <a:ext cx="4931461"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b="1" spc="50" dirty="0">
                <a:latin typeface="Fibel Nord" panose="020B0603050302020204" pitchFamily="34" charset="0"/>
              </a:rPr>
              <a:t>Beispiel:</a:t>
            </a:r>
          </a:p>
          <a:p>
            <a:r>
              <a:rPr lang="de-DE" spc="50" dirty="0">
                <a:latin typeface="Fibel Nord" panose="020B0603050302020204" pitchFamily="34" charset="0"/>
              </a:rPr>
              <a:t>Der Greif kann fliegen. Er ist halb Adler.</a:t>
            </a:r>
          </a:p>
          <a:p>
            <a:r>
              <a:rPr lang="de-DE" b="1" spc="50" dirty="0">
                <a:latin typeface="Fibel Nord" panose="020B0603050302020204" pitchFamily="34" charset="0"/>
              </a:rPr>
              <a:t>Satzgefüge</a:t>
            </a:r>
            <a:r>
              <a:rPr lang="de-DE" spc="50" dirty="0">
                <a:latin typeface="Fibel Nord" panose="020B0603050302020204" pitchFamily="34" charset="0"/>
              </a:rPr>
              <a:t>: Der Greif kann fliegen, denn er ist halb Adler.</a:t>
            </a:r>
          </a:p>
        </p:txBody>
      </p:sp>
      <p:sp>
        <p:nvSpPr>
          <p:cNvPr id="1161" name="Oval 41"/>
          <p:cNvSpPr/>
          <p:nvPr/>
        </p:nvSpPr>
        <p:spPr bwMode="auto">
          <a:xfrm>
            <a:off x="3103319" y="2710395"/>
            <a:ext cx="109648" cy="195316"/>
          </a:xfrm>
          <a:prstGeom prst="ellipse">
            <a:avLst/>
          </a:prstGeom>
          <a:noFill/>
          <a:ln w="19050" cap="flat">
            <a:solidFill>
              <a:srgbClr val="9966FF"/>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cxnSp>
        <p:nvCxnSpPr>
          <p:cNvPr id="38" name="Straight Connector 37">
            <a:extLst>
              <a:ext uri="{FF2B5EF4-FFF2-40B4-BE49-F238E27FC236}">
                <a16:creationId xmlns:a16="http://schemas.microsoft.com/office/drawing/2014/main" id="{4DCE1024-37C2-4853-AEEE-7495971A41BD}"/>
              </a:ext>
            </a:extLst>
          </p:cNvPr>
          <p:cNvCxnSpPr/>
          <p:nvPr/>
        </p:nvCxnSpPr>
        <p:spPr bwMode="auto">
          <a:xfrm>
            <a:off x="3263743" y="2873917"/>
            <a:ext cx="357809"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sp>
        <p:nvSpPr>
          <p:cNvPr id="33" name="TextBox 66">
            <a:extLst>
              <a:ext uri="{FF2B5EF4-FFF2-40B4-BE49-F238E27FC236}">
                <a16:creationId xmlns:a16="http://schemas.microsoft.com/office/drawing/2014/main" id="{D3F25AB1-9EF4-4127-9F19-8C9B7735D116}"/>
              </a:ext>
            </a:extLst>
          </p:cNvPr>
          <p:cNvSpPr txBox="1"/>
          <p:nvPr/>
        </p:nvSpPr>
        <p:spPr bwMode="auto">
          <a:xfrm>
            <a:off x="1011746" y="4788611"/>
            <a:ext cx="6146293" cy="3477871"/>
          </a:xfrm>
          <a:prstGeom prst="rect">
            <a:avLst/>
          </a:prstGeom>
          <a:grpFill/>
          <a:ln w="12700">
            <a:miter lim="400000"/>
          </a:ln>
        </p:spPr>
        <p:txBody>
          <a:bodyPr lIns="45718" tIns="45718" rIns="45718" bIns="45718">
            <a:spAutoFit/>
          </a:bodyPr>
          <a:lstStyle/>
          <a:p>
            <a:pPr>
              <a:defRPr sz="1700">
                <a:latin typeface="Fibel Nord"/>
                <a:ea typeface="Fibel Nord"/>
                <a:cs typeface="Fibel Nord"/>
              </a:defRPr>
            </a:pPr>
            <a:r>
              <a:rPr lang="de-DE" sz="2000" spc="50" dirty="0">
                <a:latin typeface="Fibel Nord" panose="020B0603050302020204" pitchFamily="34" charset="0"/>
              </a:rPr>
              <a:t>Der Greif ist gefährlich. Er muss Schätze bewachen.</a:t>
            </a: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r>
              <a:rPr lang="de-DE" sz="2000" spc="50" dirty="0">
                <a:latin typeface="Fibel Nord" panose="020B0603050302020204" pitchFamily="34" charset="0"/>
                <a:ea typeface="+mn-ea"/>
                <a:cs typeface="+mn-cs"/>
              </a:rPr>
              <a:t>Der Greif ist klein. Er ist stark.</a:t>
            </a: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endParaRPr lang="de-DE" sz="2000" spc="50" dirty="0">
              <a:latin typeface="Fibel Nord" panose="020B0603050302020204" pitchFamily="34" charset="0"/>
              <a:ea typeface="+mn-ea"/>
              <a:cs typeface="+mn-cs"/>
            </a:endParaRPr>
          </a:p>
          <a:p>
            <a:pPr>
              <a:defRPr sz="1700">
                <a:latin typeface="Fibel Nord"/>
                <a:ea typeface="Fibel Nord"/>
                <a:cs typeface="Fibel Nord"/>
              </a:defRPr>
            </a:pPr>
            <a:r>
              <a:rPr lang="de-DE" sz="2000" spc="50" dirty="0">
                <a:latin typeface="Fibel Nord" panose="020B0603050302020204" pitchFamily="34" charset="0"/>
                <a:ea typeface="+mn-ea"/>
                <a:cs typeface="+mn-cs"/>
              </a:rPr>
              <a:t>Der Greif ist kein Löwe. Er ist halb Adler und halb Löwe.</a:t>
            </a:r>
            <a:endParaRPr sz="2000" spc="50" dirty="0">
              <a:latin typeface="Fibel Nord" panose="020B0603050302020204" pitchFamily="34" charset="0"/>
              <a:ea typeface="+mn-ea"/>
              <a:cs typeface="+mn-cs"/>
            </a:endParaRPr>
          </a:p>
        </p:txBody>
      </p:sp>
      <p:pic>
        <p:nvPicPr>
          <p:cNvPr id="30" name="Picture 29">
            <a:extLst>
              <a:ext uri="{FF2B5EF4-FFF2-40B4-BE49-F238E27FC236}">
                <a16:creationId xmlns:a16="http://schemas.microsoft.com/office/drawing/2014/main" id="{DE1B532B-CA21-4E2B-A416-182DBB3142A6}"/>
              </a:ext>
            </a:extLst>
          </p:cNvPr>
          <p:cNvPicPr>
            <a:picLocks noChangeAspect="1"/>
          </p:cNvPicPr>
          <p:nvPr/>
        </p:nvPicPr>
        <p:blipFill rotWithShape="1">
          <a:blip r:embed="rId3">
            <a:extLst>
              <a:ext uri="{28A0092B-C50C-407E-A947-70E740481C1C}">
                <a14:useLocalDpi xmlns:a14="http://schemas.microsoft.com/office/drawing/2010/main" val="0"/>
              </a:ext>
            </a:extLst>
          </a:blip>
          <a:srcRect l="11290" t="7582" r="8148" b="81762"/>
          <a:stretch/>
        </p:blipFill>
        <p:spPr bwMode="auto">
          <a:xfrm>
            <a:off x="379093" y="5168013"/>
            <a:ext cx="6478907" cy="1211919"/>
          </a:xfrm>
          <a:prstGeom prst="rect">
            <a:avLst/>
          </a:prstGeom>
        </p:spPr>
      </p:pic>
      <p:pic>
        <p:nvPicPr>
          <p:cNvPr id="35" name="Picture 34">
            <a:extLst>
              <a:ext uri="{FF2B5EF4-FFF2-40B4-BE49-F238E27FC236}">
                <a16:creationId xmlns:a16="http://schemas.microsoft.com/office/drawing/2014/main" id="{C679F29C-C9DA-49B0-B95F-DE547C7D4E9D}"/>
              </a:ext>
            </a:extLst>
          </p:cNvPr>
          <p:cNvPicPr>
            <a:picLocks noChangeAspect="1"/>
          </p:cNvPicPr>
          <p:nvPr/>
        </p:nvPicPr>
        <p:blipFill rotWithShape="1">
          <a:blip r:embed="rId3">
            <a:extLst>
              <a:ext uri="{28A0092B-C50C-407E-A947-70E740481C1C}">
                <a14:useLocalDpi xmlns:a14="http://schemas.microsoft.com/office/drawing/2010/main" val="0"/>
              </a:ext>
            </a:extLst>
          </a:blip>
          <a:srcRect l="11290" t="7582" r="8148" b="81762"/>
          <a:stretch/>
        </p:blipFill>
        <p:spPr bwMode="auto">
          <a:xfrm>
            <a:off x="377942" y="6722273"/>
            <a:ext cx="6478907" cy="1211919"/>
          </a:xfrm>
          <a:prstGeom prst="rect">
            <a:avLst/>
          </a:prstGeom>
        </p:spPr>
      </p:pic>
      <p:pic>
        <p:nvPicPr>
          <p:cNvPr id="40" name="Picture 39">
            <a:extLst>
              <a:ext uri="{FF2B5EF4-FFF2-40B4-BE49-F238E27FC236}">
                <a16:creationId xmlns:a16="http://schemas.microsoft.com/office/drawing/2014/main" id="{8CED9463-E87B-48A0-90C4-ADB41B156538}"/>
              </a:ext>
            </a:extLst>
          </p:cNvPr>
          <p:cNvPicPr>
            <a:picLocks noChangeAspect="1"/>
          </p:cNvPicPr>
          <p:nvPr/>
        </p:nvPicPr>
        <p:blipFill rotWithShape="1">
          <a:blip r:embed="rId3">
            <a:extLst>
              <a:ext uri="{28A0092B-C50C-407E-A947-70E740481C1C}">
                <a14:useLocalDpi xmlns:a14="http://schemas.microsoft.com/office/drawing/2010/main" val="0"/>
              </a:ext>
            </a:extLst>
          </a:blip>
          <a:srcRect l="11290" t="7582" r="8148" b="81762"/>
          <a:stretch/>
        </p:blipFill>
        <p:spPr bwMode="auto">
          <a:xfrm>
            <a:off x="387044" y="8237346"/>
            <a:ext cx="6478907" cy="1211919"/>
          </a:xfrm>
          <a:prstGeom prst="rect">
            <a:avLst/>
          </a:prstGeom>
        </p:spPr>
      </p:pic>
      <p:grpSp>
        <p:nvGrpSpPr>
          <p:cNvPr id="1156" name="Group 25"/>
          <p:cNvGrpSpPr/>
          <p:nvPr/>
        </p:nvGrpSpPr>
        <p:grpSpPr bwMode="auto">
          <a:xfrm>
            <a:off x="598411" y="6333337"/>
            <a:ext cx="748618" cy="365765"/>
            <a:chOff x="0" y="0"/>
            <a:chExt cx="748616" cy="365764"/>
          </a:xfrm>
        </p:grpSpPr>
        <p:sp>
          <p:nvSpPr>
            <p:cNvPr id="1154" name="Oval 26"/>
            <p:cNvSpPr/>
            <p:nvPr/>
          </p:nvSpPr>
          <p:spPr bwMode="auto">
            <a:xfrm>
              <a:off x="0" y="-1"/>
              <a:ext cx="365765"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155" name="TextBox 27"/>
            <p:cNvSpPr txBox="1"/>
            <p:nvPr/>
          </p:nvSpPr>
          <p:spPr bwMode="auto">
            <a:xfrm>
              <a:off x="78053" y="2871"/>
              <a:ext cx="670564"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b.</a:t>
              </a:r>
            </a:p>
          </p:txBody>
        </p:sp>
      </p:grpSp>
      <p:grpSp>
        <p:nvGrpSpPr>
          <p:cNvPr id="1159" name="Group 28"/>
          <p:cNvGrpSpPr/>
          <p:nvPr/>
        </p:nvGrpSpPr>
        <p:grpSpPr bwMode="auto">
          <a:xfrm>
            <a:off x="598411" y="7855192"/>
            <a:ext cx="748617" cy="365765"/>
            <a:chOff x="0" y="0"/>
            <a:chExt cx="748615" cy="365764"/>
          </a:xfrm>
        </p:grpSpPr>
        <p:sp>
          <p:nvSpPr>
            <p:cNvPr id="1157" name="Oval 29"/>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158" name="TextBox 30"/>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c.</a:t>
              </a:r>
            </a:p>
          </p:txBody>
        </p:sp>
      </p:grpSp>
      <p:sp>
        <p:nvSpPr>
          <p:cNvPr id="36" name="Slide Number Placeholder 3">
            <a:extLst>
              <a:ext uri="{FF2B5EF4-FFF2-40B4-BE49-F238E27FC236}">
                <a16:creationId xmlns:a16="http://schemas.microsoft.com/office/drawing/2014/main" id="{8AE5CCE7-6A3F-4382-B3FD-402752303C8A}"/>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71</a:t>
            </a:fld>
            <a:endParaRPr lang="de-DE" dirty="0"/>
          </a:p>
        </p:txBody>
      </p:sp>
    </p:spTree>
    <p:extLst>
      <p:ext uri="{BB962C8B-B14F-4D97-AF65-F5344CB8AC3E}">
        <p14:creationId xmlns:p14="http://schemas.microsoft.com/office/powerpoint/2010/main" val="8844588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4" name="Picture 43">
            <a:extLst>
              <a:ext uri="{FF2B5EF4-FFF2-40B4-BE49-F238E27FC236}">
                <a16:creationId xmlns:a16="http://schemas.microsoft.com/office/drawing/2014/main" id="{5AC7EE84-4755-4C5C-94DC-3C42AF6E6D8F}"/>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bwMode="auto">
          <a:xfrm>
            <a:off x="118781" y="6649993"/>
            <a:ext cx="6478907" cy="1211919"/>
          </a:xfrm>
          <a:prstGeom prst="rect">
            <a:avLst/>
          </a:prstGeom>
        </p:spPr>
      </p:pic>
      <p:grpSp>
        <p:nvGrpSpPr>
          <p:cNvPr id="1245" name="Group 25"/>
          <p:cNvGrpSpPr/>
          <p:nvPr/>
        </p:nvGrpSpPr>
        <p:grpSpPr bwMode="auto">
          <a:xfrm>
            <a:off x="480122" y="4404644"/>
            <a:ext cx="748617" cy="365765"/>
            <a:chOff x="0" y="0"/>
            <a:chExt cx="748616" cy="365764"/>
          </a:xfrm>
        </p:grpSpPr>
        <p:sp>
          <p:nvSpPr>
            <p:cNvPr id="1243" name="Oval 26"/>
            <p:cNvSpPr/>
            <p:nvPr/>
          </p:nvSpPr>
          <p:spPr bwMode="auto">
            <a:xfrm>
              <a:off x="0" y="-1"/>
              <a:ext cx="365765"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4" name="TextBox 27"/>
            <p:cNvSpPr txBox="1"/>
            <p:nvPr/>
          </p:nvSpPr>
          <p:spPr bwMode="auto">
            <a:xfrm>
              <a:off x="78053" y="2871"/>
              <a:ext cx="670564"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b.</a:t>
              </a:r>
            </a:p>
          </p:txBody>
        </p:sp>
      </p:grpSp>
      <p:grpSp>
        <p:nvGrpSpPr>
          <p:cNvPr id="1248" name="Group 28"/>
          <p:cNvGrpSpPr/>
          <p:nvPr/>
        </p:nvGrpSpPr>
        <p:grpSpPr bwMode="auto">
          <a:xfrm>
            <a:off x="480123" y="6255170"/>
            <a:ext cx="748616" cy="365765"/>
            <a:chOff x="0" y="0"/>
            <a:chExt cx="748615" cy="365764"/>
          </a:xfrm>
        </p:grpSpPr>
        <p:sp>
          <p:nvSpPr>
            <p:cNvPr id="1246" name="Oval 29"/>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7" name="TextBox 30"/>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rPr dirty="0"/>
                <a:t>c.</a:t>
              </a:r>
            </a:p>
          </p:txBody>
        </p:sp>
      </p:grpSp>
      <p:grpSp>
        <p:nvGrpSpPr>
          <p:cNvPr id="1252" name="Group 63"/>
          <p:cNvGrpSpPr/>
          <p:nvPr/>
        </p:nvGrpSpPr>
        <p:grpSpPr bwMode="auto">
          <a:xfrm>
            <a:off x="480123" y="2563144"/>
            <a:ext cx="748616" cy="365765"/>
            <a:chOff x="0" y="0"/>
            <a:chExt cx="748615" cy="365764"/>
          </a:xfrm>
        </p:grpSpPr>
        <p:sp>
          <p:nvSpPr>
            <p:cNvPr id="1250" name="Oval 64"/>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51" name="TextBox 65"/>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a.</a:t>
              </a:r>
            </a:p>
          </p:txBody>
        </p:sp>
      </p:grpSp>
      <p:pic>
        <p:nvPicPr>
          <p:cNvPr id="9" name="Picture 8">
            <a:extLst>
              <a:ext uri="{FF2B5EF4-FFF2-40B4-BE49-F238E27FC236}">
                <a16:creationId xmlns:a16="http://schemas.microsoft.com/office/drawing/2014/main" id="{825B1839-05A2-4A9F-960E-C5D08F0654C4}"/>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a:xfrm>
            <a:off x="118781" y="2949084"/>
            <a:ext cx="6478907" cy="1211919"/>
          </a:xfrm>
          <a:prstGeom prst="rect">
            <a:avLst/>
          </a:prstGeom>
        </p:spPr>
      </p:pic>
      <p:pic>
        <p:nvPicPr>
          <p:cNvPr id="43" name="Picture 42">
            <a:extLst>
              <a:ext uri="{FF2B5EF4-FFF2-40B4-BE49-F238E27FC236}">
                <a16:creationId xmlns:a16="http://schemas.microsoft.com/office/drawing/2014/main" id="{4341497B-814D-40C3-8C2A-80F71E4B9987}"/>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bwMode="auto">
          <a:xfrm>
            <a:off x="139253" y="4792561"/>
            <a:ext cx="6478907" cy="1211919"/>
          </a:xfrm>
          <a:prstGeom prst="rect">
            <a:avLst/>
          </a:prstGeom>
        </p:spPr>
      </p:pic>
      <p:sp>
        <p:nvSpPr>
          <p:cNvPr id="27" name="Rectangle 3">
            <a:extLst>
              <a:ext uri="{FF2B5EF4-FFF2-40B4-BE49-F238E27FC236}">
                <a16:creationId xmlns:a16="http://schemas.microsoft.com/office/drawing/2014/main" id="{B15B46AA-23A6-4A21-9B89-ED81077B2EC1}"/>
              </a:ext>
            </a:extLst>
          </p:cNvPr>
          <p:cNvSpPr/>
          <p:nvPr/>
        </p:nvSpPr>
        <p:spPr bwMode="auto">
          <a:xfrm>
            <a:off x="-87819" y="-2310"/>
            <a:ext cx="7156077" cy="365767"/>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graphicFrame>
        <p:nvGraphicFramePr>
          <p:cNvPr id="21" name="Table 5">
            <a:extLst>
              <a:ext uri="{FF2B5EF4-FFF2-40B4-BE49-F238E27FC236}">
                <a16:creationId xmlns:a16="http://schemas.microsoft.com/office/drawing/2014/main" id="{467FEE15-BDF1-4A72-A97B-6985A9BE2630}"/>
              </a:ext>
            </a:extLst>
          </p:cNvPr>
          <p:cNvGraphicFramePr>
            <a:graphicFrameLocks/>
          </p:cNvGraphicFramePr>
          <p:nvPr>
            <p:extLst>
              <p:ext uri="{D42A27DB-BD31-4B8C-83A1-F6EECF244321}">
                <p14:modId xmlns:p14="http://schemas.microsoft.com/office/powerpoint/2010/main" val="870781453"/>
              </p:ext>
            </p:extLst>
          </p:nvPr>
        </p:nvGraphicFramePr>
        <p:xfrm>
          <a:off x="1131001" y="1464815"/>
          <a:ext cx="4594644" cy="370840"/>
        </p:xfrm>
        <a:graphic>
          <a:graphicData uri="http://schemas.openxmlformats.org/drawingml/2006/table">
            <a:tbl>
              <a:tblPr>
                <a:tableStyleId>{4C3C2611-4C71-4FC5-86AE-919BDF0F9419}</a:tableStyleId>
              </a:tblPr>
              <a:tblGrid>
                <a:gridCol w="1531548">
                  <a:extLst>
                    <a:ext uri="{9D8B030D-6E8A-4147-A177-3AD203B41FA5}">
                      <a16:colId xmlns:a16="http://schemas.microsoft.com/office/drawing/2014/main" val="20000"/>
                    </a:ext>
                  </a:extLst>
                </a:gridCol>
                <a:gridCol w="1531548">
                  <a:extLst>
                    <a:ext uri="{9D8B030D-6E8A-4147-A177-3AD203B41FA5}">
                      <a16:colId xmlns:a16="http://schemas.microsoft.com/office/drawing/2014/main" val="20001"/>
                    </a:ext>
                  </a:extLst>
                </a:gridCol>
                <a:gridCol w="1531548">
                  <a:extLst>
                    <a:ext uri="{9D8B030D-6E8A-4147-A177-3AD203B41FA5}">
                      <a16:colId xmlns:a16="http://schemas.microsoft.com/office/drawing/2014/main" val="20002"/>
                    </a:ext>
                  </a:extLst>
                </a:gridCol>
              </a:tblGrid>
              <a:tr h="370840">
                <a:tc>
                  <a:txBody>
                    <a:bodyPr/>
                    <a:lstStyle/>
                    <a:p>
                      <a:pPr algn="ctr" defTabSz="685800">
                        <a:defRPr sz="1800"/>
                      </a:pPr>
                      <a:r>
                        <a:rPr sz="1800" spc="50" baseline="0" dirty="0" err="1">
                          <a:latin typeface="Fibel Nord"/>
                          <a:ea typeface="Fibel Nord"/>
                          <a:cs typeface="Fibel Nord"/>
                        </a:rPr>
                        <a:t>aber</a:t>
                      </a:r>
                      <a:endParaRPr sz="2000" spc="50" baseline="0" dirty="0"/>
                    </a:p>
                  </a:txBody>
                  <a:tcPr marL="45720" marR="45720"/>
                </a:tc>
                <a:tc>
                  <a:txBody>
                    <a:bodyPr/>
                    <a:lstStyle/>
                    <a:p>
                      <a:pPr algn="ctr" defTabSz="685800">
                        <a:defRPr sz="1800"/>
                      </a:pPr>
                      <a:r>
                        <a:rPr sz="1800" spc="50" baseline="0">
                          <a:latin typeface="Fibel Nord"/>
                          <a:ea typeface="Fibel Nord"/>
                          <a:cs typeface="Fibel Nord"/>
                        </a:rPr>
                        <a:t>sondern</a:t>
                      </a:r>
                      <a:endParaRPr sz="2000" spc="50" baseline="0"/>
                    </a:p>
                  </a:txBody>
                  <a:tcPr marL="45720" marR="45720"/>
                </a:tc>
                <a:tc>
                  <a:txBody>
                    <a:bodyPr/>
                    <a:lstStyle/>
                    <a:p>
                      <a:pPr algn="ctr" defTabSz="685800">
                        <a:defRPr sz="1800"/>
                      </a:pPr>
                      <a:r>
                        <a:rPr sz="1800" spc="50" baseline="0" dirty="0" err="1">
                          <a:latin typeface="Fibel Nord"/>
                          <a:ea typeface="Fibel Nord"/>
                          <a:cs typeface="Fibel Nord"/>
                        </a:rPr>
                        <a:t>denn</a:t>
                      </a:r>
                      <a:endParaRPr sz="2000" spc="50" baseline="0" dirty="0"/>
                    </a:p>
                  </a:txBody>
                  <a:tcPr marL="45720" marR="45720"/>
                </a:tc>
                <a:extLst>
                  <a:ext uri="{0D108BD9-81ED-4DB2-BD59-A6C34878D82A}">
                    <a16:rowId xmlns:a16="http://schemas.microsoft.com/office/drawing/2014/main" val="10000"/>
                  </a:ext>
                </a:extLst>
              </a:tr>
            </a:tbl>
          </a:graphicData>
        </a:graphic>
      </p:graphicFrame>
      <p:grpSp>
        <p:nvGrpSpPr>
          <p:cNvPr id="22" name="Group">
            <a:extLst>
              <a:ext uri="{FF2B5EF4-FFF2-40B4-BE49-F238E27FC236}">
                <a16:creationId xmlns:a16="http://schemas.microsoft.com/office/drawing/2014/main" id="{AE0F78CE-15FB-457D-80EC-AA967918DA17}"/>
              </a:ext>
            </a:extLst>
          </p:cNvPr>
          <p:cNvGrpSpPr/>
          <p:nvPr/>
        </p:nvGrpSpPr>
        <p:grpSpPr bwMode="auto">
          <a:xfrm>
            <a:off x="435840" y="642854"/>
            <a:ext cx="6421009" cy="370837"/>
            <a:chOff x="0" y="0"/>
            <a:chExt cx="6421008" cy="370836"/>
          </a:xfrm>
        </p:grpSpPr>
        <p:sp>
          <p:nvSpPr>
            <p:cNvPr id="23" name="TextBox 21">
              <a:extLst>
                <a:ext uri="{FF2B5EF4-FFF2-40B4-BE49-F238E27FC236}">
                  <a16:creationId xmlns:a16="http://schemas.microsoft.com/office/drawing/2014/main" id="{2845F255-8922-40DF-9468-7DAB897D8458}"/>
                </a:ext>
              </a:extLst>
            </p:cNvPr>
            <p:cNvSpPr txBox="1"/>
            <p:nvPr/>
          </p:nvSpPr>
          <p:spPr bwMode="auto">
            <a:xfrm>
              <a:off x="431348" y="3"/>
              <a:ext cx="5989660" cy="36932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Schreibe deine eigenen Sätze mit den Konjunktionen aus dem Kasten.</a:t>
              </a:r>
            </a:p>
          </p:txBody>
        </p:sp>
        <p:grpSp>
          <p:nvGrpSpPr>
            <p:cNvPr id="24" name="Oval 22">
              <a:extLst>
                <a:ext uri="{FF2B5EF4-FFF2-40B4-BE49-F238E27FC236}">
                  <a16:creationId xmlns:a16="http://schemas.microsoft.com/office/drawing/2014/main" id="{4BD099C2-34D3-4236-8819-D6DC00058110}"/>
                </a:ext>
              </a:extLst>
            </p:cNvPr>
            <p:cNvGrpSpPr/>
            <p:nvPr/>
          </p:nvGrpSpPr>
          <p:grpSpPr bwMode="auto">
            <a:xfrm>
              <a:off x="0" y="0"/>
              <a:ext cx="365764" cy="370836"/>
              <a:chOff x="0" y="0"/>
              <a:chExt cx="365763" cy="370835"/>
            </a:xfrm>
          </p:grpSpPr>
          <p:sp>
            <p:nvSpPr>
              <p:cNvPr id="25" name="Circle">
                <a:extLst>
                  <a:ext uri="{FF2B5EF4-FFF2-40B4-BE49-F238E27FC236}">
                    <a16:creationId xmlns:a16="http://schemas.microsoft.com/office/drawing/2014/main" id="{3BBF1B89-610D-46DC-8D94-A21D8925C358}"/>
                  </a:ext>
                </a:extLst>
              </p:cNvPr>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spc="50"/>
              </a:p>
            </p:txBody>
          </p:sp>
          <p:sp>
            <p:nvSpPr>
              <p:cNvPr id="26" name="1">
                <a:extLst>
                  <a:ext uri="{FF2B5EF4-FFF2-40B4-BE49-F238E27FC236}">
                    <a16:creationId xmlns:a16="http://schemas.microsoft.com/office/drawing/2014/main" id="{72F97597-F748-49A6-8F1C-40B402D4EE7A}"/>
                  </a:ext>
                </a:extLst>
              </p:cNvPr>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spc="50" dirty="0"/>
                  <a:t>2</a:t>
                </a:r>
                <a:endParaRPr spc="50" dirty="0"/>
              </a:p>
            </p:txBody>
          </p:sp>
        </p:grpSp>
      </p:grpSp>
      <p:sp>
        <p:nvSpPr>
          <p:cNvPr id="29" name="Slide Number Placeholder 3">
            <a:extLst>
              <a:ext uri="{FF2B5EF4-FFF2-40B4-BE49-F238E27FC236}">
                <a16:creationId xmlns:a16="http://schemas.microsoft.com/office/drawing/2014/main" id="{6A860838-936E-4941-A919-25DE701F2D1B}"/>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72</a:t>
            </a:fld>
            <a:endParaRPr lang="de-DE" dirty="0"/>
          </a:p>
        </p:txBody>
      </p:sp>
    </p:spTree>
    <p:extLst>
      <p:ext uri="{BB962C8B-B14F-4D97-AF65-F5344CB8AC3E}">
        <p14:creationId xmlns:p14="http://schemas.microsoft.com/office/powerpoint/2010/main" val="16744711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 name="Rectangle 14">
            <a:extLst>
              <a:ext uri="{FF2B5EF4-FFF2-40B4-BE49-F238E27FC236}">
                <a16:creationId xmlns:a16="http://schemas.microsoft.com/office/drawing/2014/main" id="{9DD19607-D1C7-43A8-8387-BB1533717151}"/>
              </a:ext>
            </a:extLst>
          </p:cNvPr>
          <p:cNvSpPr/>
          <p:nvPr/>
        </p:nvSpPr>
        <p:spPr bwMode="auto">
          <a:xfrm>
            <a:off x="1364776" y="5938881"/>
            <a:ext cx="4408227" cy="3898880"/>
          </a:xfrm>
          <a:custGeom>
            <a:avLst/>
            <a:gdLst>
              <a:gd name="connsiteX0" fmla="*/ 0 w 4408227"/>
              <a:gd name="connsiteY0" fmla="*/ 0 h 3898880"/>
              <a:gd name="connsiteX1" fmla="*/ 4408227 w 4408227"/>
              <a:gd name="connsiteY1" fmla="*/ 0 h 3898880"/>
              <a:gd name="connsiteX2" fmla="*/ 4408227 w 4408227"/>
              <a:gd name="connsiteY2" fmla="*/ 3898880 h 3898880"/>
              <a:gd name="connsiteX3" fmla="*/ 0 w 4408227"/>
              <a:gd name="connsiteY3" fmla="*/ 3898880 h 3898880"/>
              <a:gd name="connsiteX4" fmla="*/ 0 w 4408227"/>
              <a:gd name="connsiteY4" fmla="*/ 0 h 389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227" h="3898880" fill="none" extrusionOk="0">
                <a:moveTo>
                  <a:pt x="0" y="0"/>
                </a:moveTo>
                <a:cubicBezTo>
                  <a:pt x="2107212" y="-33775"/>
                  <a:pt x="2209677" y="138873"/>
                  <a:pt x="4408227" y="0"/>
                </a:cubicBezTo>
                <a:cubicBezTo>
                  <a:pt x="4334456" y="1941380"/>
                  <a:pt x="4252344" y="3250906"/>
                  <a:pt x="4408227" y="3898880"/>
                </a:cubicBezTo>
                <a:cubicBezTo>
                  <a:pt x="3915200" y="3761550"/>
                  <a:pt x="1861387" y="3761024"/>
                  <a:pt x="0" y="3898880"/>
                </a:cubicBezTo>
                <a:cubicBezTo>
                  <a:pt x="152408" y="2698861"/>
                  <a:pt x="73868" y="926683"/>
                  <a:pt x="0" y="0"/>
                </a:cubicBezTo>
                <a:close/>
              </a:path>
              <a:path w="4408227" h="3898880" stroke="0" extrusionOk="0">
                <a:moveTo>
                  <a:pt x="0" y="0"/>
                </a:moveTo>
                <a:cubicBezTo>
                  <a:pt x="913679" y="-101487"/>
                  <a:pt x="3200399" y="-162162"/>
                  <a:pt x="4408227" y="0"/>
                </a:cubicBezTo>
                <a:cubicBezTo>
                  <a:pt x="4468940" y="521069"/>
                  <a:pt x="4347155" y="2015001"/>
                  <a:pt x="4408227" y="3898880"/>
                </a:cubicBezTo>
                <a:cubicBezTo>
                  <a:pt x="2332948" y="3948945"/>
                  <a:pt x="447824" y="3740431"/>
                  <a:pt x="0" y="3898880"/>
                </a:cubicBezTo>
                <a:cubicBezTo>
                  <a:pt x="-24452" y="2280991"/>
                  <a:pt x="-67663" y="1685756"/>
                  <a:pt x="0" y="0"/>
                </a:cubicBezTo>
                <a:close/>
              </a:path>
            </a:pathLst>
          </a:custGeom>
          <a:solidFill>
            <a:schemeClr val="accent5">
              <a:lumMod val="20000"/>
              <a:lumOff val="80000"/>
            </a:schemeClr>
          </a:solidFill>
          <a:ln w="25400" cap="flat">
            <a:solidFill>
              <a:schemeClr val="accent5"/>
            </a:solidFill>
            <a:prstDash val="solid"/>
            <a:round/>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8b: Sätze verbinden - Konjunktionen</a:t>
            </a:r>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5" name="Picture 4">
            <a:extLst>
              <a:ext uri="{FF2B5EF4-FFF2-40B4-BE49-F238E27FC236}">
                <a16:creationId xmlns:a16="http://schemas.microsoft.com/office/drawing/2014/main" id="{AE1858D7-2889-4F57-9605-B6D65C1C2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615" y="2539305"/>
            <a:ext cx="2218769" cy="2218769"/>
          </a:xfrm>
          <a:prstGeom prst="rect">
            <a:avLst/>
          </a:prstGeom>
        </p:spPr>
      </p:pic>
      <p:pic>
        <p:nvPicPr>
          <p:cNvPr id="13" name="Picture 42" descr="Picture 42">
            <a:extLst>
              <a:ext uri="{FF2B5EF4-FFF2-40B4-BE49-F238E27FC236}">
                <a16:creationId xmlns:a16="http://schemas.microsoft.com/office/drawing/2014/main" id="{AD7E8402-0E93-4AED-8D8D-E82E5028F841}"/>
              </a:ext>
            </a:extLst>
          </p:cNvPr>
          <p:cNvPicPr>
            <a:picLocks noChangeAspect="1"/>
          </p:cNvPicPr>
          <p:nvPr/>
        </p:nvPicPr>
        <p:blipFill>
          <a:blip r:embed="rId3"/>
          <a:stretch/>
        </p:blipFill>
        <p:spPr bwMode="auto">
          <a:xfrm>
            <a:off x="1574279" y="7056044"/>
            <a:ext cx="4395480" cy="2723139"/>
          </a:xfrm>
          <a:prstGeom prst="rect">
            <a:avLst/>
          </a:prstGeom>
          <a:ln w="12700">
            <a:miter lim="400000"/>
          </a:ln>
        </p:spPr>
      </p:pic>
      <p:pic>
        <p:nvPicPr>
          <p:cNvPr id="16" name="Picture 15">
            <a:extLst>
              <a:ext uri="{FF2B5EF4-FFF2-40B4-BE49-F238E27FC236}">
                <a16:creationId xmlns:a16="http://schemas.microsoft.com/office/drawing/2014/main" id="{6A0A86E9-8745-4F7D-B1B6-A6E570041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sp>
        <p:nvSpPr>
          <p:cNvPr id="12" name="Slide Number Placeholder 3">
            <a:extLst>
              <a:ext uri="{FF2B5EF4-FFF2-40B4-BE49-F238E27FC236}">
                <a16:creationId xmlns:a16="http://schemas.microsoft.com/office/drawing/2014/main" id="{F6AF494B-5676-497B-A3AA-32EA5389EF7F}"/>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73</a:t>
            </a:fld>
            <a:endParaRPr lang="de-DE" dirty="0"/>
          </a:p>
        </p:txBody>
      </p:sp>
    </p:spTree>
    <p:extLst>
      <p:ext uri="{BB962C8B-B14F-4D97-AF65-F5344CB8AC3E}">
        <p14:creationId xmlns:p14="http://schemas.microsoft.com/office/powerpoint/2010/main" val="3878066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5640161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8" name="Picture 37">
            <a:extLst>
              <a:ext uri="{FF2B5EF4-FFF2-40B4-BE49-F238E27FC236}">
                <a16:creationId xmlns:a16="http://schemas.microsoft.com/office/drawing/2014/main" id="{047FB016-B60B-4824-9471-9ACFCFC673FF}"/>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289545" y="5194461"/>
            <a:ext cx="6547985" cy="1042644"/>
          </a:xfrm>
          <a:prstGeom prst="rect">
            <a:avLst/>
          </a:prstGeom>
        </p:spPr>
      </p:pic>
      <p:pic>
        <p:nvPicPr>
          <p:cNvPr id="40" name="Picture 39">
            <a:extLst>
              <a:ext uri="{FF2B5EF4-FFF2-40B4-BE49-F238E27FC236}">
                <a16:creationId xmlns:a16="http://schemas.microsoft.com/office/drawing/2014/main" id="{D2B71473-BA1D-496D-A5F2-BC781640A2A4}"/>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305465" y="6818483"/>
            <a:ext cx="6547985" cy="1042644"/>
          </a:xfrm>
          <a:prstGeom prst="rect">
            <a:avLst/>
          </a:prstGeom>
        </p:spPr>
      </p:pic>
      <p:pic>
        <p:nvPicPr>
          <p:cNvPr id="41" name="Picture 40">
            <a:extLst>
              <a:ext uri="{FF2B5EF4-FFF2-40B4-BE49-F238E27FC236}">
                <a16:creationId xmlns:a16="http://schemas.microsoft.com/office/drawing/2014/main" id="{308A28CF-DD70-499E-94C5-30177061EBE9}"/>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300913" y="8482197"/>
            <a:ext cx="6547985" cy="1042644"/>
          </a:xfrm>
          <a:prstGeom prst="rect">
            <a:avLst/>
          </a:prstGeom>
        </p:spPr>
      </p:pic>
      <p:sp>
        <p:nvSpPr>
          <p:cNvPr id="1054" name="Rectangle 43"/>
          <p:cNvSpPr/>
          <p:nvPr/>
        </p:nvSpPr>
        <p:spPr bwMode="auto">
          <a:xfrm>
            <a:off x="-138052" y="755974"/>
            <a:ext cx="7099111" cy="2528642"/>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dirty="0"/>
          </a:p>
        </p:txBody>
      </p:sp>
      <p:graphicFrame>
        <p:nvGraphicFramePr>
          <p:cNvPr id="1056" name="Table 5"/>
          <p:cNvGraphicFramePr>
            <a:graphicFrameLocks/>
          </p:cNvGraphicFramePr>
          <p:nvPr>
            <p:extLst>
              <p:ext uri="{D42A27DB-BD31-4B8C-83A1-F6EECF244321}">
                <p14:modId xmlns:p14="http://schemas.microsoft.com/office/powerpoint/2010/main" val="3334678170"/>
              </p:ext>
            </p:extLst>
          </p:nvPr>
        </p:nvGraphicFramePr>
        <p:xfrm>
          <a:off x="1088723" y="4239684"/>
          <a:ext cx="4645560" cy="370840"/>
        </p:xfrm>
        <a:graphic>
          <a:graphicData uri="http://schemas.openxmlformats.org/drawingml/2006/table">
            <a:tbl>
              <a:tblPr>
                <a:tableStyleId>{4C3C2611-4C71-4FC5-86AE-919BDF0F9419}</a:tableStyleId>
              </a:tblPr>
              <a:tblGrid>
                <a:gridCol w="2322780">
                  <a:extLst>
                    <a:ext uri="{9D8B030D-6E8A-4147-A177-3AD203B41FA5}">
                      <a16:colId xmlns:a16="http://schemas.microsoft.com/office/drawing/2014/main" val="20000"/>
                    </a:ext>
                  </a:extLst>
                </a:gridCol>
                <a:gridCol w="2322780">
                  <a:extLst>
                    <a:ext uri="{9D8B030D-6E8A-4147-A177-3AD203B41FA5}">
                      <a16:colId xmlns:a16="http://schemas.microsoft.com/office/drawing/2014/main" val="20001"/>
                    </a:ext>
                  </a:extLst>
                </a:gridCol>
              </a:tblGrid>
              <a:tr h="370840">
                <a:tc>
                  <a:txBody>
                    <a:bodyPr/>
                    <a:lstStyle/>
                    <a:p>
                      <a:pPr algn="ctr" defTabSz="685800">
                        <a:defRPr sz="1800"/>
                      </a:pPr>
                      <a:r>
                        <a:rPr sz="1800">
                          <a:latin typeface="Fibel Nord"/>
                          <a:ea typeface="Fibel Nord"/>
                          <a:cs typeface="Fibel Nord"/>
                        </a:rPr>
                        <a:t>weil</a:t>
                      </a:r>
                      <a:endParaRPr sz="2000"/>
                    </a:p>
                  </a:txBody>
                  <a:tcPr marL="45720" marR="45720"/>
                </a:tc>
                <a:tc>
                  <a:txBody>
                    <a:bodyPr/>
                    <a:lstStyle/>
                    <a:p>
                      <a:pPr algn="ctr" defTabSz="685800">
                        <a:defRPr sz="1600">
                          <a:latin typeface="Fibel Nord"/>
                          <a:ea typeface="Fibel Nord"/>
                          <a:cs typeface="Fibel Nord"/>
                        </a:defRPr>
                      </a:pPr>
                      <a:r>
                        <a:rPr sz="1800" dirty="0" err="1"/>
                        <a:t>damit</a:t>
                      </a:r>
                      <a:endParaRPr sz="1800" dirty="0"/>
                    </a:p>
                  </a:txBody>
                  <a:tcPr marL="45720" marR="45720"/>
                </a:tc>
                <a:extLst>
                  <a:ext uri="{0D108BD9-81ED-4DB2-BD59-A6C34878D82A}">
                    <a16:rowId xmlns:a16="http://schemas.microsoft.com/office/drawing/2014/main" val="10000"/>
                  </a:ext>
                </a:extLst>
              </a:tr>
            </a:tbl>
          </a:graphicData>
        </a:graphic>
      </p:graphicFrame>
      <p:grpSp>
        <p:nvGrpSpPr>
          <p:cNvPr id="1061" name="Group"/>
          <p:cNvGrpSpPr/>
          <p:nvPr/>
        </p:nvGrpSpPr>
        <p:grpSpPr bwMode="auto">
          <a:xfrm>
            <a:off x="474856" y="3431152"/>
            <a:ext cx="6212191" cy="659415"/>
            <a:chOff x="0" y="0"/>
            <a:chExt cx="6212189" cy="659414"/>
          </a:xfrm>
        </p:grpSpPr>
        <p:sp>
          <p:nvSpPr>
            <p:cNvPr id="1057" name="TextBox 21"/>
            <p:cNvSpPr txBox="1"/>
            <p:nvPr/>
          </p:nvSpPr>
          <p:spPr bwMode="auto">
            <a:xfrm>
              <a:off x="411027" y="9177"/>
              <a:ext cx="5801162" cy="65023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Bilde Satzgefüge aus den zwei Sätzen mit den Konjunktionen aus dem Kasten.</a:t>
              </a:r>
            </a:p>
          </p:txBody>
        </p:sp>
        <p:grpSp>
          <p:nvGrpSpPr>
            <p:cNvPr id="1060" name="Oval 22"/>
            <p:cNvGrpSpPr/>
            <p:nvPr/>
          </p:nvGrpSpPr>
          <p:grpSpPr bwMode="auto">
            <a:xfrm>
              <a:off x="0" y="0"/>
              <a:ext cx="365764" cy="370836"/>
              <a:chOff x="0" y="0"/>
              <a:chExt cx="365763" cy="370835"/>
            </a:xfrm>
          </p:grpSpPr>
          <p:sp>
            <p:nvSpPr>
              <p:cNvPr id="1058"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059"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grpSp>
        <p:nvGrpSpPr>
          <p:cNvPr id="1066" name="Group 25"/>
          <p:cNvGrpSpPr/>
          <p:nvPr/>
        </p:nvGrpSpPr>
        <p:grpSpPr bwMode="auto">
          <a:xfrm>
            <a:off x="427192" y="6445534"/>
            <a:ext cx="715299" cy="349486"/>
            <a:chOff x="0" y="0"/>
            <a:chExt cx="715298" cy="349485"/>
          </a:xfrm>
        </p:grpSpPr>
        <p:sp>
          <p:nvSpPr>
            <p:cNvPr id="1064" name="Oval 26"/>
            <p:cNvSpPr/>
            <p:nvPr/>
          </p:nvSpPr>
          <p:spPr bwMode="auto">
            <a:xfrm>
              <a:off x="0" y="-1"/>
              <a:ext cx="349486" cy="349487"/>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065" name="TextBox 27"/>
            <p:cNvSpPr txBox="1"/>
            <p:nvPr/>
          </p:nvSpPr>
          <p:spPr bwMode="auto">
            <a:xfrm>
              <a:off x="74579" y="2744"/>
              <a:ext cx="640720" cy="317928"/>
            </a:xfrm>
            <a:prstGeom prst="rect">
              <a:avLst/>
            </a:prstGeom>
            <a:noFill/>
            <a:ln w="12700" cap="flat">
              <a:noFill/>
              <a:miter lim="400000"/>
            </a:ln>
            <a:effectLst/>
          </p:spPr>
          <p:txBody>
            <a:bodyPr wrap="square" lIns="45718" tIns="45718" rIns="45718" bIns="45718" numCol="1" anchor="t">
              <a:noAutofit/>
            </a:bodyPr>
            <a:lstStyle>
              <a:lvl1pPr>
                <a:defRPr sz="1600" b="1">
                  <a:solidFill>
                    <a:srgbClr val="FFFFFF"/>
                  </a:solidFill>
                  <a:latin typeface="Fibel Nord"/>
                  <a:ea typeface="Fibel Nord"/>
                  <a:cs typeface="Fibel Nord"/>
                </a:defRPr>
              </a:lvl1pPr>
            </a:lstStyle>
            <a:p>
              <a:pPr>
                <a:defRPr/>
              </a:pPr>
              <a:r>
                <a:t>b.</a:t>
              </a:r>
            </a:p>
          </p:txBody>
        </p:sp>
      </p:grpSp>
      <p:grpSp>
        <p:nvGrpSpPr>
          <p:cNvPr id="1069" name="Group 28"/>
          <p:cNvGrpSpPr/>
          <p:nvPr/>
        </p:nvGrpSpPr>
        <p:grpSpPr bwMode="auto">
          <a:xfrm>
            <a:off x="427192" y="8104806"/>
            <a:ext cx="715298" cy="349487"/>
            <a:chOff x="0" y="0"/>
            <a:chExt cx="715297" cy="349485"/>
          </a:xfrm>
        </p:grpSpPr>
        <p:sp>
          <p:nvSpPr>
            <p:cNvPr id="1067" name="Oval 29"/>
            <p:cNvSpPr/>
            <p:nvPr/>
          </p:nvSpPr>
          <p:spPr bwMode="auto">
            <a:xfrm>
              <a:off x="-1" y="-1"/>
              <a:ext cx="349487" cy="349487"/>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068" name="TextBox 30"/>
            <p:cNvSpPr txBox="1"/>
            <p:nvPr/>
          </p:nvSpPr>
          <p:spPr bwMode="auto">
            <a:xfrm>
              <a:off x="74579" y="2744"/>
              <a:ext cx="640719" cy="317928"/>
            </a:xfrm>
            <a:prstGeom prst="rect">
              <a:avLst/>
            </a:prstGeom>
            <a:noFill/>
            <a:ln w="12700" cap="flat">
              <a:noFill/>
              <a:miter lim="400000"/>
            </a:ln>
            <a:effectLst/>
          </p:spPr>
          <p:txBody>
            <a:bodyPr wrap="square" lIns="45718" tIns="45718" rIns="45718" bIns="45718" numCol="1" anchor="t">
              <a:noAutofit/>
            </a:bodyPr>
            <a:lstStyle>
              <a:lvl1pPr>
                <a:defRPr sz="1600" b="1">
                  <a:solidFill>
                    <a:srgbClr val="FFFFFF"/>
                  </a:solidFill>
                  <a:latin typeface="Fibel Nord"/>
                  <a:ea typeface="Fibel Nord"/>
                  <a:cs typeface="Fibel Nord"/>
                </a:defRPr>
              </a:lvl1pPr>
            </a:lstStyle>
            <a:p>
              <a:pPr>
                <a:defRPr/>
              </a:pPr>
              <a:r>
                <a:t>c.</a:t>
              </a:r>
            </a:p>
          </p:txBody>
        </p:sp>
      </p:grpSp>
      <p:grpSp>
        <p:nvGrpSpPr>
          <p:cNvPr id="1072" name="Group 63"/>
          <p:cNvGrpSpPr/>
          <p:nvPr/>
        </p:nvGrpSpPr>
        <p:grpSpPr bwMode="auto">
          <a:xfrm>
            <a:off x="431246" y="4819256"/>
            <a:ext cx="715298" cy="349487"/>
            <a:chOff x="0" y="0"/>
            <a:chExt cx="715297" cy="349485"/>
          </a:xfrm>
        </p:grpSpPr>
        <p:sp>
          <p:nvSpPr>
            <p:cNvPr id="1070" name="Oval 64"/>
            <p:cNvSpPr/>
            <p:nvPr/>
          </p:nvSpPr>
          <p:spPr bwMode="auto">
            <a:xfrm>
              <a:off x="-1" y="-1"/>
              <a:ext cx="349487" cy="349487"/>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071" name="TextBox 65"/>
            <p:cNvSpPr txBox="1"/>
            <p:nvPr/>
          </p:nvSpPr>
          <p:spPr bwMode="auto">
            <a:xfrm>
              <a:off x="74579" y="2744"/>
              <a:ext cx="640719" cy="317928"/>
            </a:xfrm>
            <a:prstGeom prst="rect">
              <a:avLst/>
            </a:prstGeom>
            <a:noFill/>
            <a:ln w="12700" cap="flat">
              <a:noFill/>
              <a:miter lim="400000"/>
            </a:ln>
            <a:effectLst/>
          </p:spPr>
          <p:txBody>
            <a:bodyPr wrap="square" lIns="45718" tIns="45718" rIns="45718" bIns="45718" numCol="1" anchor="t">
              <a:noAutofit/>
            </a:bodyPr>
            <a:lstStyle>
              <a:lvl1pPr>
                <a:defRPr sz="1600" b="1">
                  <a:solidFill>
                    <a:srgbClr val="FFFFFF"/>
                  </a:solidFill>
                  <a:latin typeface="Fibel Nord"/>
                  <a:ea typeface="Fibel Nord"/>
                  <a:cs typeface="Fibel Nord"/>
                </a:defRPr>
              </a:lvl1pPr>
            </a:lstStyle>
            <a:p>
              <a:pPr>
                <a:defRPr/>
              </a:pPr>
              <a:r>
                <a:t>a.</a:t>
              </a:r>
            </a:p>
          </p:txBody>
        </p:sp>
      </p:grpSp>
      <p:pic>
        <p:nvPicPr>
          <p:cNvPr id="1088" name="Picture 55" descr="Picture 55"/>
          <p:cNvPicPr>
            <a:picLocks noChangeAspect="1"/>
          </p:cNvPicPr>
          <p:nvPr/>
        </p:nvPicPr>
        <p:blipFill>
          <a:blip r:embed="rId3"/>
          <a:stretch/>
        </p:blipFill>
        <p:spPr bwMode="auto">
          <a:xfrm flipH="1">
            <a:off x="5777919" y="1668601"/>
            <a:ext cx="964218" cy="1391431"/>
          </a:xfrm>
          <a:prstGeom prst="rect">
            <a:avLst/>
          </a:prstGeom>
          <a:ln w="12700">
            <a:miter lim="400000"/>
          </a:ln>
        </p:spPr>
      </p:pic>
      <p:sp>
        <p:nvSpPr>
          <p:cNvPr id="39" name="TextBox 5">
            <a:extLst>
              <a:ext uri="{FF2B5EF4-FFF2-40B4-BE49-F238E27FC236}">
                <a16:creationId xmlns:a16="http://schemas.microsoft.com/office/drawing/2014/main" id="{530BD043-E700-44EE-A506-A64726C0C737}"/>
              </a:ext>
            </a:extLst>
          </p:cNvPr>
          <p:cNvSpPr txBox="1"/>
          <p:nvPr/>
        </p:nvSpPr>
        <p:spPr bwMode="auto">
          <a:xfrm>
            <a:off x="272459" y="386645"/>
            <a:ext cx="5894625"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8c: </a:t>
            </a:r>
            <a:r>
              <a:rPr sz="2200" spc="50" dirty="0" err="1"/>
              <a:t>Sätze</a:t>
            </a:r>
            <a:r>
              <a:rPr sz="2200" spc="50" dirty="0"/>
              <a:t> </a:t>
            </a:r>
            <a:r>
              <a:rPr sz="2200" spc="50" dirty="0" err="1"/>
              <a:t>verbinden</a:t>
            </a:r>
            <a:r>
              <a:rPr sz="2200" spc="50" dirty="0"/>
              <a:t> - </a:t>
            </a:r>
            <a:r>
              <a:rPr sz="2200" spc="50" dirty="0" err="1"/>
              <a:t>Konjunktionen</a:t>
            </a:r>
            <a:endParaRPr sz="2200" spc="50" dirty="0"/>
          </a:p>
        </p:txBody>
      </p:sp>
      <p:sp>
        <p:nvSpPr>
          <p:cNvPr id="33" name="TextBox 45">
            <a:extLst>
              <a:ext uri="{FF2B5EF4-FFF2-40B4-BE49-F238E27FC236}">
                <a16:creationId xmlns:a16="http://schemas.microsoft.com/office/drawing/2014/main" id="{F4D2C190-AFA5-41BB-A2AE-CD066B0637D9}"/>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34" name="TextBox 33">
            <a:extLst>
              <a:ext uri="{FF2B5EF4-FFF2-40B4-BE49-F238E27FC236}">
                <a16:creationId xmlns:a16="http://schemas.microsoft.com/office/drawing/2014/main" id="{7BE089EE-C120-4B0C-8C30-C918D8B27D33}"/>
              </a:ext>
            </a:extLst>
          </p:cNvPr>
          <p:cNvSpPr txBox="1"/>
          <p:nvPr/>
        </p:nvSpPr>
        <p:spPr bwMode="auto">
          <a:xfrm>
            <a:off x="171448" y="790032"/>
            <a:ext cx="5810252" cy="120032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Konjunktionen sind Bindewörter. Sie verbinden Wörter, Wortgruppen oder Sätze miteinander und bilden dabei </a:t>
            </a:r>
            <a:r>
              <a:rPr lang="de-DE" b="1" spc="50" dirty="0">
                <a:latin typeface="Fibel Nord" panose="020B0603050302020204" pitchFamily="34" charset="0"/>
              </a:rPr>
              <a:t>Satzgefüge</a:t>
            </a:r>
            <a:r>
              <a:rPr lang="de-DE" spc="50" dirty="0">
                <a:latin typeface="Fibel Nord" panose="020B0603050302020204" pitchFamily="34" charset="0"/>
              </a:rPr>
              <a:t>. Verbindest du zwei Sätze mit </a:t>
            </a:r>
            <a:r>
              <a:rPr lang="de-DE" b="1" spc="50" dirty="0">
                <a:latin typeface="Fibel Nord" panose="020B0603050302020204" pitchFamily="34" charset="0"/>
              </a:rPr>
              <a:t>weil</a:t>
            </a:r>
            <a:r>
              <a:rPr lang="de-DE" spc="50" dirty="0">
                <a:latin typeface="Fibel Nord" panose="020B0603050302020204" pitchFamily="34" charset="0"/>
              </a:rPr>
              <a:t> oder </a:t>
            </a:r>
            <a:r>
              <a:rPr lang="de-DE" b="1" spc="50" dirty="0">
                <a:latin typeface="Fibel Nord" panose="020B0603050302020204" pitchFamily="34" charset="0"/>
              </a:rPr>
              <a:t>damit</a:t>
            </a:r>
            <a:r>
              <a:rPr lang="de-DE" spc="50" dirty="0">
                <a:latin typeface="Fibel Nord" panose="020B0603050302020204" pitchFamily="34" charset="0"/>
              </a:rPr>
              <a:t>, wird der zweite Satz umgestellt. Das </a:t>
            </a:r>
            <a:r>
              <a:rPr lang="de-DE" b="1" spc="50" dirty="0">
                <a:latin typeface="Fibel Nord" panose="020B0603050302020204" pitchFamily="34" charset="0"/>
              </a:rPr>
              <a:t>Verb steht dann hinten</a:t>
            </a:r>
            <a:r>
              <a:rPr lang="de-DE" spc="50" dirty="0">
                <a:latin typeface="Fibel Nord" panose="020B0603050302020204" pitchFamily="34" charset="0"/>
              </a:rPr>
              <a:t>. Zwischen den Sätzen steht ein Komma. </a:t>
            </a:r>
          </a:p>
        </p:txBody>
      </p:sp>
      <p:sp>
        <p:nvSpPr>
          <p:cNvPr id="35" name="TextBox 34">
            <a:extLst>
              <a:ext uri="{FF2B5EF4-FFF2-40B4-BE49-F238E27FC236}">
                <a16:creationId xmlns:a16="http://schemas.microsoft.com/office/drawing/2014/main" id="{5B6C2CAC-92BD-4695-8E58-E6EA211F4B11}"/>
              </a:ext>
            </a:extLst>
          </p:cNvPr>
          <p:cNvSpPr txBox="1"/>
          <p:nvPr/>
        </p:nvSpPr>
        <p:spPr bwMode="auto">
          <a:xfrm>
            <a:off x="170952" y="2067828"/>
            <a:ext cx="5925047" cy="120032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b="1" spc="50" dirty="0">
                <a:latin typeface="Fibel Nord" panose="020B0603050302020204" pitchFamily="34" charset="0"/>
              </a:rPr>
              <a:t>Beispiel</a:t>
            </a:r>
            <a:r>
              <a:rPr lang="de-DE" spc="50" dirty="0">
                <a:latin typeface="Fibel Nord" panose="020B0603050302020204" pitchFamily="34" charset="0"/>
              </a:rPr>
              <a:t>:</a:t>
            </a:r>
          </a:p>
          <a:p>
            <a:r>
              <a:rPr lang="de-DE" spc="50" dirty="0">
                <a:latin typeface="Fibel Nord" panose="020B0603050302020204" pitchFamily="34" charset="0"/>
              </a:rPr>
              <a:t>Ein Einhorn hat ein magisches Horn. Es kann giftiges Wasser reinigen.</a:t>
            </a:r>
          </a:p>
          <a:p>
            <a:r>
              <a:rPr lang="de-DE" b="1" spc="50" dirty="0">
                <a:latin typeface="Fibel Nord" panose="020B0603050302020204" pitchFamily="34" charset="0"/>
              </a:rPr>
              <a:t>Satzgefüge</a:t>
            </a:r>
            <a:r>
              <a:rPr lang="de-DE" spc="50" dirty="0">
                <a:latin typeface="Fibel Nord" panose="020B0603050302020204" pitchFamily="34" charset="0"/>
              </a:rPr>
              <a:t>: Ein Einhorn hat ein magisches Horn, damit es giftiges Wasser reinigen kann.</a:t>
            </a:r>
          </a:p>
        </p:txBody>
      </p:sp>
      <p:sp>
        <p:nvSpPr>
          <p:cNvPr id="1089" name="Oval 41"/>
          <p:cNvSpPr/>
          <p:nvPr/>
        </p:nvSpPr>
        <p:spPr bwMode="auto">
          <a:xfrm>
            <a:off x="4137863" y="2757579"/>
            <a:ext cx="109649" cy="195315"/>
          </a:xfrm>
          <a:prstGeom prst="ellipse">
            <a:avLst/>
          </a:prstGeom>
          <a:ln w="19050">
            <a:solidFill>
              <a:srgbClr val="9966FF"/>
            </a:solidFill>
            <a:miter/>
          </a:ln>
        </p:spPr>
        <p:txBody>
          <a:bodyPr lIns="45718" tIns="45718" rIns="45718" bIns="45718" anchor="ctr"/>
          <a:lstStyle/>
          <a:p>
            <a:pPr algn="ctr">
              <a:defRPr>
                <a:solidFill>
                  <a:srgbClr val="FFFFFF"/>
                </a:solidFill>
                <a:latin typeface="Fibel Nord"/>
                <a:ea typeface="Fibel Nord"/>
                <a:cs typeface="Fibel Nord"/>
              </a:defRPr>
            </a:pPr>
            <a:endParaRPr/>
          </a:p>
        </p:txBody>
      </p:sp>
      <p:cxnSp>
        <p:nvCxnSpPr>
          <p:cNvPr id="42" name="Straight Connector 41">
            <a:extLst>
              <a:ext uri="{FF2B5EF4-FFF2-40B4-BE49-F238E27FC236}">
                <a16:creationId xmlns:a16="http://schemas.microsoft.com/office/drawing/2014/main" id="{01083854-9DCB-483D-9AFB-6FCF5EC9247F}"/>
              </a:ext>
            </a:extLst>
          </p:cNvPr>
          <p:cNvCxnSpPr/>
          <p:nvPr/>
        </p:nvCxnSpPr>
        <p:spPr bwMode="auto">
          <a:xfrm>
            <a:off x="1678766" y="3174829"/>
            <a:ext cx="357809"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cxnSp>
        <p:nvCxnSpPr>
          <p:cNvPr id="3" name="Straight Connector 2">
            <a:extLst>
              <a:ext uri="{FF2B5EF4-FFF2-40B4-BE49-F238E27FC236}">
                <a16:creationId xmlns:a16="http://schemas.microsoft.com/office/drawing/2014/main" id="{168A733A-7300-4DAF-95F2-40F0FC4E1133}"/>
              </a:ext>
            </a:extLst>
          </p:cNvPr>
          <p:cNvCxnSpPr/>
          <p:nvPr/>
        </p:nvCxnSpPr>
        <p:spPr bwMode="auto">
          <a:xfrm>
            <a:off x="4311599" y="2902068"/>
            <a:ext cx="357809"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sp>
        <p:nvSpPr>
          <p:cNvPr id="5" name="TextBox 4">
            <a:extLst>
              <a:ext uri="{FF2B5EF4-FFF2-40B4-BE49-F238E27FC236}">
                <a16:creationId xmlns:a16="http://schemas.microsoft.com/office/drawing/2014/main" id="{84F7E3CF-BDBE-4015-BA0D-5365FB690922}"/>
              </a:ext>
            </a:extLst>
          </p:cNvPr>
          <p:cNvSpPr txBox="1"/>
          <p:nvPr/>
        </p:nvSpPr>
        <p:spPr bwMode="auto">
          <a:xfrm>
            <a:off x="851257" y="4840890"/>
            <a:ext cx="5986273" cy="369331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Einhörner leben in Herden. Sie können sich gegenseitig beschützen.</a:t>
            </a:r>
          </a:p>
          <a:p>
            <a:endParaRPr lang="de-DE" spc="50" dirty="0">
              <a:latin typeface="Fibel Nord" panose="020B0603050302020204" pitchFamily="34" charset="0"/>
            </a:endParaRPr>
          </a:p>
          <a:p>
            <a:endParaRPr lang="de-DE" spc="50" dirty="0">
              <a:latin typeface="Fibel Nord" panose="020B0603050302020204" pitchFamily="34" charset="0"/>
            </a:endParaRPr>
          </a:p>
          <a:p>
            <a:endParaRPr lang="de-DE" spc="50" dirty="0">
              <a:latin typeface="Fibel Nord" panose="020B0603050302020204" pitchFamily="34" charset="0"/>
            </a:endParaRPr>
          </a:p>
          <a:p>
            <a:endParaRPr lang="de-DE" spc="50" dirty="0">
              <a:latin typeface="Fibel Nord" panose="020B0603050302020204" pitchFamily="34" charset="0"/>
            </a:endParaRPr>
          </a:p>
          <a:p>
            <a:endParaRPr lang="de-DE" spc="50" dirty="0">
              <a:latin typeface="Fibel Nord" panose="020B0603050302020204" pitchFamily="34" charset="0"/>
            </a:endParaRPr>
          </a:p>
          <a:p>
            <a:r>
              <a:rPr lang="de-DE" spc="50" dirty="0">
                <a:latin typeface="Fibel Nord" panose="020B0603050302020204" pitchFamily="34" charset="0"/>
              </a:rPr>
              <a:t>Einhörner sind selten zu sehen. Sie leben in magischen Wäldern.</a:t>
            </a:r>
          </a:p>
          <a:p>
            <a:endParaRPr lang="de-DE" spc="50" dirty="0">
              <a:latin typeface="Fibel Nord" panose="020B0603050302020204" pitchFamily="34" charset="0"/>
            </a:endParaRPr>
          </a:p>
          <a:p>
            <a:endParaRPr lang="de-DE" spc="50" dirty="0">
              <a:latin typeface="Fibel Nord" panose="020B0603050302020204" pitchFamily="34" charset="0"/>
            </a:endParaRPr>
          </a:p>
          <a:p>
            <a:endParaRPr lang="de-DE" spc="50" dirty="0">
              <a:latin typeface="Fibel Nord" panose="020B0603050302020204" pitchFamily="34" charset="0"/>
            </a:endParaRPr>
          </a:p>
          <a:p>
            <a:endParaRPr lang="de-DE" spc="50" dirty="0">
              <a:latin typeface="Fibel Nord" panose="020B0603050302020204" pitchFamily="34" charset="0"/>
            </a:endParaRPr>
          </a:p>
          <a:p>
            <a:endParaRPr lang="de-DE" spc="50" dirty="0">
              <a:latin typeface="Fibel Nord" panose="020B0603050302020204" pitchFamily="34" charset="0"/>
            </a:endParaRPr>
          </a:p>
          <a:p>
            <a:r>
              <a:rPr lang="de-DE" spc="50" dirty="0">
                <a:latin typeface="Fibel Nord" panose="020B0603050302020204" pitchFamily="34" charset="0"/>
              </a:rPr>
              <a:t>Einhörner sind mächtig. Sie können kranke Menschen heilen.</a:t>
            </a:r>
          </a:p>
        </p:txBody>
      </p:sp>
      <p:sp>
        <p:nvSpPr>
          <p:cNvPr id="32" name="Slide Number Placeholder 3">
            <a:extLst>
              <a:ext uri="{FF2B5EF4-FFF2-40B4-BE49-F238E27FC236}">
                <a16:creationId xmlns:a16="http://schemas.microsoft.com/office/drawing/2014/main" id="{A8805C08-3C1C-4B38-B706-0EB687AD0776}"/>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75</a:t>
            </a:fld>
            <a:endParaRPr lang="de-DE" dirty="0"/>
          </a:p>
        </p:txBody>
      </p:sp>
    </p:spTree>
    <p:extLst>
      <p:ext uri="{BB962C8B-B14F-4D97-AF65-F5344CB8AC3E}">
        <p14:creationId xmlns:p14="http://schemas.microsoft.com/office/powerpoint/2010/main" val="21123863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Picture 6">
            <a:extLst>
              <a:ext uri="{FF2B5EF4-FFF2-40B4-BE49-F238E27FC236}">
                <a16:creationId xmlns:a16="http://schemas.microsoft.com/office/drawing/2014/main" id="{601A6560-62D0-4945-B7DB-564EDD107861}"/>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a:xfrm>
            <a:off x="64695" y="3172511"/>
            <a:ext cx="6547985" cy="1042644"/>
          </a:xfrm>
          <a:prstGeom prst="rect">
            <a:avLst/>
          </a:prstGeom>
        </p:spPr>
      </p:pic>
      <p:grpSp>
        <p:nvGrpSpPr>
          <p:cNvPr id="1245" name="Group 25"/>
          <p:cNvGrpSpPr/>
          <p:nvPr/>
        </p:nvGrpSpPr>
        <p:grpSpPr bwMode="auto">
          <a:xfrm>
            <a:off x="480122" y="4351692"/>
            <a:ext cx="748617" cy="365765"/>
            <a:chOff x="0" y="0"/>
            <a:chExt cx="748616" cy="365764"/>
          </a:xfrm>
        </p:grpSpPr>
        <p:sp>
          <p:nvSpPr>
            <p:cNvPr id="1243" name="Oval 26"/>
            <p:cNvSpPr/>
            <p:nvPr/>
          </p:nvSpPr>
          <p:spPr bwMode="auto">
            <a:xfrm>
              <a:off x="0" y="-1"/>
              <a:ext cx="365765"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4" name="TextBox 27"/>
            <p:cNvSpPr txBox="1"/>
            <p:nvPr/>
          </p:nvSpPr>
          <p:spPr bwMode="auto">
            <a:xfrm>
              <a:off x="78053" y="2871"/>
              <a:ext cx="670564"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b.</a:t>
              </a:r>
            </a:p>
          </p:txBody>
        </p:sp>
      </p:grpSp>
      <p:grpSp>
        <p:nvGrpSpPr>
          <p:cNvPr id="1252" name="Group 63"/>
          <p:cNvGrpSpPr/>
          <p:nvPr/>
        </p:nvGrpSpPr>
        <p:grpSpPr bwMode="auto">
          <a:xfrm>
            <a:off x="480123" y="2788848"/>
            <a:ext cx="748616" cy="365765"/>
            <a:chOff x="0" y="0"/>
            <a:chExt cx="748615" cy="365764"/>
          </a:xfrm>
        </p:grpSpPr>
        <p:sp>
          <p:nvSpPr>
            <p:cNvPr id="1250" name="Oval 64"/>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51" name="TextBox 65"/>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a.</a:t>
              </a:r>
            </a:p>
          </p:txBody>
        </p:sp>
      </p:grpSp>
      <p:sp>
        <p:nvSpPr>
          <p:cNvPr id="1232" name="Rectangle 3"/>
          <p:cNvSpPr/>
          <p:nvPr/>
        </p:nvSpPr>
        <p:spPr bwMode="auto">
          <a:xfrm>
            <a:off x="-87819" y="-2310"/>
            <a:ext cx="7156077" cy="365767"/>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pic>
        <p:nvPicPr>
          <p:cNvPr id="38" name="Picture 37">
            <a:extLst>
              <a:ext uri="{FF2B5EF4-FFF2-40B4-BE49-F238E27FC236}">
                <a16:creationId xmlns:a16="http://schemas.microsoft.com/office/drawing/2014/main" id="{DF12192F-5C12-4225-AB9F-909A182240D1}"/>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80615" y="4734453"/>
            <a:ext cx="6547985" cy="1042644"/>
          </a:xfrm>
          <a:prstGeom prst="rect">
            <a:avLst/>
          </a:prstGeom>
        </p:spPr>
      </p:pic>
      <p:pic>
        <p:nvPicPr>
          <p:cNvPr id="42" name="Picture 41">
            <a:extLst>
              <a:ext uri="{FF2B5EF4-FFF2-40B4-BE49-F238E27FC236}">
                <a16:creationId xmlns:a16="http://schemas.microsoft.com/office/drawing/2014/main" id="{655A8FF5-2950-459E-B3B9-77B709E739A1}"/>
              </a:ext>
            </a:extLst>
          </p:cNvPr>
          <p:cNvPicPr>
            <a:picLocks noChangeAspect="1"/>
          </p:cNvPicPr>
          <p:nvPr/>
        </p:nvPicPr>
        <p:blipFill rotWithShape="1">
          <a:blip r:embed="rId2">
            <a:extLst>
              <a:ext uri="{28A0092B-C50C-407E-A947-70E740481C1C}">
                <a14:useLocalDpi xmlns:a14="http://schemas.microsoft.com/office/drawing/2010/main" val="0"/>
              </a:ext>
            </a:extLst>
          </a:blip>
          <a:srcRect l="12191" t="37866" r="5623" b="52880"/>
          <a:stretch/>
        </p:blipFill>
        <p:spPr bwMode="auto">
          <a:xfrm>
            <a:off x="76063" y="6568535"/>
            <a:ext cx="6547985" cy="1042644"/>
          </a:xfrm>
          <a:prstGeom prst="rect">
            <a:avLst/>
          </a:prstGeom>
        </p:spPr>
      </p:pic>
      <p:grpSp>
        <p:nvGrpSpPr>
          <p:cNvPr id="1248" name="Group 28"/>
          <p:cNvGrpSpPr/>
          <p:nvPr/>
        </p:nvGrpSpPr>
        <p:grpSpPr bwMode="auto">
          <a:xfrm>
            <a:off x="480123" y="6192112"/>
            <a:ext cx="748616" cy="365765"/>
            <a:chOff x="0" y="0"/>
            <a:chExt cx="748615" cy="365764"/>
          </a:xfrm>
        </p:grpSpPr>
        <p:sp>
          <p:nvSpPr>
            <p:cNvPr id="1246" name="Oval 29"/>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7" name="TextBox 30"/>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c.</a:t>
              </a:r>
            </a:p>
          </p:txBody>
        </p:sp>
      </p:grpSp>
      <p:grpSp>
        <p:nvGrpSpPr>
          <p:cNvPr id="22" name="Group">
            <a:extLst>
              <a:ext uri="{FF2B5EF4-FFF2-40B4-BE49-F238E27FC236}">
                <a16:creationId xmlns:a16="http://schemas.microsoft.com/office/drawing/2014/main" id="{C03E87C3-D2D9-4BC2-9FCF-02718284FF9B}"/>
              </a:ext>
            </a:extLst>
          </p:cNvPr>
          <p:cNvGrpSpPr/>
          <p:nvPr/>
        </p:nvGrpSpPr>
        <p:grpSpPr bwMode="auto">
          <a:xfrm>
            <a:off x="435840" y="874864"/>
            <a:ext cx="6434164" cy="370837"/>
            <a:chOff x="0" y="0"/>
            <a:chExt cx="6434163" cy="370836"/>
          </a:xfrm>
        </p:grpSpPr>
        <p:sp>
          <p:nvSpPr>
            <p:cNvPr id="23" name="TextBox 21">
              <a:extLst>
                <a:ext uri="{FF2B5EF4-FFF2-40B4-BE49-F238E27FC236}">
                  <a16:creationId xmlns:a16="http://schemas.microsoft.com/office/drawing/2014/main" id="{CC36CD5E-A3DB-4F54-801A-6751474B17BC}"/>
                </a:ext>
              </a:extLst>
            </p:cNvPr>
            <p:cNvSpPr txBox="1"/>
            <p:nvPr/>
          </p:nvSpPr>
          <p:spPr bwMode="auto">
            <a:xfrm>
              <a:off x="431348" y="3"/>
              <a:ext cx="6002815" cy="36932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Schreibe deine eigenen Sätze mit den Konjunktionen aus dem Kasten.</a:t>
              </a:r>
            </a:p>
          </p:txBody>
        </p:sp>
        <p:grpSp>
          <p:nvGrpSpPr>
            <p:cNvPr id="24" name="Oval 22">
              <a:extLst>
                <a:ext uri="{FF2B5EF4-FFF2-40B4-BE49-F238E27FC236}">
                  <a16:creationId xmlns:a16="http://schemas.microsoft.com/office/drawing/2014/main" id="{A6A5919E-311C-4F5E-B4AF-A16783379EAB}"/>
                </a:ext>
              </a:extLst>
            </p:cNvPr>
            <p:cNvGrpSpPr/>
            <p:nvPr/>
          </p:nvGrpSpPr>
          <p:grpSpPr bwMode="auto">
            <a:xfrm>
              <a:off x="0" y="0"/>
              <a:ext cx="365764" cy="370836"/>
              <a:chOff x="0" y="0"/>
              <a:chExt cx="365763" cy="370835"/>
            </a:xfrm>
          </p:grpSpPr>
          <p:sp>
            <p:nvSpPr>
              <p:cNvPr id="25" name="Circle">
                <a:extLst>
                  <a:ext uri="{FF2B5EF4-FFF2-40B4-BE49-F238E27FC236}">
                    <a16:creationId xmlns:a16="http://schemas.microsoft.com/office/drawing/2014/main" id="{6C515624-8560-433F-9539-BF99BC4BA7ED}"/>
                  </a:ext>
                </a:extLst>
              </p:cNvPr>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spc="50"/>
              </a:p>
            </p:txBody>
          </p:sp>
          <p:sp>
            <p:nvSpPr>
              <p:cNvPr id="26" name="1">
                <a:extLst>
                  <a:ext uri="{FF2B5EF4-FFF2-40B4-BE49-F238E27FC236}">
                    <a16:creationId xmlns:a16="http://schemas.microsoft.com/office/drawing/2014/main" id="{77A2513B-0E8D-4D37-BCCC-3AB91D986167}"/>
                  </a:ext>
                </a:extLst>
              </p:cNvPr>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spc="50" dirty="0"/>
                  <a:t>2</a:t>
                </a:r>
                <a:endParaRPr spc="50" dirty="0"/>
              </a:p>
            </p:txBody>
          </p:sp>
        </p:grpSp>
      </p:grpSp>
      <p:graphicFrame>
        <p:nvGraphicFramePr>
          <p:cNvPr id="27" name="Table 5">
            <a:extLst>
              <a:ext uri="{FF2B5EF4-FFF2-40B4-BE49-F238E27FC236}">
                <a16:creationId xmlns:a16="http://schemas.microsoft.com/office/drawing/2014/main" id="{A001B637-7649-444E-99F1-644E88D255A1}"/>
              </a:ext>
            </a:extLst>
          </p:cNvPr>
          <p:cNvGraphicFramePr>
            <a:graphicFrameLocks/>
          </p:cNvGraphicFramePr>
          <p:nvPr>
            <p:extLst>
              <p:ext uri="{D42A27DB-BD31-4B8C-83A1-F6EECF244321}">
                <p14:modId xmlns:p14="http://schemas.microsoft.com/office/powerpoint/2010/main" val="3428058518"/>
              </p:ext>
            </p:extLst>
          </p:nvPr>
        </p:nvGraphicFramePr>
        <p:xfrm>
          <a:off x="1088723" y="1564718"/>
          <a:ext cx="4645560" cy="370840"/>
        </p:xfrm>
        <a:graphic>
          <a:graphicData uri="http://schemas.openxmlformats.org/drawingml/2006/table">
            <a:tbl>
              <a:tblPr>
                <a:tableStyleId>{4C3C2611-4C71-4FC5-86AE-919BDF0F9419}</a:tableStyleId>
              </a:tblPr>
              <a:tblGrid>
                <a:gridCol w="2322780">
                  <a:extLst>
                    <a:ext uri="{9D8B030D-6E8A-4147-A177-3AD203B41FA5}">
                      <a16:colId xmlns:a16="http://schemas.microsoft.com/office/drawing/2014/main" val="20000"/>
                    </a:ext>
                  </a:extLst>
                </a:gridCol>
                <a:gridCol w="2322780">
                  <a:extLst>
                    <a:ext uri="{9D8B030D-6E8A-4147-A177-3AD203B41FA5}">
                      <a16:colId xmlns:a16="http://schemas.microsoft.com/office/drawing/2014/main" val="20001"/>
                    </a:ext>
                  </a:extLst>
                </a:gridCol>
              </a:tblGrid>
              <a:tr h="370840">
                <a:tc>
                  <a:txBody>
                    <a:bodyPr/>
                    <a:lstStyle/>
                    <a:p>
                      <a:pPr algn="ctr" defTabSz="685800">
                        <a:defRPr sz="1800"/>
                      </a:pPr>
                      <a:r>
                        <a:rPr sz="1800">
                          <a:latin typeface="Fibel Nord"/>
                          <a:ea typeface="Fibel Nord"/>
                          <a:cs typeface="Fibel Nord"/>
                        </a:rPr>
                        <a:t>weil</a:t>
                      </a:r>
                      <a:endParaRPr sz="2000"/>
                    </a:p>
                  </a:txBody>
                  <a:tcPr marL="45720" marR="45720"/>
                </a:tc>
                <a:tc>
                  <a:txBody>
                    <a:bodyPr/>
                    <a:lstStyle/>
                    <a:p>
                      <a:pPr algn="ctr" defTabSz="685800">
                        <a:defRPr sz="1600">
                          <a:latin typeface="Fibel Nord"/>
                          <a:ea typeface="Fibel Nord"/>
                          <a:cs typeface="Fibel Nord"/>
                        </a:defRPr>
                      </a:pPr>
                      <a:r>
                        <a:rPr sz="1800" dirty="0" err="1"/>
                        <a:t>damit</a:t>
                      </a:r>
                      <a:endParaRPr sz="1800" dirty="0"/>
                    </a:p>
                  </a:txBody>
                  <a:tcPr marL="45720" marR="45720"/>
                </a:tc>
                <a:extLst>
                  <a:ext uri="{0D108BD9-81ED-4DB2-BD59-A6C34878D82A}">
                    <a16:rowId xmlns:a16="http://schemas.microsoft.com/office/drawing/2014/main" val="10000"/>
                  </a:ext>
                </a:extLst>
              </a:tr>
            </a:tbl>
          </a:graphicData>
        </a:graphic>
      </p:graphicFrame>
      <p:sp>
        <p:nvSpPr>
          <p:cNvPr id="29" name="Slide Number Placeholder 3">
            <a:extLst>
              <a:ext uri="{FF2B5EF4-FFF2-40B4-BE49-F238E27FC236}">
                <a16:creationId xmlns:a16="http://schemas.microsoft.com/office/drawing/2014/main" id="{40916B1A-1351-431C-9414-EE29F8354737}"/>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76</a:t>
            </a:fld>
            <a:endParaRPr lang="de-DE" dirty="0"/>
          </a:p>
        </p:txBody>
      </p:sp>
    </p:spTree>
    <p:extLst>
      <p:ext uri="{BB962C8B-B14F-4D97-AF65-F5344CB8AC3E}">
        <p14:creationId xmlns:p14="http://schemas.microsoft.com/office/powerpoint/2010/main" val="10699268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056" name="Table 5"/>
          <p:cNvGraphicFramePr>
            <a:graphicFrameLocks/>
          </p:cNvGraphicFramePr>
          <p:nvPr/>
        </p:nvGraphicFramePr>
        <p:xfrm>
          <a:off x="1088723" y="4239684"/>
          <a:ext cx="4645560" cy="370840"/>
        </p:xfrm>
        <a:graphic>
          <a:graphicData uri="http://schemas.openxmlformats.org/drawingml/2006/table">
            <a:tbl>
              <a:tblPr>
                <a:tableStyleId>{4C3C2611-4C71-4FC5-86AE-919BDF0F9419}</a:tableStyleId>
              </a:tblPr>
              <a:tblGrid>
                <a:gridCol w="2322780">
                  <a:extLst>
                    <a:ext uri="{9D8B030D-6E8A-4147-A177-3AD203B41FA5}">
                      <a16:colId xmlns:a16="http://schemas.microsoft.com/office/drawing/2014/main" val="20000"/>
                    </a:ext>
                  </a:extLst>
                </a:gridCol>
                <a:gridCol w="2322780">
                  <a:extLst>
                    <a:ext uri="{9D8B030D-6E8A-4147-A177-3AD203B41FA5}">
                      <a16:colId xmlns:a16="http://schemas.microsoft.com/office/drawing/2014/main" val="20001"/>
                    </a:ext>
                  </a:extLst>
                </a:gridCol>
              </a:tblGrid>
              <a:tr h="370840">
                <a:tc>
                  <a:txBody>
                    <a:bodyPr/>
                    <a:lstStyle/>
                    <a:p>
                      <a:pPr algn="ctr" defTabSz="685800">
                        <a:defRPr sz="1800"/>
                      </a:pPr>
                      <a:r>
                        <a:rPr sz="1800">
                          <a:latin typeface="Fibel Nord"/>
                          <a:ea typeface="Fibel Nord"/>
                          <a:cs typeface="Fibel Nord"/>
                        </a:rPr>
                        <a:t>weil</a:t>
                      </a:r>
                      <a:endParaRPr sz="2000"/>
                    </a:p>
                  </a:txBody>
                  <a:tcPr marL="45720" marR="45720"/>
                </a:tc>
                <a:tc>
                  <a:txBody>
                    <a:bodyPr/>
                    <a:lstStyle/>
                    <a:p>
                      <a:pPr algn="ctr" defTabSz="685800">
                        <a:defRPr sz="1600">
                          <a:latin typeface="Fibel Nord"/>
                          <a:ea typeface="Fibel Nord"/>
                          <a:cs typeface="Fibel Nord"/>
                        </a:defRPr>
                      </a:pPr>
                      <a:r>
                        <a:rPr sz="1800" dirty="0" err="1"/>
                        <a:t>damit</a:t>
                      </a:r>
                      <a:endParaRPr sz="1800" dirty="0"/>
                    </a:p>
                  </a:txBody>
                  <a:tcPr marL="45720" marR="45720"/>
                </a:tc>
                <a:extLst>
                  <a:ext uri="{0D108BD9-81ED-4DB2-BD59-A6C34878D82A}">
                    <a16:rowId xmlns:a16="http://schemas.microsoft.com/office/drawing/2014/main" val="10000"/>
                  </a:ext>
                </a:extLst>
              </a:tr>
            </a:tbl>
          </a:graphicData>
        </a:graphic>
      </p:graphicFrame>
      <p:grpSp>
        <p:nvGrpSpPr>
          <p:cNvPr id="1061" name="Group"/>
          <p:cNvGrpSpPr/>
          <p:nvPr/>
        </p:nvGrpSpPr>
        <p:grpSpPr bwMode="auto">
          <a:xfrm>
            <a:off x="474856" y="3431152"/>
            <a:ext cx="6212191" cy="659415"/>
            <a:chOff x="0" y="0"/>
            <a:chExt cx="6212189" cy="659414"/>
          </a:xfrm>
        </p:grpSpPr>
        <p:sp>
          <p:nvSpPr>
            <p:cNvPr id="1057" name="TextBox 21"/>
            <p:cNvSpPr txBox="1"/>
            <p:nvPr/>
          </p:nvSpPr>
          <p:spPr bwMode="auto">
            <a:xfrm>
              <a:off x="411027" y="9177"/>
              <a:ext cx="5801162" cy="65023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Bilde Satzgefüge aus den zwei Sätzen mit den Konjunktionen aus dem Kasten.</a:t>
              </a:r>
            </a:p>
          </p:txBody>
        </p:sp>
        <p:grpSp>
          <p:nvGrpSpPr>
            <p:cNvPr id="1060" name="Oval 22"/>
            <p:cNvGrpSpPr/>
            <p:nvPr/>
          </p:nvGrpSpPr>
          <p:grpSpPr bwMode="auto">
            <a:xfrm>
              <a:off x="0" y="0"/>
              <a:ext cx="365764" cy="370836"/>
              <a:chOff x="0" y="0"/>
              <a:chExt cx="365763" cy="370835"/>
            </a:xfrm>
          </p:grpSpPr>
          <p:sp>
            <p:nvSpPr>
              <p:cNvPr id="1058"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059"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grpSp>
        <p:nvGrpSpPr>
          <p:cNvPr id="1066" name="Group 25"/>
          <p:cNvGrpSpPr/>
          <p:nvPr/>
        </p:nvGrpSpPr>
        <p:grpSpPr bwMode="auto">
          <a:xfrm>
            <a:off x="427192" y="6445534"/>
            <a:ext cx="715299" cy="349486"/>
            <a:chOff x="0" y="0"/>
            <a:chExt cx="715298" cy="349485"/>
          </a:xfrm>
        </p:grpSpPr>
        <p:sp>
          <p:nvSpPr>
            <p:cNvPr id="1064" name="Oval 26"/>
            <p:cNvSpPr/>
            <p:nvPr/>
          </p:nvSpPr>
          <p:spPr bwMode="auto">
            <a:xfrm>
              <a:off x="0" y="-1"/>
              <a:ext cx="349486" cy="349487"/>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065" name="TextBox 27"/>
            <p:cNvSpPr txBox="1"/>
            <p:nvPr/>
          </p:nvSpPr>
          <p:spPr bwMode="auto">
            <a:xfrm>
              <a:off x="74579" y="2744"/>
              <a:ext cx="640720" cy="317928"/>
            </a:xfrm>
            <a:prstGeom prst="rect">
              <a:avLst/>
            </a:prstGeom>
            <a:noFill/>
            <a:ln w="12700" cap="flat">
              <a:noFill/>
              <a:miter lim="400000"/>
            </a:ln>
            <a:effectLst/>
          </p:spPr>
          <p:txBody>
            <a:bodyPr wrap="square" lIns="45718" tIns="45718" rIns="45718" bIns="45718" numCol="1" anchor="t">
              <a:noAutofit/>
            </a:bodyPr>
            <a:lstStyle>
              <a:lvl1pPr>
                <a:defRPr sz="1600" b="1">
                  <a:solidFill>
                    <a:srgbClr val="FFFFFF"/>
                  </a:solidFill>
                  <a:latin typeface="Fibel Nord"/>
                  <a:ea typeface="Fibel Nord"/>
                  <a:cs typeface="Fibel Nord"/>
                </a:defRPr>
              </a:lvl1pPr>
            </a:lstStyle>
            <a:p>
              <a:pPr>
                <a:defRPr/>
              </a:pPr>
              <a:r>
                <a:t>b.</a:t>
              </a:r>
            </a:p>
          </p:txBody>
        </p:sp>
      </p:grpSp>
      <p:grpSp>
        <p:nvGrpSpPr>
          <p:cNvPr id="1069" name="Group 28"/>
          <p:cNvGrpSpPr/>
          <p:nvPr/>
        </p:nvGrpSpPr>
        <p:grpSpPr bwMode="auto">
          <a:xfrm>
            <a:off x="427192" y="8104806"/>
            <a:ext cx="715298" cy="349487"/>
            <a:chOff x="0" y="0"/>
            <a:chExt cx="715297" cy="349485"/>
          </a:xfrm>
        </p:grpSpPr>
        <p:sp>
          <p:nvSpPr>
            <p:cNvPr id="1067" name="Oval 29"/>
            <p:cNvSpPr/>
            <p:nvPr/>
          </p:nvSpPr>
          <p:spPr bwMode="auto">
            <a:xfrm>
              <a:off x="-1" y="-1"/>
              <a:ext cx="349487" cy="349487"/>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068" name="TextBox 30"/>
            <p:cNvSpPr txBox="1"/>
            <p:nvPr/>
          </p:nvSpPr>
          <p:spPr bwMode="auto">
            <a:xfrm>
              <a:off x="74579" y="2744"/>
              <a:ext cx="640719" cy="317928"/>
            </a:xfrm>
            <a:prstGeom prst="rect">
              <a:avLst/>
            </a:prstGeom>
            <a:noFill/>
            <a:ln w="12700" cap="flat">
              <a:noFill/>
              <a:miter lim="400000"/>
            </a:ln>
            <a:effectLst/>
          </p:spPr>
          <p:txBody>
            <a:bodyPr wrap="square" lIns="45718" tIns="45718" rIns="45718" bIns="45718" numCol="1" anchor="t">
              <a:noAutofit/>
            </a:bodyPr>
            <a:lstStyle>
              <a:lvl1pPr>
                <a:defRPr sz="1600" b="1">
                  <a:solidFill>
                    <a:srgbClr val="FFFFFF"/>
                  </a:solidFill>
                  <a:latin typeface="Fibel Nord"/>
                  <a:ea typeface="Fibel Nord"/>
                  <a:cs typeface="Fibel Nord"/>
                </a:defRPr>
              </a:lvl1pPr>
            </a:lstStyle>
            <a:p>
              <a:pPr>
                <a:defRPr/>
              </a:pPr>
              <a:r>
                <a:t>c.</a:t>
              </a:r>
            </a:p>
          </p:txBody>
        </p:sp>
      </p:grpSp>
      <p:grpSp>
        <p:nvGrpSpPr>
          <p:cNvPr id="1072" name="Group 63"/>
          <p:cNvGrpSpPr/>
          <p:nvPr/>
        </p:nvGrpSpPr>
        <p:grpSpPr bwMode="auto">
          <a:xfrm>
            <a:off x="431246" y="4819256"/>
            <a:ext cx="715298" cy="349487"/>
            <a:chOff x="0" y="0"/>
            <a:chExt cx="715297" cy="349485"/>
          </a:xfrm>
        </p:grpSpPr>
        <p:sp>
          <p:nvSpPr>
            <p:cNvPr id="1070" name="Oval 64"/>
            <p:cNvSpPr/>
            <p:nvPr/>
          </p:nvSpPr>
          <p:spPr bwMode="auto">
            <a:xfrm>
              <a:off x="-1" y="-1"/>
              <a:ext cx="349487" cy="349487"/>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071" name="TextBox 65"/>
            <p:cNvSpPr txBox="1"/>
            <p:nvPr/>
          </p:nvSpPr>
          <p:spPr bwMode="auto">
            <a:xfrm>
              <a:off x="74579" y="2744"/>
              <a:ext cx="640719" cy="317928"/>
            </a:xfrm>
            <a:prstGeom prst="rect">
              <a:avLst/>
            </a:prstGeom>
            <a:noFill/>
            <a:ln w="12700" cap="flat">
              <a:noFill/>
              <a:miter lim="400000"/>
            </a:ln>
            <a:effectLst/>
          </p:spPr>
          <p:txBody>
            <a:bodyPr wrap="square" lIns="45718" tIns="45718" rIns="45718" bIns="45718" numCol="1" anchor="t">
              <a:noAutofit/>
            </a:bodyPr>
            <a:lstStyle>
              <a:lvl1pPr>
                <a:defRPr sz="1600" b="1">
                  <a:solidFill>
                    <a:srgbClr val="FFFFFF"/>
                  </a:solidFill>
                  <a:latin typeface="Fibel Nord"/>
                  <a:ea typeface="Fibel Nord"/>
                  <a:cs typeface="Fibel Nord"/>
                </a:defRPr>
              </a:lvl1pPr>
            </a:lstStyle>
            <a:p>
              <a:pPr>
                <a:defRPr/>
              </a:pPr>
              <a:r>
                <a:t>a.</a:t>
              </a:r>
            </a:p>
          </p:txBody>
        </p:sp>
      </p:grpSp>
      <p:sp>
        <p:nvSpPr>
          <p:cNvPr id="39" name="TextBox 5">
            <a:extLst>
              <a:ext uri="{FF2B5EF4-FFF2-40B4-BE49-F238E27FC236}">
                <a16:creationId xmlns:a16="http://schemas.microsoft.com/office/drawing/2014/main" id="{530BD043-E700-44EE-A506-A64726C0C737}"/>
              </a:ext>
            </a:extLst>
          </p:cNvPr>
          <p:cNvSpPr txBox="1"/>
          <p:nvPr/>
        </p:nvSpPr>
        <p:spPr bwMode="auto">
          <a:xfrm>
            <a:off x="272459" y="386645"/>
            <a:ext cx="5894625"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8c: </a:t>
            </a:r>
            <a:r>
              <a:rPr sz="2200" spc="50" dirty="0" err="1"/>
              <a:t>Sätze</a:t>
            </a:r>
            <a:r>
              <a:rPr sz="2200" spc="50" dirty="0"/>
              <a:t> </a:t>
            </a:r>
            <a:r>
              <a:rPr sz="2200" spc="50" dirty="0" err="1"/>
              <a:t>verbinden</a:t>
            </a:r>
            <a:r>
              <a:rPr sz="2200" spc="50" dirty="0"/>
              <a:t> - </a:t>
            </a:r>
            <a:r>
              <a:rPr sz="2200" spc="50" dirty="0" err="1"/>
              <a:t>Konjunktionen</a:t>
            </a:r>
            <a:endParaRPr sz="2200" spc="50" dirty="0"/>
          </a:p>
        </p:txBody>
      </p:sp>
      <p:sp>
        <p:nvSpPr>
          <p:cNvPr id="33" name="TextBox 45">
            <a:extLst>
              <a:ext uri="{FF2B5EF4-FFF2-40B4-BE49-F238E27FC236}">
                <a16:creationId xmlns:a16="http://schemas.microsoft.com/office/drawing/2014/main" id="{F4D2C190-AFA5-41BB-A2AE-CD066B0637D9}"/>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5" name="TextBox 4">
            <a:extLst>
              <a:ext uri="{FF2B5EF4-FFF2-40B4-BE49-F238E27FC236}">
                <a16:creationId xmlns:a16="http://schemas.microsoft.com/office/drawing/2014/main" id="{84F7E3CF-BDBE-4015-BA0D-5365FB690922}"/>
              </a:ext>
            </a:extLst>
          </p:cNvPr>
          <p:cNvSpPr txBox="1"/>
          <p:nvPr/>
        </p:nvSpPr>
        <p:spPr bwMode="auto">
          <a:xfrm>
            <a:off x="851257" y="4840890"/>
            <a:ext cx="5986273" cy="369331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Einhörner leben in Herden. Sie können sich gegenseitig beschützen.</a:t>
            </a:r>
          </a:p>
          <a:p>
            <a:endParaRPr lang="de-DE" spc="50" dirty="0">
              <a:latin typeface="Fibel Nord" panose="020B0603050302020204" pitchFamily="34" charset="0"/>
            </a:endParaRPr>
          </a:p>
          <a:p>
            <a:endParaRPr lang="de-DE" spc="50" dirty="0">
              <a:latin typeface="Fibel Nord" panose="020B0603050302020204" pitchFamily="34" charset="0"/>
            </a:endParaRPr>
          </a:p>
          <a:p>
            <a:endParaRPr lang="de-DE" spc="50" dirty="0">
              <a:latin typeface="Fibel Nord" panose="020B0603050302020204" pitchFamily="34" charset="0"/>
            </a:endParaRPr>
          </a:p>
          <a:p>
            <a:endParaRPr lang="de-DE" spc="50" dirty="0">
              <a:latin typeface="Fibel Nord" panose="020B0603050302020204" pitchFamily="34" charset="0"/>
            </a:endParaRPr>
          </a:p>
          <a:p>
            <a:endParaRPr lang="de-DE" spc="50" dirty="0">
              <a:latin typeface="Fibel Nord" panose="020B0603050302020204" pitchFamily="34" charset="0"/>
            </a:endParaRPr>
          </a:p>
          <a:p>
            <a:r>
              <a:rPr lang="de-DE" spc="50" dirty="0">
                <a:latin typeface="Fibel Nord" panose="020B0603050302020204" pitchFamily="34" charset="0"/>
              </a:rPr>
              <a:t>Einhörner sind selten zu sehen. Sie leben in magischen Wäldern.</a:t>
            </a:r>
          </a:p>
          <a:p>
            <a:endParaRPr lang="de-DE" spc="50" dirty="0">
              <a:latin typeface="Fibel Nord" panose="020B0603050302020204" pitchFamily="34" charset="0"/>
            </a:endParaRPr>
          </a:p>
          <a:p>
            <a:endParaRPr lang="de-DE" spc="50" dirty="0">
              <a:latin typeface="Fibel Nord" panose="020B0603050302020204" pitchFamily="34" charset="0"/>
            </a:endParaRPr>
          </a:p>
          <a:p>
            <a:endParaRPr lang="de-DE" spc="50" dirty="0">
              <a:latin typeface="Fibel Nord" panose="020B0603050302020204" pitchFamily="34" charset="0"/>
            </a:endParaRPr>
          </a:p>
          <a:p>
            <a:endParaRPr lang="de-DE" spc="50" dirty="0">
              <a:latin typeface="Fibel Nord" panose="020B0603050302020204" pitchFamily="34" charset="0"/>
            </a:endParaRPr>
          </a:p>
          <a:p>
            <a:endParaRPr lang="de-DE" spc="50" dirty="0">
              <a:latin typeface="Fibel Nord" panose="020B0603050302020204" pitchFamily="34" charset="0"/>
            </a:endParaRPr>
          </a:p>
          <a:p>
            <a:r>
              <a:rPr lang="de-DE" spc="50" dirty="0">
                <a:latin typeface="Fibel Nord" panose="020B0603050302020204" pitchFamily="34" charset="0"/>
              </a:rPr>
              <a:t>Einhörner sind mächtig. Sie können kranke Menschen heilen.</a:t>
            </a:r>
          </a:p>
        </p:txBody>
      </p:sp>
      <p:pic>
        <p:nvPicPr>
          <p:cNvPr id="31" name="Picture 30">
            <a:extLst>
              <a:ext uri="{FF2B5EF4-FFF2-40B4-BE49-F238E27FC236}">
                <a16:creationId xmlns:a16="http://schemas.microsoft.com/office/drawing/2014/main" id="{E4293E6C-2141-4F98-A472-524719CA9AF5}"/>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bwMode="auto">
          <a:xfrm>
            <a:off x="379093" y="5192077"/>
            <a:ext cx="6478907" cy="1211919"/>
          </a:xfrm>
          <a:prstGeom prst="rect">
            <a:avLst/>
          </a:prstGeom>
        </p:spPr>
      </p:pic>
      <p:pic>
        <p:nvPicPr>
          <p:cNvPr id="32" name="Picture 31">
            <a:extLst>
              <a:ext uri="{FF2B5EF4-FFF2-40B4-BE49-F238E27FC236}">
                <a16:creationId xmlns:a16="http://schemas.microsoft.com/office/drawing/2014/main" id="{57A51BED-978B-4558-991C-0A14BA17F00E}"/>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bwMode="auto">
          <a:xfrm>
            <a:off x="377942" y="6818527"/>
            <a:ext cx="6478907" cy="1211919"/>
          </a:xfrm>
          <a:prstGeom prst="rect">
            <a:avLst/>
          </a:prstGeom>
        </p:spPr>
      </p:pic>
      <p:pic>
        <p:nvPicPr>
          <p:cNvPr id="36" name="Picture 35">
            <a:extLst>
              <a:ext uri="{FF2B5EF4-FFF2-40B4-BE49-F238E27FC236}">
                <a16:creationId xmlns:a16="http://schemas.microsoft.com/office/drawing/2014/main" id="{C4C9E964-F766-4FC3-9F1F-CAFA5F8950DD}"/>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bwMode="auto">
          <a:xfrm>
            <a:off x="387044" y="8465946"/>
            <a:ext cx="6478907" cy="1211919"/>
          </a:xfrm>
          <a:prstGeom prst="rect">
            <a:avLst/>
          </a:prstGeom>
        </p:spPr>
      </p:pic>
      <p:sp>
        <p:nvSpPr>
          <p:cNvPr id="37" name="Rectangle 43">
            <a:extLst>
              <a:ext uri="{FF2B5EF4-FFF2-40B4-BE49-F238E27FC236}">
                <a16:creationId xmlns:a16="http://schemas.microsoft.com/office/drawing/2014/main" id="{535055A8-D280-4626-9EC8-3BE2DA6C2830}"/>
              </a:ext>
            </a:extLst>
          </p:cNvPr>
          <p:cNvSpPr/>
          <p:nvPr/>
        </p:nvSpPr>
        <p:spPr bwMode="auto">
          <a:xfrm>
            <a:off x="-138052" y="755974"/>
            <a:ext cx="7099111" cy="2528642"/>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dirty="0"/>
          </a:p>
        </p:txBody>
      </p:sp>
      <p:pic>
        <p:nvPicPr>
          <p:cNvPr id="38" name="Picture 55" descr="Picture 55">
            <a:extLst>
              <a:ext uri="{FF2B5EF4-FFF2-40B4-BE49-F238E27FC236}">
                <a16:creationId xmlns:a16="http://schemas.microsoft.com/office/drawing/2014/main" id="{BDDA3B9F-1C60-428F-B208-6F0CB03990DE}"/>
              </a:ext>
            </a:extLst>
          </p:cNvPr>
          <p:cNvPicPr>
            <a:picLocks noChangeAspect="1"/>
          </p:cNvPicPr>
          <p:nvPr/>
        </p:nvPicPr>
        <p:blipFill>
          <a:blip r:embed="rId3"/>
          <a:stretch/>
        </p:blipFill>
        <p:spPr bwMode="auto">
          <a:xfrm flipH="1">
            <a:off x="5777919" y="1668601"/>
            <a:ext cx="964218" cy="1391431"/>
          </a:xfrm>
          <a:prstGeom prst="rect">
            <a:avLst/>
          </a:prstGeom>
          <a:ln w="12700">
            <a:miter lim="400000"/>
          </a:ln>
        </p:spPr>
      </p:pic>
      <p:sp>
        <p:nvSpPr>
          <p:cNvPr id="40" name="TextBox 39">
            <a:extLst>
              <a:ext uri="{FF2B5EF4-FFF2-40B4-BE49-F238E27FC236}">
                <a16:creationId xmlns:a16="http://schemas.microsoft.com/office/drawing/2014/main" id="{79C9FE6F-8B01-4AF8-B8E9-9ED5CEB7EE9D}"/>
              </a:ext>
            </a:extLst>
          </p:cNvPr>
          <p:cNvSpPr txBox="1"/>
          <p:nvPr/>
        </p:nvSpPr>
        <p:spPr bwMode="auto">
          <a:xfrm>
            <a:off x="171448" y="790032"/>
            <a:ext cx="5810252" cy="120032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pc="50" dirty="0">
                <a:latin typeface="Fibel Nord" panose="020B0603050302020204" pitchFamily="34" charset="0"/>
              </a:rPr>
              <a:t>Konjunktionen sind Bindewörter. Sie verbinden Wörter, Wortgruppen oder Sätze miteinander und bilden dabei </a:t>
            </a:r>
            <a:r>
              <a:rPr lang="de-DE" b="1" spc="50" dirty="0">
                <a:latin typeface="Fibel Nord" panose="020B0603050302020204" pitchFamily="34" charset="0"/>
              </a:rPr>
              <a:t>Satzgefüge</a:t>
            </a:r>
            <a:r>
              <a:rPr lang="de-DE" spc="50" dirty="0">
                <a:latin typeface="Fibel Nord" panose="020B0603050302020204" pitchFamily="34" charset="0"/>
              </a:rPr>
              <a:t>. Verbindest du zwei Sätze mit </a:t>
            </a:r>
            <a:r>
              <a:rPr lang="de-DE" b="1" spc="50" dirty="0">
                <a:latin typeface="Fibel Nord" panose="020B0603050302020204" pitchFamily="34" charset="0"/>
              </a:rPr>
              <a:t>weil</a:t>
            </a:r>
            <a:r>
              <a:rPr lang="de-DE" spc="50" dirty="0">
                <a:latin typeface="Fibel Nord" panose="020B0603050302020204" pitchFamily="34" charset="0"/>
              </a:rPr>
              <a:t> oder </a:t>
            </a:r>
            <a:r>
              <a:rPr lang="de-DE" b="1" spc="50" dirty="0">
                <a:latin typeface="Fibel Nord" panose="020B0603050302020204" pitchFamily="34" charset="0"/>
              </a:rPr>
              <a:t>damit</a:t>
            </a:r>
            <a:r>
              <a:rPr lang="de-DE" spc="50" dirty="0">
                <a:latin typeface="Fibel Nord" panose="020B0603050302020204" pitchFamily="34" charset="0"/>
              </a:rPr>
              <a:t>, wird der zweite Satz umgestellt. Das </a:t>
            </a:r>
            <a:r>
              <a:rPr lang="de-DE" b="1" spc="50" dirty="0">
                <a:latin typeface="Fibel Nord" panose="020B0603050302020204" pitchFamily="34" charset="0"/>
              </a:rPr>
              <a:t>Verb steht dann hinten</a:t>
            </a:r>
            <a:r>
              <a:rPr lang="de-DE" spc="50" dirty="0">
                <a:latin typeface="Fibel Nord" panose="020B0603050302020204" pitchFamily="34" charset="0"/>
              </a:rPr>
              <a:t>. Zwischen den Sätzen steht ein Komma. </a:t>
            </a:r>
          </a:p>
        </p:txBody>
      </p:sp>
      <p:sp>
        <p:nvSpPr>
          <p:cNvPr id="41" name="TextBox 40">
            <a:extLst>
              <a:ext uri="{FF2B5EF4-FFF2-40B4-BE49-F238E27FC236}">
                <a16:creationId xmlns:a16="http://schemas.microsoft.com/office/drawing/2014/main" id="{97A1696E-C132-498A-B3CD-B50ECAC3CB4A}"/>
              </a:ext>
            </a:extLst>
          </p:cNvPr>
          <p:cNvSpPr txBox="1"/>
          <p:nvPr/>
        </p:nvSpPr>
        <p:spPr bwMode="auto">
          <a:xfrm>
            <a:off x="170952" y="2067828"/>
            <a:ext cx="5925047" cy="120032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b="1" spc="50" dirty="0">
                <a:latin typeface="Fibel Nord" panose="020B0603050302020204" pitchFamily="34" charset="0"/>
              </a:rPr>
              <a:t>Beispiel</a:t>
            </a:r>
            <a:r>
              <a:rPr lang="de-DE" spc="50" dirty="0">
                <a:latin typeface="Fibel Nord" panose="020B0603050302020204" pitchFamily="34" charset="0"/>
              </a:rPr>
              <a:t>:</a:t>
            </a:r>
          </a:p>
          <a:p>
            <a:r>
              <a:rPr lang="de-DE" spc="50" dirty="0">
                <a:latin typeface="Fibel Nord" panose="020B0603050302020204" pitchFamily="34" charset="0"/>
              </a:rPr>
              <a:t>Ein Einhorn hat ein magisches Horn. Es kann giftiges Wasser reinigen.</a:t>
            </a:r>
          </a:p>
          <a:p>
            <a:r>
              <a:rPr lang="de-DE" b="1" spc="50" dirty="0">
                <a:latin typeface="Fibel Nord" panose="020B0603050302020204" pitchFamily="34" charset="0"/>
              </a:rPr>
              <a:t>Satzgefüge</a:t>
            </a:r>
            <a:r>
              <a:rPr lang="de-DE" spc="50" dirty="0">
                <a:latin typeface="Fibel Nord" panose="020B0603050302020204" pitchFamily="34" charset="0"/>
              </a:rPr>
              <a:t>: Ein Einhorn hat ein magisches Horn, damit es giftiges Wasser reinigen kann.</a:t>
            </a:r>
          </a:p>
        </p:txBody>
      </p:sp>
      <p:sp>
        <p:nvSpPr>
          <p:cNvPr id="43" name="Oval 41">
            <a:extLst>
              <a:ext uri="{FF2B5EF4-FFF2-40B4-BE49-F238E27FC236}">
                <a16:creationId xmlns:a16="http://schemas.microsoft.com/office/drawing/2014/main" id="{938A6710-255E-4668-9C94-D11D831BAF9B}"/>
              </a:ext>
            </a:extLst>
          </p:cNvPr>
          <p:cNvSpPr/>
          <p:nvPr/>
        </p:nvSpPr>
        <p:spPr bwMode="auto">
          <a:xfrm>
            <a:off x="4137863" y="2757579"/>
            <a:ext cx="109649" cy="195315"/>
          </a:xfrm>
          <a:prstGeom prst="ellipse">
            <a:avLst/>
          </a:prstGeom>
          <a:ln w="19050">
            <a:solidFill>
              <a:srgbClr val="9966FF"/>
            </a:solidFill>
            <a:miter/>
          </a:ln>
        </p:spPr>
        <p:txBody>
          <a:bodyPr lIns="45718" tIns="45718" rIns="45718" bIns="45718" anchor="ctr"/>
          <a:lstStyle/>
          <a:p>
            <a:pPr algn="ctr">
              <a:defRPr>
                <a:solidFill>
                  <a:srgbClr val="FFFFFF"/>
                </a:solidFill>
                <a:latin typeface="Fibel Nord"/>
                <a:ea typeface="Fibel Nord"/>
                <a:cs typeface="Fibel Nord"/>
              </a:defRPr>
            </a:pPr>
            <a:endParaRPr/>
          </a:p>
        </p:txBody>
      </p:sp>
      <p:cxnSp>
        <p:nvCxnSpPr>
          <p:cNvPr id="44" name="Straight Connector 43">
            <a:extLst>
              <a:ext uri="{FF2B5EF4-FFF2-40B4-BE49-F238E27FC236}">
                <a16:creationId xmlns:a16="http://schemas.microsoft.com/office/drawing/2014/main" id="{03E0E97C-ACC4-47B9-A6D9-5349A8032D7C}"/>
              </a:ext>
            </a:extLst>
          </p:cNvPr>
          <p:cNvCxnSpPr/>
          <p:nvPr/>
        </p:nvCxnSpPr>
        <p:spPr bwMode="auto">
          <a:xfrm>
            <a:off x="1678766" y="3174829"/>
            <a:ext cx="357809"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cxnSp>
        <p:nvCxnSpPr>
          <p:cNvPr id="45" name="Straight Connector 44">
            <a:extLst>
              <a:ext uri="{FF2B5EF4-FFF2-40B4-BE49-F238E27FC236}">
                <a16:creationId xmlns:a16="http://schemas.microsoft.com/office/drawing/2014/main" id="{2BA8555A-BD2C-410D-A423-5494B6350035}"/>
              </a:ext>
            </a:extLst>
          </p:cNvPr>
          <p:cNvCxnSpPr/>
          <p:nvPr/>
        </p:nvCxnSpPr>
        <p:spPr bwMode="auto">
          <a:xfrm>
            <a:off x="4311599" y="2902068"/>
            <a:ext cx="357809" cy="0"/>
          </a:xfrm>
          <a:prstGeom prst="line">
            <a:avLst/>
          </a:prstGeom>
          <a:noFill/>
          <a:ln w="25400" cap="flat">
            <a:solidFill>
              <a:srgbClr val="9966FF"/>
            </a:solidFill>
            <a:prstDash val="solid"/>
            <a:round/>
          </a:ln>
        </p:spPr>
        <p:style>
          <a:lnRef idx="0">
            <a:srgbClr val="000000"/>
          </a:lnRef>
          <a:fillRef idx="0">
            <a:srgbClr val="000000"/>
          </a:fillRef>
          <a:effectRef idx="0">
            <a:srgbClr val="000000"/>
          </a:effectRef>
          <a:fontRef idx="none"/>
        </p:style>
      </p:cxnSp>
      <p:sp>
        <p:nvSpPr>
          <p:cNvPr id="35" name="Slide Number Placeholder 3">
            <a:extLst>
              <a:ext uri="{FF2B5EF4-FFF2-40B4-BE49-F238E27FC236}">
                <a16:creationId xmlns:a16="http://schemas.microsoft.com/office/drawing/2014/main" id="{C42358B3-6195-494A-8EA6-215BFF8836AF}"/>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77</a:t>
            </a:fld>
            <a:endParaRPr lang="de-DE" dirty="0"/>
          </a:p>
        </p:txBody>
      </p:sp>
    </p:spTree>
    <p:extLst>
      <p:ext uri="{BB962C8B-B14F-4D97-AF65-F5344CB8AC3E}">
        <p14:creationId xmlns:p14="http://schemas.microsoft.com/office/powerpoint/2010/main" val="976368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4" name="Picture 43">
            <a:extLst>
              <a:ext uri="{FF2B5EF4-FFF2-40B4-BE49-F238E27FC236}">
                <a16:creationId xmlns:a16="http://schemas.microsoft.com/office/drawing/2014/main" id="{5AC7EE84-4755-4C5C-94DC-3C42AF6E6D8F}"/>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bwMode="auto">
          <a:xfrm>
            <a:off x="88801" y="6649993"/>
            <a:ext cx="6478907" cy="1211919"/>
          </a:xfrm>
          <a:prstGeom prst="rect">
            <a:avLst/>
          </a:prstGeom>
        </p:spPr>
      </p:pic>
      <p:grpSp>
        <p:nvGrpSpPr>
          <p:cNvPr id="1245" name="Group 25"/>
          <p:cNvGrpSpPr/>
          <p:nvPr/>
        </p:nvGrpSpPr>
        <p:grpSpPr bwMode="auto">
          <a:xfrm>
            <a:off x="480122" y="4404644"/>
            <a:ext cx="748617" cy="365765"/>
            <a:chOff x="0" y="0"/>
            <a:chExt cx="748616" cy="365764"/>
          </a:xfrm>
        </p:grpSpPr>
        <p:sp>
          <p:nvSpPr>
            <p:cNvPr id="1243" name="Oval 26"/>
            <p:cNvSpPr/>
            <p:nvPr/>
          </p:nvSpPr>
          <p:spPr bwMode="auto">
            <a:xfrm>
              <a:off x="0" y="-1"/>
              <a:ext cx="365765"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4" name="TextBox 27"/>
            <p:cNvSpPr txBox="1"/>
            <p:nvPr/>
          </p:nvSpPr>
          <p:spPr bwMode="auto">
            <a:xfrm>
              <a:off x="78053" y="2871"/>
              <a:ext cx="670564"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b.</a:t>
              </a:r>
            </a:p>
          </p:txBody>
        </p:sp>
      </p:grpSp>
      <p:grpSp>
        <p:nvGrpSpPr>
          <p:cNvPr id="1248" name="Group 28"/>
          <p:cNvGrpSpPr/>
          <p:nvPr/>
        </p:nvGrpSpPr>
        <p:grpSpPr bwMode="auto">
          <a:xfrm>
            <a:off x="480123" y="6255170"/>
            <a:ext cx="748616" cy="365765"/>
            <a:chOff x="0" y="0"/>
            <a:chExt cx="748615" cy="365764"/>
          </a:xfrm>
        </p:grpSpPr>
        <p:sp>
          <p:nvSpPr>
            <p:cNvPr id="1246" name="Oval 29"/>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47" name="TextBox 30"/>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rPr dirty="0"/>
                <a:t>c.</a:t>
              </a:r>
            </a:p>
          </p:txBody>
        </p:sp>
      </p:grpSp>
      <p:grpSp>
        <p:nvGrpSpPr>
          <p:cNvPr id="1252" name="Group 63"/>
          <p:cNvGrpSpPr/>
          <p:nvPr/>
        </p:nvGrpSpPr>
        <p:grpSpPr bwMode="auto">
          <a:xfrm>
            <a:off x="480123" y="2563144"/>
            <a:ext cx="748616" cy="365765"/>
            <a:chOff x="0" y="0"/>
            <a:chExt cx="748615" cy="365764"/>
          </a:xfrm>
        </p:grpSpPr>
        <p:sp>
          <p:nvSpPr>
            <p:cNvPr id="1250" name="Oval 64"/>
            <p:cNvSpPr/>
            <p:nvPr/>
          </p:nvSpPr>
          <p:spPr bwMode="auto">
            <a:xfrm>
              <a:off x="-1" y="-1"/>
              <a:ext cx="365766" cy="365766"/>
            </a:xfrm>
            <a:prstGeom prst="ellipse">
              <a:avLst/>
            </a:prstGeom>
            <a:solidFill>
              <a:srgbClr val="595959"/>
            </a:solidFill>
            <a:ln w="12700" cap="flat">
              <a:solidFill>
                <a:srgbClr val="000000"/>
              </a:solidFill>
              <a:prstDash val="solid"/>
              <a:miter lim="800000"/>
            </a:ln>
            <a:effectLst/>
          </p:spPr>
          <p:txBody>
            <a:bodyPr wrap="square" lIns="45718" tIns="45718" rIns="45718" bIns="45718" numCol="1" anchor="ctr">
              <a:noAutofit/>
            </a:bodyPr>
            <a:lstStyle/>
            <a:p>
              <a:pPr algn="ctr">
                <a:defRPr sz="1200" b="1">
                  <a:solidFill>
                    <a:srgbClr val="FFFFFF"/>
                  </a:solidFill>
                  <a:latin typeface="Fibel Nord"/>
                  <a:ea typeface="Fibel Nord"/>
                  <a:cs typeface="Fibel Nord"/>
                </a:defRPr>
              </a:pPr>
              <a:endParaRPr/>
            </a:p>
          </p:txBody>
        </p:sp>
        <p:sp>
          <p:nvSpPr>
            <p:cNvPr id="1251" name="TextBox 65"/>
            <p:cNvSpPr txBox="1"/>
            <p:nvPr/>
          </p:nvSpPr>
          <p:spPr bwMode="auto">
            <a:xfrm>
              <a:off x="78053" y="2871"/>
              <a:ext cx="670563" cy="332737"/>
            </a:xfrm>
            <a:prstGeom prst="rect">
              <a:avLst/>
            </a:prstGeom>
            <a:noFill/>
            <a:ln w="12700" cap="flat">
              <a:noFill/>
              <a:miter lim="400000"/>
            </a:ln>
            <a:effectLst/>
          </p:spPr>
          <p:txBody>
            <a:bodyPr wrap="square" lIns="45718" tIns="45718" rIns="45718" bIns="45718" numCol="1" anchor="t">
              <a:spAutoFit/>
            </a:bodyPr>
            <a:lstStyle>
              <a:lvl1pPr>
                <a:defRPr sz="1600" b="1">
                  <a:solidFill>
                    <a:srgbClr val="FFFFFF"/>
                  </a:solidFill>
                  <a:latin typeface="Fibel Nord"/>
                  <a:ea typeface="Fibel Nord"/>
                  <a:cs typeface="Fibel Nord"/>
                </a:defRPr>
              </a:lvl1pPr>
            </a:lstStyle>
            <a:p>
              <a:pPr>
                <a:defRPr/>
              </a:pPr>
              <a:r>
                <a:t>a.</a:t>
              </a:r>
            </a:p>
          </p:txBody>
        </p:sp>
      </p:grpSp>
      <p:pic>
        <p:nvPicPr>
          <p:cNvPr id="9" name="Picture 8">
            <a:extLst>
              <a:ext uri="{FF2B5EF4-FFF2-40B4-BE49-F238E27FC236}">
                <a16:creationId xmlns:a16="http://schemas.microsoft.com/office/drawing/2014/main" id="{825B1839-05A2-4A9F-960E-C5D08F0654C4}"/>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a:xfrm>
            <a:off x="88801" y="2949084"/>
            <a:ext cx="6478907" cy="1211919"/>
          </a:xfrm>
          <a:prstGeom prst="rect">
            <a:avLst/>
          </a:prstGeom>
        </p:spPr>
      </p:pic>
      <p:pic>
        <p:nvPicPr>
          <p:cNvPr id="43" name="Picture 42">
            <a:extLst>
              <a:ext uri="{FF2B5EF4-FFF2-40B4-BE49-F238E27FC236}">
                <a16:creationId xmlns:a16="http://schemas.microsoft.com/office/drawing/2014/main" id="{4341497B-814D-40C3-8C2A-80F71E4B9987}"/>
              </a:ext>
            </a:extLst>
          </p:cNvPr>
          <p:cNvPicPr>
            <a:picLocks noChangeAspect="1"/>
          </p:cNvPicPr>
          <p:nvPr/>
        </p:nvPicPr>
        <p:blipFill rotWithShape="1">
          <a:blip r:embed="rId2">
            <a:extLst>
              <a:ext uri="{28A0092B-C50C-407E-A947-70E740481C1C}">
                <a14:useLocalDpi xmlns:a14="http://schemas.microsoft.com/office/drawing/2010/main" val="0"/>
              </a:ext>
            </a:extLst>
          </a:blip>
          <a:srcRect l="11290" t="7582" r="8148" b="81762"/>
          <a:stretch/>
        </p:blipFill>
        <p:spPr bwMode="auto">
          <a:xfrm>
            <a:off x="109273" y="4792561"/>
            <a:ext cx="6478907" cy="1211919"/>
          </a:xfrm>
          <a:prstGeom prst="rect">
            <a:avLst/>
          </a:prstGeom>
        </p:spPr>
      </p:pic>
      <p:sp>
        <p:nvSpPr>
          <p:cNvPr id="27" name="Rectangle 3">
            <a:extLst>
              <a:ext uri="{FF2B5EF4-FFF2-40B4-BE49-F238E27FC236}">
                <a16:creationId xmlns:a16="http://schemas.microsoft.com/office/drawing/2014/main" id="{B15B46AA-23A6-4A21-9B89-ED81077B2EC1}"/>
              </a:ext>
            </a:extLst>
          </p:cNvPr>
          <p:cNvSpPr/>
          <p:nvPr/>
        </p:nvSpPr>
        <p:spPr bwMode="auto">
          <a:xfrm>
            <a:off x="-87819" y="-2310"/>
            <a:ext cx="7156077" cy="365767"/>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grpSp>
        <p:nvGrpSpPr>
          <p:cNvPr id="22" name="Group">
            <a:extLst>
              <a:ext uri="{FF2B5EF4-FFF2-40B4-BE49-F238E27FC236}">
                <a16:creationId xmlns:a16="http://schemas.microsoft.com/office/drawing/2014/main" id="{AE0F78CE-15FB-457D-80EC-AA967918DA17}"/>
              </a:ext>
            </a:extLst>
          </p:cNvPr>
          <p:cNvGrpSpPr/>
          <p:nvPr/>
        </p:nvGrpSpPr>
        <p:grpSpPr bwMode="auto">
          <a:xfrm>
            <a:off x="435840" y="642854"/>
            <a:ext cx="6421009" cy="370837"/>
            <a:chOff x="0" y="0"/>
            <a:chExt cx="6421008" cy="370836"/>
          </a:xfrm>
        </p:grpSpPr>
        <p:sp>
          <p:nvSpPr>
            <p:cNvPr id="23" name="TextBox 21">
              <a:extLst>
                <a:ext uri="{FF2B5EF4-FFF2-40B4-BE49-F238E27FC236}">
                  <a16:creationId xmlns:a16="http://schemas.microsoft.com/office/drawing/2014/main" id="{2845F255-8922-40DF-9468-7DAB897D8458}"/>
                </a:ext>
              </a:extLst>
            </p:cNvPr>
            <p:cNvSpPr txBox="1"/>
            <p:nvPr/>
          </p:nvSpPr>
          <p:spPr bwMode="auto">
            <a:xfrm>
              <a:off x="431348" y="3"/>
              <a:ext cx="5989660" cy="36932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Schreibe deine eigenen Sätze mit den Konjunktionen aus dem Kasten.</a:t>
              </a:r>
            </a:p>
          </p:txBody>
        </p:sp>
        <p:grpSp>
          <p:nvGrpSpPr>
            <p:cNvPr id="24" name="Oval 22">
              <a:extLst>
                <a:ext uri="{FF2B5EF4-FFF2-40B4-BE49-F238E27FC236}">
                  <a16:creationId xmlns:a16="http://schemas.microsoft.com/office/drawing/2014/main" id="{4BD099C2-34D3-4236-8819-D6DC00058110}"/>
                </a:ext>
              </a:extLst>
            </p:cNvPr>
            <p:cNvGrpSpPr/>
            <p:nvPr/>
          </p:nvGrpSpPr>
          <p:grpSpPr bwMode="auto">
            <a:xfrm>
              <a:off x="0" y="0"/>
              <a:ext cx="365764" cy="370836"/>
              <a:chOff x="0" y="0"/>
              <a:chExt cx="365763" cy="370835"/>
            </a:xfrm>
          </p:grpSpPr>
          <p:sp>
            <p:nvSpPr>
              <p:cNvPr id="25" name="Circle">
                <a:extLst>
                  <a:ext uri="{FF2B5EF4-FFF2-40B4-BE49-F238E27FC236}">
                    <a16:creationId xmlns:a16="http://schemas.microsoft.com/office/drawing/2014/main" id="{3BBF1B89-610D-46DC-8D94-A21D8925C358}"/>
                  </a:ext>
                </a:extLst>
              </p:cNvPr>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spc="50"/>
              </a:p>
            </p:txBody>
          </p:sp>
          <p:sp>
            <p:nvSpPr>
              <p:cNvPr id="26" name="1">
                <a:extLst>
                  <a:ext uri="{FF2B5EF4-FFF2-40B4-BE49-F238E27FC236}">
                    <a16:creationId xmlns:a16="http://schemas.microsoft.com/office/drawing/2014/main" id="{72F97597-F748-49A6-8F1C-40B402D4EE7A}"/>
                  </a:ext>
                </a:extLst>
              </p:cNvPr>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lang="de-DE" spc="50" dirty="0"/>
                  <a:t>2</a:t>
                </a:r>
                <a:endParaRPr spc="50" dirty="0"/>
              </a:p>
            </p:txBody>
          </p:sp>
        </p:grpSp>
      </p:grpSp>
      <p:graphicFrame>
        <p:nvGraphicFramePr>
          <p:cNvPr id="28" name="Table 5">
            <a:extLst>
              <a:ext uri="{FF2B5EF4-FFF2-40B4-BE49-F238E27FC236}">
                <a16:creationId xmlns:a16="http://schemas.microsoft.com/office/drawing/2014/main" id="{6BE8EF53-9B56-43D6-B6A9-B11F008D9AF9}"/>
              </a:ext>
            </a:extLst>
          </p:cNvPr>
          <p:cNvGraphicFramePr>
            <a:graphicFrameLocks/>
          </p:cNvGraphicFramePr>
          <p:nvPr>
            <p:extLst>
              <p:ext uri="{D42A27DB-BD31-4B8C-83A1-F6EECF244321}">
                <p14:modId xmlns:p14="http://schemas.microsoft.com/office/powerpoint/2010/main" val="3571457655"/>
              </p:ext>
            </p:extLst>
          </p:nvPr>
        </p:nvGraphicFramePr>
        <p:xfrm>
          <a:off x="1088723" y="1332704"/>
          <a:ext cx="4645560" cy="370840"/>
        </p:xfrm>
        <a:graphic>
          <a:graphicData uri="http://schemas.openxmlformats.org/drawingml/2006/table">
            <a:tbl>
              <a:tblPr>
                <a:tableStyleId>{4C3C2611-4C71-4FC5-86AE-919BDF0F9419}</a:tableStyleId>
              </a:tblPr>
              <a:tblGrid>
                <a:gridCol w="2322780">
                  <a:extLst>
                    <a:ext uri="{9D8B030D-6E8A-4147-A177-3AD203B41FA5}">
                      <a16:colId xmlns:a16="http://schemas.microsoft.com/office/drawing/2014/main" val="20000"/>
                    </a:ext>
                  </a:extLst>
                </a:gridCol>
                <a:gridCol w="2322780">
                  <a:extLst>
                    <a:ext uri="{9D8B030D-6E8A-4147-A177-3AD203B41FA5}">
                      <a16:colId xmlns:a16="http://schemas.microsoft.com/office/drawing/2014/main" val="20001"/>
                    </a:ext>
                  </a:extLst>
                </a:gridCol>
              </a:tblGrid>
              <a:tr h="370840">
                <a:tc>
                  <a:txBody>
                    <a:bodyPr/>
                    <a:lstStyle/>
                    <a:p>
                      <a:pPr algn="ctr" defTabSz="685800">
                        <a:defRPr sz="1800"/>
                      </a:pPr>
                      <a:r>
                        <a:rPr sz="1800">
                          <a:latin typeface="Fibel Nord"/>
                          <a:ea typeface="Fibel Nord"/>
                          <a:cs typeface="Fibel Nord"/>
                        </a:rPr>
                        <a:t>weil</a:t>
                      </a:r>
                      <a:endParaRPr sz="2000"/>
                    </a:p>
                  </a:txBody>
                  <a:tcPr marL="45720" marR="45720"/>
                </a:tc>
                <a:tc>
                  <a:txBody>
                    <a:bodyPr/>
                    <a:lstStyle/>
                    <a:p>
                      <a:pPr algn="ctr" defTabSz="685800">
                        <a:defRPr sz="1600">
                          <a:latin typeface="Fibel Nord"/>
                          <a:ea typeface="Fibel Nord"/>
                          <a:cs typeface="Fibel Nord"/>
                        </a:defRPr>
                      </a:pPr>
                      <a:r>
                        <a:rPr sz="1800" dirty="0" err="1"/>
                        <a:t>damit</a:t>
                      </a:r>
                      <a:endParaRPr sz="1800" dirty="0"/>
                    </a:p>
                  </a:txBody>
                  <a:tcPr marL="45720" marR="45720"/>
                </a:tc>
                <a:extLst>
                  <a:ext uri="{0D108BD9-81ED-4DB2-BD59-A6C34878D82A}">
                    <a16:rowId xmlns:a16="http://schemas.microsoft.com/office/drawing/2014/main" val="10000"/>
                  </a:ext>
                </a:extLst>
              </a:tr>
            </a:tbl>
          </a:graphicData>
        </a:graphic>
      </p:graphicFrame>
      <p:sp>
        <p:nvSpPr>
          <p:cNvPr id="30" name="Slide Number Placeholder 3">
            <a:extLst>
              <a:ext uri="{FF2B5EF4-FFF2-40B4-BE49-F238E27FC236}">
                <a16:creationId xmlns:a16="http://schemas.microsoft.com/office/drawing/2014/main" id="{28E1865C-5CB4-4A58-89F4-D2946E458325}"/>
              </a:ext>
            </a:extLst>
          </p:cNvPr>
          <p:cNvSpPr txBox="1">
            <a:spLocks/>
          </p:cNvSpPr>
          <p:nvPr/>
        </p:nvSpPr>
        <p:spPr bwMode="auto">
          <a:xfrm>
            <a:off x="209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78</a:t>
            </a:fld>
            <a:endParaRPr lang="de-DE" dirty="0"/>
          </a:p>
        </p:txBody>
      </p:sp>
    </p:spTree>
    <p:extLst>
      <p:ext uri="{BB962C8B-B14F-4D97-AF65-F5344CB8AC3E}">
        <p14:creationId xmlns:p14="http://schemas.microsoft.com/office/powerpoint/2010/main" val="22059720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 name="Rectangle 14">
            <a:extLst>
              <a:ext uri="{FF2B5EF4-FFF2-40B4-BE49-F238E27FC236}">
                <a16:creationId xmlns:a16="http://schemas.microsoft.com/office/drawing/2014/main" id="{2ED264FA-9A33-4F56-9FFF-7A67181F8C08}"/>
              </a:ext>
            </a:extLst>
          </p:cNvPr>
          <p:cNvSpPr/>
          <p:nvPr/>
        </p:nvSpPr>
        <p:spPr bwMode="auto">
          <a:xfrm>
            <a:off x="1364776" y="5925233"/>
            <a:ext cx="4408227" cy="3898880"/>
          </a:xfrm>
          <a:custGeom>
            <a:avLst/>
            <a:gdLst>
              <a:gd name="connsiteX0" fmla="*/ 0 w 4408227"/>
              <a:gd name="connsiteY0" fmla="*/ 0 h 3898880"/>
              <a:gd name="connsiteX1" fmla="*/ 4408227 w 4408227"/>
              <a:gd name="connsiteY1" fmla="*/ 0 h 3898880"/>
              <a:gd name="connsiteX2" fmla="*/ 4408227 w 4408227"/>
              <a:gd name="connsiteY2" fmla="*/ 3898880 h 3898880"/>
              <a:gd name="connsiteX3" fmla="*/ 0 w 4408227"/>
              <a:gd name="connsiteY3" fmla="*/ 3898880 h 3898880"/>
              <a:gd name="connsiteX4" fmla="*/ 0 w 4408227"/>
              <a:gd name="connsiteY4" fmla="*/ 0 h 389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227" h="3898880" fill="none" extrusionOk="0">
                <a:moveTo>
                  <a:pt x="0" y="0"/>
                </a:moveTo>
                <a:cubicBezTo>
                  <a:pt x="2107212" y="-33775"/>
                  <a:pt x="2209677" y="138873"/>
                  <a:pt x="4408227" y="0"/>
                </a:cubicBezTo>
                <a:cubicBezTo>
                  <a:pt x="4334456" y="1941380"/>
                  <a:pt x="4252344" y="3250906"/>
                  <a:pt x="4408227" y="3898880"/>
                </a:cubicBezTo>
                <a:cubicBezTo>
                  <a:pt x="3915200" y="3761550"/>
                  <a:pt x="1861387" y="3761024"/>
                  <a:pt x="0" y="3898880"/>
                </a:cubicBezTo>
                <a:cubicBezTo>
                  <a:pt x="152408" y="2698861"/>
                  <a:pt x="73868" y="926683"/>
                  <a:pt x="0" y="0"/>
                </a:cubicBezTo>
                <a:close/>
              </a:path>
              <a:path w="4408227" h="3898880" stroke="0" extrusionOk="0">
                <a:moveTo>
                  <a:pt x="0" y="0"/>
                </a:moveTo>
                <a:cubicBezTo>
                  <a:pt x="913679" y="-101487"/>
                  <a:pt x="3200399" y="-162162"/>
                  <a:pt x="4408227" y="0"/>
                </a:cubicBezTo>
                <a:cubicBezTo>
                  <a:pt x="4468940" y="521069"/>
                  <a:pt x="4347155" y="2015001"/>
                  <a:pt x="4408227" y="3898880"/>
                </a:cubicBezTo>
                <a:cubicBezTo>
                  <a:pt x="2332948" y="3948945"/>
                  <a:pt x="447824" y="3740431"/>
                  <a:pt x="0" y="3898880"/>
                </a:cubicBezTo>
                <a:cubicBezTo>
                  <a:pt x="-24452" y="2280991"/>
                  <a:pt x="-67663" y="1685756"/>
                  <a:pt x="0" y="0"/>
                </a:cubicBezTo>
                <a:close/>
              </a:path>
            </a:pathLst>
          </a:custGeom>
          <a:solidFill>
            <a:schemeClr val="accent5">
              <a:lumMod val="20000"/>
              <a:lumOff val="80000"/>
            </a:schemeClr>
          </a:solidFill>
          <a:ln w="25400" cap="flat">
            <a:solidFill>
              <a:schemeClr val="accent5"/>
            </a:solidFill>
            <a:prstDash val="solid"/>
            <a:round/>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8c: Sätze verbinden - Konjunktionen</a:t>
            </a:r>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6" name="Picture 5">
            <a:extLst>
              <a:ext uri="{FF2B5EF4-FFF2-40B4-BE49-F238E27FC236}">
                <a16:creationId xmlns:a16="http://schemas.microsoft.com/office/drawing/2014/main" id="{5CCA3004-CAB0-4195-9EC5-AC19A62B3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615" y="2539844"/>
            <a:ext cx="2218770" cy="2218770"/>
          </a:xfrm>
          <a:prstGeom prst="rect">
            <a:avLst/>
          </a:prstGeom>
        </p:spPr>
      </p:pic>
      <p:pic>
        <p:nvPicPr>
          <p:cNvPr id="14" name="Picture 55" descr="Picture 55">
            <a:extLst>
              <a:ext uri="{FF2B5EF4-FFF2-40B4-BE49-F238E27FC236}">
                <a16:creationId xmlns:a16="http://schemas.microsoft.com/office/drawing/2014/main" id="{7E42B6EF-3796-4EA2-A6DF-6936662E9D63}"/>
              </a:ext>
            </a:extLst>
          </p:cNvPr>
          <p:cNvPicPr>
            <a:picLocks noChangeAspect="1"/>
          </p:cNvPicPr>
          <p:nvPr/>
        </p:nvPicPr>
        <p:blipFill>
          <a:blip r:embed="rId3"/>
          <a:stretch/>
        </p:blipFill>
        <p:spPr bwMode="auto">
          <a:xfrm flipH="1">
            <a:off x="1954971" y="5897937"/>
            <a:ext cx="2649792" cy="3823828"/>
          </a:xfrm>
          <a:prstGeom prst="rect">
            <a:avLst/>
          </a:prstGeom>
          <a:ln w="12700">
            <a:miter lim="400000"/>
          </a:ln>
        </p:spPr>
      </p:pic>
      <p:pic>
        <p:nvPicPr>
          <p:cNvPr id="16" name="Picture 15">
            <a:extLst>
              <a:ext uri="{FF2B5EF4-FFF2-40B4-BE49-F238E27FC236}">
                <a16:creationId xmlns:a16="http://schemas.microsoft.com/office/drawing/2014/main" id="{32590DB3-A094-4C7F-B847-EB0D65932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sp>
        <p:nvSpPr>
          <p:cNvPr id="12" name="Slide Number Placeholder 3">
            <a:extLst>
              <a:ext uri="{FF2B5EF4-FFF2-40B4-BE49-F238E27FC236}">
                <a16:creationId xmlns:a16="http://schemas.microsoft.com/office/drawing/2014/main" id="{6D78D3E8-A1C4-4077-A36C-F33CB2B32802}"/>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79</a:t>
            </a:fld>
            <a:endParaRPr lang="de-DE" dirty="0"/>
          </a:p>
        </p:txBody>
      </p:sp>
    </p:spTree>
    <p:extLst>
      <p:ext uri="{BB962C8B-B14F-4D97-AF65-F5344CB8AC3E}">
        <p14:creationId xmlns:p14="http://schemas.microsoft.com/office/powerpoint/2010/main" val="1801647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5586602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6674331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58" name="TextBox 2"/>
          <p:cNvSpPr txBox="1"/>
          <p:nvPr/>
        </p:nvSpPr>
        <p:spPr bwMode="auto">
          <a:xfrm>
            <a:off x="276344" y="359999"/>
            <a:ext cx="5902019"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9a: Lückentext – Konjunktionen </a:t>
            </a:r>
          </a:p>
        </p:txBody>
      </p:sp>
      <p:sp>
        <p:nvSpPr>
          <p:cNvPr id="1359" name="TextBox 10"/>
          <p:cNvSpPr txBox="1"/>
          <p:nvPr/>
        </p:nvSpPr>
        <p:spPr bwMode="auto">
          <a:xfrm>
            <a:off x="571733" y="5162153"/>
            <a:ext cx="6286267" cy="3894075"/>
          </a:xfrm>
          <a:prstGeom prst="rect">
            <a:avLst/>
          </a:prstGeom>
          <a:ln w="12700">
            <a:miter lim="400000"/>
          </a:ln>
        </p:spPr>
        <p:txBody>
          <a:bodyPr wrap="square" lIns="45718" tIns="45718" rIns="45718" bIns="45718">
            <a:spAutoFit/>
          </a:bodyPr>
          <a:lstStyle>
            <a:lvl1pPr>
              <a:lnSpc>
                <a:spcPct val="200000"/>
              </a:lnSpc>
              <a:spcBef>
                <a:spcPts val="800"/>
              </a:spcBef>
              <a:defRPr sz="1600">
                <a:latin typeface="Fibel Nord"/>
                <a:ea typeface="Fibel Nord"/>
                <a:cs typeface="Fibel Nord"/>
              </a:defRPr>
            </a:lvl1pPr>
          </a:lstStyle>
          <a:p>
            <a:pPr>
              <a:defRPr/>
            </a:pPr>
            <a:r>
              <a:rPr lang="de-DE" sz="1800" spc="50" dirty="0"/>
              <a:t>Ela Blüte</a:t>
            </a:r>
            <a:r>
              <a:rPr sz="1800" spc="50" dirty="0"/>
              <a:t> </a:t>
            </a:r>
            <a:r>
              <a:rPr sz="1800" spc="50" dirty="0" err="1"/>
              <a:t>ist</a:t>
            </a:r>
            <a:r>
              <a:rPr sz="1800" spc="50" dirty="0"/>
              <a:t> 200 Jahre alt. </a:t>
            </a:r>
            <a:r>
              <a:rPr sz="1800" spc="50" dirty="0" err="1"/>
              <a:t>Ihre</a:t>
            </a:r>
            <a:r>
              <a:rPr sz="1800" spc="50" dirty="0"/>
              <a:t> </a:t>
            </a:r>
            <a:r>
              <a:rPr sz="1800" spc="50" dirty="0" err="1"/>
              <a:t>Haare</a:t>
            </a:r>
            <a:r>
              <a:rPr sz="1800" spc="50" dirty="0"/>
              <a:t> </a:t>
            </a:r>
            <a:r>
              <a:rPr sz="1800" spc="50" dirty="0" err="1"/>
              <a:t>sind</a:t>
            </a:r>
            <a:r>
              <a:rPr sz="1800" spc="50" dirty="0"/>
              <a:t> </a:t>
            </a:r>
            <a:r>
              <a:rPr sz="1800" spc="50" dirty="0" err="1"/>
              <a:t>besonders</a:t>
            </a:r>
            <a:r>
              <a:rPr sz="1800" spc="50" dirty="0"/>
              <a:t>, </a:t>
            </a:r>
            <a:r>
              <a:rPr lang="de-DE" sz="1800" spc="-150" dirty="0"/>
              <a:t>________________</a:t>
            </a:r>
            <a:r>
              <a:rPr sz="1800" spc="50" dirty="0"/>
              <a:t> </a:t>
            </a:r>
            <a:r>
              <a:rPr sz="1800" spc="50" dirty="0" err="1"/>
              <a:t>sie</a:t>
            </a:r>
            <a:r>
              <a:rPr sz="1800" spc="50" dirty="0"/>
              <a:t> </a:t>
            </a:r>
            <a:r>
              <a:rPr sz="1800" spc="50" dirty="0" err="1"/>
              <a:t>stehen</a:t>
            </a:r>
            <a:r>
              <a:rPr sz="1800" spc="50" dirty="0"/>
              <a:t> </a:t>
            </a:r>
            <a:r>
              <a:rPr sz="1800" spc="50" dirty="0" err="1"/>
              <a:t>nach</a:t>
            </a:r>
            <a:r>
              <a:rPr sz="1800" spc="50" dirty="0"/>
              <a:t> </a:t>
            </a:r>
            <a:r>
              <a:rPr sz="1800" spc="50" dirty="0" err="1"/>
              <a:t>oben</a:t>
            </a:r>
            <a:r>
              <a:rPr sz="1800" spc="50" dirty="0"/>
              <a:t> ab. </a:t>
            </a:r>
            <a:r>
              <a:rPr sz="1800" spc="50" dirty="0" err="1"/>
              <a:t>Ihre</a:t>
            </a:r>
            <a:r>
              <a:rPr sz="1800" spc="50" dirty="0"/>
              <a:t> </a:t>
            </a:r>
            <a:r>
              <a:rPr sz="1800" spc="50" dirty="0" err="1"/>
              <a:t>Augen</a:t>
            </a:r>
            <a:r>
              <a:rPr sz="1800" spc="50" dirty="0"/>
              <a:t> </a:t>
            </a:r>
            <a:r>
              <a:rPr lang="de-DE" sz="1800" spc="-150" dirty="0"/>
              <a:t>________________</a:t>
            </a:r>
            <a:r>
              <a:rPr sz="1800" spc="50" dirty="0"/>
              <a:t> </a:t>
            </a:r>
            <a:r>
              <a:rPr sz="1800" spc="50" dirty="0" err="1"/>
              <a:t>ihre</a:t>
            </a:r>
            <a:r>
              <a:rPr sz="1800" spc="50" dirty="0"/>
              <a:t> </a:t>
            </a:r>
            <a:r>
              <a:rPr sz="1800" spc="50" dirty="0" err="1"/>
              <a:t>Haare</a:t>
            </a:r>
            <a:r>
              <a:rPr sz="1800" spc="50" dirty="0"/>
              <a:t> </a:t>
            </a:r>
            <a:r>
              <a:rPr sz="1800" spc="50" dirty="0" err="1"/>
              <a:t>sind</a:t>
            </a:r>
            <a:r>
              <a:rPr sz="1800" spc="50" dirty="0"/>
              <a:t> </a:t>
            </a:r>
            <a:r>
              <a:rPr sz="1800" spc="50" dirty="0" err="1"/>
              <a:t>hellblau</a:t>
            </a:r>
            <a:r>
              <a:rPr sz="1800" spc="50" dirty="0"/>
              <a:t>. </a:t>
            </a:r>
            <a:r>
              <a:rPr lang="de-DE" sz="1800" spc="50" dirty="0"/>
              <a:t>Ela</a:t>
            </a:r>
            <a:r>
              <a:rPr sz="1800" spc="50" dirty="0"/>
              <a:t>s </a:t>
            </a:r>
            <a:r>
              <a:rPr sz="1800" spc="50" dirty="0" err="1"/>
              <a:t>Nase</a:t>
            </a:r>
            <a:r>
              <a:rPr sz="1800" spc="50" dirty="0"/>
              <a:t> </a:t>
            </a:r>
            <a:r>
              <a:rPr lang="de-DE" sz="1800" spc="-150" dirty="0"/>
              <a:t>________________</a:t>
            </a:r>
            <a:r>
              <a:rPr sz="1800" spc="50" dirty="0"/>
              <a:t> Kopf </a:t>
            </a:r>
            <a:r>
              <a:rPr sz="1800" spc="50" dirty="0" err="1"/>
              <a:t>sind</a:t>
            </a:r>
            <a:r>
              <a:rPr sz="1800" spc="50" dirty="0"/>
              <a:t> </a:t>
            </a:r>
            <a:r>
              <a:rPr sz="1800" spc="50" dirty="0" err="1"/>
              <a:t>rund</a:t>
            </a:r>
            <a:r>
              <a:rPr sz="1800" spc="50" dirty="0"/>
              <a:t>, </a:t>
            </a:r>
            <a:r>
              <a:rPr lang="de-DE" sz="1800" spc="-150" dirty="0"/>
              <a:t>________________</a:t>
            </a:r>
            <a:r>
              <a:rPr sz="1800" spc="50" dirty="0"/>
              <a:t> </a:t>
            </a:r>
            <a:r>
              <a:rPr sz="1800" spc="50" dirty="0" err="1"/>
              <a:t>ihre</a:t>
            </a:r>
            <a:r>
              <a:rPr sz="1800" spc="50" dirty="0"/>
              <a:t> </a:t>
            </a:r>
            <a:r>
              <a:rPr sz="1800" spc="50" dirty="0" err="1"/>
              <a:t>Ohren</a:t>
            </a:r>
            <a:r>
              <a:rPr sz="1800" spc="50" dirty="0"/>
              <a:t> </a:t>
            </a:r>
            <a:r>
              <a:rPr sz="1800" spc="50" dirty="0" err="1"/>
              <a:t>sind</a:t>
            </a:r>
            <a:r>
              <a:rPr sz="1800" spc="50" dirty="0"/>
              <a:t> spitz. Sie </a:t>
            </a:r>
            <a:r>
              <a:rPr sz="1800" spc="50" dirty="0" err="1"/>
              <a:t>trägt</a:t>
            </a:r>
            <a:r>
              <a:rPr sz="1800" spc="50" dirty="0"/>
              <a:t> </a:t>
            </a:r>
            <a:r>
              <a:rPr sz="1800" spc="50" dirty="0" err="1"/>
              <a:t>einen</a:t>
            </a:r>
            <a:r>
              <a:rPr sz="1800" spc="50" dirty="0"/>
              <a:t> rosa </a:t>
            </a:r>
            <a:r>
              <a:rPr sz="1800" spc="50" dirty="0" err="1"/>
              <a:t>Umhang</a:t>
            </a:r>
            <a:r>
              <a:rPr sz="1800" spc="50" dirty="0"/>
              <a:t> </a:t>
            </a:r>
            <a:r>
              <a:rPr lang="de-DE" sz="1800" spc="-150" dirty="0"/>
              <a:t>________________</a:t>
            </a:r>
            <a:r>
              <a:rPr sz="1800" spc="50" dirty="0"/>
              <a:t> rosa </a:t>
            </a:r>
            <a:r>
              <a:rPr sz="1800" spc="50" dirty="0" err="1"/>
              <a:t>Ohrringe</a:t>
            </a:r>
            <a:r>
              <a:rPr sz="1800" spc="50" dirty="0"/>
              <a:t>, </a:t>
            </a:r>
            <a:r>
              <a:rPr lang="de-DE" sz="1800" spc="-150" dirty="0"/>
              <a:t>________________</a:t>
            </a:r>
            <a:r>
              <a:rPr sz="1800" spc="50" dirty="0"/>
              <a:t> </a:t>
            </a:r>
            <a:r>
              <a:rPr sz="1800" spc="50" dirty="0" err="1"/>
              <a:t>sie</a:t>
            </a:r>
            <a:r>
              <a:rPr sz="1800" spc="50" dirty="0"/>
              <a:t> mag die </a:t>
            </a:r>
            <a:r>
              <a:rPr sz="1800" spc="50" dirty="0" err="1"/>
              <a:t>Farbe</a:t>
            </a:r>
            <a:r>
              <a:rPr sz="1800" spc="50" dirty="0"/>
              <a:t>. </a:t>
            </a:r>
            <a:r>
              <a:rPr lang="de-DE" sz="1800" spc="50" dirty="0"/>
              <a:t>Ela </a:t>
            </a:r>
            <a:r>
              <a:rPr sz="1800" spc="50" dirty="0" err="1"/>
              <a:t>ist</a:t>
            </a:r>
            <a:r>
              <a:rPr sz="1800" spc="50" dirty="0"/>
              <a:t> </a:t>
            </a:r>
            <a:r>
              <a:rPr sz="1800" spc="50" dirty="0" err="1"/>
              <a:t>nicht</a:t>
            </a:r>
            <a:r>
              <a:rPr sz="1800" spc="50" dirty="0"/>
              <a:t> </a:t>
            </a:r>
            <a:r>
              <a:rPr sz="1800" spc="50" dirty="0" err="1"/>
              <a:t>böse</a:t>
            </a:r>
            <a:r>
              <a:rPr sz="1800" spc="50" dirty="0"/>
              <a:t> </a:t>
            </a:r>
            <a:r>
              <a:rPr lang="de-DE" sz="1800" spc="-150" dirty="0"/>
              <a:t>________________</a:t>
            </a:r>
            <a:r>
              <a:rPr sz="1800" spc="50" dirty="0"/>
              <a:t> </a:t>
            </a:r>
            <a:r>
              <a:rPr sz="1800" spc="50" dirty="0" err="1"/>
              <a:t>gemein</a:t>
            </a:r>
            <a:r>
              <a:rPr sz="1800" spc="50" dirty="0"/>
              <a:t>, </a:t>
            </a:r>
            <a:r>
              <a:rPr lang="de-DE" sz="1800" spc="-150" dirty="0"/>
              <a:t>________________</a:t>
            </a:r>
            <a:r>
              <a:rPr sz="1800" spc="50" dirty="0"/>
              <a:t> </a:t>
            </a:r>
            <a:r>
              <a:rPr sz="1800" spc="50" dirty="0" err="1"/>
              <a:t>ehrlich</a:t>
            </a:r>
            <a:r>
              <a:rPr sz="1800" spc="50" dirty="0"/>
              <a:t> </a:t>
            </a:r>
            <a:r>
              <a:rPr lang="de-DE" sz="1800" spc="-150" dirty="0"/>
              <a:t>________________</a:t>
            </a:r>
            <a:r>
              <a:rPr sz="1800" spc="50" dirty="0"/>
              <a:t> </a:t>
            </a:r>
            <a:r>
              <a:rPr sz="1800" spc="50" dirty="0" err="1"/>
              <a:t>freundlich</a:t>
            </a:r>
            <a:r>
              <a:rPr sz="1800" spc="50" dirty="0"/>
              <a:t>.</a:t>
            </a:r>
          </a:p>
        </p:txBody>
      </p:sp>
      <p:pic>
        <p:nvPicPr>
          <p:cNvPr id="1360" name="Picture 22" descr="Picture 22"/>
          <p:cNvPicPr>
            <a:picLocks noChangeAspect="1"/>
          </p:cNvPicPr>
          <p:nvPr/>
        </p:nvPicPr>
        <p:blipFill>
          <a:blip r:embed="rId2"/>
          <a:stretch/>
        </p:blipFill>
        <p:spPr bwMode="auto">
          <a:xfrm>
            <a:off x="4106684" y="2159225"/>
            <a:ext cx="2033609" cy="2971482"/>
          </a:xfrm>
          <a:prstGeom prst="rect">
            <a:avLst/>
          </a:prstGeom>
          <a:ln w="12700">
            <a:miter lim="400000"/>
          </a:ln>
        </p:spPr>
      </p:pic>
      <p:graphicFrame>
        <p:nvGraphicFramePr>
          <p:cNvPr id="1361" name="Table 3"/>
          <p:cNvGraphicFramePr>
            <a:graphicFrameLocks/>
          </p:cNvGraphicFramePr>
          <p:nvPr>
            <p:extLst>
              <p:ext uri="{D42A27DB-BD31-4B8C-83A1-F6EECF244321}">
                <p14:modId xmlns:p14="http://schemas.microsoft.com/office/powerpoint/2010/main" val="2265749512"/>
              </p:ext>
            </p:extLst>
          </p:nvPr>
        </p:nvGraphicFramePr>
        <p:xfrm>
          <a:off x="854855" y="2762852"/>
          <a:ext cx="2567218" cy="1483360"/>
        </p:xfrm>
        <a:graphic>
          <a:graphicData uri="http://schemas.openxmlformats.org/drawingml/2006/table">
            <a:tbl>
              <a:tblPr>
                <a:tableStyleId>{4C3C2611-4C71-4FC5-86AE-919BDF0F9419}</a:tableStyleId>
              </a:tblPr>
              <a:tblGrid>
                <a:gridCol w="2567218">
                  <a:extLst>
                    <a:ext uri="{9D8B030D-6E8A-4147-A177-3AD203B41FA5}">
                      <a16:colId xmlns:a16="http://schemas.microsoft.com/office/drawing/2014/main" val="20000"/>
                    </a:ext>
                  </a:extLst>
                </a:gridCol>
              </a:tblGrid>
              <a:tr h="370840">
                <a:tc>
                  <a:txBody>
                    <a:bodyPr/>
                    <a:lstStyle/>
                    <a:p>
                      <a:pPr algn="ctr" defTabSz="685800">
                        <a:defRPr sz="1800"/>
                      </a:pPr>
                      <a:r>
                        <a:rPr sz="1800" spc="50" baseline="0" dirty="0">
                          <a:latin typeface="Fibel Nord"/>
                          <a:ea typeface="Fibel Nord"/>
                          <a:cs typeface="Fibel Nord"/>
                        </a:rPr>
                        <a:t>und</a:t>
                      </a:r>
                      <a:endParaRPr sz="1800" spc="50" baseline="0" dirty="0"/>
                    </a:p>
                  </a:txBody>
                  <a:tcPr marL="45720" marR="45720"/>
                </a:tc>
                <a:extLst>
                  <a:ext uri="{0D108BD9-81ED-4DB2-BD59-A6C34878D82A}">
                    <a16:rowId xmlns:a16="http://schemas.microsoft.com/office/drawing/2014/main" val="10000"/>
                  </a:ext>
                </a:extLst>
              </a:tr>
              <a:tr h="370840">
                <a:tc>
                  <a:txBody>
                    <a:bodyPr/>
                    <a:lstStyle/>
                    <a:p>
                      <a:pPr algn="ctr" defTabSz="685800">
                        <a:defRPr sz="1800"/>
                      </a:pPr>
                      <a:r>
                        <a:rPr sz="1800" spc="50" baseline="0">
                          <a:latin typeface="Fibel Nord"/>
                          <a:ea typeface="Fibel Nord"/>
                          <a:cs typeface="Fibel Nord"/>
                        </a:rPr>
                        <a:t>aber</a:t>
                      </a:r>
                      <a:endParaRPr sz="1800" spc="50" baseline="0"/>
                    </a:p>
                  </a:txBody>
                  <a:tcPr marL="45720" marR="45720"/>
                </a:tc>
                <a:extLst>
                  <a:ext uri="{0D108BD9-81ED-4DB2-BD59-A6C34878D82A}">
                    <a16:rowId xmlns:a16="http://schemas.microsoft.com/office/drawing/2014/main" val="10001"/>
                  </a:ext>
                </a:extLst>
              </a:tr>
              <a:tr h="370840">
                <a:tc>
                  <a:txBody>
                    <a:bodyPr/>
                    <a:lstStyle/>
                    <a:p>
                      <a:pPr algn="ctr" defTabSz="685800">
                        <a:defRPr sz="1800"/>
                      </a:pPr>
                      <a:r>
                        <a:rPr sz="1800" spc="50" baseline="0">
                          <a:latin typeface="Fibel Nord"/>
                          <a:ea typeface="Fibel Nord"/>
                          <a:cs typeface="Fibel Nord"/>
                        </a:rPr>
                        <a:t>sondern</a:t>
                      </a:r>
                      <a:endParaRPr sz="1800" spc="50" baseline="0"/>
                    </a:p>
                  </a:txBody>
                  <a:tcPr marL="45720" marR="45720"/>
                </a:tc>
                <a:extLst>
                  <a:ext uri="{0D108BD9-81ED-4DB2-BD59-A6C34878D82A}">
                    <a16:rowId xmlns:a16="http://schemas.microsoft.com/office/drawing/2014/main" val="10002"/>
                  </a:ext>
                </a:extLst>
              </a:tr>
              <a:tr h="370840">
                <a:tc>
                  <a:txBody>
                    <a:bodyPr/>
                    <a:lstStyle/>
                    <a:p>
                      <a:pPr algn="ctr" defTabSz="685800">
                        <a:defRPr sz="1800"/>
                      </a:pPr>
                      <a:r>
                        <a:rPr sz="1800" spc="50" baseline="0" dirty="0" err="1">
                          <a:latin typeface="Fibel Nord"/>
                          <a:ea typeface="Fibel Nord"/>
                          <a:cs typeface="Fibel Nord"/>
                        </a:rPr>
                        <a:t>denn</a:t>
                      </a:r>
                      <a:endParaRPr sz="1800" spc="50" baseline="0" dirty="0"/>
                    </a:p>
                  </a:txBody>
                  <a:tcPr marL="45720" marR="45720"/>
                </a:tc>
                <a:extLst>
                  <a:ext uri="{0D108BD9-81ED-4DB2-BD59-A6C34878D82A}">
                    <a16:rowId xmlns:a16="http://schemas.microsoft.com/office/drawing/2014/main" val="10003"/>
                  </a:ext>
                </a:extLst>
              </a:tr>
            </a:tbl>
          </a:graphicData>
        </a:graphic>
      </p:graphicFrame>
      <p:grpSp>
        <p:nvGrpSpPr>
          <p:cNvPr id="1377" name="Gruppieren 4"/>
          <p:cNvGrpSpPr/>
          <p:nvPr/>
        </p:nvGrpSpPr>
        <p:grpSpPr bwMode="auto">
          <a:xfrm>
            <a:off x="466098" y="1366122"/>
            <a:ext cx="5951574" cy="931704"/>
            <a:chOff x="0" y="0"/>
            <a:chExt cx="5951574" cy="931701"/>
          </a:xfrm>
        </p:grpSpPr>
        <p:sp>
          <p:nvSpPr>
            <p:cNvPr id="1373" name="TextBox 25"/>
            <p:cNvSpPr txBox="1"/>
            <p:nvPr/>
          </p:nvSpPr>
          <p:spPr bwMode="auto">
            <a:xfrm>
              <a:off x="396602" y="8378"/>
              <a:ext cx="5554972" cy="923323"/>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lang="de-DE" spc="50" dirty="0"/>
                <a:t>Fülle die Lücken im Text mit der passenden Konjunktion aus dem Kasten aus. Jede Konjunktion sollte mindestens einmal verwendet werden.</a:t>
              </a:r>
            </a:p>
          </p:txBody>
        </p:sp>
        <p:grpSp>
          <p:nvGrpSpPr>
            <p:cNvPr id="1376" name="Oval 26"/>
            <p:cNvGrpSpPr/>
            <p:nvPr/>
          </p:nvGrpSpPr>
          <p:grpSpPr bwMode="auto">
            <a:xfrm>
              <a:off x="0" y="0"/>
              <a:ext cx="360000" cy="370836"/>
              <a:chOff x="0" y="0"/>
              <a:chExt cx="359999" cy="370835"/>
            </a:xfrm>
          </p:grpSpPr>
          <p:sp>
            <p:nvSpPr>
              <p:cNvPr id="1374" name="Circle"/>
              <p:cNvSpPr/>
              <p:nvPr/>
            </p:nvSpPr>
            <p:spPr bwMode="auto">
              <a:xfrm>
                <a:off x="0" y="8373"/>
                <a:ext cx="360000" cy="360001"/>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375" name="1"/>
              <p:cNvSpPr txBox="1"/>
              <p:nvPr/>
            </p:nvSpPr>
            <p:spPr bwMode="auto">
              <a:xfrm>
                <a:off x="105635" y="0"/>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pSp>
      <p:sp>
        <p:nvSpPr>
          <p:cNvPr id="19" name="Rectangle 7">
            <a:extLst>
              <a:ext uri="{FF2B5EF4-FFF2-40B4-BE49-F238E27FC236}">
                <a16:creationId xmlns:a16="http://schemas.microsoft.com/office/drawing/2014/main" id="{B136F8BF-F579-4435-AAE5-3C529D20C6FC}"/>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4" name="TextBox 45">
            <a:extLst>
              <a:ext uri="{FF2B5EF4-FFF2-40B4-BE49-F238E27FC236}">
                <a16:creationId xmlns:a16="http://schemas.microsoft.com/office/drawing/2014/main" id="{E05BEF9D-8DD6-491A-A38A-B85B06CFD924}"/>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6" name="Slide Number Placeholder 3">
            <a:extLst>
              <a:ext uri="{FF2B5EF4-FFF2-40B4-BE49-F238E27FC236}">
                <a16:creationId xmlns:a16="http://schemas.microsoft.com/office/drawing/2014/main" id="{5E2A8CE0-8A55-4F46-8FB3-9C202C9B229D}"/>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81</a:t>
            </a:fld>
            <a:endParaRPr lang="de-DE"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231640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 name="Rectangle 14">
            <a:extLst>
              <a:ext uri="{FF2B5EF4-FFF2-40B4-BE49-F238E27FC236}">
                <a16:creationId xmlns:a16="http://schemas.microsoft.com/office/drawing/2014/main" id="{50E44025-2D4D-4D4B-B56E-48CAC743246C}"/>
              </a:ext>
            </a:extLst>
          </p:cNvPr>
          <p:cNvSpPr/>
          <p:nvPr/>
        </p:nvSpPr>
        <p:spPr bwMode="auto">
          <a:xfrm>
            <a:off x="1364776" y="5911585"/>
            <a:ext cx="4408227" cy="3898880"/>
          </a:xfrm>
          <a:custGeom>
            <a:avLst/>
            <a:gdLst>
              <a:gd name="connsiteX0" fmla="*/ 0 w 4408227"/>
              <a:gd name="connsiteY0" fmla="*/ 0 h 3898880"/>
              <a:gd name="connsiteX1" fmla="*/ 4408227 w 4408227"/>
              <a:gd name="connsiteY1" fmla="*/ 0 h 3898880"/>
              <a:gd name="connsiteX2" fmla="*/ 4408227 w 4408227"/>
              <a:gd name="connsiteY2" fmla="*/ 3898880 h 3898880"/>
              <a:gd name="connsiteX3" fmla="*/ 0 w 4408227"/>
              <a:gd name="connsiteY3" fmla="*/ 3898880 h 3898880"/>
              <a:gd name="connsiteX4" fmla="*/ 0 w 4408227"/>
              <a:gd name="connsiteY4" fmla="*/ 0 h 389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227" h="3898880" fill="none" extrusionOk="0">
                <a:moveTo>
                  <a:pt x="0" y="0"/>
                </a:moveTo>
                <a:cubicBezTo>
                  <a:pt x="2107212" y="-33775"/>
                  <a:pt x="2209677" y="138873"/>
                  <a:pt x="4408227" y="0"/>
                </a:cubicBezTo>
                <a:cubicBezTo>
                  <a:pt x="4334456" y="1941380"/>
                  <a:pt x="4252344" y="3250906"/>
                  <a:pt x="4408227" y="3898880"/>
                </a:cubicBezTo>
                <a:cubicBezTo>
                  <a:pt x="3915200" y="3761550"/>
                  <a:pt x="1861387" y="3761024"/>
                  <a:pt x="0" y="3898880"/>
                </a:cubicBezTo>
                <a:cubicBezTo>
                  <a:pt x="152408" y="2698861"/>
                  <a:pt x="73868" y="926683"/>
                  <a:pt x="0" y="0"/>
                </a:cubicBezTo>
                <a:close/>
              </a:path>
              <a:path w="4408227" h="3898880" stroke="0" extrusionOk="0">
                <a:moveTo>
                  <a:pt x="0" y="0"/>
                </a:moveTo>
                <a:cubicBezTo>
                  <a:pt x="913679" y="-101487"/>
                  <a:pt x="3200399" y="-162162"/>
                  <a:pt x="4408227" y="0"/>
                </a:cubicBezTo>
                <a:cubicBezTo>
                  <a:pt x="4468940" y="521069"/>
                  <a:pt x="4347155" y="2015001"/>
                  <a:pt x="4408227" y="3898880"/>
                </a:cubicBezTo>
                <a:cubicBezTo>
                  <a:pt x="2332948" y="3948945"/>
                  <a:pt x="447824" y="3740431"/>
                  <a:pt x="0" y="3898880"/>
                </a:cubicBezTo>
                <a:cubicBezTo>
                  <a:pt x="-24452" y="2280991"/>
                  <a:pt x="-67663" y="1685756"/>
                  <a:pt x="0" y="0"/>
                </a:cubicBezTo>
                <a:close/>
              </a:path>
            </a:pathLst>
          </a:custGeom>
          <a:solidFill>
            <a:schemeClr val="accent5">
              <a:lumMod val="20000"/>
              <a:lumOff val="80000"/>
            </a:schemeClr>
          </a:solidFill>
          <a:ln w="25400" cap="flat">
            <a:solidFill>
              <a:schemeClr val="accent5"/>
            </a:solidFill>
            <a:prstDash val="solid"/>
            <a:round/>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9a: Lückentext – Konjunktionen </a:t>
            </a:r>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5" name="Picture 4">
            <a:extLst>
              <a:ext uri="{FF2B5EF4-FFF2-40B4-BE49-F238E27FC236}">
                <a16:creationId xmlns:a16="http://schemas.microsoft.com/office/drawing/2014/main" id="{996A5286-1324-4230-BD80-BE5A87466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615" y="2568671"/>
            <a:ext cx="2218769" cy="2218769"/>
          </a:xfrm>
          <a:prstGeom prst="rect">
            <a:avLst/>
          </a:prstGeom>
        </p:spPr>
      </p:pic>
      <p:pic>
        <p:nvPicPr>
          <p:cNvPr id="13" name="Picture 22" descr="Picture 22">
            <a:extLst>
              <a:ext uri="{FF2B5EF4-FFF2-40B4-BE49-F238E27FC236}">
                <a16:creationId xmlns:a16="http://schemas.microsoft.com/office/drawing/2014/main" id="{8AC9A86E-A2B8-47BB-BA44-808B62AA1E47}"/>
              </a:ext>
            </a:extLst>
          </p:cNvPr>
          <p:cNvPicPr>
            <a:picLocks noChangeAspect="1"/>
          </p:cNvPicPr>
          <p:nvPr/>
        </p:nvPicPr>
        <p:blipFill>
          <a:blip r:embed="rId3"/>
          <a:stretch/>
        </p:blipFill>
        <p:spPr bwMode="auto">
          <a:xfrm>
            <a:off x="2321821" y="6178317"/>
            <a:ext cx="2431959" cy="35535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D0D02164-760E-4C29-8959-C78D7D54C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sp>
        <p:nvSpPr>
          <p:cNvPr id="12" name="Slide Number Placeholder 3">
            <a:extLst>
              <a:ext uri="{FF2B5EF4-FFF2-40B4-BE49-F238E27FC236}">
                <a16:creationId xmlns:a16="http://schemas.microsoft.com/office/drawing/2014/main" id="{6C7EAD80-54A3-4379-AF8A-C2703097290B}"/>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83</a:t>
            </a:fld>
            <a:endParaRPr lang="de-DE" dirty="0"/>
          </a:p>
        </p:txBody>
      </p:sp>
    </p:spTree>
    <p:extLst>
      <p:ext uri="{BB962C8B-B14F-4D97-AF65-F5344CB8AC3E}">
        <p14:creationId xmlns:p14="http://schemas.microsoft.com/office/powerpoint/2010/main" val="19993453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4430505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11" name="TextBox 2"/>
          <p:cNvSpPr txBox="1"/>
          <p:nvPr/>
        </p:nvSpPr>
        <p:spPr bwMode="auto">
          <a:xfrm>
            <a:off x="258848" y="423499"/>
            <a:ext cx="5919515"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9b: Lückentext – Konjunktionen </a:t>
            </a:r>
            <a:endParaRPr sz="2200" spc="50" dirty="0"/>
          </a:p>
        </p:txBody>
      </p:sp>
      <p:sp>
        <p:nvSpPr>
          <p:cNvPr id="1312" name="TextBox 10"/>
          <p:cNvSpPr txBox="1"/>
          <p:nvPr/>
        </p:nvSpPr>
        <p:spPr bwMode="auto">
          <a:xfrm>
            <a:off x="471486" y="5085358"/>
            <a:ext cx="6386514" cy="4448073"/>
          </a:xfrm>
          <a:prstGeom prst="rect">
            <a:avLst/>
          </a:prstGeom>
          <a:ln w="12700">
            <a:miter lim="400000"/>
          </a:ln>
        </p:spPr>
        <p:txBody>
          <a:bodyPr wrap="square" lIns="45718" tIns="45718" rIns="45718" bIns="45718">
            <a:spAutoFit/>
          </a:bodyPr>
          <a:lstStyle>
            <a:lvl1pPr>
              <a:lnSpc>
                <a:spcPct val="200000"/>
              </a:lnSpc>
              <a:spcBef>
                <a:spcPts val="800"/>
              </a:spcBef>
              <a:defRPr sz="1600">
                <a:latin typeface="Fibel Nord"/>
                <a:ea typeface="Fibel Nord"/>
                <a:cs typeface="Fibel Nord"/>
              </a:defRPr>
            </a:lvl1pPr>
          </a:lstStyle>
          <a:p>
            <a:pPr>
              <a:defRPr/>
            </a:pPr>
            <a:r>
              <a:rPr lang="de-DE" sz="1800" spc="50" dirty="0"/>
              <a:t>Ela Blüte </a:t>
            </a:r>
            <a:r>
              <a:rPr sz="1800" spc="50" dirty="0" err="1"/>
              <a:t>ist</a:t>
            </a:r>
            <a:r>
              <a:rPr sz="1800" spc="50" dirty="0"/>
              <a:t> 200 Jahre al</a:t>
            </a:r>
            <a:r>
              <a:rPr lang="de-DE" sz="1800" spc="50" dirty="0"/>
              <a:t>t</a:t>
            </a:r>
            <a:r>
              <a:rPr sz="1800" spc="50" dirty="0"/>
              <a:t>. </a:t>
            </a:r>
            <a:r>
              <a:rPr sz="1800" spc="50" dirty="0" err="1"/>
              <a:t>Ihre</a:t>
            </a:r>
            <a:r>
              <a:rPr sz="1800" spc="50" dirty="0"/>
              <a:t> </a:t>
            </a:r>
            <a:r>
              <a:rPr sz="1800" spc="50" dirty="0" err="1"/>
              <a:t>Haare</a:t>
            </a:r>
            <a:r>
              <a:rPr sz="1800" spc="50" dirty="0"/>
              <a:t> </a:t>
            </a:r>
            <a:r>
              <a:rPr sz="1800" spc="50" dirty="0" err="1"/>
              <a:t>sind</a:t>
            </a:r>
            <a:r>
              <a:rPr sz="1800" spc="50" dirty="0"/>
              <a:t> </a:t>
            </a:r>
            <a:r>
              <a:rPr sz="1800" spc="50" dirty="0" err="1"/>
              <a:t>besonders</a:t>
            </a:r>
            <a:r>
              <a:rPr sz="1800" spc="50" dirty="0"/>
              <a:t>, </a:t>
            </a:r>
            <a:r>
              <a:rPr lang="de-DE" sz="1800" spc="-150" dirty="0"/>
              <a:t>________________</a:t>
            </a:r>
            <a:r>
              <a:rPr sz="1800" spc="50" dirty="0"/>
              <a:t> </a:t>
            </a:r>
            <a:r>
              <a:rPr sz="1800" spc="50" dirty="0" err="1"/>
              <a:t>sie</a:t>
            </a:r>
            <a:r>
              <a:rPr sz="1800" spc="50" dirty="0"/>
              <a:t> </a:t>
            </a:r>
            <a:r>
              <a:rPr sz="1800" spc="50" dirty="0" err="1"/>
              <a:t>stehen</a:t>
            </a:r>
            <a:r>
              <a:rPr sz="1800" spc="50" dirty="0"/>
              <a:t> </a:t>
            </a:r>
            <a:r>
              <a:rPr sz="1800" spc="50" dirty="0" err="1"/>
              <a:t>nach</a:t>
            </a:r>
            <a:r>
              <a:rPr sz="1800" spc="50" dirty="0"/>
              <a:t> </a:t>
            </a:r>
            <a:r>
              <a:rPr sz="1800" spc="50" dirty="0" err="1"/>
              <a:t>oben</a:t>
            </a:r>
            <a:r>
              <a:rPr sz="1800" spc="50" dirty="0"/>
              <a:t> ab. </a:t>
            </a:r>
            <a:r>
              <a:rPr sz="1800" spc="50" dirty="0" err="1"/>
              <a:t>Ihre</a:t>
            </a:r>
            <a:r>
              <a:rPr sz="1800" spc="50" dirty="0"/>
              <a:t> </a:t>
            </a:r>
            <a:r>
              <a:rPr sz="1800" spc="50" dirty="0" err="1"/>
              <a:t>Haare</a:t>
            </a:r>
            <a:r>
              <a:rPr sz="1800" spc="50" dirty="0"/>
              <a:t> </a:t>
            </a:r>
            <a:r>
              <a:rPr sz="1800" spc="50" dirty="0" err="1"/>
              <a:t>müssen</a:t>
            </a:r>
            <a:r>
              <a:rPr sz="1800" spc="50" dirty="0"/>
              <a:t> </a:t>
            </a:r>
            <a:r>
              <a:rPr sz="1800" spc="50" dirty="0" err="1"/>
              <a:t>abstehen</a:t>
            </a:r>
            <a:r>
              <a:rPr sz="1800" spc="50" dirty="0"/>
              <a:t>, </a:t>
            </a:r>
            <a:r>
              <a:rPr lang="de-DE" sz="1800" spc="-150" dirty="0"/>
              <a:t>________________</a:t>
            </a:r>
            <a:r>
              <a:rPr sz="1800" spc="50" dirty="0"/>
              <a:t> </a:t>
            </a:r>
            <a:r>
              <a:rPr sz="1800" spc="50" dirty="0" err="1"/>
              <a:t>sie</a:t>
            </a:r>
            <a:r>
              <a:rPr sz="1800" spc="50" dirty="0"/>
              <a:t> </a:t>
            </a:r>
            <a:r>
              <a:rPr sz="1800" spc="50" dirty="0" err="1"/>
              <a:t>besser</a:t>
            </a:r>
            <a:r>
              <a:rPr sz="1800" spc="50" dirty="0"/>
              <a:t> </a:t>
            </a:r>
            <a:r>
              <a:rPr sz="1800" spc="50" dirty="0" err="1"/>
              <a:t>hören</a:t>
            </a:r>
            <a:r>
              <a:rPr sz="1800" spc="50" dirty="0"/>
              <a:t> </a:t>
            </a:r>
            <a:r>
              <a:rPr sz="1800" spc="50" dirty="0" err="1"/>
              <a:t>kann</a:t>
            </a:r>
            <a:r>
              <a:rPr sz="1800" spc="50" dirty="0"/>
              <a:t>. </a:t>
            </a:r>
            <a:r>
              <a:rPr sz="1800" spc="50" dirty="0" err="1"/>
              <a:t>Ihre</a:t>
            </a:r>
            <a:r>
              <a:rPr sz="1800" spc="50" dirty="0"/>
              <a:t> </a:t>
            </a:r>
            <a:r>
              <a:rPr sz="1800" spc="50" dirty="0" err="1"/>
              <a:t>Augen</a:t>
            </a:r>
            <a:r>
              <a:rPr sz="1800" spc="50" dirty="0"/>
              <a:t> </a:t>
            </a:r>
            <a:r>
              <a:rPr lang="de-DE" sz="1800" spc="-150" dirty="0"/>
              <a:t>________________</a:t>
            </a:r>
            <a:r>
              <a:rPr sz="1800" spc="50" dirty="0"/>
              <a:t> </a:t>
            </a:r>
            <a:r>
              <a:rPr sz="1800" spc="50" dirty="0" err="1"/>
              <a:t>ihre</a:t>
            </a:r>
            <a:r>
              <a:rPr sz="1800" spc="50" dirty="0"/>
              <a:t> </a:t>
            </a:r>
            <a:r>
              <a:rPr sz="1800" spc="50" dirty="0" err="1"/>
              <a:t>Haare</a:t>
            </a:r>
            <a:r>
              <a:rPr sz="1800" spc="50" dirty="0"/>
              <a:t> </a:t>
            </a:r>
            <a:r>
              <a:rPr sz="1800" spc="50" dirty="0" err="1"/>
              <a:t>sind</a:t>
            </a:r>
            <a:r>
              <a:rPr sz="1800" spc="50" dirty="0"/>
              <a:t> </a:t>
            </a:r>
            <a:r>
              <a:rPr sz="1800" spc="50" dirty="0" err="1"/>
              <a:t>hellblau</a:t>
            </a:r>
            <a:r>
              <a:rPr sz="1800" spc="50" dirty="0"/>
              <a:t>. </a:t>
            </a:r>
            <a:r>
              <a:rPr lang="de-DE" sz="1800" spc="50" dirty="0"/>
              <a:t>Ela</a:t>
            </a:r>
            <a:r>
              <a:rPr sz="1800" spc="50" dirty="0"/>
              <a:t>s </a:t>
            </a:r>
            <a:r>
              <a:rPr sz="1800" spc="50" dirty="0" err="1"/>
              <a:t>Nase</a:t>
            </a:r>
            <a:r>
              <a:rPr sz="1800" spc="50" dirty="0"/>
              <a:t> </a:t>
            </a:r>
            <a:r>
              <a:rPr lang="de-DE" sz="1800" spc="-150" dirty="0"/>
              <a:t>________________</a:t>
            </a:r>
            <a:r>
              <a:rPr sz="1800" spc="50" dirty="0"/>
              <a:t> Kopf </a:t>
            </a:r>
            <a:r>
              <a:rPr sz="1800" spc="50" dirty="0" err="1"/>
              <a:t>sind</a:t>
            </a:r>
            <a:r>
              <a:rPr sz="1800" spc="50" dirty="0"/>
              <a:t> </a:t>
            </a:r>
            <a:r>
              <a:rPr sz="1800" spc="50" dirty="0" err="1"/>
              <a:t>rund</a:t>
            </a:r>
            <a:r>
              <a:rPr sz="1800" spc="50" dirty="0"/>
              <a:t>, </a:t>
            </a:r>
            <a:r>
              <a:rPr lang="de-DE" sz="1800" spc="-150" dirty="0"/>
              <a:t>________________</a:t>
            </a:r>
            <a:r>
              <a:rPr sz="1800" spc="50" dirty="0"/>
              <a:t> </a:t>
            </a:r>
            <a:r>
              <a:rPr sz="1800" spc="50" dirty="0" err="1"/>
              <a:t>ihre</a:t>
            </a:r>
            <a:r>
              <a:rPr sz="1800" spc="50" dirty="0"/>
              <a:t> </a:t>
            </a:r>
            <a:r>
              <a:rPr sz="1800" spc="50" dirty="0" err="1"/>
              <a:t>Ohren</a:t>
            </a:r>
            <a:r>
              <a:rPr sz="1800" spc="50" dirty="0"/>
              <a:t> </a:t>
            </a:r>
            <a:r>
              <a:rPr sz="1800" spc="50" dirty="0" err="1"/>
              <a:t>sind</a:t>
            </a:r>
            <a:r>
              <a:rPr sz="1800" spc="50" dirty="0"/>
              <a:t> spitz. Sie </a:t>
            </a:r>
            <a:r>
              <a:rPr sz="1800" spc="50" dirty="0" err="1"/>
              <a:t>trägt</a:t>
            </a:r>
            <a:r>
              <a:rPr sz="1800" spc="50" dirty="0"/>
              <a:t> </a:t>
            </a:r>
            <a:r>
              <a:rPr sz="1800" spc="50" dirty="0" err="1"/>
              <a:t>einen</a:t>
            </a:r>
            <a:r>
              <a:rPr sz="1800" spc="50" dirty="0"/>
              <a:t> rosa </a:t>
            </a:r>
            <a:r>
              <a:rPr sz="1800" spc="50" dirty="0" err="1"/>
              <a:t>Umhang</a:t>
            </a:r>
            <a:r>
              <a:rPr sz="1800" spc="50" dirty="0"/>
              <a:t> </a:t>
            </a:r>
            <a:r>
              <a:rPr lang="de-DE" sz="1800" spc="-150" dirty="0"/>
              <a:t>________________</a:t>
            </a:r>
            <a:r>
              <a:rPr sz="1800" spc="50" dirty="0"/>
              <a:t> rosa </a:t>
            </a:r>
            <a:r>
              <a:rPr sz="1800" spc="50" dirty="0" err="1"/>
              <a:t>Ohrringe</a:t>
            </a:r>
            <a:r>
              <a:rPr sz="1800" spc="50" dirty="0"/>
              <a:t>, </a:t>
            </a:r>
            <a:r>
              <a:rPr lang="de-DE" sz="1800" spc="-150" dirty="0"/>
              <a:t>________________</a:t>
            </a:r>
            <a:r>
              <a:rPr sz="1800" spc="50" dirty="0"/>
              <a:t> </a:t>
            </a:r>
            <a:r>
              <a:rPr sz="1800" spc="50" dirty="0" err="1"/>
              <a:t>sie</a:t>
            </a:r>
            <a:r>
              <a:rPr sz="1800" spc="50" dirty="0"/>
              <a:t> die </a:t>
            </a:r>
            <a:r>
              <a:rPr sz="1800" spc="50" dirty="0" err="1"/>
              <a:t>Farbe</a:t>
            </a:r>
            <a:r>
              <a:rPr sz="1800" spc="50" dirty="0"/>
              <a:t> mag. </a:t>
            </a:r>
            <a:r>
              <a:rPr lang="de-DE" sz="1800" spc="50" dirty="0"/>
              <a:t>Ela</a:t>
            </a:r>
            <a:r>
              <a:rPr sz="1800" spc="50" dirty="0"/>
              <a:t> </a:t>
            </a:r>
            <a:r>
              <a:rPr sz="1800" spc="50" dirty="0" err="1"/>
              <a:t>ist</a:t>
            </a:r>
            <a:r>
              <a:rPr sz="1800" spc="50" dirty="0"/>
              <a:t> </a:t>
            </a:r>
            <a:r>
              <a:rPr sz="1800" spc="50" dirty="0" err="1"/>
              <a:t>nicht</a:t>
            </a:r>
            <a:r>
              <a:rPr sz="1800" spc="50" dirty="0"/>
              <a:t> </a:t>
            </a:r>
            <a:r>
              <a:rPr sz="1800" spc="50" dirty="0" err="1"/>
              <a:t>böse</a:t>
            </a:r>
            <a:r>
              <a:rPr sz="1800" spc="50" dirty="0"/>
              <a:t> </a:t>
            </a:r>
            <a:r>
              <a:rPr lang="de-DE" sz="1800" spc="-150" dirty="0"/>
              <a:t>________________</a:t>
            </a:r>
            <a:r>
              <a:rPr sz="1800" spc="50" dirty="0"/>
              <a:t> </a:t>
            </a:r>
            <a:r>
              <a:rPr sz="1800" spc="50" dirty="0" err="1"/>
              <a:t>gemein</a:t>
            </a:r>
            <a:r>
              <a:rPr sz="1800" spc="50" dirty="0"/>
              <a:t>, </a:t>
            </a:r>
            <a:r>
              <a:rPr lang="de-DE" sz="1800" spc="-150" dirty="0"/>
              <a:t>________________</a:t>
            </a:r>
            <a:r>
              <a:rPr sz="1800" spc="50" dirty="0"/>
              <a:t> </a:t>
            </a:r>
            <a:r>
              <a:rPr sz="1800" spc="50" dirty="0" err="1"/>
              <a:t>ehrlich</a:t>
            </a:r>
            <a:r>
              <a:rPr sz="1800" spc="50" dirty="0"/>
              <a:t> </a:t>
            </a:r>
            <a:r>
              <a:rPr lang="de-DE" sz="1800" spc="-150" dirty="0"/>
              <a:t>________________ </a:t>
            </a:r>
            <a:r>
              <a:rPr sz="1800" spc="50" dirty="0" err="1"/>
              <a:t>freundlich</a:t>
            </a:r>
            <a:r>
              <a:rPr sz="1800" spc="50" dirty="0"/>
              <a:t>.</a:t>
            </a:r>
          </a:p>
        </p:txBody>
      </p:sp>
      <p:pic>
        <p:nvPicPr>
          <p:cNvPr id="1313" name="Picture 22" descr="Picture 22"/>
          <p:cNvPicPr>
            <a:picLocks noChangeAspect="1"/>
          </p:cNvPicPr>
          <p:nvPr/>
        </p:nvPicPr>
        <p:blipFill>
          <a:blip r:embed="rId2"/>
          <a:stretch/>
        </p:blipFill>
        <p:spPr bwMode="auto">
          <a:xfrm>
            <a:off x="4269612" y="2211521"/>
            <a:ext cx="1908751" cy="2789040"/>
          </a:xfrm>
          <a:prstGeom prst="rect">
            <a:avLst/>
          </a:prstGeom>
          <a:ln w="12700">
            <a:miter lim="400000"/>
          </a:ln>
        </p:spPr>
      </p:pic>
      <p:sp>
        <p:nvSpPr>
          <p:cNvPr id="1314" name="TextBox 25"/>
          <p:cNvSpPr txBox="1"/>
          <p:nvPr/>
        </p:nvSpPr>
        <p:spPr bwMode="auto">
          <a:xfrm>
            <a:off x="919683" y="1420854"/>
            <a:ext cx="5554973" cy="923326"/>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spc="50" dirty="0" err="1"/>
              <a:t>Fülle</a:t>
            </a:r>
            <a:r>
              <a:rPr spc="50" dirty="0"/>
              <a:t> die </a:t>
            </a:r>
            <a:r>
              <a:rPr spc="50" dirty="0" err="1"/>
              <a:t>Lücken</a:t>
            </a:r>
            <a:r>
              <a:rPr spc="50" dirty="0"/>
              <a:t> </a:t>
            </a:r>
            <a:r>
              <a:rPr lang="de-DE" spc="50" dirty="0"/>
              <a:t>im Text </a:t>
            </a:r>
            <a:r>
              <a:rPr spc="50" dirty="0" err="1"/>
              <a:t>mit</a:t>
            </a:r>
            <a:r>
              <a:rPr spc="50" dirty="0"/>
              <a:t> der </a:t>
            </a:r>
            <a:r>
              <a:rPr spc="50" dirty="0" err="1"/>
              <a:t>passenden</a:t>
            </a:r>
            <a:r>
              <a:rPr spc="50" dirty="0"/>
              <a:t> </a:t>
            </a:r>
            <a:r>
              <a:rPr spc="50" dirty="0" err="1"/>
              <a:t>Konjunktion</a:t>
            </a:r>
            <a:r>
              <a:rPr spc="50" dirty="0"/>
              <a:t> </a:t>
            </a:r>
            <a:r>
              <a:rPr spc="50" dirty="0" err="1"/>
              <a:t>aus</a:t>
            </a:r>
            <a:r>
              <a:rPr lang="de-DE" spc="50" dirty="0"/>
              <a:t> dem Kasten aus</a:t>
            </a:r>
            <a:r>
              <a:rPr spc="50" dirty="0"/>
              <a:t>. </a:t>
            </a:r>
            <a:r>
              <a:rPr lang="de-DE" spc="50" dirty="0"/>
              <a:t>Jede Konjunktion sollte mindestens einmal verwendet werden.</a:t>
            </a:r>
            <a:endParaRPr spc="50" dirty="0"/>
          </a:p>
        </p:txBody>
      </p:sp>
      <p:grpSp>
        <p:nvGrpSpPr>
          <p:cNvPr id="1317" name="Oval 26"/>
          <p:cNvGrpSpPr/>
          <p:nvPr/>
        </p:nvGrpSpPr>
        <p:grpSpPr bwMode="auto">
          <a:xfrm>
            <a:off x="482140" y="1406564"/>
            <a:ext cx="360001" cy="385129"/>
            <a:chOff x="0" y="8373"/>
            <a:chExt cx="360000" cy="385127"/>
          </a:xfrm>
        </p:grpSpPr>
        <p:sp>
          <p:nvSpPr>
            <p:cNvPr id="1315" name="Circle"/>
            <p:cNvSpPr/>
            <p:nvPr/>
          </p:nvSpPr>
          <p:spPr bwMode="auto">
            <a:xfrm>
              <a:off x="0" y="8373"/>
              <a:ext cx="360000" cy="360001"/>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316" name="1"/>
            <p:cNvSpPr txBox="1"/>
            <p:nvPr/>
          </p:nvSpPr>
          <p:spPr bwMode="auto">
            <a:xfrm>
              <a:off x="93184" y="22663"/>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t>1</a:t>
              </a:r>
            </a:p>
          </p:txBody>
        </p:sp>
      </p:grpSp>
      <p:graphicFrame>
        <p:nvGraphicFramePr>
          <p:cNvPr id="1319" name="Table 3"/>
          <p:cNvGraphicFramePr>
            <a:graphicFrameLocks/>
          </p:cNvGraphicFramePr>
          <p:nvPr>
            <p:extLst>
              <p:ext uri="{D42A27DB-BD31-4B8C-83A1-F6EECF244321}">
                <p14:modId xmlns:p14="http://schemas.microsoft.com/office/powerpoint/2010/main" val="3823531165"/>
              </p:ext>
            </p:extLst>
          </p:nvPr>
        </p:nvGraphicFramePr>
        <p:xfrm>
          <a:off x="826099" y="2524666"/>
          <a:ext cx="2567218" cy="2225040"/>
        </p:xfrm>
        <a:graphic>
          <a:graphicData uri="http://schemas.openxmlformats.org/drawingml/2006/table">
            <a:tbl>
              <a:tblPr>
                <a:tableStyleId>{4C3C2611-4C71-4FC5-86AE-919BDF0F9419}</a:tableStyleId>
              </a:tblPr>
              <a:tblGrid>
                <a:gridCol w="2567218">
                  <a:extLst>
                    <a:ext uri="{9D8B030D-6E8A-4147-A177-3AD203B41FA5}">
                      <a16:colId xmlns:a16="http://schemas.microsoft.com/office/drawing/2014/main" val="20000"/>
                    </a:ext>
                  </a:extLst>
                </a:gridCol>
              </a:tblGrid>
              <a:tr h="370840">
                <a:tc>
                  <a:txBody>
                    <a:bodyPr/>
                    <a:lstStyle/>
                    <a:p>
                      <a:pPr algn="ctr" defTabSz="685800">
                        <a:defRPr sz="1800"/>
                      </a:pPr>
                      <a:r>
                        <a:rPr sz="1800" spc="50" baseline="0">
                          <a:latin typeface="Fibel Nord"/>
                          <a:ea typeface="Fibel Nord"/>
                          <a:cs typeface="Fibel Nord"/>
                        </a:rPr>
                        <a:t>und</a:t>
                      </a:r>
                      <a:endParaRPr sz="1800" spc="50" baseline="0"/>
                    </a:p>
                  </a:txBody>
                  <a:tcPr marL="45720" marR="45720"/>
                </a:tc>
                <a:extLst>
                  <a:ext uri="{0D108BD9-81ED-4DB2-BD59-A6C34878D82A}">
                    <a16:rowId xmlns:a16="http://schemas.microsoft.com/office/drawing/2014/main" val="10000"/>
                  </a:ext>
                </a:extLst>
              </a:tr>
              <a:tr h="370840">
                <a:tc>
                  <a:txBody>
                    <a:bodyPr/>
                    <a:lstStyle/>
                    <a:p>
                      <a:pPr algn="ctr" defTabSz="685800">
                        <a:defRPr sz="1800"/>
                      </a:pPr>
                      <a:r>
                        <a:rPr sz="1800" spc="50" baseline="0">
                          <a:latin typeface="Fibel Nord"/>
                          <a:ea typeface="Fibel Nord"/>
                          <a:cs typeface="Fibel Nord"/>
                        </a:rPr>
                        <a:t>sondern</a:t>
                      </a:r>
                      <a:endParaRPr sz="1800" spc="50" baseline="0"/>
                    </a:p>
                  </a:txBody>
                  <a:tcPr marL="45720" marR="45720"/>
                </a:tc>
                <a:extLst>
                  <a:ext uri="{0D108BD9-81ED-4DB2-BD59-A6C34878D82A}">
                    <a16:rowId xmlns:a16="http://schemas.microsoft.com/office/drawing/2014/main" val="10001"/>
                  </a:ext>
                </a:extLst>
              </a:tr>
              <a:tr h="370840">
                <a:tc>
                  <a:txBody>
                    <a:bodyPr/>
                    <a:lstStyle/>
                    <a:p>
                      <a:pPr algn="ctr" defTabSz="685800">
                        <a:defRPr sz="1800"/>
                      </a:pPr>
                      <a:r>
                        <a:rPr sz="1800" spc="50" baseline="0">
                          <a:latin typeface="Fibel Nord"/>
                          <a:ea typeface="Fibel Nord"/>
                          <a:cs typeface="Fibel Nord"/>
                        </a:rPr>
                        <a:t>aber</a:t>
                      </a:r>
                      <a:endParaRPr sz="1800" spc="50" baseline="0"/>
                    </a:p>
                  </a:txBody>
                  <a:tcPr marL="45720" marR="45720"/>
                </a:tc>
                <a:extLst>
                  <a:ext uri="{0D108BD9-81ED-4DB2-BD59-A6C34878D82A}">
                    <a16:rowId xmlns:a16="http://schemas.microsoft.com/office/drawing/2014/main" val="10002"/>
                  </a:ext>
                </a:extLst>
              </a:tr>
              <a:tr h="370840">
                <a:tc>
                  <a:txBody>
                    <a:bodyPr/>
                    <a:lstStyle/>
                    <a:p>
                      <a:pPr algn="ctr" defTabSz="685800">
                        <a:defRPr sz="1800"/>
                      </a:pPr>
                      <a:r>
                        <a:rPr sz="1800" spc="50" baseline="0">
                          <a:latin typeface="Fibel Nord"/>
                          <a:ea typeface="Fibel Nord"/>
                          <a:cs typeface="Fibel Nord"/>
                        </a:rPr>
                        <a:t>weil</a:t>
                      </a:r>
                      <a:endParaRPr sz="1800" spc="50" baseline="0"/>
                    </a:p>
                  </a:txBody>
                  <a:tcPr marL="45720" marR="45720"/>
                </a:tc>
                <a:extLst>
                  <a:ext uri="{0D108BD9-81ED-4DB2-BD59-A6C34878D82A}">
                    <a16:rowId xmlns:a16="http://schemas.microsoft.com/office/drawing/2014/main" val="10003"/>
                  </a:ext>
                </a:extLst>
              </a:tr>
              <a:tr h="370840">
                <a:tc>
                  <a:txBody>
                    <a:bodyPr/>
                    <a:lstStyle/>
                    <a:p>
                      <a:pPr algn="ctr" defTabSz="685800">
                        <a:defRPr sz="1800"/>
                      </a:pPr>
                      <a:r>
                        <a:rPr sz="1800" spc="50" baseline="0" dirty="0" err="1">
                          <a:latin typeface="Fibel Nord"/>
                          <a:ea typeface="Fibel Nord"/>
                          <a:cs typeface="Fibel Nord"/>
                        </a:rPr>
                        <a:t>damit</a:t>
                      </a:r>
                      <a:endParaRPr sz="1800" spc="50" baseline="0" dirty="0"/>
                    </a:p>
                  </a:txBody>
                  <a:tcPr marL="45720" marR="45720"/>
                </a:tc>
                <a:extLst>
                  <a:ext uri="{0D108BD9-81ED-4DB2-BD59-A6C34878D82A}">
                    <a16:rowId xmlns:a16="http://schemas.microsoft.com/office/drawing/2014/main" val="10004"/>
                  </a:ext>
                </a:extLst>
              </a:tr>
              <a:tr h="370840">
                <a:tc>
                  <a:txBody>
                    <a:bodyPr/>
                    <a:lstStyle/>
                    <a:p>
                      <a:pPr algn="ctr" defTabSz="685800">
                        <a:defRPr sz="1800"/>
                      </a:pPr>
                      <a:r>
                        <a:rPr sz="1800" spc="50" baseline="0" dirty="0" err="1">
                          <a:latin typeface="Fibel Nord"/>
                          <a:ea typeface="Fibel Nord"/>
                          <a:cs typeface="Fibel Nord"/>
                        </a:rPr>
                        <a:t>denn</a:t>
                      </a:r>
                      <a:endParaRPr sz="1800" spc="50" baseline="0" dirty="0">
                        <a:latin typeface="Fibel Nord"/>
                        <a:ea typeface="Fibel Nord"/>
                        <a:cs typeface="Fibel Nord"/>
                      </a:endParaRPr>
                    </a:p>
                  </a:txBody>
                  <a:tcPr marL="45720" marR="45720"/>
                </a:tc>
                <a:extLst>
                  <a:ext uri="{0D108BD9-81ED-4DB2-BD59-A6C34878D82A}">
                    <a16:rowId xmlns:a16="http://schemas.microsoft.com/office/drawing/2014/main" val="10005"/>
                  </a:ext>
                </a:extLst>
              </a:tr>
            </a:tbl>
          </a:graphicData>
        </a:graphic>
      </p:graphicFrame>
      <p:sp>
        <p:nvSpPr>
          <p:cNvPr id="18" name="Rectangle 7">
            <a:extLst>
              <a:ext uri="{FF2B5EF4-FFF2-40B4-BE49-F238E27FC236}">
                <a16:creationId xmlns:a16="http://schemas.microsoft.com/office/drawing/2014/main" id="{C462ECAA-F426-4A49-9A11-F976BFE74D6A}"/>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13" name="TextBox 45">
            <a:extLst>
              <a:ext uri="{FF2B5EF4-FFF2-40B4-BE49-F238E27FC236}">
                <a16:creationId xmlns:a16="http://schemas.microsoft.com/office/drawing/2014/main" id="{B6E61048-A35A-4FC2-9E0E-73C035B47FAA}"/>
              </a:ext>
            </a:extLst>
          </p:cNvPr>
          <p:cNvSpPr txBox="1"/>
          <p:nvPr/>
        </p:nvSpPr>
        <p:spPr bwMode="auto">
          <a:xfrm>
            <a:off x="4137863" y="89918"/>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5" name="Slide Number Placeholder 3">
            <a:extLst>
              <a:ext uri="{FF2B5EF4-FFF2-40B4-BE49-F238E27FC236}">
                <a16:creationId xmlns:a16="http://schemas.microsoft.com/office/drawing/2014/main" id="{14694AB1-6B93-4B37-B622-A93160597D8F}"/>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85</a:t>
            </a:fld>
            <a:endParaRPr lang="de-DE"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0516571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7" name="TextBox 2"/>
          <p:cNvSpPr txBox="1"/>
          <p:nvPr/>
        </p:nvSpPr>
        <p:spPr bwMode="auto">
          <a:xfrm>
            <a:off x="0" y="454894"/>
            <a:ext cx="6858000" cy="430026"/>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50" dirty="0"/>
              <a:t>AB 9b: Lückentext – Konjunktionen </a:t>
            </a:r>
          </a:p>
        </p:txBody>
      </p:sp>
      <p:sp>
        <p:nvSpPr>
          <p:cNvPr id="38" name="Rectangle 7">
            <a:extLst>
              <a:ext uri="{FF2B5EF4-FFF2-40B4-BE49-F238E27FC236}">
                <a16:creationId xmlns:a16="http://schemas.microsoft.com/office/drawing/2014/main" id="{41134E28-B01A-4B5B-A57F-96DDF8F3D068}"/>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 name="TextBox 1">
            <a:extLst>
              <a:ext uri="{FF2B5EF4-FFF2-40B4-BE49-F238E27FC236}">
                <a16:creationId xmlns:a16="http://schemas.microsoft.com/office/drawing/2014/main" id="{E864385F-97CF-4FBF-BAC5-3BB2011833EE}"/>
              </a:ext>
            </a:extLst>
          </p:cNvPr>
          <p:cNvSpPr txBox="1"/>
          <p:nvPr/>
        </p:nvSpPr>
        <p:spPr bwMode="auto">
          <a:xfrm>
            <a:off x="417681" y="1392850"/>
            <a:ext cx="6580682"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spc="50" dirty="0">
                <a:latin typeface="Fibel Nord" panose="020B0603050302020204" pitchFamily="34" charset="0"/>
              </a:rPr>
              <a:t>Scanne mich für eine Aufgabe.</a:t>
            </a:r>
          </a:p>
        </p:txBody>
      </p:sp>
      <p:sp>
        <p:nvSpPr>
          <p:cNvPr id="32" name="TextBox 2">
            <a:extLst>
              <a:ext uri="{FF2B5EF4-FFF2-40B4-BE49-F238E27FC236}">
                <a16:creationId xmlns:a16="http://schemas.microsoft.com/office/drawing/2014/main" id="{611FF930-F0FC-463B-895B-4014A7C4E9D4}"/>
              </a:ext>
            </a:extLst>
          </p:cNvPr>
          <p:cNvSpPr txBox="1"/>
          <p:nvPr/>
        </p:nvSpPr>
        <p:spPr bwMode="auto">
          <a:xfrm>
            <a:off x="0" y="24009"/>
            <a:ext cx="6858000" cy="430883"/>
          </a:xfrm>
          <a:prstGeom prst="rect">
            <a:avLst/>
          </a:prstGeom>
          <a:grpFill/>
          <a:ln w="12700">
            <a:miter lim="400000"/>
          </a:ln>
        </p:spPr>
        <p:txBody>
          <a:bodyPr wrap="square" lIns="45718" tIns="45718" rIns="45718" bIns="45718">
            <a:spAutoFit/>
          </a:bodyPr>
          <a:lstStyle>
            <a:lvl1pPr>
              <a:defRPr sz="2000" b="1">
                <a:latin typeface="Fibel Nord"/>
                <a:ea typeface="Fibel Nord"/>
                <a:cs typeface="Fibel Nord"/>
              </a:defRPr>
            </a:lvl1pPr>
          </a:lstStyle>
          <a:p>
            <a:pPr algn="ctr">
              <a:defRPr/>
            </a:pPr>
            <a:r>
              <a:rPr lang="de-DE" sz="2200" spc="600" dirty="0">
                <a:latin typeface="Fibel Nord  Kontur" panose="020B0603050302020204" pitchFamily="34" charset="0"/>
              </a:rPr>
              <a:t>DIGITAL</a:t>
            </a:r>
            <a:endParaRPr sz="2200" spc="600" dirty="0">
              <a:latin typeface="Fibel Nord  Kontur" panose="020B0603050302020204" pitchFamily="34" charset="0"/>
            </a:endParaRPr>
          </a:p>
        </p:txBody>
      </p:sp>
      <p:pic>
        <p:nvPicPr>
          <p:cNvPr id="6" name="Picture 5">
            <a:extLst>
              <a:ext uri="{FF2B5EF4-FFF2-40B4-BE49-F238E27FC236}">
                <a16:creationId xmlns:a16="http://schemas.microsoft.com/office/drawing/2014/main" id="{BAECC030-51C1-410B-8078-6C7C8D7AF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821" y="2558131"/>
            <a:ext cx="2218769" cy="2218769"/>
          </a:xfrm>
          <a:prstGeom prst="rect">
            <a:avLst/>
          </a:prstGeom>
        </p:spPr>
      </p:pic>
      <p:sp>
        <p:nvSpPr>
          <p:cNvPr id="14" name="Rectangle 13">
            <a:extLst>
              <a:ext uri="{FF2B5EF4-FFF2-40B4-BE49-F238E27FC236}">
                <a16:creationId xmlns:a16="http://schemas.microsoft.com/office/drawing/2014/main" id="{52360364-6F96-4CED-8F07-F53130D83FFC}"/>
              </a:ext>
            </a:extLst>
          </p:cNvPr>
          <p:cNvSpPr/>
          <p:nvPr/>
        </p:nvSpPr>
        <p:spPr bwMode="auto">
          <a:xfrm>
            <a:off x="1364776" y="5897937"/>
            <a:ext cx="4408227" cy="3898880"/>
          </a:xfrm>
          <a:custGeom>
            <a:avLst/>
            <a:gdLst>
              <a:gd name="connsiteX0" fmla="*/ 0 w 4408227"/>
              <a:gd name="connsiteY0" fmla="*/ 0 h 3898880"/>
              <a:gd name="connsiteX1" fmla="*/ 4408227 w 4408227"/>
              <a:gd name="connsiteY1" fmla="*/ 0 h 3898880"/>
              <a:gd name="connsiteX2" fmla="*/ 4408227 w 4408227"/>
              <a:gd name="connsiteY2" fmla="*/ 3898880 h 3898880"/>
              <a:gd name="connsiteX3" fmla="*/ 0 w 4408227"/>
              <a:gd name="connsiteY3" fmla="*/ 3898880 h 3898880"/>
              <a:gd name="connsiteX4" fmla="*/ 0 w 4408227"/>
              <a:gd name="connsiteY4" fmla="*/ 0 h 389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227" h="3898880" fill="none" extrusionOk="0">
                <a:moveTo>
                  <a:pt x="0" y="0"/>
                </a:moveTo>
                <a:cubicBezTo>
                  <a:pt x="2107212" y="-33775"/>
                  <a:pt x="2209677" y="138873"/>
                  <a:pt x="4408227" y="0"/>
                </a:cubicBezTo>
                <a:cubicBezTo>
                  <a:pt x="4334456" y="1941380"/>
                  <a:pt x="4252344" y="3250906"/>
                  <a:pt x="4408227" y="3898880"/>
                </a:cubicBezTo>
                <a:cubicBezTo>
                  <a:pt x="3915200" y="3761550"/>
                  <a:pt x="1861387" y="3761024"/>
                  <a:pt x="0" y="3898880"/>
                </a:cubicBezTo>
                <a:cubicBezTo>
                  <a:pt x="152408" y="2698861"/>
                  <a:pt x="73868" y="926683"/>
                  <a:pt x="0" y="0"/>
                </a:cubicBezTo>
                <a:close/>
              </a:path>
              <a:path w="4408227" h="3898880" stroke="0" extrusionOk="0">
                <a:moveTo>
                  <a:pt x="0" y="0"/>
                </a:moveTo>
                <a:cubicBezTo>
                  <a:pt x="913679" y="-101487"/>
                  <a:pt x="3200399" y="-162162"/>
                  <a:pt x="4408227" y="0"/>
                </a:cubicBezTo>
                <a:cubicBezTo>
                  <a:pt x="4468940" y="521069"/>
                  <a:pt x="4347155" y="2015001"/>
                  <a:pt x="4408227" y="3898880"/>
                </a:cubicBezTo>
                <a:cubicBezTo>
                  <a:pt x="2332948" y="3948945"/>
                  <a:pt x="447824" y="3740431"/>
                  <a:pt x="0" y="3898880"/>
                </a:cubicBezTo>
                <a:cubicBezTo>
                  <a:pt x="-24452" y="2280991"/>
                  <a:pt x="-67663" y="1685756"/>
                  <a:pt x="0" y="0"/>
                </a:cubicBezTo>
                <a:close/>
              </a:path>
            </a:pathLst>
          </a:custGeom>
          <a:solidFill>
            <a:schemeClr val="accent5">
              <a:lumMod val="20000"/>
              <a:lumOff val="80000"/>
            </a:schemeClr>
          </a:solidFill>
          <a:ln w="25400" cap="flat">
            <a:solidFill>
              <a:schemeClr val="accent5"/>
            </a:solidFill>
            <a:prstDash val="solid"/>
            <a:round/>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rgbClr val="000000"/>
          </a:lnRef>
          <a:fillRef idx="0">
            <a:srgbClr val="000000"/>
          </a:fillRef>
          <a:effectRef idx="0">
            <a:srgbClr val="000000"/>
          </a:effectRef>
          <a:fontRef idx="none"/>
        </p:style>
        <p:txBody>
          <a:bodyPr rtlCol="0" anchor="ctr"/>
          <a:lstStyle/>
          <a:p>
            <a:pPr algn="ctr"/>
            <a:endParaRPr lang="de-DE"/>
          </a:p>
        </p:txBody>
      </p:sp>
      <p:pic>
        <p:nvPicPr>
          <p:cNvPr id="15" name="Picture 22" descr="Picture 22">
            <a:extLst>
              <a:ext uri="{FF2B5EF4-FFF2-40B4-BE49-F238E27FC236}">
                <a16:creationId xmlns:a16="http://schemas.microsoft.com/office/drawing/2014/main" id="{A17C0225-1EB1-4B0E-A984-8FF50E74392D}"/>
              </a:ext>
            </a:extLst>
          </p:cNvPr>
          <p:cNvPicPr>
            <a:picLocks noChangeAspect="1"/>
          </p:cNvPicPr>
          <p:nvPr/>
        </p:nvPicPr>
        <p:blipFill>
          <a:blip r:embed="rId3"/>
          <a:stretch/>
        </p:blipFill>
        <p:spPr bwMode="auto">
          <a:xfrm>
            <a:off x="2321821" y="6219261"/>
            <a:ext cx="2431959" cy="35535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D97CE947-3AC0-4B53-ADE0-A3955A20DA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4940452">
            <a:off x="3656115" y="1732204"/>
            <a:ext cx="509170" cy="255381"/>
          </a:xfrm>
          <a:prstGeom prst="rect">
            <a:avLst/>
          </a:prstGeom>
        </p:spPr>
      </p:pic>
      <p:sp>
        <p:nvSpPr>
          <p:cNvPr id="12" name="Slide Number Placeholder 3">
            <a:extLst>
              <a:ext uri="{FF2B5EF4-FFF2-40B4-BE49-F238E27FC236}">
                <a16:creationId xmlns:a16="http://schemas.microsoft.com/office/drawing/2014/main" id="{E9C88FEA-9DD7-4D88-AC09-067A88EAD7D7}"/>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87</a:t>
            </a:fld>
            <a:endParaRPr lang="de-DE" dirty="0"/>
          </a:p>
        </p:txBody>
      </p:sp>
    </p:spTree>
    <p:extLst>
      <p:ext uri="{BB962C8B-B14F-4D97-AF65-F5344CB8AC3E}">
        <p14:creationId xmlns:p14="http://schemas.microsoft.com/office/powerpoint/2010/main" val="18896766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8639342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127" name="Tabelle 31"/>
          <p:cNvGraphicFramePr>
            <a:graphicFrameLocks/>
          </p:cNvGraphicFramePr>
          <p:nvPr>
            <p:extLst>
              <p:ext uri="{D42A27DB-BD31-4B8C-83A1-F6EECF244321}">
                <p14:modId xmlns:p14="http://schemas.microsoft.com/office/powerpoint/2010/main" val="2213687962"/>
              </p:ext>
            </p:extLst>
          </p:nvPr>
        </p:nvGraphicFramePr>
        <p:xfrm>
          <a:off x="366664" y="2100692"/>
          <a:ext cx="6445779" cy="7063649"/>
        </p:xfrm>
        <a:graphic>
          <a:graphicData uri="http://schemas.openxmlformats.org/drawingml/2006/table">
            <a:tbl>
              <a:tblPr bandRow="1"/>
              <a:tblGrid>
                <a:gridCol w="1128194">
                  <a:extLst>
                    <a:ext uri="{9D8B030D-6E8A-4147-A177-3AD203B41FA5}">
                      <a16:colId xmlns:a16="http://schemas.microsoft.com/office/drawing/2014/main" val="20000"/>
                    </a:ext>
                  </a:extLst>
                </a:gridCol>
                <a:gridCol w="5317585">
                  <a:extLst>
                    <a:ext uri="{9D8B030D-6E8A-4147-A177-3AD203B41FA5}">
                      <a16:colId xmlns:a16="http://schemas.microsoft.com/office/drawing/2014/main" val="20001"/>
                    </a:ext>
                  </a:extLst>
                </a:gridCol>
              </a:tblGrid>
              <a:tr h="1029640">
                <a:tc gridSpan="2">
                  <a:txBody>
                    <a:bodyPr/>
                    <a:lstStyle/>
                    <a:p>
                      <a:pPr algn="l" defTabSz="685800">
                        <a:defRPr sz="1200" b="1"/>
                      </a:pPr>
                      <a:r>
                        <a:rPr sz="1400" dirty="0"/>
                        <a:t>ZIEL:</a:t>
                      </a:r>
                    </a:p>
                    <a:p>
                      <a:pPr algn="l" defTabSz="685800">
                        <a:defRPr sz="1200"/>
                      </a:pPr>
                      <a:r>
                        <a:rPr sz="1400" dirty="0"/>
                        <a:t>Die </a:t>
                      </a:r>
                      <a:r>
                        <a:rPr lang="de-DE" sz="1400" dirty="0" err="1"/>
                        <a:t>SuS</a:t>
                      </a:r>
                      <a:r>
                        <a:rPr sz="1400" dirty="0"/>
                        <a:t> </a:t>
                      </a:r>
                      <a:r>
                        <a:rPr sz="1400" dirty="0" err="1"/>
                        <a:t>nutzen</a:t>
                      </a:r>
                      <a:r>
                        <a:rPr sz="1400" dirty="0"/>
                        <a:t> </a:t>
                      </a:r>
                      <a:r>
                        <a:rPr sz="1400" dirty="0" err="1"/>
                        <a:t>Strukturierungs</a:t>
                      </a:r>
                      <a:r>
                        <a:rPr sz="1400" dirty="0"/>
                        <a:t>- und </a:t>
                      </a:r>
                      <a:r>
                        <a:rPr sz="1400" dirty="0" err="1"/>
                        <a:t>Planungshilfen</a:t>
                      </a:r>
                      <a:r>
                        <a:rPr sz="1400" dirty="0"/>
                        <a:t>, um </a:t>
                      </a:r>
                      <a:r>
                        <a:rPr sz="1400" dirty="0" err="1"/>
                        <a:t>eine</a:t>
                      </a:r>
                      <a:r>
                        <a:rPr sz="1400" dirty="0"/>
                        <a:t> </a:t>
                      </a:r>
                      <a:r>
                        <a:rPr sz="1400" dirty="0" err="1"/>
                        <a:t>erste</a:t>
                      </a:r>
                      <a:r>
                        <a:rPr sz="1400" dirty="0"/>
                        <a:t> </a:t>
                      </a:r>
                      <a:r>
                        <a:rPr sz="1400" dirty="0" err="1"/>
                        <a:t>Beschreibungsübung</a:t>
                      </a:r>
                      <a:r>
                        <a:rPr sz="1400" dirty="0"/>
                        <a:t> </a:t>
                      </a:r>
                      <a:r>
                        <a:rPr sz="1400" dirty="0" err="1"/>
                        <a:t>durchzuführen</a:t>
                      </a:r>
                      <a:r>
                        <a:rPr sz="1400" dirty="0"/>
                        <a:t>.</a:t>
                      </a:r>
                      <a:r>
                        <a:rPr lang="de-DE" sz="1400" dirty="0"/>
                        <a:t> </a:t>
                      </a:r>
                    </a:p>
                  </a:txBody>
                  <a:tcPr marL="45720" marR="45720" anchor="ctr">
                    <a:solidFill>
                      <a:srgbClr val="E0E0E0"/>
                    </a:solidFill>
                  </a:tcPr>
                </a:tc>
                <a:tc hMerge="1">
                  <a:txBody>
                    <a:bodyPr/>
                    <a:lstStyle/>
                    <a:p>
                      <a:endParaRPr/>
                    </a:p>
                  </a:txBody>
                  <a:tcPr/>
                </a:tc>
                <a:extLst>
                  <a:ext uri="{0D108BD9-81ED-4DB2-BD59-A6C34878D82A}">
                    <a16:rowId xmlns:a16="http://schemas.microsoft.com/office/drawing/2014/main" val="10000"/>
                  </a:ext>
                </a:extLst>
              </a:tr>
              <a:tr h="1262140">
                <a:tc gridSpan="2">
                  <a:txBody>
                    <a:bodyPr/>
                    <a:lstStyle/>
                    <a:p>
                      <a:pPr algn="l" defTabSz="685800">
                        <a:defRPr sz="1200"/>
                      </a:pPr>
                      <a:r>
                        <a:rPr lang="de-DE" sz="1400" b="1" dirty="0"/>
                        <a:t>Einstieg:</a:t>
                      </a:r>
                      <a:endParaRPr sz="1400" dirty="0"/>
                    </a:p>
                    <a:p>
                      <a:pPr marL="171450" marR="0" lvl="0" indent="-171450" algn="l" defTabSz="685800">
                        <a:lnSpc>
                          <a:spcPct val="100000"/>
                        </a:lnSpc>
                        <a:spcBef>
                          <a:spcPts val="0"/>
                        </a:spcBef>
                        <a:spcAft>
                          <a:spcPts val="0"/>
                        </a:spcAft>
                        <a:buClrTx/>
                        <a:buSzTx/>
                        <a:buFont typeface="Arial" panose="020B0604020202020204" pitchFamily="34" charset="0"/>
                        <a:buChar char="•"/>
                        <a:defRPr sz="1200"/>
                      </a:pPr>
                      <a:r>
                        <a:rPr lang="de-DE" sz="1400" b="0" dirty="0"/>
                        <a:t>Die Lehrperson erklärt, dass die </a:t>
                      </a:r>
                      <a:r>
                        <a:rPr lang="de-DE" sz="1400" b="0" dirty="0" err="1"/>
                        <a:t>SuS</a:t>
                      </a:r>
                      <a:r>
                        <a:rPr lang="de-DE" sz="1400" b="0" dirty="0"/>
                        <a:t> heute </a:t>
                      </a:r>
                      <a:r>
                        <a:rPr lang="de-DE" sz="1400" dirty="0"/>
                        <a:t>eine Beschreibung vervollständigen werden.</a:t>
                      </a:r>
                      <a:endParaRPr sz="1400" dirty="0"/>
                    </a:p>
                    <a:p>
                      <a:pPr marL="171450" marR="0" lvl="0" indent="-171450" algn="l" defTabSz="685800">
                        <a:lnSpc>
                          <a:spcPct val="100000"/>
                        </a:lnSpc>
                        <a:spcBef>
                          <a:spcPts val="0"/>
                        </a:spcBef>
                        <a:spcAft>
                          <a:spcPts val="0"/>
                        </a:spcAft>
                        <a:buClrTx/>
                        <a:buSzTx/>
                        <a:buFont typeface="Arial" panose="020B0604020202020204" pitchFamily="34" charset="0"/>
                        <a:buChar char="•"/>
                        <a:defRPr sz="1200"/>
                      </a:pPr>
                      <a:r>
                        <a:rPr lang="de-DE" sz="1400" dirty="0"/>
                        <a:t>Die Lehrperson ermutigt die </a:t>
                      </a:r>
                      <a:r>
                        <a:rPr lang="de-DE" sz="1400" dirty="0" err="1"/>
                        <a:t>SuS</a:t>
                      </a:r>
                      <a:r>
                        <a:rPr lang="de-DE" sz="1400" dirty="0"/>
                        <a:t>, den Wortschatz, den sie gelernt und geübt haben, zu verwenden.</a:t>
                      </a:r>
                      <a:endParaRPr sz="1400" dirty="0"/>
                    </a:p>
                  </a:txBody>
                  <a:tcPr marL="45720" marR="45720" anchor="ctr">
                    <a:noFill/>
                  </a:tcPr>
                </a:tc>
                <a:tc hMerge="1">
                  <a:txBody>
                    <a:bodyPr/>
                    <a:lstStyle/>
                    <a:p>
                      <a:endParaRPr/>
                    </a:p>
                  </a:txBody>
                  <a:tcPr/>
                </a:tc>
                <a:extLst>
                  <a:ext uri="{0D108BD9-81ED-4DB2-BD59-A6C34878D82A}">
                    <a16:rowId xmlns:a16="http://schemas.microsoft.com/office/drawing/2014/main" val="10001"/>
                  </a:ext>
                </a:extLst>
              </a:tr>
              <a:tr h="2445010">
                <a:tc>
                  <a:txBody>
                    <a:bodyPr/>
                    <a:lstStyle/>
                    <a:p>
                      <a:pPr algn="ctr" defTabSz="685800">
                        <a:defRPr sz="1200" b="1"/>
                      </a:pPr>
                      <a:r>
                        <a:rPr sz="1400" dirty="0"/>
                        <a:t>AB 10a</a:t>
                      </a:r>
                      <a:r>
                        <a:rPr lang="de-DE" sz="1400" dirty="0"/>
                        <a:t>; 10b</a:t>
                      </a:r>
                      <a:endParaRPr sz="1400" dirty="0"/>
                    </a:p>
                    <a:p>
                      <a:pPr algn="ctr" defTabSz="685800">
                        <a:defRPr sz="1200" b="1"/>
                      </a:pPr>
                      <a:r>
                        <a:rPr lang="de-DE" sz="1400" dirty="0"/>
                        <a:t>AB 11a; 11b</a:t>
                      </a:r>
                      <a:endParaRPr sz="1400" dirty="0"/>
                    </a:p>
                    <a:p>
                      <a:pPr algn="ctr" defTabSz="685800">
                        <a:defRPr sz="1200" b="1"/>
                      </a:pPr>
                      <a:r>
                        <a:rPr lang="de-DE" sz="1400" dirty="0"/>
                        <a:t>AB 12a; 12b</a:t>
                      </a:r>
                      <a:endParaRPr sz="1400" dirty="0"/>
                    </a:p>
                    <a:p>
                      <a:pPr algn="ctr" defTabSz="685800">
                        <a:defRPr sz="1200" b="1"/>
                      </a:pPr>
                      <a:endParaRPr lang="de-DE" sz="1400" dirty="0"/>
                    </a:p>
                    <a:p>
                      <a:pPr algn="ctr" defTabSz="685800">
                        <a:defRPr sz="1200" b="1"/>
                      </a:pPr>
                      <a:endParaRPr sz="1400" dirty="0"/>
                    </a:p>
                  </a:txBody>
                  <a:tcPr marL="45720" marR="45720" anchor="ctr">
                    <a:noFill/>
                  </a:tcPr>
                </a:tc>
                <a:tc>
                  <a:txBody>
                    <a:bodyPr/>
                    <a:lstStyle/>
                    <a:p>
                      <a:pPr marL="171450" indent="-171450" algn="l" defTabSz="685800">
                        <a:buFont typeface="Arial"/>
                        <a:buChar char="•"/>
                        <a:defRPr sz="1200"/>
                      </a:pPr>
                      <a:r>
                        <a:rPr lang="de-DE" sz="1400" dirty="0"/>
                        <a:t>Die </a:t>
                      </a:r>
                      <a:r>
                        <a:rPr lang="de-DE" sz="1400" dirty="0" err="1"/>
                        <a:t>SuS</a:t>
                      </a:r>
                      <a:r>
                        <a:rPr lang="de-DE" sz="1400" dirty="0"/>
                        <a:t> wählen eine der drei Figuren aus, die sie beschreiben möchten (AB 10, AB 11 oder AB 12). Die Optionen können auf dem </a:t>
                      </a:r>
                      <a:r>
                        <a:rPr lang="de-DE" sz="1400" dirty="0" err="1"/>
                        <a:t>Beamer</a:t>
                      </a:r>
                      <a:r>
                        <a:rPr lang="de-DE" sz="1400" dirty="0"/>
                        <a:t> gezeigt werden.</a:t>
                      </a:r>
                      <a:endParaRPr sz="1400" dirty="0"/>
                    </a:p>
                    <a:p>
                      <a:pPr marL="171450" indent="-171450" algn="l" defTabSz="685800">
                        <a:buFont typeface="Arial"/>
                        <a:buChar char="•"/>
                        <a:defRPr sz="1200"/>
                      </a:pPr>
                      <a:r>
                        <a:rPr lang="de-DE" sz="1400" dirty="0"/>
                        <a:t>Die </a:t>
                      </a:r>
                      <a:r>
                        <a:rPr lang="de-DE" sz="1400" dirty="0" err="1"/>
                        <a:t>SuS</a:t>
                      </a:r>
                      <a:r>
                        <a:rPr lang="de-DE" sz="1400" dirty="0"/>
                        <a:t> füllen die Tabelle anhand des Bildes aus.</a:t>
                      </a:r>
                      <a:endParaRPr sz="1400" dirty="0"/>
                    </a:p>
                    <a:p>
                      <a:pPr marL="171450" indent="-171450" algn="l" defTabSz="685800">
                        <a:buFont typeface="Arial"/>
                        <a:buChar char="•"/>
                        <a:defRPr sz="1200"/>
                      </a:pPr>
                      <a:r>
                        <a:rPr lang="de-DE" sz="1400" dirty="0"/>
                        <a:t>Die Lehrperson erinnert die </a:t>
                      </a:r>
                      <a:r>
                        <a:rPr lang="de-DE" sz="1400" dirty="0" err="1"/>
                        <a:t>SuS</a:t>
                      </a:r>
                      <a:r>
                        <a:rPr lang="de-DE" sz="1400" dirty="0"/>
                        <a:t> daran, wie wichtig es ist, die Tabelle für die Beschreibung zu verwenden.</a:t>
                      </a:r>
                      <a:endParaRPr sz="1400" dirty="0"/>
                    </a:p>
                    <a:p>
                      <a:pPr marL="171450" indent="-171450" algn="l" defTabSz="685800">
                        <a:buFont typeface="Arial"/>
                        <a:buChar char="•"/>
                        <a:defRPr sz="1200"/>
                      </a:pPr>
                      <a:r>
                        <a:rPr lang="de-DE" sz="1400" dirty="0"/>
                        <a:t>Die </a:t>
                      </a:r>
                      <a:r>
                        <a:rPr lang="de-DE" sz="1400" dirty="0" err="1"/>
                        <a:t>SuS</a:t>
                      </a:r>
                      <a:r>
                        <a:rPr lang="de-DE" sz="1400" dirty="0"/>
                        <a:t> füllen die Lücken aus.</a:t>
                      </a:r>
                      <a:endParaRPr sz="1400" dirty="0"/>
                    </a:p>
                    <a:p>
                      <a:pPr marL="180000" indent="0" algn="l" defTabSz="685800">
                        <a:buFont typeface="Arial"/>
                        <a:buNone/>
                        <a:defRPr sz="1200"/>
                      </a:pPr>
                      <a:r>
                        <a:rPr lang="de-DE" sz="1400" dirty="0"/>
                        <a:t>(Differenzierung: AB 10a; 11a; 12a – </a:t>
                      </a:r>
                      <a:r>
                        <a:rPr lang="de-DE" sz="1400" b="0" dirty="0"/>
                        <a:t>geringere Anforderungen</a:t>
                      </a:r>
                      <a:r>
                        <a:rPr lang="de-DE" sz="1400" dirty="0"/>
                        <a:t>; AB 10b; 11b; 12b  – mittlere Anforderungen)</a:t>
                      </a:r>
                      <a:endParaRPr sz="1400" dirty="0"/>
                    </a:p>
                    <a:p>
                      <a:pPr algn="l" defTabSz="685800">
                        <a:defRPr sz="1200"/>
                      </a:pPr>
                      <a:endParaRPr lang="de-DE" sz="1400" dirty="0"/>
                    </a:p>
                    <a:p>
                      <a:pPr marL="0" marR="0" lvl="0" indent="0" algn="l" defTabSz="685800">
                        <a:lnSpc>
                          <a:spcPct val="100000"/>
                        </a:lnSpc>
                        <a:spcBef>
                          <a:spcPts val="0"/>
                        </a:spcBef>
                        <a:spcAft>
                          <a:spcPts val="0"/>
                        </a:spcAft>
                        <a:buClrTx/>
                        <a:buSzTx/>
                        <a:buFontTx/>
                        <a:buNone/>
                        <a:defRPr sz="1200"/>
                      </a:pPr>
                      <a:r>
                        <a:rPr lang="de-DE" sz="1400" b="0" i="1" u="sng" dirty="0">
                          <a:solidFill>
                            <a:schemeClr val="tx1"/>
                          </a:solidFill>
                          <a:latin typeface="+mn-lt"/>
                          <a:ea typeface="+mn-ea"/>
                          <a:cs typeface="+mn-cs"/>
                        </a:rPr>
                        <a:t>Alternativ: </a:t>
                      </a:r>
                      <a:r>
                        <a:rPr lang="de-DE" sz="1400" b="0" u="none" dirty="0"/>
                        <a:t>Die </a:t>
                      </a:r>
                      <a:r>
                        <a:rPr lang="de-DE" sz="1400" b="0" u="none" dirty="0" err="1"/>
                        <a:t>SuS</a:t>
                      </a:r>
                      <a:r>
                        <a:rPr lang="de-DE" sz="1400" b="0" u="none" dirty="0"/>
                        <a:t> füllen die Tabelle </a:t>
                      </a:r>
                      <a:r>
                        <a:rPr lang="de-DE" sz="1400" b="1" u="none" dirty="0"/>
                        <a:t>in</a:t>
                      </a:r>
                      <a:r>
                        <a:rPr lang="de-DE" sz="1400" b="0" u="none" dirty="0"/>
                        <a:t> </a:t>
                      </a:r>
                      <a:r>
                        <a:rPr lang="de-DE" sz="1400" b="1" u="none" dirty="0"/>
                        <a:t>Partnerarbeit </a:t>
                      </a:r>
                      <a:r>
                        <a:rPr lang="de-DE" sz="1400" b="0" u="none" dirty="0"/>
                        <a:t>aus. </a:t>
                      </a:r>
                      <a:endParaRPr lang="de-DE" sz="1400" dirty="0"/>
                    </a:p>
                  </a:txBody>
                  <a:tcPr marL="45720" marR="45720" anchor="ctr">
                    <a:noFill/>
                  </a:tcPr>
                </a:tc>
                <a:extLst>
                  <a:ext uri="{0D108BD9-81ED-4DB2-BD59-A6C34878D82A}">
                    <a16:rowId xmlns:a16="http://schemas.microsoft.com/office/drawing/2014/main" val="10002"/>
                  </a:ext>
                </a:extLst>
              </a:tr>
              <a:tr h="599720">
                <a:tc gridSpan="2">
                  <a:txBody>
                    <a:bodyPr/>
                    <a:lstStyle/>
                    <a:p>
                      <a:pPr algn="l" defTabSz="685800">
                        <a:defRPr sz="1200" b="1"/>
                      </a:pPr>
                      <a:r>
                        <a:rPr lang="de-DE" sz="1400" dirty="0"/>
                        <a:t>Sicherung:</a:t>
                      </a:r>
                      <a:endParaRPr sz="1400" dirty="0"/>
                    </a:p>
                    <a:p>
                      <a:pPr marL="171450" indent="-171450" algn="l" defTabSz="685800">
                        <a:buFont typeface="Arial"/>
                        <a:buChar char="•"/>
                        <a:defRPr sz="1200"/>
                      </a:pPr>
                      <a:r>
                        <a:rPr lang="de-DE" sz="1400" dirty="0"/>
                        <a:t>Die </a:t>
                      </a:r>
                      <a:r>
                        <a:rPr lang="de-DE" sz="1400" dirty="0" err="1"/>
                        <a:t>SuS</a:t>
                      </a:r>
                      <a:r>
                        <a:rPr lang="de-DE" sz="1400" dirty="0"/>
                        <a:t> lesen ihre Beschreibungen im Plenum vor (Lückentext).</a:t>
                      </a:r>
                      <a:endParaRPr sz="1400" dirty="0"/>
                    </a:p>
                  </a:txBody>
                  <a:tcPr marL="45720" marR="45720" anchor="ctr">
                    <a:lnB w="28575" cap="flat" cmpd="sng" algn="ctr">
                      <a:solidFill>
                        <a:schemeClr val="tx1"/>
                      </a:solidFill>
                      <a:prstDash val="solid"/>
                      <a:round/>
                      <a:headEnd type="none" w="med" len="med"/>
                      <a:tailEnd type="none" w="med" len="med"/>
                    </a:lnB>
                    <a:noFill/>
                  </a:tcPr>
                </a:tc>
                <a:tc hMerge="1">
                  <a:txBody>
                    <a:bodyPr/>
                    <a:lstStyle/>
                    <a:p>
                      <a:endParaRPr/>
                    </a:p>
                  </a:txBody>
                  <a:tcPr/>
                </a:tc>
                <a:extLst>
                  <a:ext uri="{0D108BD9-81ED-4DB2-BD59-A6C34878D82A}">
                    <a16:rowId xmlns:a16="http://schemas.microsoft.com/office/drawing/2014/main" val="10003"/>
                  </a:ext>
                </a:extLst>
              </a:tr>
              <a:tr h="1727139">
                <a:tc>
                  <a:txBody>
                    <a:bodyPr/>
                    <a:lstStyle/>
                    <a:p>
                      <a:pPr marL="0" marR="0" lvl="0" indent="0" algn="ctr" defTabSz="685800" eaLnBrk="1" fontAlgn="auto" latinLnBrk="0" hangingPunct="1">
                        <a:lnSpc>
                          <a:spcPct val="100000"/>
                        </a:lnSpc>
                        <a:spcBef>
                          <a:spcPts val="0"/>
                        </a:spcBef>
                        <a:spcAft>
                          <a:spcPts val="0"/>
                        </a:spcAft>
                        <a:buClrTx/>
                        <a:buSzTx/>
                        <a:buFont typeface="Arial"/>
                        <a:buNone/>
                        <a:tabLst/>
                        <a:defRPr sz="1800"/>
                      </a:pPr>
                      <a:r>
                        <a:rPr lang="de-DE" sz="1400" b="1" strike="noStrike" dirty="0"/>
                        <a:t>Heftchen</a:t>
                      </a: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171450" indent="-171450" algn="l" defTabSz="685800">
                        <a:buFont typeface="Arial"/>
                        <a:buChar char="•"/>
                        <a:defRPr sz="1800"/>
                      </a:pPr>
                      <a:r>
                        <a:rPr lang="de-DE" sz="1400" strike="noStrike" dirty="0"/>
                        <a:t>Die </a:t>
                      </a:r>
                      <a:r>
                        <a:rPr lang="de-DE" sz="1400" strike="noStrike" dirty="0" err="1"/>
                        <a:t>SuS</a:t>
                      </a:r>
                      <a:r>
                        <a:rPr lang="de-DE" sz="1400" strike="noStrike" dirty="0"/>
                        <a:t> schneiden die Heftseiten an der gestrichelten Linie aus und ein. </a:t>
                      </a:r>
                    </a:p>
                    <a:p>
                      <a:pPr marL="171450" indent="-171450" algn="l" defTabSz="685800">
                        <a:buFont typeface="Arial"/>
                        <a:buChar char="•"/>
                        <a:defRPr sz="1800"/>
                      </a:pPr>
                      <a:r>
                        <a:rPr lang="de-DE" sz="1400" strike="noStrike" dirty="0"/>
                        <a:t>Die </a:t>
                      </a:r>
                      <a:r>
                        <a:rPr lang="de-DE" sz="1400" strike="noStrike" dirty="0" err="1"/>
                        <a:t>SuS</a:t>
                      </a:r>
                      <a:r>
                        <a:rPr lang="de-DE" sz="1400" strike="noStrike" dirty="0"/>
                        <a:t> legen die einzelnen Seiten übereinander und tackere sie am </a:t>
                      </a:r>
                      <a:r>
                        <a:rPr lang="de-DE" sz="1400" strike="noStrike" dirty="0" err="1"/>
                        <a:t>Heftrand</a:t>
                      </a:r>
                      <a:r>
                        <a:rPr lang="de-DE" sz="1400" strike="noStrike" dirty="0"/>
                        <a:t> zusammen.</a:t>
                      </a:r>
                    </a:p>
                    <a:p>
                      <a:pPr marL="171450" indent="-171450" algn="l" defTabSz="685800">
                        <a:buFont typeface="Arial"/>
                        <a:buChar char="•"/>
                        <a:defRPr sz="1800"/>
                      </a:pPr>
                      <a:r>
                        <a:rPr lang="de-DE" sz="1400" strike="noStrike" dirty="0"/>
                        <a:t>Die </a:t>
                      </a:r>
                      <a:r>
                        <a:rPr lang="de-DE" sz="1400" strike="noStrike" dirty="0" err="1"/>
                        <a:t>SuS</a:t>
                      </a:r>
                      <a:r>
                        <a:rPr lang="de-DE" sz="1400" strike="noStrike" dirty="0"/>
                        <a:t> „puzzeln“ eine lustige Figur zusammen.</a:t>
                      </a: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32" name="Textfeld 39"/>
          <p:cNvSpPr txBox="1"/>
          <p:nvPr/>
        </p:nvSpPr>
        <p:spPr bwMode="auto">
          <a:xfrm>
            <a:off x="197912" y="584779"/>
            <a:ext cx="6595493" cy="1754322"/>
          </a:xfrm>
          <a:prstGeom prst="rect">
            <a:avLst/>
          </a:prstGeom>
          <a:ln w="12700">
            <a:miter lim="400000"/>
          </a:ln>
        </p:spPr>
        <p:txBody>
          <a:bodyPr lIns="45718" tIns="45718" rIns="45718" bIns="45718">
            <a:spAutoFit/>
          </a:bodyPr>
          <a:lstStyle>
            <a:lvl1pPr algn="ctr">
              <a:defRPr b="1">
                <a:latin typeface="+mj-lt"/>
                <a:ea typeface="+mj-ea"/>
                <a:cs typeface="+mj-cs"/>
              </a:defRPr>
            </a:lvl1pPr>
          </a:lstStyle>
          <a:p>
            <a:pPr>
              <a:defRPr/>
            </a:pPr>
            <a:r>
              <a:rPr lang="de-DE" b="0" dirty="0">
                <a:latin typeface="+mn-lt"/>
              </a:rPr>
              <a:t>Einheit</a:t>
            </a:r>
            <a:r>
              <a:rPr b="0" dirty="0">
                <a:latin typeface="+mn-lt"/>
              </a:rPr>
              <a:t> 4: </a:t>
            </a:r>
            <a:r>
              <a:rPr lang="de-DE" b="0" dirty="0">
                <a:latin typeface="+mn-lt"/>
              </a:rPr>
              <a:t>Unterstütztes Schreiben </a:t>
            </a:r>
            <a:r>
              <a:rPr b="0" dirty="0">
                <a:latin typeface="+mn-lt"/>
              </a:rPr>
              <a:t>(</a:t>
            </a:r>
            <a:r>
              <a:rPr lang="de-DE" b="0" dirty="0">
                <a:latin typeface="+mn-lt"/>
              </a:rPr>
              <a:t>Elfen</a:t>
            </a:r>
            <a:r>
              <a:rPr b="0" dirty="0">
                <a:latin typeface="+mn-lt"/>
              </a:rPr>
              <a:t>)</a:t>
            </a:r>
            <a:endParaRPr lang="de-DE" b="0" dirty="0">
              <a:latin typeface="+mn-lt"/>
            </a:endParaRPr>
          </a:p>
          <a:p>
            <a:pPr>
              <a:defRPr/>
            </a:pPr>
            <a:endParaRPr lang="de-DE" b="0" dirty="0">
              <a:latin typeface="+mn-lt"/>
            </a:endParaRPr>
          </a:p>
          <a:p>
            <a:pPr algn="just">
              <a:defRPr/>
            </a:pPr>
            <a:r>
              <a:rPr lang="de-DE" sz="1800" dirty="0"/>
              <a:t>(</a:t>
            </a:r>
            <a:r>
              <a:rPr lang="de-DE" sz="1800" b="0" dirty="0">
                <a:cs typeface="+mn-cs"/>
              </a:rPr>
              <a:t>Diese Einheit kann übersprungen werden in stärkeren Klassen, aber die Heftchen müssen entweder zu Hause oder während der Lesezeit gemacht werden.)</a:t>
            </a:r>
          </a:p>
          <a:p>
            <a:pPr>
              <a:defRPr/>
            </a:pPr>
            <a:endParaRPr b="0" dirty="0">
              <a:latin typeface="+mn-lt"/>
            </a:endParaRPr>
          </a:p>
        </p:txBody>
      </p:sp>
      <p:sp>
        <p:nvSpPr>
          <p:cNvPr id="16"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5" name="Gerade Verbindung 38">
            <a:extLst>
              <a:ext uri="{FF2B5EF4-FFF2-40B4-BE49-F238E27FC236}">
                <a16:creationId xmlns:a16="http://schemas.microsoft.com/office/drawing/2014/main" id="{455BD43D-A6AE-4EFC-BB72-D90A20F3B620}"/>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8" name="Slide Number Placeholder 3">
            <a:extLst>
              <a:ext uri="{FF2B5EF4-FFF2-40B4-BE49-F238E27FC236}">
                <a16:creationId xmlns:a16="http://schemas.microsoft.com/office/drawing/2014/main" id="{BA3807D7-F278-4F81-8432-2012CA06A477}"/>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89</a:t>
            </a:fld>
            <a:endParaRPr lang="de-D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22" name="Tabelle 31"/>
          <p:cNvGraphicFramePr>
            <a:graphicFrameLocks/>
          </p:cNvGraphicFramePr>
          <p:nvPr>
            <p:extLst>
              <p:ext uri="{D42A27DB-BD31-4B8C-83A1-F6EECF244321}">
                <p14:modId xmlns:p14="http://schemas.microsoft.com/office/powerpoint/2010/main" val="1150141378"/>
              </p:ext>
            </p:extLst>
          </p:nvPr>
        </p:nvGraphicFramePr>
        <p:xfrm>
          <a:off x="422723" y="1119488"/>
          <a:ext cx="6389719" cy="7933519"/>
        </p:xfrm>
        <a:graphic>
          <a:graphicData uri="http://schemas.openxmlformats.org/drawingml/2006/table">
            <a:tbl>
              <a:tblPr bandRow="1"/>
              <a:tblGrid>
                <a:gridCol w="646974">
                  <a:extLst>
                    <a:ext uri="{9D8B030D-6E8A-4147-A177-3AD203B41FA5}">
                      <a16:colId xmlns:a16="http://schemas.microsoft.com/office/drawing/2014/main" val="20000"/>
                    </a:ext>
                  </a:extLst>
                </a:gridCol>
                <a:gridCol w="5742745">
                  <a:extLst>
                    <a:ext uri="{9D8B030D-6E8A-4147-A177-3AD203B41FA5}">
                      <a16:colId xmlns:a16="http://schemas.microsoft.com/office/drawing/2014/main" val="20001"/>
                    </a:ext>
                  </a:extLst>
                </a:gridCol>
              </a:tblGrid>
              <a:tr h="718604">
                <a:tc gridSpan="2">
                  <a:txBody>
                    <a:bodyPr/>
                    <a:lstStyle/>
                    <a:p>
                      <a:pPr algn="l" defTabSz="685800">
                        <a:defRPr sz="1200" b="1"/>
                      </a:pPr>
                      <a:r>
                        <a:rPr sz="1400" dirty="0"/>
                        <a:t>ZIEL:</a:t>
                      </a:r>
                    </a:p>
                    <a:p>
                      <a:pPr algn="l" defTabSz="685800">
                        <a:defRPr sz="1200"/>
                      </a:pPr>
                      <a:r>
                        <a:rPr sz="1400" dirty="0"/>
                        <a:t>Die </a:t>
                      </a:r>
                      <a:r>
                        <a:rPr lang="de-DE" sz="1400" dirty="0" err="1"/>
                        <a:t>SuS</a:t>
                      </a:r>
                      <a:r>
                        <a:rPr lang="de-DE" sz="1400" dirty="0"/>
                        <a:t> </a:t>
                      </a:r>
                      <a:r>
                        <a:rPr sz="1400" dirty="0" err="1"/>
                        <a:t>erstellen</a:t>
                      </a:r>
                      <a:r>
                        <a:rPr sz="1400" dirty="0"/>
                        <a:t> </a:t>
                      </a:r>
                      <a:r>
                        <a:rPr sz="1400" dirty="0" err="1"/>
                        <a:t>anhand</a:t>
                      </a:r>
                      <a:r>
                        <a:rPr sz="1400" dirty="0"/>
                        <a:t> von </a:t>
                      </a:r>
                      <a:r>
                        <a:rPr sz="1400" dirty="0" err="1"/>
                        <a:t>Modelltexten</a:t>
                      </a:r>
                      <a:r>
                        <a:rPr sz="1400" dirty="0"/>
                        <a:t> </a:t>
                      </a:r>
                      <a:r>
                        <a:rPr sz="1400" dirty="0" err="1"/>
                        <a:t>erste</a:t>
                      </a:r>
                      <a:r>
                        <a:rPr sz="1400" dirty="0"/>
                        <a:t> </a:t>
                      </a:r>
                      <a:r>
                        <a:rPr sz="1400" dirty="0" err="1"/>
                        <a:t>Strukturierungs</a:t>
                      </a:r>
                      <a:r>
                        <a:rPr sz="1400" dirty="0"/>
                        <a:t>- und </a:t>
                      </a:r>
                      <a:r>
                        <a:rPr sz="1400" dirty="0" err="1"/>
                        <a:t>Planungshilfen</a:t>
                      </a:r>
                      <a:r>
                        <a:rPr sz="1400" dirty="0"/>
                        <a:t> für die </a:t>
                      </a:r>
                      <a:r>
                        <a:rPr sz="1400" dirty="0" err="1"/>
                        <a:t>Textsorte</a:t>
                      </a:r>
                      <a:r>
                        <a:rPr sz="1400" dirty="0"/>
                        <a:t> „</a:t>
                      </a:r>
                      <a:r>
                        <a:rPr sz="1400" dirty="0" err="1"/>
                        <a:t>Personenbeschreibung</a:t>
                      </a:r>
                      <a:r>
                        <a:rPr sz="1400" dirty="0"/>
                        <a:t>“. </a:t>
                      </a:r>
                    </a:p>
                  </a:txBody>
                  <a:tcPr marL="45720" marR="45720" anchor="ctr">
                    <a:solidFill>
                      <a:srgbClr val="E0E0E0"/>
                    </a:solidFill>
                  </a:tcPr>
                </a:tc>
                <a:tc hMerge="1">
                  <a:txBody>
                    <a:bodyPr/>
                    <a:lstStyle/>
                    <a:p>
                      <a:endParaRPr/>
                    </a:p>
                  </a:txBody>
                  <a:tcPr/>
                </a:tc>
                <a:extLst>
                  <a:ext uri="{0D108BD9-81ED-4DB2-BD59-A6C34878D82A}">
                    <a16:rowId xmlns:a16="http://schemas.microsoft.com/office/drawing/2014/main" val="10000"/>
                  </a:ext>
                </a:extLst>
              </a:tr>
              <a:tr h="1471759">
                <a:tc gridSpan="2">
                  <a:txBody>
                    <a:bodyPr/>
                    <a:lstStyle/>
                    <a:p>
                      <a:pPr algn="l" defTabSz="685800">
                        <a:defRPr sz="1200"/>
                      </a:pPr>
                      <a:r>
                        <a:rPr lang="de-DE" sz="1400" b="1" dirty="0"/>
                        <a:t>Einstieg</a:t>
                      </a:r>
                      <a:r>
                        <a:rPr sz="1400" b="1" dirty="0"/>
                        <a:t>:</a:t>
                      </a:r>
                      <a:endParaRPr sz="1400" dirty="0"/>
                    </a:p>
                    <a:p>
                      <a:pPr marL="171450" indent="-171450" algn="l" defTabSz="685800">
                        <a:buFont typeface="Arial"/>
                        <a:buChar char="•"/>
                        <a:defRPr sz="1200"/>
                      </a:pPr>
                      <a:r>
                        <a:rPr lang="de-DE" sz="1400" b="0" dirty="0"/>
                        <a:t>Die Lehrperson stellt das </a:t>
                      </a:r>
                      <a:r>
                        <a:rPr sz="1400" b="0" dirty="0"/>
                        <a:t>Thema der </a:t>
                      </a:r>
                      <a:r>
                        <a:rPr sz="1400" b="0" dirty="0" err="1"/>
                        <a:t>neuen</a:t>
                      </a:r>
                      <a:r>
                        <a:rPr sz="1400" b="0" dirty="0"/>
                        <a:t> </a:t>
                      </a:r>
                      <a:r>
                        <a:rPr sz="1400" b="0" dirty="0" err="1"/>
                        <a:t>Unterrichtsreihe</a:t>
                      </a:r>
                      <a:r>
                        <a:rPr sz="1400" b="0" dirty="0"/>
                        <a:t> </a:t>
                      </a:r>
                      <a:r>
                        <a:rPr sz="1400" b="0" dirty="0" err="1"/>
                        <a:t>vor</a:t>
                      </a:r>
                      <a:r>
                        <a:rPr sz="1400" b="0" dirty="0"/>
                        <a:t>.</a:t>
                      </a:r>
                      <a:endParaRPr lang="de-DE" sz="1400" b="0" dirty="0"/>
                    </a:p>
                    <a:p>
                      <a:pPr marL="171450" indent="-171450" algn="l" defTabSz="685800">
                        <a:buFont typeface="Arial"/>
                        <a:buChar char="•"/>
                        <a:defRPr sz="1200"/>
                      </a:pPr>
                      <a:r>
                        <a:rPr lang="de-DE" sz="1400" b="0" dirty="0"/>
                        <a:t>Die Lehrperson gibt einen Impuls für ein Unterrichtsgespräch:</a:t>
                      </a:r>
                    </a:p>
                    <a:p>
                      <a:pPr marL="180000" indent="0" algn="l" defTabSz="685800">
                        <a:buFont typeface="Arial"/>
                        <a:buNone/>
                        <a:defRPr sz="1200"/>
                      </a:pPr>
                      <a:r>
                        <a:rPr lang="de-DE" sz="1400" b="0" dirty="0"/>
                        <a:t>„Was ist das Ziel einer Personenbeschreibung?“</a:t>
                      </a:r>
                    </a:p>
                    <a:p>
                      <a:pPr marL="171450" marR="0" lvl="0" indent="-171450" algn="l" defTabSz="685800" eaLnBrk="1" fontAlgn="auto" latinLnBrk="0" hangingPunct="1">
                        <a:lnSpc>
                          <a:spcPct val="100000"/>
                        </a:lnSpc>
                        <a:spcBef>
                          <a:spcPts val="0"/>
                        </a:spcBef>
                        <a:spcAft>
                          <a:spcPts val="0"/>
                        </a:spcAft>
                        <a:buClrTx/>
                        <a:buSzTx/>
                        <a:buFont typeface="Arial"/>
                        <a:buChar char="•"/>
                        <a:tabLst/>
                        <a:defRPr sz="1200"/>
                      </a:pPr>
                      <a:r>
                        <a:rPr lang="de-DE" sz="1400" b="0" dirty="0"/>
                        <a:t>Die Lehrperson fasst zusammen: „Das Ziel einer Personenbeschreibung ist eine Person so zu beschreiben, dass man sie sich genau vorstellen kann."</a:t>
                      </a:r>
                    </a:p>
                  </a:txBody>
                  <a:tcPr marL="45720" marR="45720" anchor="ctr">
                    <a:noFill/>
                  </a:tcPr>
                </a:tc>
                <a:tc hMerge="1">
                  <a:txBody>
                    <a:bodyPr/>
                    <a:lstStyle/>
                    <a:p>
                      <a:endParaRPr/>
                    </a:p>
                  </a:txBody>
                  <a:tcPr/>
                </a:tc>
                <a:extLst>
                  <a:ext uri="{0D108BD9-81ED-4DB2-BD59-A6C34878D82A}">
                    <a16:rowId xmlns:a16="http://schemas.microsoft.com/office/drawing/2014/main" val="10001"/>
                  </a:ext>
                </a:extLst>
              </a:tr>
              <a:tr h="1868002">
                <a:tc>
                  <a:txBody>
                    <a:bodyPr/>
                    <a:lstStyle/>
                    <a:p>
                      <a:pPr algn="ctr" defTabSz="685800">
                        <a:defRPr sz="1800"/>
                      </a:pPr>
                      <a:r>
                        <a:rPr sz="1400" b="1" dirty="0"/>
                        <a:t>AB 1</a:t>
                      </a:r>
                      <a:endParaRPr sz="1400" dirty="0"/>
                    </a:p>
                  </a:txBody>
                  <a:tcPr marL="45720" marR="45720" anchor="ctr">
                    <a:noFill/>
                  </a:tcPr>
                </a:tc>
                <a:tc>
                  <a:txBody>
                    <a:bodyPr/>
                    <a:lstStyle/>
                    <a:p>
                      <a:pPr marL="171450" indent="-171450" algn="l" defTabSz="685800">
                        <a:buFont typeface="Arial"/>
                        <a:buChar char="•"/>
                        <a:defRPr sz="1200"/>
                      </a:pPr>
                      <a:r>
                        <a:rPr lang="de-DE" sz="1400" dirty="0"/>
                        <a:t>Die Lehrperson liest die Beschreibung vor oder spielt diese ab. </a:t>
                      </a:r>
                      <a:endParaRPr sz="1400" dirty="0"/>
                    </a:p>
                    <a:p>
                      <a:pPr marL="171450" indent="-171450" algn="l" defTabSz="685800">
                        <a:buFont typeface="Arial"/>
                        <a:buChar char="•"/>
                        <a:defRPr sz="1200"/>
                      </a:pPr>
                      <a:r>
                        <a:rPr lang="de-DE" sz="1400" dirty="0"/>
                        <a:t>Die Lehrperson gibt Impulse für ein Unterrichtsgespräch:</a:t>
                      </a:r>
                    </a:p>
                    <a:p>
                      <a:pPr marL="180000" indent="0" algn="l" defTabSz="685800">
                        <a:buFont typeface="Arial"/>
                        <a:buNone/>
                        <a:defRPr sz="1200"/>
                      </a:pPr>
                      <a:r>
                        <a:rPr lang="de-DE" sz="1400" dirty="0"/>
                        <a:t>„Hat der Text das Ziel einer Personenbeschreibung erfüllt?“</a:t>
                      </a:r>
                      <a:endParaRPr sz="1400" dirty="0"/>
                    </a:p>
                    <a:p>
                      <a:pPr marL="180000" indent="0" algn="l" defTabSz="685800">
                        <a:buFont typeface="Arial"/>
                        <a:buNone/>
                        <a:defRPr sz="1200"/>
                      </a:pPr>
                      <a:r>
                        <a:rPr lang="de-DE" sz="1400" dirty="0"/>
                        <a:t>„Ist die Beschreibung genau genug, um den richtigen Elfen zu erkennen?“</a:t>
                      </a:r>
                      <a:endParaRPr sz="1400" dirty="0"/>
                    </a:p>
                    <a:p>
                      <a:pPr marL="180000" indent="0" algn="l" defTabSz="685800">
                        <a:buFont typeface="Arial"/>
                        <a:buNone/>
                        <a:defRPr sz="1200"/>
                      </a:pPr>
                      <a:r>
                        <a:rPr lang="de-DE" sz="1400" dirty="0"/>
                        <a:t>„Wie kann die Beschreibung verbessert werden?“</a:t>
                      </a:r>
                      <a:endParaRPr sz="1400" dirty="0"/>
                    </a:p>
                    <a:p>
                      <a:pPr marL="171450" marR="0" lvl="0" indent="-171450" algn="l" defTabSz="685800">
                        <a:lnSpc>
                          <a:spcPct val="100000"/>
                        </a:lnSpc>
                        <a:spcBef>
                          <a:spcPts val="0"/>
                        </a:spcBef>
                        <a:spcAft>
                          <a:spcPts val="0"/>
                        </a:spcAft>
                        <a:buClrTx/>
                        <a:buSzTx/>
                        <a:buFont typeface="Arial"/>
                        <a:buChar char="•"/>
                        <a:defRPr sz="1200"/>
                      </a:pPr>
                      <a:r>
                        <a:rPr lang="de-DE" sz="1400" b="0" u="none" dirty="0"/>
                        <a:t>Die </a:t>
                      </a:r>
                      <a:r>
                        <a:rPr lang="de-DE" sz="1400" b="0" u="none" dirty="0" err="1"/>
                        <a:t>SuS</a:t>
                      </a:r>
                      <a:r>
                        <a:rPr lang="de-DE" sz="1400" b="0" u="none" dirty="0"/>
                        <a:t> nennen Verbesserungsvorschläge.</a:t>
                      </a:r>
                      <a:endParaRPr sz="1400" dirty="0"/>
                    </a:p>
                    <a:p>
                      <a:pPr marL="171450" marR="0" lvl="0" indent="-171450" algn="l" defTabSz="685800">
                        <a:lnSpc>
                          <a:spcPct val="100000"/>
                        </a:lnSpc>
                        <a:spcBef>
                          <a:spcPts val="0"/>
                        </a:spcBef>
                        <a:spcAft>
                          <a:spcPts val="0"/>
                        </a:spcAft>
                        <a:buClrTx/>
                        <a:buSzTx/>
                        <a:buFont typeface="Arial"/>
                        <a:buChar char="•"/>
                        <a:defRPr sz="1200"/>
                      </a:pPr>
                      <a:endParaRPr lang="de-DE" sz="1400" b="0" u="none" dirty="0"/>
                    </a:p>
                    <a:p>
                      <a:pPr marL="0" marR="0" lvl="0" indent="0" algn="l" defTabSz="685800">
                        <a:lnSpc>
                          <a:spcPct val="100000"/>
                        </a:lnSpc>
                        <a:spcBef>
                          <a:spcPts val="0"/>
                        </a:spcBef>
                        <a:spcAft>
                          <a:spcPts val="0"/>
                        </a:spcAft>
                        <a:buClrTx/>
                        <a:buSzTx/>
                        <a:buFont typeface="Arial"/>
                        <a:buNone/>
                        <a:defRPr sz="1200"/>
                      </a:pPr>
                      <a:r>
                        <a:rPr lang="de-DE" sz="1400" b="0" i="1" u="sng" dirty="0">
                          <a:solidFill>
                            <a:schemeClr val="tx1"/>
                          </a:solidFill>
                        </a:rPr>
                        <a:t>Alternativ: </a:t>
                      </a:r>
                      <a:r>
                        <a:rPr lang="de-DE" sz="1400" b="0" u="none" dirty="0"/>
                        <a:t>Die </a:t>
                      </a:r>
                      <a:r>
                        <a:rPr lang="de-DE" sz="1400" b="0" u="none" dirty="0" err="1"/>
                        <a:t>SuS</a:t>
                      </a:r>
                      <a:r>
                        <a:rPr lang="de-DE" sz="1400" b="0" u="none" dirty="0"/>
                        <a:t> lesen in </a:t>
                      </a:r>
                      <a:r>
                        <a:rPr lang="de-DE" sz="1400" b="1" u="none" dirty="0"/>
                        <a:t>Partnerarbeit</a:t>
                      </a:r>
                      <a:r>
                        <a:rPr lang="de-DE" sz="1400" b="0" u="none" dirty="0"/>
                        <a:t> die Beschreibung oder hören sich diese gemeinsam an. </a:t>
                      </a:r>
                      <a:endParaRPr sz="1400" dirty="0"/>
                    </a:p>
                  </a:txBody>
                  <a:tcPr marL="45720" marR="45720" anchor="ctr">
                    <a:noFill/>
                  </a:tcPr>
                </a:tc>
                <a:extLst>
                  <a:ext uri="{0D108BD9-81ED-4DB2-BD59-A6C34878D82A}">
                    <a16:rowId xmlns:a16="http://schemas.microsoft.com/office/drawing/2014/main" val="10002"/>
                  </a:ext>
                </a:extLst>
              </a:tr>
              <a:tr h="3652906">
                <a:tc>
                  <a:txBody>
                    <a:bodyPr/>
                    <a:lstStyle/>
                    <a:p>
                      <a:pPr algn="ctr" defTabSz="685800">
                        <a:defRPr sz="1800"/>
                      </a:pPr>
                      <a:r>
                        <a:rPr sz="1400" b="1"/>
                        <a:t>AB 2</a:t>
                      </a:r>
                      <a:endParaRPr sz="1400"/>
                    </a:p>
                  </a:txBody>
                  <a:tcPr marL="45720" marR="45720" anchor="ctr">
                    <a:noFill/>
                  </a:tcPr>
                </a:tc>
                <a:tc>
                  <a:txBody>
                    <a:bodyPr/>
                    <a:lstStyle/>
                    <a:p>
                      <a:pPr marL="171450" indent="-171450" algn="l" defTabSz="685800">
                        <a:buFont typeface="Arial"/>
                        <a:buChar char="•"/>
                        <a:defRPr sz="1200"/>
                      </a:pPr>
                      <a:r>
                        <a:rPr lang="de-DE" sz="1400" dirty="0"/>
                        <a:t>Die Lehrperson sensibilisiert die </a:t>
                      </a:r>
                      <a:r>
                        <a:rPr lang="de-DE" sz="1400" dirty="0" err="1"/>
                        <a:t>SuS</a:t>
                      </a:r>
                      <a:r>
                        <a:rPr lang="de-DE" sz="1400" dirty="0"/>
                        <a:t> für die Wichtigkeit von Feedback:</a:t>
                      </a:r>
                      <a:endParaRPr sz="1400" dirty="0"/>
                    </a:p>
                    <a:p>
                      <a:pPr marL="180000" indent="0" algn="l" defTabSz="685800">
                        <a:buFont typeface="Arial"/>
                        <a:buNone/>
                        <a:defRPr sz="1200"/>
                      </a:pPr>
                      <a:r>
                        <a:rPr lang="de-DE" sz="1400" i="0" dirty="0"/>
                        <a:t>„Man beginnt mit einem ersten Entwurf, wenn man einen Text schreibt. Der erste Entwurf muss nicht perfekt sein. W</a:t>
                      </a:r>
                      <a:r>
                        <a:rPr sz="1400" i="0" dirty="0" err="1"/>
                        <a:t>enn</a:t>
                      </a:r>
                      <a:r>
                        <a:rPr sz="1400" i="0" dirty="0"/>
                        <a:t> man </a:t>
                      </a:r>
                      <a:r>
                        <a:rPr sz="1400" i="0" dirty="0" err="1"/>
                        <a:t>schreibt</a:t>
                      </a:r>
                      <a:r>
                        <a:rPr sz="1400" i="0" dirty="0"/>
                        <a:t>, </a:t>
                      </a:r>
                      <a:r>
                        <a:rPr sz="1400" i="0" dirty="0" err="1"/>
                        <a:t>sollte</a:t>
                      </a:r>
                      <a:r>
                        <a:rPr sz="1400" i="0" dirty="0"/>
                        <a:t> man </a:t>
                      </a:r>
                      <a:r>
                        <a:rPr sz="1400" i="0" dirty="0" err="1"/>
                        <a:t>immer</a:t>
                      </a:r>
                      <a:r>
                        <a:rPr sz="1400" i="0" dirty="0"/>
                        <a:t> Feedback </a:t>
                      </a:r>
                      <a:r>
                        <a:rPr sz="1400" i="0" dirty="0" err="1"/>
                        <a:t>einholen</a:t>
                      </a:r>
                      <a:r>
                        <a:rPr sz="1400" i="0" dirty="0"/>
                        <a:t> und </a:t>
                      </a:r>
                      <a:r>
                        <a:rPr sz="1400" i="0" dirty="0" err="1"/>
                        <a:t>seinen</a:t>
                      </a:r>
                      <a:r>
                        <a:rPr sz="1400" i="0" dirty="0"/>
                        <a:t> Text </a:t>
                      </a:r>
                      <a:r>
                        <a:rPr sz="1400" i="0" dirty="0" err="1"/>
                        <a:t>verbessern</a:t>
                      </a:r>
                      <a:r>
                        <a:rPr sz="1400" i="0" dirty="0"/>
                        <a:t>, bevor man </a:t>
                      </a:r>
                      <a:r>
                        <a:rPr sz="1400" i="0" dirty="0" err="1"/>
                        <a:t>ihn</a:t>
                      </a:r>
                      <a:r>
                        <a:rPr sz="1400" i="0" dirty="0"/>
                        <a:t> </a:t>
                      </a:r>
                      <a:r>
                        <a:rPr sz="1400" i="0" dirty="0" err="1"/>
                        <a:t>fertigstellt</a:t>
                      </a:r>
                      <a:r>
                        <a:rPr sz="1400" i="0" dirty="0"/>
                        <a:t>. </a:t>
                      </a:r>
                      <a:r>
                        <a:rPr lang="de-DE" sz="1400" i="0" dirty="0"/>
                        <a:t>Ich habe hier ein Beispiel von Lena. </a:t>
                      </a:r>
                      <a:r>
                        <a:rPr sz="1400" i="0" dirty="0"/>
                        <a:t>Lena hat </a:t>
                      </a:r>
                      <a:r>
                        <a:rPr sz="1400" i="0" dirty="0" err="1"/>
                        <a:t>einige</a:t>
                      </a:r>
                      <a:r>
                        <a:rPr sz="1400" i="0" dirty="0"/>
                        <a:t> </a:t>
                      </a:r>
                      <a:r>
                        <a:rPr sz="1400" i="0" dirty="0" err="1"/>
                        <a:t>hilf</a:t>
                      </a:r>
                      <a:r>
                        <a:rPr lang="de-DE" sz="1400" i="0" dirty="0" err="1"/>
                        <a:t>sbereit</a:t>
                      </a:r>
                      <a:r>
                        <a:rPr sz="1400" i="0" dirty="0"/>
                        <a:t>e </a:t>
                      </a:r>
                      <a:r>
                        <a:rPr sz="1400" i="0" dirty="0" err="1"/>
                        <a:t>Mitschülerinnen</a:t>
                      </a:r>
                      <a:r>
                        <a:rPr sz="1400" i="0" dirty="0"/>
                        <a:t> und </a:t>
                      </a:r>
                      <a:r>
                        <a:rPr sz="1400" i="0" dirty="0" err="1"/>
                        <a:t>Mitschüler</a:t>
                      </a:r>
                      <a:r>
                        <a:rPr sz="1400" i="0" dirty="0"/>
                        <a:t>, die </a:t>
                      </a:r>
                      <a:r>
                        <a:rPr sz="1400" i="0" dirty="0" err="1"/>
                        <a:t>ihr</a:t>
                      </a:r>
                      <a:r>
                        <a:rPr sz="1400" i="0" dirty="0"/>
                        <a:t> Feedback </a:t>
                      </a:r>
                      <a:r>
                        <a:rPr sz="1400" i="0" dirty="0" err="1"/>
                        <a:t>geben</a:t>
                      </a:r>
                      <a:r>
                        <a:rPr sz="1400" i="0" dirty="0"/>
                        <a:t>, um </a:t>
                      </a:r>
                      <a:r>
                        <a:rPr sz="1400" i="0" dirty="0" err="1"/>
                        <a:t>ihren</a:t>
                      </a:r>
                      <a:r>
                        <a:rPr sz="1400" i="0" dirty="0"/>
                        <a:t> Text </a:t>
                      </a:r>
                      <a:r>
                        <a:rPr sz="1400" i="0" dirty="0" err="1"/>
                        <a:t>zu</a:t>
                      </a:r>
                      <a:r>
                        <a:rPr sz="1400" i="0" dirty="0"/>
                        <a:t> </a:t>
                      </a:r>
                      <a:r>
                        <a:rPr sz="1400" i="0" dirty="0" err="1"/>
                        <a:t>verbessern</a:t>
                      </a:r>
                      <a:r>
                        <a:rPr lang="de-DE" sz="1400" i="0" dirty="0"/>
                        <a:t>. Welche Verbesserungen des Textes fallen euch auf?"</a:t>
                      </a:r>
                      <a:endParaRPr sz="1400" i="1" dirty="0"/>
                    </a:p>
                    <a:p>
                      <a:pPr marL="171450" marR="0" lvl="0" indent="-171450" algn="l" defTabSz="685800">
                        <a:lnSpc>
                          <a:spcPct val="100000"/>
                        </a:lnSpc>
                        <a:spcBef>
                          <a:spcPts val="0"/>
                        </a:spcBef>
                        <a:spcAft>
                          <a:spcPts val="0"/>
                        </a:spcAft>
                        <a:buClrTx/>
                        <a:buSzTx/>
                        <a:buFont typeface="Arial"/>
                        <a:buChar char="•"/>
                        <a:defRPr sz="1200"/>
                      </a:pPr>
                      <a:r>
                        <a:rPr lang="de-DE" sz="1400" dirty="0"/>
                        <a:t>Die Lehrperson liest den zweiten Entwurf vor oder spielt diesen ab. </a:t>
                      </a:r>
                      <a:endParaRPr sz="1400" dirty="0"/>
                    </a:p>
                    <a:p>
                      <a:pPr marL="171450" marR="0" lvl="0" indent="-171450" algn="l" defTabSz="685800">
                        <a:lnSpc>
                          <a:spcPct val="100000"/>
                        </a:lnSpc>
                        <a:spcBef>
                          <a:spcPts val="0"/>
                        </a:spcBef>
                        <a:spcAft>
                          <a:spcPts val="0"/>
                        </a:spcAft>
                        <a:buClrTx/>
                        <a:buSzTx/>
                        <a:buFont typeface="Arial"/>
                        <a:buChar char="•"/>
                        <a:defRPr sz="1200"/>
                      </a:pPr>
                      <a:r>
                        <a:rPr lang="de-DE" sz="1400" dirty="0"/>
                        <a:t>Die </a:t>
                      </a:r>
                      <a:r>
                        <a:rPr lang="de-DE" sz="1400" dirty="0" err="1"/>
                        <a:t>SuS</a:t>
                      </a:r>
                      <a:r>
                        <a:rPr lang="de-DE" sz="1400" dirty="0"/>
                        <a:t> unterstreichen die neuen Informationen im zweiten Entwurf.</a:t>
                      </a:r>
                      <a:endParaRPr sz="1400" dirty="0"/>
                    </a:p>
                    <a:p>
                      <a:pPr marL="171450" indent="-171450" algn="l" defTabSz="685800">
                        <a:buFont typeface="Arial"/>
                        <a:buChar char="•"/>
                        <a:defRPr sz="1200"/>
                      </a:pPr>
                      <a:r>
                        <a:rPr lang="de-DE" sz="1400" dirty="0"/>
                        <a:t>Die </a:t>
                      </a:r>
                      <a:r>
                        <a:rPr lang="de-DE" sz="1400" dirty="0" err="1"/>
                        <a:t>SuS</a:t>
                      </a:r>
                      <a:r>
                        <a:rPr lang="de-DE" sz="1400" dirty="0"/>
                        <a:t> d</a:t>
                      </a:r>
                      <a:r>
                        <a:rPr sz="1400" dirty="0" err="1"/>
                        <a:t>iskutieren</a:t>
                      </a:r>
                      <a:r>
                        <a:rPr sz="1400" dirty="0"/>
                        <a:t> und </a:t>
                      </a:r>
                      <a:r>
                        <a:rPr sz="1400" dirty="0" err="1"/>
                        <a:t>vergleichen</a:t>
                      </a:r>
                      <a:r>
                        <a:rPr sz="1400" dirty="0"/>
                        <a:t> d</a:t>
                      </a:r>
                      <a:r>
                        <a:rPr lang="de-DE" sz="1400" dirty="0"/>
                        <a:t>en ersten und den zweiten Entwurf </a:t>
                      </a:r>
                      <a:r>
                        <a:rPr sz="1400" dirty="0" err="1"/>
                        <a:t>im</a:t>
                      </a:r>
                      <a:r>
                        <a:rPr sz="1400" dirty="0"/>
                        <a:t> Plenum.</a:t>
                      </a:r>
                      <a:endParaRPr lang="de-DE" sz="1400" dirty="0"/>
                    </a:p>
                    <a:p>
                      <a:pPr marL="171450" indent="-171450" algn="l" defTabSz="685800">
                        <a:buFont typeface="Arial"/>
                        <a:buChar char="•"/>
                        <a:defRPr sz="1200"/>
                      </a:pPr>
                      <a:r>
                        <a:rPr lang="de-DE" sz="1400" dirty="0"/>
                        <a:t>Die Lehrperson gibt weitere Impulse für das Unterrichtsgespräch:</a:t>
                      </a:r>
                      <a:endParaRPr sz="1400" dirty="0"/>
                    </a:p>
                    <a:p>
                      <a:pPr marL="180000" indent="0" algn="l" defTabSz="685800">
                        <a:buFont typeface="Arial"/>
                        <a:buNone/>
                        <a:defRPr sz="1200"/>
                      </a:pPr>
                      <a:r>
                        <a:rPr lang="de-DE" sz="1400" dirty="0"/>
                        <a:t>„Ist die Beschreibung jetzt genau genug, um den richtigen Elf zu erkennen?“</a:t>
                      </a:r>
                    </a:p>
                    <a:p>
                      <a:pPr marL="171450" indent="-171450" algn="l" defTabSz="685800">
                        <a:buFont typeface="Arial"/>
                        <a:buChar char="•"/>
                        <a:defRPr sz="1200"/>
                      </a:pPr>
                      <a:endParaRPr sz="1400" dirty="0"/>
                    </a:p>
                    <a:p>
                      <a:pPr marL="0" marR="0" lvl="0" indent="0" algn="l" defTabSz="685800">
                        <a:lnSpc>
                          <a:spcPct val="100000"/>
                        </a:lnSpc>
                        <a:spcBef>
                          <a:spcPts val="0"/>
                        </a:spcBef>
                        <a:spcAft>
                          <a:spcPts val="0"/>
                        </a:spcAft>
                        <a:buClrTx/>
                        <a:buSzTx/>
                        <a:buFontTx/>
                        <a:buNone/>
                        <a:defRPr sz="1200" b="1" u="sng"/>
                      </a:pPr>
                      <a:r>
                        <a:rPr sz="1400" b="0" i="1" u="sng" dirty="0" err="1">
                          <a:solidFill>
                            <a:schemeClr val="tx1"/>
                          </a:solidFill>
                          <a:latin typeface="+mn-lt"/>
                          <a:ea typeface="+mn-ea"/>
                          <a:cs typeface="+mn-cs"/>
                        </a:rPr>
                        <a:t>Alternativ</a:t>
                      </a:r>
                      <a:r>
                        <a:rPr sz="1400" b="0" i="1" u="sng" dirty="0">
                          <a:solidFill>
                            <a:schemeClr val="tx1"/>
                          </a:solidFill>
                          <a:latin typeface="+mn-lt"/>
                          <a:ea typeface="+mn-ea"/>
                          <a:cs typeface="+mn-cs"/>
                        </a:rPr>
                        <a:t>: </a:t>
                      </a:r>
                      <a:r>
                        <a:rPr lang="de-DE" sz="1400" b="0" u="none" dirty="0"/>
                        <a:t>Die </a:t>
                      </a:r>
                      <a:r>
                        <a:rPr lang="de-DE" sz="1400" b="0" u="none" dirty="0" err="1"/>
                        <a:t>SuS</a:t>
                      </a:r>
                      <a:r>
                        <a:rPr lang="de-DE" sz="1400" b="0" u="none" dirty="0"/>
                        <a:t> lesen in </a:t>
                      </a:r>
                      <a:r>
                        <a:rPr lang="de-DE" sz="1400" b="1" u="none" dirty="0"/>
                        <a:t>Partnerarbeit</a:t>
                      </a:r>
                      <a:r>
                        <a:rPr lang="de-DE" sz="1400" b="0" u="none" dirty="0"/>
                        <a:t> die Beschreibung gemeinsam oder hören sich diese gemeinsam an und unterstreichen die neuen Informationen. </a:t>
                      </a:r>
                      <a:endParaRPr sz="1400" b="0" u="none" dirty="0"/>
                    </a:p>
                  </a:txBody>
                  <a:tcPr marL="45720" marR="45720" anchor="ctr">
                    <a:noFill/>
                  </a:tcPr>
                </a:tc>
                <a:extLst>
                  <a:ext uri="{0D108BD9-81ED-4DB2-BD59-A6C34878D82A}">
                    <a16:rowId xmlns:a16="http://schemas.microsoft.com/office/drawing/2014/main" val="10003"/>
                  </a:ext>
                </a:extLst>
              </a:tr>
            </a:tbl>
          </a:graphicData>
        </a:graphic>
      </p:graphicFrame>
      <p:sp>
        <p:nvSpPr>
          <p:cNvPr id="128" name="Textfeld 7"/>
          <p:cNvSpPr txBox="1"/>
          <p:nvPr/>
        </p:nvSpPr>
        <p:spPr bwMode="auto">
          <a:xfrm>
            <a:off x="151239" y="279922"/>
            <a:ext cx="6595494" cy="370839"/>
          </a:xfrm>
          <a:prstGeom prst="rect">
            <a:avLst/>
          </a:prstGeom>
          <a:noFill/>
          <a:ln w="12700" cap="flat">
            <a:noFill/>
            <a:miter lim="400000"/>
          </a:ln>
          <a:effectLst/>
        </p:spPr>
        <p:txBody>
          <a:bodyPr wrap="square" lIns="45718" tIns="45718" rIns="45718" bIns="45718" numCol="1" anchor="t">
            <a:spAutoFit/>
          </a:bodyPr>
          <a:lstStyle>
            <a:lvl1pPr algn="ctr">
              <a:defRPr b="1" spc="300">
                <a:latin typeface="+mj-lt"/>
                <a:ea typeface="+mj-ea"/>
                <a:cs typeface="+mj-cs"/>
              </a:defRPr>
            </a:lvl1pPr>
          </a:lstStyle>
          <a:p>
            <a:pPr>
              <a:defRPr/>
            </a:pPr>
            <a:r>
              <a:rPr b="0" dirty="0" err="1">
                <a:latin typeface="+mn-lt"/>
              </a:rPr>
              <a:t>Informationen</a:t>
            </a:r>
            <a:r>
              <a:rPr b="0" dirty="0">
                <a:latin typeface="+mn-lt"/>
              </a:rPr>
              <a:t> für die </a:t>
            </a:r>
            <a:r>
              <a:rPr lang="de-DE" b="0" dirty="0">
                <a:latin typeface="+mn-lt"/>
              </a:rPr>
              <a:t>Lehrperson</a:t>
            </a:r>
            <a:endParaRPr b="0" dirty="0">
              <a:latin typeface="+mn-lt"/>
            </a:endParaRPr>
          </a:p>
        </p:txBody>
      </p:sp>
      <p:sp>
        <p:nvSpPr>
          <p:cNvPr id="129" name="Textfeld 39"/>
          <p:cNvSpPr txBox="1"/>
          <p:nvPr/>
        </p:nvSpPr>
        <p:spPr bwMode="auto">
          <a:xfrm>
            <a:off x="111268" y="584872"/>
            <a:ext cx="6595492" cy="370840"/>
          </a:xfrm>
          <a:prstGeom prst="rect">
            <a:avLst/>
          </a:prstGeom>
          <a:noFill/>
          <a:ln w="12700" cap="flat">
            <a:noFill/>
            <a:miter lim="400000"/>
          </a:ln>
          <a:effectLst/>
        </p:spPr>
        <p:txBody>
          <a:bodyPr wrap="square" lIns="45718" tIns="45718" rIns="45718" bIns="45718" numCol="1" anchor="t">
            <a:spAutoFit/>
          </a:bodyPr>
          <a:lstStyle>
            <a:lvl1pPr algn="ctr">
              <a:defRPr b="1">
                <a:latin typeface="+mj-lt"/>
                <a:ea typeface="+mj-ea"/>
                <a:cs typeface="+mj-cs"/>
              </a:defRPr>
            </a:lvl1pPr>
          </a:lstStyle>
          <a:p>
            <a:pPr>
              <a:defRPr/>
            </a:pPr>
            <a:r>
              <a:rPr lang="de-DE" b="0" dirty="0">
                <a:latin typeface="+mn-lt"/>
                <a:cs typeface="+mn-cs"/>
              </a:rPr>
              <a:t>Einheit</a:t>
            </a:r>
            <a:r>
              <a:rPr b="0" dirty="0">
                <a:latin typeface="+mn-lt"/>
                <a:cs typeface="+mn-cs"/>
              </a:rPr>
              <a:t> 1: </a:t>
            </a:r>
            <a:r>
              <a:rPr b="0" dirty="0" err="1">
                <a:solidFill>
                  <a:schemeClr val="tx1"/>
                </a:solidFill>
                <a:latin typeface="+mn-lt"/>
                <a:cs typeface="+mn-cs"/>
              </a:rPr>
              <a:t>Einleitung</a:t>
            </a:r>
            <a:r>
              <a:rPr b="0" dirty="0">
                <a:latin typeface="+mn-lt"/>
                <a:cs typeface="+mn-cs"/>
              </a:rPr>
              <a:t> </a:t>
            </a:r>
          </a:p>
        </p:txBody>
      </p:sp>
      <p:sp>
        <p:nvSpPr>
          <p:cNvPr id="5" name="Gerade Verbindung 38">
            <a:extLst>
              <a:ext uri="{FF2B5EF4-FFF2-40B4-BE49-F238E27FC236}">
                <a16:creationId xmlns:a16="http://schemas.microsoft.com/office/drawing/2014/main" id="{6743A282-1F70-485C-8DF2-95792429AFEB}"/>
              </a:ext>
            </a:extLst>
          </p:cNvPr>
          <p:cNvSpPr/>
          <p:nvPr/>
        </p:nvSpPr>
        <p:spPr bwMode="auto">
          <a:xfrm flipH="1">
            <a:off x="45557" y="0"/>
            <a:ext cx="2" cy="9906001"/>
          </a:xfrm>
          <a:prstGeom prst="line">
            <a:avLst/>
          </a:prstGeom>
          <a:ln w="127000">
            <a:solidFill>
              <a:schemeClr val="accent2"/>
            </a:solidFill>
            <a:miter/>
          </a:ln>
        </p:spPr>
        <p:txBody>
          <a:bodyPr lIns="45718" tIns="45718" rIns="45718" bIns="45718"/>
          <a:lstStyle/>
          <a:p>
            <a:pPr>
              <a:defRPr/>
            </a:pPr>
            <a:endParaRPr/>
          </a:p>
        </p:txBody>
      </p:sp>
      <p:sp>
        <p:nvSpPr>
          <p:cNvPr id="8" name="Rechteck: gefaltete Ecke 5">
            <a:extLst>
              <a:ext uri="{FF2B5EF4-FFF2-40B4-BE49-F238E27FC236}">
                <a16:creationId xmlns:a16="http://schemas.microsoft.com/office/drawing/2014/main" id="{813F58EE-BA3F-4270-BE9E-FBD7243FB5CB}"/>
              </a:ext>
            </a:extLst>
          </p:cNvPr>
          <p:cNvSpPr/>
          <p:nvPr/>
        </p:nvSpPr>
        <p:spPr bwMode="auto">
          <a:xfrm>
            <a:off x="4457702" y="9190300"/>
            <a:ext cx="2354740" cy="370840"/>
          </a:xfrm>
          <a:custGeom>
            <a:avLst/>
            <a:gdLst>
              <a:gd name="connsiteX0" fmla="*/ 0 w 2354740"/>
              <a:gd name="connsiteY0" fmla="*/ 0 h 370840"/>
              <a:gd name="connsiteX1" fmla="*/ 2354740 w 2354740"/>
              <a:gd name="connsiteY1" fmla="*/ 0 h 370840"/>
              <a:gd name="connsiteX2" fmla="*/ 2354740 w 2354740"/>
              <a:gd name="connsiteY2" fmla="*/ 185420 h 370840"/>
              <a:gd name="connsiteX3" fmla="*/ 2169320 w 2354740"/>
              <a:gd name="connsiteY3" fmla="*/ 370840 h 370840"/>
              <a:gd name="connsiteX4" fmla="*/ 0 w 2354740"/>
              <a:gd name="connsiteY4" fmla="*/ 370840 h 370840"/>
              <a:gd name="connsiteX5" fmla="*/ 0 w 2354740"/>
              <a:gd name="connsiteY5" fmla="*/ 0 h 370840"/>
              <a:gd name="connsiteX0" fmla="*/ 2169320 w 2354740"/>
              <a:gd name="connsiteY0" fmla="*/ 370840 h 370840"/>
              <a:gd name="connsiteX1" fmla="*/ 2206404 w 2354740"/>
              <a:gd name="connsiteY1" fmla="*/ 222504 h 370840"/>
              <a:gd name="connsiteX2" fmla="*/ 2354740 w 2354740"/>
              <a:gd name="connsiteY2" fmla="*/ 185420 h 370840"/>
              <a:gd name="connsiteX3" fmla="*/ 2169320 w 2354740"/>
              <a:gd name="connsiteY3" fmla="*/ 370840 h 370840"/>
              <a:gd name="connsiteX0" fmla="*/ 2169320 w 2354740"/>
              <a:gd name="connsiteY0" fmla="*/ 370840 h 370840"/>
              <a:gd name="connsiteX1" fmla="*/ 2206404 w 2354740"/>
              <a:gd name="connsiteY1" fmla="*/ 222504 h 370840"/>
              <a:gd name="connsiteX2" fmla="*/ 2354740 w 2354740"/>
              <a:gd name="connsiteY2" fmla="*/ 185420 h 370840"/>
              <a:gd name="connsiteX3" fmla="*/ 2169320 w 2354740"/>
              <a:gd name="connsiteY3" fmla="*/ 370840 h 370840"/>
              <a:gd name="connsiteX4" fmla="*/ 0 w 2354740"/>
              <a:gd name="connsiteY4" fmla="*/ 370840 h 370840"/>
              <a:gd name="connsiteX5" fmla="*/ 0 w 2354740"/>
              <a:gd name="connsiteY5" fmla="*/ 0 h 370840"/>
              <a:gd name="connsiteX6" fmla="*/ 2354740 w 2354740"/>
              <a:gd name="connsiteY6" fmla="*/ 0 h 370840"/>
              <a:gd name="connsiteX7" fmla="*/ 2354740 w 2354740"/>
              <a:gd name="connsiteY7" fmla="*/ 185420 h 3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4740" h="370840" stroke="0" extrusionOk="0">
                <a:moveTo>
                  <a:pt x="0" y="0"/>
                </a:moveTo>
                <a:cubicBezTo>
                  <a:pt x="712992" y="118645"/>
                  <a:pt x="1268267" y="116012"/>
                  <a:pt x="2354740" y="0"/>
                </a:cubicBezTo>
                <a:cubicBezTo>
                  <a:pt x="2345342" y="71485"/>
                  <a:pt x="2353246" y="118889"/>
                  <a:pt x="2354740" y="185420"/>
                </a:cubicBezTo>
                <a:cubicBezTo>
                  <a:pt x="2309325" y="247148"/>
                  <a:pt x="2206553" y="332975"/>
                  <a:pt x="2169320" y="370840"/>
                </a:cubicBezTo>
                <a:cubicBezTo>
                  <a:pt x="1493153" y="391027"/>
                  <a:pt x="1043606" y="523320"/>
                  <a:pt x="0" y="370840"/>
                </a:cubicBezTo>
                <a:cubicBezTo>
                  <a:pt x="-1622" y="305605"/>
                  <a:pt x="14437" y="78835"/>
                  <a:pt x="0" y="0"/>
                </a:cubicBezTo>
                <a:close/>
              </a:path>
              <a:path w="2354740" h="370840" fill="darkenLess" stroke="0" extrusionOk="0">
                <a:moveTo>
                  <a:pt x="2169320" y="370840"/>
                </a:moveTo>
                <a:cubicBezTo>
                  <a:pt x="2198482" y="306854"/>
                  <a:pt x="2214208" y="247614"/>
                  <a:pt x="2206404" y="222504"/>
                </a:cubicBezTo>
                <a:cubicBezTo>
                  <a:pt x="2249564" y="211072"/>
                  <a:pt x="2283498" y="200097"/>
                  <a:pt x="2354740" y="185420"/>
                </a:cubicBezTo>
                <a:cubicBezTo>
                  <a:pt x="2302327" y="217510"/>
                  <a:pt x="2177684" y="338903"/>
                  <a:pt x="2169320" y="370840"/>
                </a:cubicBezTo>
                <a:close/>
              </a:path>
              <a:path w="2354740" h="370840" fill="none" extrusionOk="0">
                <a:moveTo>
                  <a:pt x="2169320" y="370840"/>
                </a:moveTo>
                <a:cubicBezTo>
                  <a:pt x="2168375" y="335120"/>
                  <a:pt x="2196758" y="276425"/>
                  <a:pt x="2206404" y="222504"/>
                </a:cubicBezTo>
                <a:cubicBezTo>
                  <a:pt x="2239188" y="213337"/>
                  <a:pt x="2307041" y="189741"/>
                  <a:pt x="2354740" y="185420"/>
                </a:cubicBezTo>
                <a:cubicBezTo>
                  <a:pt x="2270203" y="277353"/>
                  <a:pt x="2194838" y="352279"/>
                  <a:pt x="2169320" y="370840"/>
                </a:cubicBezTo>
                <a:cubicBezTo>
                  <a:pt x="1769330" y="489151"/>
                  <a:pt x="565246" y="269695"/>
                  <a:pt x="0" y="370840"/>
                </a:cubicBezTo>
                <a:cubicBezTo>
                  <a:pt x="-24028" y="219873"/>
                  <a:pt x="7627" y="55327"/>
                  <a:pt x="0" y="0"/>
                </a:cubicBezTo>
                <a:cubicBezTo>
                  <a:pt x="696727" y="-119236"/>
                  <a:pt x="1286402" y="89530"/>
                  <a:pt x="2354740" y="0"/>
                </a:cubicBezTo>
                <a:cubicBezTo>
                  <a:pt x="2362761" y="51041"/>
                  <a:pt x="2370108" y="125000"/>
                  <a:pt x="2354740" y="185420"/>
                </a:cubicBezTo>
              </a:path>
              <a:path w="2354740" h="370840" fill="none" stroke="0" extrusionOk="0">
                <a:moveTo>
                  <a:pt x="2169320" y="370840"/>
                </a:moveTo>
                <a:cubicBezTo>
                  <a:pt x="2180666" y="356560"/>
                  <a:pt x="2186574" y="289580"/>
                  <a:pt x="2206404" y="222504"/>
                </a:cubicBezTo>
                <a:cubicBezTo>
                  <a:pt x="2229644" y="229093"/>
                  <a:pt x="2300445" y="190207"/>
                  <a:pt x="2354740" y="185420"/>
                </a:cubicBezTo>
                <a:cubicBezTo>
                  <a:pt x="2303244" y="203611"/>
                  <a:pt x="2255566" y="288856"/>
                  <a:pt x="2169320" y="370840"/>
                </a:cubicBezTo>
                <a:cubicBezTo>
                  <a:pt x="1796140" y="220401"/>
                  <a:pt x="783745" y="456719"/>
                  <a:pt x="0" y="370840"/>
                </a:cubicBezTo>
                <a:cubicBezTo>
                  <a:pt x="25021" y="223231"/>
                  <a:pt x="-25071" y="130064"/>
                  <a:pt x="0" y="0"/>
                </a:cubicBezTo>
                <a:cubicBezTo>
                  <a:pt x="754733" y="-155197"/>
                  <a:pt x="1373226" y="-163020"/>
                  <a:pt x="2354740" y="0"/>
                </a:cubicBezTo>
                <a:cubicBezTo>
                  <a:pt x="2343840" y="86890"/>
                  <a:pt x="2338358" y="116456"/>
                  <a:pt x="2354740" y="185420"/>
                </a:cubicBezTo>
              </a:path>
            </a:pathLst>
          </a:custGeom>
          <a:solidFill>
            <a:schemeClr val="bg1"/>
          </a:solidFill>
          <a:ln w="12700" cmpd="sng">
            <a:solidFill>
              <a:schemeClr val="tx1"/>
            </a:solidFill>
            <a:extLst>
              <a:ext uri="{C807C97D-BFC1-408E-A445-0C87EB9F89A2}">
                <ask:lineSketchStyleProps xmlns:ask="http://schemas.microsoft.com/office/drawing/2018/sketchyshapes" sd="1219033472">
                  <a:prstGeom prst="foldedCorner">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1200" dirty="0">
                <a:solidFill>
                  <a:schemeClr val="tx1"/>
                </a:solidFill>
              </a:rPr>
              <a:t>Geht auf der Rückseite weiter.</a:t>
            </a:r>
          </a:p>
        </p:txBody>
      </p:sp>
      <p:sp>
        <p:nvSpPr>
          <p:cNvPr id="3" name="Rectangle 2">
            <a:extLst>
              <a:ext uri="{FF2B5EF4-FFF2-40B4-BE49-F238E27FC236}">
                <a16:creationId xmlns:a16="http://schemas.microsoft.com/office/drawing/2014/main" id="{8171C6D5-CD65-424D-B7A0-B2235D4DD503}"/>
              </a:ext>
            </a:extLst>
          </p:cNvPr>
          <p:cNvSpPr/>
          <p:nvPr/>
        </p:nvSpPr>
        <p:spPr bwMode="auto">
          <a:xfrm>
            <a:off x="-2838737" y="951017"/>
            <a:ext cx="2347413" cy="163775"/>
          </a:xfrm>
          <a:prstGeom prst="rect">
            <a:avLst/>
          </a:prstGeom>
          <a:solidFill>
            <a:srgbClr val="FFFFFF"/>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0" name="Slide Number Placeholder 3">
            <a:extLst>
              <a:ext uri="{FF2B5EF4-FFF2-40B4-BE49-F238E27FC236}">
                <a16:creationId xmlns:a16="http://schemas.microsoft.com/office/drawing/2014/main" id="{2ACC077A-EFAB-43B4-A841-63AECE98F9C7}"/>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9</a:t>
            </a:fld>
            <a:endParaRPr lang="de-DE" dirty="0"/>
          </a:p>
        </p:txBody>
      </p:sp>
    </p:spTree>
    <p:extLst>
      <p:ext uri="{BB962C8B-B14F-4D97-AF65-F5344CB8AC3E}">
        <p14:creationId xmlns:p14="http://schemas.microsoft.com/office/powerpoint/2010/main" val="3709214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6428609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lide Number Placeholder 3">
            <a:extLst>
              <a:ext uri="{FF2B5EF4-FFF2-40B4-BE49-F238E27FC236}">
                <a16:creationId xmlns:a16="http://schemas.microsoft.com/office/drawing/2014/main" id="{CF8B0BAC-D1AA-4328-8CA1-282F28965FCA}"/>
              </a:ext>
            </a:extLst>
          </p:cNvPr>
          <p:cNvSpPr>
            <a:spLocks noGrp="1"/>
          </p:cNvSpPr>
          <p:nvPr>
            <p:ph type="sldNum" sz="quarter" idx="2"/>
          </p:nvPr>
        </p:nvSpPr>
        <p:spPr>
          <a:xfrm>
            <a:off x="6166515" y="9585562"/>
            <a:ext cx="219999" cy="231137"/>
          </a:xfrm>
        </p:spPr>
        <p:txBody>
          <a:bodyPr/>
          <a:lstStyle/>
          <a:p>
            <a:pPr>
              <a:defRPr/>
            </a:pPr>
            <a:fld id="{86CB4B4D-7CA3-9044-876B-883B54F8677D}" type="slidenum">
              <a:rPr lang="de-DE" smtClean="0"/>
              <a:t>91</a:t>
            </a:fld>
            <a:endParaRPr lang="de-DE" dirty="0"/>
          </a:p>
        </p:txBody>
      </p:sp>
      <p:sp>
        <p:nvSpPr>
          <p:cNvPr id="21" name="Rectangle: Rounded Corners 20">
            <a:extLst>
              <a:ext uri="{FF2B5EF4-FFF2-40B4-BE49-F238E27FC236}">
                <a16:creationId xmlns:a16="http://schemas.microsoft.com/office/drawing/2014/main" id="{A429C56C-345B-42E2-BAB1-2FB5ADD6FE36}"/>
              </a:ext>
            </a:extLst>
          </p:cNvPr>
          <p:cNvSpPr/>
          <p:nvPr/>
        </p:nvSpPr>
        <p:spPr bwMode="auto">
          <a:xfrm>
            <a:off x="-808414" y="1863829"/>
            <a:ext cx="8474828" cy="5393270"/>
          </a:xfrm>
          <a:prstGeom prst="roundRect">
            <a:avLst/>
          </a:prstGeom>
          <a:solidFill>
            <a:schemeClr val="accent2"/>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r>
              <a:rPr lang="de-DE" dirty="0"/>
              <a:t>See elf 10</a:t>
            </a:r>
          </a:p>
        </p:txBody>
      </p:sp>
      <p:sp>
        <p:nvSpPr>
          <p:cNvPr id="15" name="Slide Number Placeholder 3">
            <a:extLst>
              <a:ext uri="{FF2B5EF4-FFF2-40B4-BE49-F238E27FC236}">
                <a16:creationId xmlns:a16="http://schemas.microsoft.com/office/drawing/2014/main" id="{6788B949-B908-42B7-AA06-F203A79E1861}"/>
              </a:ext>
            </a:extLst>
          </p:cNvPr>
          <p:cNvSpPr txBox="1">
            <a:spLocks/>
          </p:cNvSpPr>
          <p:nvPr/>
        </p:nvSpPr>
        <p:spPr bwMode="auto">
          <a:xfrm>
            <a:off x="6534815" y="9609946"/>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91</a:t>
            </a:fld>
            <a:endParaRPr lang="de-DE"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a:extLst>
              <a:ext uri="{FF2B5EF4-FFF2-40B4-BE49-F238E27FC236}">
                <a16:creationId xmlns:a16="http://schemas.microsoft.com/office/drawing/2014/main" id="{2C6182CA-CF9E-453A-9545-A1A8F4D04B0A}"/>
              </a:ext>
            </a:extLst>
          </p:cNvPr>
          <p:cNvSpPr>
            <a:spLocks noGrp="1"/>
          </p:cNvSpPr>
          <p:nvPr>
            <p:ph type="sldNum" sz="quarter" idx="2"/>
          </p:nvPr>
        </p:nvSpPr>
        <p:spPr/>
        <p:txBody>
          <a:bodyPr/>
          <a:lstStyle/>
          <a:p>
            <a:pPr>
              <a:defRPr/>
            </a:pPr>
            <a:fld id="{86CB4B4D-7CA3-9044-876B-883B54F8677D}" type="slidenum">
              <a:rPr lang="de-DE" smtClean="0"/>
              <a:t>92</a:t>
            </a:fld>
            <a:endParaRPr lang="de-DE"/>
          </a:p>
        </p:txBody>
      </p:sp>
    </p:spTree>
    <p:extLst>
      <p:ext uri="{BB962C8B-B14F-4D97-AF65-F5344CB8AC3E}">
        <p14:creationId xmlns:p14="http://schemas.microsoft.com/office/powerpoint/2010/main" val="22951354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7" name="TextBox 1"/>
          <p:cNvSpPr txBox="1"/>
          <p:nvPr/>
        </p:nvSpPr>
        <p:spPr bwMode="auto">
          <a:xfrm>
            <a:off x="258849" y="414648"/>
            <a:ext cx="4950842"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10a: Lückentext – Elfenbeschreibung</a:t>
            </a:r>
            <a:endParaRPr sz="2200" spc="50" dirty="0"/>
          </a:p>
        </p:txBody>
      </p:sp>
      <p:sp>
        <p:nvSpPr>
          <p:cNvPr id="1408" name="TextBox 6"/>
          <p:cNvSpPr txBox="1"/>
          <p:nvPr/>
        </p:nvSpPr>
        <p:spPr bwMode="auto">
          <a:xfrm>
            <a:off x="408975" y="2358635"/>
            <a:ext cx="6599151" cy="4738922"/>
          </a:xfrm>
          <a:prstGeom prst="rect">
            <a:avLst/>
          </a:prstGeom>
          <a:ln w="12700">
            <a:miter lim="400000"/>
          </a:ln>
        </p:spPr>
        <p:txBody>
          <a:bodyPr wrap="square" lIns="45718" tIns="45718" rIns="45718" bIns="45718">
            <a:spAutoFit/>
          </a:bodyPr>
          <a:lstStyle>
            <a:lvl1pPr>
              <a:lnSpc>
                <a:spcPct val="200000"/>
              </a:lnSpc>
              <a:defRPr>
                <a:latin typeface="Fibel Nord"/>
                <a:ea typeface="Fibel Nord"/>
                <a:cs typeface="Fibel Nord"/>
              </a:defRPr>
            </a:lvl1pPr>
          </a:lstStyle>
          <a:p>
            <a:pPr>
              <a:defRPr/>
            </a:pPr>
            <a:r>
              <a:rPr sz="2200" spc="50" dirty="0"/>
              <a:t>Dieser </a:t>
            </a:r>
            <a:r>
              <a:rPr lang="de-DE" sz="2200" spc="50" dirty="0"/>
              <a:t>Elf</a:t>
            </a:r>
            <a:r>
              <a:rPr sz="2200" spc="50" dirty="0"/>
              <a:t> </a:t>
            </a:r>
            <a:r>
              <a:rPr sz="2200" spc="50" dirty="0" err="1"/>
              <a:t>heißt</a:t>
            </a:r>
            <a:r>
              <a:rPr sz="2200" spc="50" dirty="0"/>
              <a:t> </a:t>
            </a:r>
            <a:r>
              <a:rPr lang="de-DE" sz="2200" spc="-150" dirty="0"/>
              <a:t>________________ </a:t>
            </a:r>
            <a:r>
              <a:rPr sz="2200" spc="50" dirty="0"/>
              <a:t>und </a:t>
            </a:r>
            <a:r>
              <a:rPr sz="2200" spc="50" dirty="0" err="1"/>
              <a:t>ist</a:t>
            </a:r>
            <a:r>
              <a:rPr sz="2200" spc="50" dirty="0"/>
              <a:t> </a:t>
            </a:r>
            <a:r>
              <a:rPr lang="de-DE" sz="2200" spc="-150" dirty="0"/>
              <a:t>_______________</a:t>
            </a:r>
            <a:r>
              <a:rPr sz="2200" spc="50" dirty="0"/>
              <a:t> Jahre alt.  Er hat </a:t>
            </a:r>
            <a:r>
              <a:rPr lang="de-DE" sz="2200" spc="-150" dirty="0"/>
              <a:t>_________________ </a:t>
            </a:r>
            <a:r>
              <a:rPr sz="2200" spc="50" dirty="0" err="1"/>
              <a:t>Haare</a:t>
            </a:r>
            <a:r>
              <a:rPr sz="2200" spc="50" dirty="0"/>
              <a:t> und </a:t>
            </a:r>
            <a:r>
              <a:rPr sz="2200" spc="50" dirty="0" err="1"/>
              <a:t>einen</a:t>
            </a:r>
            <a:r>
              <a:rPr sz="2200" spc="50" dirty="0"/>
              <a:t> </a:t>
            </a:r>
            <a:r>
              <a:rPr sz="2200" spc="50" dirty="0" err="1"/>
              <a:t>langen</a:t>
            </a:r>
            <a:r>
              <a:rPr sz="2200" spc="50" dirty="0"/>
              <a:t> </a:t>
            </a:r>
            <a:r>
              <a:rPr lang="de-DE" sz="2200" spc="-150" dirty="0"/>
              <a:t>____________________  </a:t>
            </a:r>
            <a:r>
              <a:rPr sz="2200" spc="50" dirty="0"/>
              <a:t>Bart. Er hat </a:t>
            </a:r>
            <a:r>
              <a:rPr lang="de-DE" sz="2200" spc="-150" dirty="0"/>
              <a:t>________________  </a:t>
            </a:r>
            <a:r>
              <a:rPr sz="2200" spc="50" dirty="0" err="1"/>
              <a:t>Kulleraugen</a:t>
            </a:r>
            <a:r>
              <a:rPr sz="2200" spc="50" dirty="0"/>
              <a:t> und </a:t>
            </a:r>
            <a:r>
              <a:rPr sz="2200" spc="50" dirty="0" err="1"/>
              <a:t>eine</a:t>
            </a:r>
            <a:r>
              <a:rPr sz="2200" spc="50" dirty="0"/>
              <a:t> </a:t>
            </a:r>
            <a:r>
              <a:rPr sz="2200" spc="50" dirty="0" err="1"/>
              <a:t>Stupsnase</a:t>
            </a:r>
            <a:r>
              <a:rPr sz="2200" spc="50" dirty="0"/>
              <a:t>. Seine </a:t>
            </a:r>
            <a:r>
              <a:rPr sz="2200" spc="50" dirty="0" err="1"/>
              <a:t>Ohren</a:t>
            </a:r>
            <a:r>
              <a:rPr sz="2200" spc="50" dirty="0"/>
              <a:t> </a:t>
            </a:r>
            <a:r>
              <a:rPr sz="2200" spc="50" dirty="0" err="1"/>
              <a:t>sind</a:t>
            </a:r>
            <a:r>
              <a:rPr sz="2200" spc="50" dirty="0"/>
              <a:t> </a:t>
            </a:r>
            <a:r>
              <a:rPr lang="de-DE" sz="2200" spc="-150" dirty="0"/>
              <a:t>__________________  </a:t>
            </a:r>
            <a:r>
              <a:rPr sz="2200" spc="50" dirty="0"/>
              <a:t>und er </a:t>
            </a:r>
            <a:r>
              <a:rPr sz="2200" spc="50" dirty="0" err="1"/>
              <a:t>trägt</a:t>
            </a:r>
            <a:r>
              <a:rPr sz="2200" spc="50" dirty="0"/>
              <a:t> </a:t>
            </a:r>
            <a:r>
              <a:rPr sz="2200" spc="50" dirty="0" err="1"/>
              <a:t>einen</a:t>
            </a:r>
            <a:r>
              <a:rPr sz="2200" spc="50" dirty="0"/>
              <a:t> </a:t>
            </a:r>
            <a:r>
              <a:rPr lang="de-DE" sz="2200" spc="-150" dirty="0"/>
              <a:t>________________  </a:t>
            </a:r>
            <a:r>
              <a:rPr sz="2200" spc="50" dirty="0"/>
              <a:t>Mantel und </a:t>
            </a:r>
            <a:r>
              <a:rPr sz="2200" spc="50" dirty="0" err="1"/>
              <a:t>braune</a:t>
            </a:r>
            <a:r>
              <a:rPr sz="2200" spc="50" dirty="0"/>
              <a:t> </a:t>
            </a:r>
            <a:r>
              <a:rPr lang="de-DE" sz="2200" spc="-150" dirty="0"/>
              <a:t>__________________ .</a:t>
            </a:r>
            <a:r>
              <a:rPr lang="de-DE" sz="2200" dirty="0"/>
              <a:t> </a:t>
            </a:r>
            <a:r>
              <a:rPr sz="2200" dirty="0"/>
              <a:t>Er </a:t>
            </a:r>
            <a:r>
              <a:rPr sz="2200" spc="50" dirty="0" err="1"/>
              <a:t>ist</a:t>
            </a:r>
            <a:r>
              <a:rPr lang="de-DE" sz="2200" spc="-150" dirty="0"/>
              <a:t>___________</a:t>
            </a:r>
            <a:r>
              <a:rPr sz="2200" spc="50" dirty="0"/>
              <a:t> </a:t>
            </a:r>
            <a:r>
              <a:rPr lang="de-DE" sz="2200" spc="-150" dirty="0"/>
              <a:t>________________  </a:t>
            </a:r>
            <a:r>
              <a:rPr sz="2200" spc="50" dirty="0"/>
              <a:t>und </a:t>
            </a:r>
            <a:r>
              <a:rPr sz="2200" spc="50" dirty="0" err="1"/>
              <a:t>lächelt</a:t>
            </a:r>
            <a:r>
              <a:rPr sz="2200" spc="50" dirty="0"/>
              <a:t> </a:t>
            </a:r>
            <a:r>
              <a:rPr sz="2200" spc="50" dirty="0" err="1"/>
              <a:t>jeden</a:t>
            </a:r>
            <a:r>
              <a:rPr sz="2200" spc="50" dirty="0"/>
              <a:t> an.</a:t>
            </a:r>
          </a:p>
        </p:txBody>
      </p:sp>
      <p:grpSp>
        <p:nvGrpSpPr>
          <p:cNvPr id="1428" name="Group"/>
          <p:cNvGrpSpPr/>
          <p:nvPr/>
        </p:nvGrpSpPr>
        <p:grpSpPr bwMode="auto">
          <a:xfrm>
            <a:off x="554152" y="1313113"/>
            <a:ext cx="6133002" cy="371858"/>
            <a:chOff x="0" y="0"/>
            <a:chExt cx="6133000" cy="371857"/>
          </a:xfrm>
        </p:grpSpPr>
        <p:grpSp>
          <p:nvGrpSpPr>
            <p:cNvPr id="1426" name="Oval 18"/>
            <p:cNvGrpSpPr/>
            <p:nvPr/>
          </p:nvGrpSpPr>
          <p:grpSpPr bwMode="auto">
            <a:xfrm>
              <a:off x="0" y="1021"/>
              <a:ext cx="365764" cy="370837"/>
              <a:chOff x="0" y="0"/>
              <a:chExt cx="365763" cy="370835"/>
            </a:xfrm>
          </p:grpSpPr>
          <p:sp>
            <p:nvSpPr>
              <p:cNvPr id="1424"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425"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dirty="0"/>
                  <a:t>2</a:t>
                </a:r>
              </a:p>
            </p:txBody>
          </p:sp>
        </p:grpSp>
        <p:sp>
          <p:nvSpPr>
            <p:cNvPr id="1427" name="Textfeld 3"/>
            <p:cNvSpPr txBox="1"/>
            <p:nvPr/>
          </p:nvSpPr>
          <p:spPr bwMode="auto">
            <a:xfrm>
              <a:off x="453142" y="0"/>
              <a:ext cx="5679859" cy="37083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spc="50" dirty="0" err="1"/>
                <a:t>Fülle</a:t>
              </a:r>
              <a:r>
                <a:rPr spc="50" dirty="0"/>
                <a:t> den </a:t>
              </a:r>
              <a:r>
                <a:rPr spc="50" dirty="0" err="1"/>
                <a:t>Lückentext</a:t>
              </a:r>
              <a:r>
                <a:rPr spc="50" dirty="0"/>
                <a:t> </a:t>
              </a:r>
              <a:r>
                <a:rPr spc="50" dirty="0" err="1"/>
                <a:t>mit</a:t>
              </a:r>
              <a:r>
                <a:rPr spc="50" dirty="0"/>
                <a:t> </a:t>
              </a:r>
              <a:r>
                <a:rPr spc="50" dirty="0" err="1"/>
                <a:t>Hilfe</a:t>
              </a:r>
              <a:r>
                <a:rPr spc="50" dirty="0"/>
                <a:t> der </a:t>
              </a:r>
              <a:r>
                <a:rPr spc="50" dirty="0" err="1"/>
                <a:t>Tabelle</a:t>
              </a:r>
              <a:r>
                <a:rPr spc="50" dirty="0"/>
                <a:t> </a:t>
              </a:r>
              <a:r>
                <a:rPr lang="de-DE" spc="50" dirty="0"/>
                <a:t>(AB 10) </a:t>
              </a:r>
              <a:r>
                <a:rPr spc="50" dirty="0" err="1"/>
                <a:t>aus.</a:t>
              </a:r>
              <a:endParaRPr spc="50" dirty="0"/>
            </a:p>
          </p:txBody>
        </p:sp>
      </p:grpSp>
      <p:sp>
        <p:nvSpPr>
          <p:cNvPr id="32" name="Rectangle 7">
            <a:extLst>
              <a:ext uri="{FF2B5EF4-FFF2-40B4-BE49-F238E27FC236}">
                <a16:creationId xmlns:a16="http://schemas.microsoft.com/office/drawing/2014/main" id="{72F7E878-6820-43E7-9F65-68503178D9F9}"/>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0" name="TextBox 45">
            <a:extLst>
              <a:ext uri="{FF2B5EF4-FFF2-40B4-BE49-F238E27FC236}">
                <a16:creationId xmlns:a16="http://schemas.microsoft.com/office/drawing/2014/main" id="{F9F2DAD0-A300-4AD3-8536-F49667FAF175}"/>
              </a:ext>
            </a:extLst>
          </p:cNvPr>
          <p:cNvSpPr txBox="1"/>
          <p:nvPr/>
        </p:nvSpPr>
        <p:spPr bwMode="auto">
          <a:xfrm>
            <a:off x="4026044" y="89301"/>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3" name="Slide Number Placeholder 3">
            <a:extLst>
              <a:ext uri="{FF2B5EF4-FFF2-40B4-BE49-F238E27FC236}">
                <a16:creationId xmlns:a16="http://schemas.microsoft.com/office/drawing/2014/main" id="{4387D5AA-6799-4745-81CE-33D1E320CE33}"/>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93</a:t>
            </a:fld>
            <a:endParaRPr lang="de-DE" dirty="0"/>
          </a:p>
        </p:txBody>
      </p:sp>
    </p:spTree>
    <p:extLst>
      <p:ext uri="{BB962C8B-B14F-4D97-AF65-F5344CB8AC3E}">
        <p14:creationId xmlns:p14="http://schemas.microsoft.com/office/powerpoint/2010/main" val="619568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3089105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7" name="TextBox 1"/>
          <p:cNvSpPr txBox="1"/>
          <p:nvPr/>
        </p:nvSpPr>
        <p:spPr bwMode="auto">
          <a:xfrm>
            <a:off x="258849" y="428296"/>
            <a:ext cx="4950842"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10b: Lückentext – Elfenbeschreibung</a:t>
            </a:r>
            <a:endParaRPr sz="2200" spc="50" dirty="0"/>
          </a:p>
        </p:txBody>
      </p:sp>
      <p:sp>
        <p:nvSpPr>
          <p:cNvPr id="1408" name="TextBox 6"/>
          <p:cNvSpPr txBox="1"/>
          <p:nvPr/>
        </p:nvSpPr>
        <p:spPr bwMode="auto">
          <a:xfrm>
            <a:off x="408975" y="2358635"/>
            <a:ext cx="6599151" cy="6093139"/>
          </a:xfrm>
          <a:prstGeom prst="rect">
            <a:avLst/>
          </a:prstGeom>
          <a:ln w="12700">
            <a:miter lim="400000"/>
          </a:ln>
        </p:spPr>
        <p:txBody>
          <a:bodyPr wrap="square" lIns="45718" tIns="45718" rIns="45718" bIns="45718">
            <a:spAutoFit/>
          </a:bodyPr>
          <a:lstStyle>
            <a:lvl1pPr>
              <a:lnSpc>
                <a:spcPct val="200000"/>
              </a:lnSpc>
              <a:defRPr>
                <a:latin typeface="Fibel Nord"/>
                <a:ea typeface="Fibel Nord"/>
                <a:cs typeface="Fibel Nord"/>
              </a:defRPr>
            </a:lvl1pPr>
          </a:lstStyle>
          <a:p>
            <a:pPr>
              <a:defRPr/>
            </a:pPr>
            <a:r>
              <a:rPr lang="de-DE" sz="2200" spc="50" dirty="0"/>
              <a:t>Dieser Elf heißt </a:t>
            </a:r>
            <a:r>
              <a:rPr lang="de-DE" sz="2200" spc="-150" dirty="0"/>
              <a:t>________________  </a:t>
            </a:r>
            <a:r>
              <a:rPr lang="de-DE" sz="2200" spc="50" dirty="0"/>
              <a:t>und ist </a:t>
            </a:r>
            <a:r>
              <a:rPr lang="de-DE" sz="2200" spc="-150" dirty="0"/>
              <a:t>_______________</a:t>
            </a:r>
            <a:r>
              <a:rPr lang="de-DE" sz="2200" spc="50" dirty="0"/>
              <a:t> Jahre alt.  Er hat </a:t>
            </a:r>
            <a:r>
              <a:rPr lang="de-DE" sz="2200" spc="-150" dirty="0"/>
              <a:t>________________</a:t>
            </a:r>
            <a:r>
              <a:rPr lang="de-DE" sz="2200" spc="50" dirty="0"/>
              <a:t> Haare und einen </a:t>
            </a:r>
            <a:r>
              <a:rPr lang="de-DE" sz="2200" spc="-150" dirty="0"/>
              <a:t>___________________</a:t>
            </a:r>
            <a:r>
              <a:rPr lang="de-DE" sz="2200" spc="50" dirty="0"/>
              <a:t> Bart. Seine Augen sind </a:t>
            </a:r>
            <a:r>
              <a:rPr lang="de-DE" sz="2200" spc="-150" dirty="0"/>
              <a:t>________________</a:t>
            </a:r>
            <a:r>
              <a:rPr lang="de-DE" sz="2200" spc="50" dirty="0"/>
              <a:t> und seine Nase ist </a:t>
            </a:r>
            <a:r>
              <a:rPr lang="de-DE" sz="2200" spc="-150" dirty="0"/>
              <a:t>________________</a:t>
            </a:r>
            <a:r>
              <a:rPr lang="de-DE" sz="2200" spc="50" dirty="0"/>
              <a:t>. Dieser Elf hat </a:t>
            </a:r>
            <a:r>
              <a:rPr lang="de-DE" sz="2200" spc="-150" dirty="0"/>
              <a:t>________________</a:t>
            </a:r>
            <a:r>
              <a:rPr lang="de-DE" sz="2200" spc="50" dirty="0"/>
              <a:t> Ohren, damit </a:t>
            </a:r>
            <a:r>
              <a:rPr lang="de-DE" sz="2200" spc="-150" dirty="0"/>
              <a:t>___________________________________________</a:t>
            </a:r>
            <a:r>
              <a:rPr lang="de-DE" sz="2200" spc="50" dirty="0"/>
              <a:t>. </a:t>
            </a:r>
            <a:r>
              <a:rPr lang="de-DE" sz="2200" spc="-150" dirty="0"/>
              <a:t>________________</a:t>
            </a:r>
            <a:r>
              <a:rPr lang="de-DE" sz="2200" spc="50" dirty="0"/>
              <a:t> trägt </a:t>
            </a:r>
            <a:r>
              <a:rPr lang="de-DE" sz="2200" spc="-150" dirty="0"/>
              <a:t>___________________________ ________________________</a:t>
            </a:r>
            <a:r>
              <a:rPr lang="de-DE" sz="2200" spc="50" dirty="0"/>
              <a:t>. Er ist </a:t>
            </a:r>
            <a:r>
              <a:rPr lang="de-DE" sz="2200" spc="-150" dirty="0"/>
              <a:t>________________</a:t>
            </a:r>
            <a:r>
              <a:rPr lang="de-DE" sz="2200" spc="50" dirty="0"/>
              <a:t> und </a:t>
            </a:r>
            <a:r>
              <a:rPr lang="de-DE" sz="2200" spc="-150" dirty="0"/>
              <a:t>______________________________________________</a:t>
            </a:r>
            <a:r>
              <a:rPr lang="de-DE" sz="2200" spc="50" dirty="0"/>
              <a:t>.</a:t>
            </a:r>
          </a:p>
        </p:txBody>
      </p:sp>
      <p:grpSp>
        <p:nvGrpSpPr>
          <p:cNvPr id="1428" name="Group"/>
          <p:cNvGrpSpPr/>
          <p:nvPr/>
        </p:nvGrpSpPr>
        <p:grpSpPr bwMode="auto">
          <a:xfrm>
            <a:off x="554152" y="1313113"/>
            <a:ext cx="6133002" cy="371858"/>
            <a:chOff x="0" y="0"/>
            <a:chExt cx="6133000" cy="371857"/>
          </a:xfrm>
        </p:grpSpPr>
        <p:grpSp>
          <p:nvGrpSpPr>
            <p:cNvPr id="1426" name="Oval 18"/>
            <p:cNvGrpSpPr/>
            <p:nvPr/>
          </p:nvGrpSpPr>
          <p:grpSpPr bwMode="auto">
            <a:xfrm>
              <a:off x="0" y="1021"/>
              <a:ext cx="365764" cy="370837"/>
              <a:chOff x="0" y="0"/>
              <a:chExt cx="365763" cy="370835"/>
            </a:xfrm>
          </p:grpSpPr>
          <p:sp>
            <p:nvSpPr>
              <p:cNvPr id="1424"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425"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dirty="0"/>
                  <a:t>2</a:t>
                </a:r>
              </a:p>
            </p:txBody>
          </p:sp>
        </p:grpSp>
        <p:sp>
          <p:nvSpPr>
            <p:cNvPr id="1427" name="Textfeld 3"/>
            <p:cNvSpPr txBox="1"/>
            <p:nvPr/>
          </p:nvSpPr>
          <p:spPr bwMode="auto">
            <a:xfrm>
              <a:off x="453142" y="0"/>
              <a:ext cx="5679859" cy="37083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spc="50" dirty="0" err="1"/>
                <a:t>Fülle</a:t>
              </a:r>
              <a:r>
                <a:rPr spc="50" dirty="0"/>
                <a:t> den </a:t>
              </a:r>
              <a:r>
                <a:rPr spc="50" dirty="0" err="1"/>
                <a:t>Lückentext</a:t>
              </a:r>
              <a:r>
                <a:rPr spc="50" dirty="0"/>
                <a:t> </a:t>
              </a:r>
              <a:r>
                <a:rPr spc="50" dirty="0" err="1"/>
                <a:t>mit</a:t>
              </a:r>
              <a:r>
                <a:rPr spc="50" dirty="0"/>
                <a:t> </a:t>
              </a:r>
              <a:r>
                <a:rPr spc="50" dirty="0" err="1"/>
                <a:t>Hilfe</a:t>
              </a:r>
              <a:r>
                <a:rPr spc="50" dirty="0"/>
                <a:t> der </a:t>
              </a:r>
              <a:r>
                <a:rPr spc="50" dirty="0" err="1"/>
                <a:t>Tabelle</a:t>
              </a:r>
              <a:r>
                <a:rPr spc="50" dirty="0"/>
                <a:t> </a:t>
              </a:r>
              <a:r>
                <a:rPr lang="de-DE" spc="50" dirty="0"/>
                <a:t>(AB 10) </a:t>
              </a:r>
              <a:r>
                <a:rPr spc="50" dirty="0" err="1"/>
                <a:t>aus.</a:t>
              </a:r>
              <a:endParaRPr spc="50" dirty="0"/>
            </a:p>
          </p:txBody>
        </p:sp>
      </p:grpSp>
      <p:sp>
        <p:nvSpPr>
          <p:cNvPr id="32" name="Rectangle 7">
            <a:extLst>
              <a:ext uri="{FF2B5EF4-FFF2-40B4-BE49-F238E27FC236}">
                <a16:creationId xmlns:a16="http://schemas.microsoft.com/office/drawing/2014/main" id="{72F7E878-6820-43E7-9F65-68503178D9F9}"/>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0" name="TextBox 45">
            <a:extLst>
              <a:ext uri="{FF2B5EF4-FFF2-40B4-BE49-F238E27FC236}">
                <a16:creationId xmlns:a16="http://schemas.microsoft.com/office/drawing/2014/main" id="{F9F2DAD0-A300-4AD3-8536-F49667FAF175}"/>
              </a:ext>
            </a:extLst>
          </p:cNvPr>
          <p:cNvSpPr txBox="1"/>
          <p:nvPr/>
        </p:nvSpPr>
        <p:spPr bwMode="auto">
          <a:xfrm>
            <a:off x="4026044" y="89301"/>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3" name="Slide Number Placeholder 3">
            <a:extLst>
              <a:ext uri="{FF2B5EF4-FFF2-40B4-BE49-F238E27FC236}">
                <a16:creationId xmlns:a16="http://schemas.microsoft.com/office/drawing/2014/main" id="{80C799E1-8103-4F58-BD11-0E8A274731A5}"/>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95</a:t>
            </a:fld>
            <a:endParaRPr lang="de-DE" dirty="0"/>
          </a:p>
        </p:txBody>
      </p:sp>
    </p:spTree>
    <p:extLst>
      <p:ext uri="{BB962C8B-B14F-4D97-AF65-F5344CB8AC3E}">
        <p14:creationId xmlns:p14="http://schemas.microsoft.com/office/powerpoint/2010/main" val="34515434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1617328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lide Number Placeholder 3">
            <a:extLst>
              <a:ext uri="{FF2B5EF4-FFF2-40B4-BE49-F238E27FC236}">
                <a16:creationId xmlns:a16="http://schemas.microsoft.com/office/drawing/2014/main" id="{CF8B0BAC-D1AA-4328-8CA1-282F28965FCA}"/>
              </a:ext>
            </a:extLst>
          </p:cNvPr>
          <p:cNvSpPr>
            <a:spLocks noGrp="1"/>
          </p:cNvSpPr>
          <p:nvPr>
            <p:ph type="sldNum" sz="quarter" idx="2"/>
          </p:nvPr>
        </p:nvSpPr>
        <p:spPr>
          <a:xfrm>
            <a:off x="6166515" y="9585562"/>
            <a:ext cx="219999" cy="231137"/>
          </a:xfrm>
        </p:spPr>
        <p:txBody>
          <a:bodyPr/>
          <a:lstStyle/>
          <a:p>
            <a:pPr>
              <a:defRPr/>
            </a:pPr>
            <a:fld id="{86CB4B4D-7CA3-9044-876B-883B54F8677D}" type="slidenum">
              <a:rPr lang="de-DE" smtClean="0"/>
              <a:t>97</a:t>
            </a:fld>
            <a:endParaRPr lang="de-DE" dirty="0"/>
          </a:p>
        </p:txBody>
      </p:sp>
      <p:sp>
        <p:nvSpPr>
          <p:cNvPr id="21" name="Rectangle: Rounded Corners 20">
            <a:extLst>
              <a:ext uri="{FF2B5EF4-FFF2-40B4-BE49-F238E27FC236}">
                <a16:creationId xmlns:a16="http://schemas.microsoft.com/office/drawing/2014/main" id="{A429C56C-345B-42E2-BAB1-2FB5ADD6FE36}"/>
              </a:ext>
            </a:extLst>
          </p:cNvPr>
          <p:cNvSpPr/>
          <p:nvPr/>
        </p:nvSpPr>
        <p:spPr bwMode="auto">
          <a:xfrm>
            <a:off x="-1083438" y="1064301"/>
            <a:ext cx="8787532" cy="5996409"/>
          </a:xfrm>
          <a:prstGeom prst="roundRect">
            <a:avLst/>
          </a:prstGeom>
          <a:solidFill>
            <a:schemeClr val="accent2"/>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r>
              <a:rPr lang="de-DE" dirty="0"/>
              <a:t>See elf 11</a:t>
            </a:r>
          </a:p>
        </p:txBody>
      </p:sp>
    </p:spTree>
    <p:extLst>
      <p:ext uri="{BB962C8B-B14F-4D97-AF65-F5344CB8AC3E}">
        <p14:creationId xmlns:p14="http://schemas.microsoft.com/office/powerpoint/2010/main" val="24610234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a:extLst>
              <a:ext uri="{FF2B5EF4-FFF2-40B4-BE49-F238E27FC236}">
                <a16:creationId xmlns:a16="http://schemas.microsoft.com/office/drawing/2014/main" id="{2C6182CA-CF9E-453A-9545-A1A8F4D04B0A}"/>
              </a:ext>
            </a:extLst>
          </p:cNvPr>
          <p:cNvSpPr>
            <a:spLocks noGrp="1"/>
          </p:cNvSpPr>
          <p:nvPr>
            <p:ph type="sldNum" sz="quarter" idx="2"/>
          </p:nvPr>
        </p:nvSpPr>
        <p:spPr/>
        <p:txBody>
          <a:bodyPr/>
          <a:lstStyle/>
          <a:p>
            <a:pPr>
              <a:defRPr/>
            </a:pPr>
            <a:fld id="{86CB4B4D-7CA3-9044-876B-883B54F8677D}" type="slidenum">
              <a:rPr lang="de-DE" smtClean="0"/>
              <a:t>98</a:t>
            </a:fld>
            <a:endParaRPr lang="de-DE"/>
          </a:p>
        </p:txBody>
      </p:sp>
    </p:spTree>
    <p:extLst>
      <p:ext uri="{BB962C8B-B14F-4D97-AF65-F5344CB8AC3E}">
        <p14:creationId xmlns:p14="http://schemas.microsoft.com/office/powerpoint/2010/main" val="20962245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7" name="TextBox 1"/>
          <p:cNvSpPr txBox="1"/>
          <p:nvPr/>
        </p:nvSpPr>
        <p:spPr bwMode="auto">
          <a:xfrm>
            <a:off x="258849" y="428296"/>
            <a:ext cx="4950842" cy="430883"/>
          </a:xfrm>
          <a:prstGeom prst="rect">
            <a:avLst/>
          </a:prstGeom>
          <a:ln w="12700">
            <a:miter lim="400000"/>
          </a:ln>
        </p:spPr>
        <p:txBody>
          <a:bodyPr wrap="square" lIns="45718" tIns="45718" rIns="45718" bIns="45718">
            <a:spAutoFit/>
          </a:bodyPr>
          <a:lstStyle>
            <a:lvl1pPr>
              <a:defRPr sz="2000" b="1">
                <a:latin typeface="Fibel Nord"/>
                <a:ea typeface="Fibel Nord"/>
                <a:cs typeface="Fibel Nord"/>
              </a:defRPr>
            </a:lvl1pPr>
          </a:lstStyle>
          <a:p>
            <a:pPr>
              <a:defRPr/>
            </a:pPr>
            <a:r>
              <a:rPr lang="de-DE" sz="2200" spc="50" dirty="0"/>
              <a:t>AB 11a: Lückentext – Elfenbeschreibung</a:t>
            </a:r>
            <a:endParaRPr sz="2200" spc="50" dirty="0"/>
          </a:p>
        </p:txBody>
      </p:sp>
      <p:sp>
        <p:nvSpPr>
          <p:cNvPr id="1408" name="TextBox 6"/>
          <p:cNvSpPr txBox="1"/>
          <p:nvPr/>
        </p:nvSpPr>
        <p:spPr bwMode="auto">
          <a:xfrm>
            <a:off x="408975" y="2358635"/>
            <a:ext cx="6599151" cy="4738922"/>
          </a:xfrm>
          <a:prstGeom prst="rect">
            <a:avLst/>
          </a:prstGeom>
          <a:ln w="12700">
            <a:miter lim="400000"/>
          </a:ln>
        </p:spPr>
        <p:txBody>
          <a:bodyPr wrap="square" lIns="45718" tIns="45718" rIns="45718" bIns="45718">
            <a:spAutoFit/>
          </a:bodyPr>
          <a:lstStyle>
            <a:lvl1pPr>
              <a:lnSpc>
                <a:spcPct val="200000"/>
              </a:lnSpc>
              <a:defRPr>
                <a:latin typeface="Fibel Nord"/>
                <a:ea typeface="Fibel Nord"/>
                <a:cs typeface="Fibel Nord"/>
              </a:defRPr>
            </a:lvl1pPr>
          </a:lstStyle>
          <a:p>
            <a:pPr>
              <a:defRPr/>
            </a:pPr>
            <a:r>
              <a:rPr lang="de-DE" sz="2200" spc="50" dirty="0"/>
              <a:t>Diese Elfe heißt </a:t>
            </a:r>
            <a:r>
              <a:rPr lang="de-DE" sz="2200" spc="-150" dirty="0"/>
              <a:t>________________</a:t>
            </a:r>
            <a:r>
              <a:rPr lang="de-DE" sz="2200" spc="50" dirty="0"/>
              <a:t>. Sie ist </a:t>
            </a:r>
            <a:r>
              <a:rPr lang="de-DE" sz="2200" spc="-150" dirty="0"/>
              <a:t>_______________</a:t>
            </a:r>
            <a:r>
              <a:rPr lang="de-DE" sz="2200" spc="50" dirty="0"/>
              <a:t> Jahre alt und hat </a:t>
            </a:r>
            <a:r>
              <a:rPr lang="de-DE" sz="2200" spc="-150" dirty="0"/>
              <a:t>________________</a:t>
            </a:r>
            <a:r>
              <a:rPr lang="de-DE" sz="2200" spc="50" dirty="0"/>
              <a:t> Haare. Ihre Augen haben die Farbe von </a:t>
            </a:r>
            <a:r>
              <a:rPr lang="de-DE" sz="2200" spc="-150" dirty="0"/>
              <a:t>_____________________</a:t>
            </a:r>
            <a:r>
              <a:rPr lang="de-DE" sz="2200" spc="50" dirty="0"/>
              <a:t>. Ihre Ohren sind </a:t>
            </a:r>
            <a:r>
              <a:rPr lang="de-DE" sz="2200" spc="-150" dirty="0"/>
              <a:t>________________</a:t>
            </a:r>
            <a:r>
              <a:rPr lang="de-DE" sz="2200" spc="50" dirty="0"/>
              <a:t> und sie trägt einen </a:t>
            </a:r>
            <a:r>
              <a:rPr lang="de-DE" sz="2200" spc="-150" dirty="0"/>
              <a:t>________________  </a:t>
            </a:r>
            <a:r>
              <a:rPr lang="de-DE" sz="2200" spc="50" dirty="0"/>
              <a:t>Mantel. Sie hat </a:t>
            </a:r>
            <a:r>
              <a:rPr lang="de-DE" sz="2200" spc="-150" dirty="0"/>
              <a:t>______________________________________ ______________________________</a:t>
            </a:r>
            <a:r>
              <a:rPr lang="de-DE" sz="2200" spc="50" dirty="0"/>
              <a:t>. Sie ist klug und </a:t>
            </a:r>
            <a:r>
              <a:rPr lang="de-DE" sz="2200" spc="-150" dirty="0"/>
              <a:t>_________________________________________________.</a:t>
            </a:r>
            <a:endParaRPr lang="de-DE" sz="2200" spc="50" dirty="0"/>
          </a:p>
        </p:txBody>
      </p:sp>
      <p:grpSp>
        <p:nvGrpSpPr>
          <p:cNvPr id="1428" name="Group"/>
          <p:cNvGrpSpPr/>
          <p:nvPr/>
        </p:nvGrpSpPr>
        <p:grpSpPr bwMode="auto">
          <a:xfrm>
            <a:off x="554152" y="1313113"/>
            <a:ext cx="6133002" cy="371858"/>
            <a:chOff x="0" y="0"/>
            <a:chExt cx="6133000" cy="371857"/>
          </a:xfrm>
        </p:grpSpPr>
        <p:grpSp>
          <p:nvGrpSpPr>
            <p:cNvPr id="1426" name="Oval 18"/>
            <p:cNvGrpSpPr/>
            <p:nvPr/>
          </p:nvGrpSpPr>
          <p:grpSpPr bwMode="auto">
            <a:xfrm>
              <a:off x="0" y="1021"/>
              <a:ext cx="365764" cy="370837"/>
              <a:chOff x="0" y="0"/>
              <a:chExt cx="365763" cy="370835"/>
            </a:xfrm>
          </p:grpSpPr>
          <p:sp>
            <p:nvSpPr>
              <p:cNvPr id="1424" name="Circle"/>
              <p:cNvSpPr/>
              <p:nvPr/>
            </p:nvSpPr>
            <p:spPr bwMode="auto">
              <a:xfrm>
                <a:off x="-1" y="2537"/>
                <a:ext cx="365764" cy="365769"/>
              </a:xfrm>
              <a:prstGeom prst="ellipse">
                <a:avLst/>
              </a:prstGeom>
              <a:solidFill>
                <a:srgbClr val="7030A0"/>
              </a:solidFill>
              <a:ln w="12700" cap="flat">
                <a:solidFill>
                  <a:srgbClr val="7030A0"/>
                </a:solidFill>
                <a:prstDash val="solid"/>
                <a:miter lim="800000"/>
              </a:ln>
              <a:effectLst/>
            </p:spPr>
            <p:txBody>
              <a:bodyPr wrap="square" lIns="45718" tIns="45718" rIns="45718" bIns="45718" numCol="1" anchor="ctr">
                <a:noAutofit/>
              </a:bodyPr>
              <a:lstStyle/>
              <a:p>
                <a:pPr algn="ctr">
                  <a:defRPr>
                    <a:solidFill>
                      <a:srgbClr val="FFFFFF"/>
                    </a:solidFill>
                    <a:latin typeface="Fibel Nord"/>
                    <a:ea typeface="Fibel Nord"/>
                    <a:cs typeface="Fibel Nord"/>
                  </a:defRPr>
                </a:pPr>
                <a:endParaRPr/>
              </a:p>
            </p:txBody>
          </p:sp>
          <p:sp>
            <p:nvSpPr>
              <p:cNvPr id="1425" name="1"/>
              <p:cNvSpPr txBox="1"/>
              <p:nvPr/>
            </p:nvSpPr>
            <p:spPr bwMode="auto">
              <a:xfrm>
                <a:off x="105634" y="-2"/>
                <a:ext cx="154495" cy="370837"/>
              </a:xfrm>
              <a:prstGeom prst="rect">
                <a:avLst/>
              </a:prstGeom>
              <a:noFill/>
              <a:ln w="12700" cap="flat">
                <a:noFill/>
                <a:miter lim="400000"/>
              </a:ln>
              <a:effectLst/>
            </p:spPr>
            <p:txBody>
              <a:bodyPr wrap="square" lIns="45718" tIns="45718" rIns="45718" bIns="45718" numCol="1" anchor="ctr">
                <a:spAutoFit/>
              </a:bodyPr>
              <a:lstStyle>
                <a:lvl1pPr algn="ctr">
                  <a:defRPr>
                    <a:solidFill>
                      <a:srgbClr val="FFFFFF"/>
                    </a:solidFill>
                    <a:latin typeface="Fibel Nord"/>
                    <a:ea typeface="Fibel Nord"/>
                    <a:cs typeface="Fibel Nord"/>
                  </a:defRPr>
                </a:lvl1pPr>
              </a:lstStyle>
              <a:p>
                <a:pPr>
                  <a:defRPr/>
                </a:pPr>
                <a:r>
                  <a:rPr dirty="0"/>
                  <a:t>2</a:t>
                </a:r>
              </a:p>
            </p:txBody>
          </p:sp>
        </p:grpSp>
        <p:sp>
          <p:nvSpPr>
            <p:cNvPr id="1427" name="Textfeld 3"/>
            <p:cNvSpPr txBox="1"/>
            <p:nvPr/>
          </p:nvSpPr>
          <p:spPr bwMode="auto">
            <a:xfrm>
              <a:off x="453142" y="0"/>
              <a:ext cx="5679859" cy="370837"/>
            </a:xfrm>
            <a:prstGeom prst="rect">
              <a:avLst/>
            </a:prstGeom>
            <a:noFill/>
            <a:ln w="12700" cap="flat">
              <a:noFill/>
              <a:miter lim="400000"/>
            </a:ln>
            <a:effectLst/>
          </p:spPr>
          <p:txBody>
            <a:bodyPr wrap="square" lIns="45718" tIns="45718" rIns="45718" bIns="45718" numCol="1" anchor="t">
              <a:spAutoFit/>
            </a:bodyPr>
            <a:lstStyle>
              <a:lvl1pPr>
                <a:defRPr>
                  <a:latin typeface="Fibel Nord"/>
                  <a:ea typeface="Fibel Nord"/>
                  <a:cs typeface="Fibel Nord"/>
                </a:defRPr>
              </a:lvl1pPr>
            </a:lstStyle>
            <a:p>
              <a:pPr>
                <a:defRPr/>
              </a:pPr>
              <a:r>
                <a:rPr spc="50" dirty="0" err="1"/>
                <a:t>Fülle</a:t>
              </a:r>
              <a:r>
                <a:rPr spc="50" dirty="0"/>
                <a:t> den </a:t>
              </a:r>
              <a:r>
                <a:rPr spc="50" dirty="0" err="1"/>
                <a:t>Lückentext</a:t>
              </a:r>
              <a:r>
                <a:rPr spc="50" dirty="0"/>
                <a:t> </a:t>
              </a:r>
              <a:r>
                <a:rPr spc="50" dirty="0" err="1"/>
                <a:t>mit</a:t>
              </a:r>
              <a:r>
                <a:rPr spc="50" dirty="0"/>
                <a:t> </a:t>
              </a:r>
              <a:r>
                <a:rPr spc="50" dirty="0" err="1"/>
                <a:t>Hilfe</a:t>
              </a:r>
              <a:r>
                <a:rPr spc="50" dirty="0"/>
                <a:t> der </a:t>
              </a:r>
              <a:r>
                <a:rPr spc="50" dirty="0" err="1"/>
                <a:t>Tabelle</a:t>
              </a:r>
              <a:r>
                <a:rPr spc="50" dirty="0"/>
                <a:t> </a:t>
              </a:r>
              <a:r>
                <a:rPr lang="de-DE" spc="50" dirty="0"/>
                <a:t>(AB 11) </a:t>
              </a:r>
              <a:r>
                <a:rPr spc="50" dirty="0" err="1"/>
                <a:t>aus.</a:t>
              </a:r>
              <a:endParaRPr spc="50" dirty="0"/>
            </a:p>
          </p:txBody>
        </p:sp>
      </p:grpSp>
      <p:sp>
        <p:nvSpPr>
          <p:cNvPr id="32" name="Rectangle 7">
            <a:extLst>
              <a:ext uri="{FF2B5EF4-FFF2-40B4-BE49-F238E27FC236}">
                <a16:creationId xmlns:a16="http://schemas.microsoft.com/office/drawing/2014/main" id="{72F7E878-6820-43E7-9F65-68503178D9F9}"/>
              </a:ext>
            </a:extLst>
          </p:cNvPr>
          <p:cNvSpPr/>
          <p:nvPr/>
        </p:nvSpPr>
        <p:spPr bwMode="auto">
          <a:xfrm>
            <a:off x="-251724" y="865960"/>
            <a:ext cx="7620000" cy="271179"/>
          </a:xfrm>
          <a:prstGeom prst="rect">
            <a:avLst/>
          </a:prstGeom>
          <a:solidFill>
            <a:srgbClr val="E7E6E6"/>
          </a:solidFill>
          <a:ln w="12700">
            <a:miter lim="400000"/>
          </a:ln>
        </p:spPr>
        <p:txBody>
          <a:bodyPr lIns="45718" tIns="45718" rIns="45718" bIns="45718" anchor="ctr"/>
          <a:lstStyle/>
          <a:p>
            <a:pPr algn="ctr">
              <a:defRPr>
                <a:solidFill>
                  <a:srgbClr val="FFFFFF"/>
                </a:solidFill>
                <a:latin typeface="Fibel Nord"/>
                <a:ea typeface="Fibel Nord"/>
                <a:cs typeface="Fibel Nord"/>
              </a:defRPr>
            </a:pPr>
            <a:endParaRPr/>
          </a:p>
        </p:txBody>
      </p:sp>
      <p:sp>
        <p:nvSpPr>
          <p:cNvPr id="20" name="TextBox 45">
            <a:extLst>
              <a:ext uri="{FF2B5EF4-FFF2-40B4-BE49-F238E27FC236}">
                <a16:creationId xmlns:a16="http://schemas.microsoft.com/office/drawing/2014/main" id="{F9F2DAD0-A300-4AD3-8536-F49667FAF175}"/>
              </a:ext>
            </a:extLst>
          </p:cNvPr>
          <p:cNvSpPr txBox="1"/>
          <p:nvPr/>
        </p:nvSpPr>
        <p:spPr bwMode="auto">
          <a:xfrm>
            <a:off x="4026044" y="89301"/>
            <a:ext cx="3479800" cy="369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a:lnSpc>
                <a:spcPct val="100000"/>
              </a:lnSpc>
              <a:spcBef>
                <a:spcPts val="0"/>
              </a:spcBef>
              <a:spcAft>
                <a:spcPts val="0"/>
              </a:spcAft>
              <a:buClrTx/>
              <a:buSzTx/>
              <a:buFontTx/>
              <a:buNone/>
              <a:defRPr/>
            </a:pPr>
            <a:r>
              <a:rPr lang="de-DE" b="0" i="0" u="none" strike="noStrike" cap="none" spc="50" dirty="0">
                <a:ln>
                  <a:noFill/>
                </a:ln>
                <a:solidFill>
                  <a:srgbClr val="000000"/>
                </a:solidFill>
                <a:latin typeface="Fibel Nord" panose="020B0603050302020204" pitchFamily="34" charset="0"/>
              </a:rPr>
              <a:t>Name: </a:t>
            </a:r>
            <a:r>
              <a:rPr lang="de-DE" b="0" i="0" u="none" strike="noStrike" cap="none" dirty="0">
                <a:ln>
                  <a:noFill/>
                </a:ln>
                <a:solidFill>
                  <a:srgbClr val="000000"/>
                </a:solidFill>
              </a:rPr>
              <a:t>__________________</a:t>
            </a:r>
            <a:endParaRPr sz="2400" dirty="0"/>
          </a:p>
        </p:txBody>
      </p:sp>
      <p:sp>
        <p:nvSpPr>
          <p:cNvPr id="13" name="Slide Number Placeholder 3">
            <a:extLst>
              <a:ext uri="{FF2B5EF4-FFF2-40B4-BE49-F238E27FC236}">
                <a16:creationId xmlns:a16="http://schemas.microsoft.com/office/drawing/2014/main" id="{0BDCFB74-2983-4902-AB4F-924BE969F321}"/>
              </a:ext>
            </a:extLst>
          </p:cNvPr>
          <p:cNvSpPr txBox="1">
            <a:spLocks/>
          </p:cNvSpPr>
          <p:nvPr/>
        </p:nvSpPr>
        <p:spPr bwMode="auto">
          <a:xfrm>
            <a:off x="6612231" y="9673845"/>
            <a:ext cx="219999" cy="231137"/>
          </a:xfrm>
          <a:prstGeom prst="rect">
            <a:avLst/>
          </a:prstGeom>
          <a:ln w="12700">
            <a:miter lim="400000"/>
          </a:ln>
        </p:spPr>
        <p:txBody>
          <a:bodyPr wrap="none" lIns="45718" tIns="45718" rIns="45718" bIns="45718"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900" b="0" i="0" u="none" strike="noStrike" cap="none" spc="0">
                <a:ln>
                  <a:noFill/>
                </a:ln>
                <a:solidFill>
                  <a:srgbClr val="888888"/>
                </a:solidFill>
                <a:latin typeface="+mn-lt"/>
                <a:ea typeface="+mn-ea"/>
                <a:cs typeface="+mn-cs"/>
              </a:defRPr>
            </a:lvl1pPr>
            <a:lvl2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a:lstStyle>
          <a:p>
            <a:pPr>
              <a:defRPr/>
            </a:pPr>
            <a:fld id="{86CB4B4D-7CA3-9044-876B-883B54F8677D}" type="slidenum">
              <a:rPr lang="de-DE" smtClean="0"/>
              <a:pPr>
                <a:defRPr/>
              </a:pPr>
              <a:t>99</a:t>
            </a:fld>
            <a:endParaRPr lang="de-DE" dirty="0"/>
          </a:p>
        </p:txBody>
      </p:sp>
    </p:spTree>
    <p:extLst>
      <p:ext uri="{BB962C8B-B14F-4D97-AF65-F5344CB8AC3E}">
        <p14:creationId xmlns:p14="http://schemas.microsoft.com/office/powerpoint/2010/main" val="3823889134"/>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FFFFFF"/>
        </a:solid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FFFFFF"/>
        </a:solid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9436</Words>
  <Application>Microsoft Office PowerPoint</Application>
  <DocSecurity>0</DocSecurity>
  <PresentationFormat>A4 Paper (210x297 mm)</PresentationFormat>
  <Paragraphs>1167</Paragraphs>
  <Slides>180</Slides>
  <Notes>82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180</vt:i4>
      </vt:variant>
    </vt:vector>
  </HeadingPairs>
  <TitlesOfParts>
    <vt:vector size="188" baseType="lpstr">
      <vt:lpstr>Arial</vt:lpstr>
      <vt:lpstr>Calibri</vt:lpstr>
      <vt:lpstr>Calibri Light</vt:lpstr>
      <vt:lpstr>Comic Sans MS</vt:lpstr>
      <vt:lpstr>Fibel Nord</vt:lpstr>
      <vt:lpstr>Fibel Nord  Kontur</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Stephens, Tanne Maurine</dc:creator>
  <cp:keywords/>
  <dc:description/>
  <cp:lastModifiedBy>Stephens, Tanne Maurine</cp:lastModifiedBy>
  <cp:revision>383</cp:revision>
  <cp:lastPrinted>2023-07-06T19:36:20Z</cp:lastPrinted>
  <dcterms:modified xsi:type="dcterms:W3CDTF">2023-08-08T09:37:52Z</dcterms:modified>
  <cp:category/>
  <dc:identifier/>
  <cp:contentStatus/>
  <dc:language/>
  <cp:version/>
</cp:coreProperties>
</file>