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
  </p:notesMasterIdLst>
  <p:sldIdLst>
    <p:sldId id="256" r:id="rId2"/>
    <p:sldId id="257" r:id="rId3"/>
    <p:sldId id="343" r:id="rId4"/>
    <p:sldId id="351" r:id="rId5"/>
    <p:sldId id="349" r:id="rId6"/>
    <p:sldId id="350" r:id="rId7"/>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9" d="100"/>
          <a:sy n="79" d="100"/>
        </p:scale>
        <p:origin x="3084" y="11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23ABCE-04ED-41D6-8C8D-C6F9954BFC55}" type="datetimeFigureOut">
              <a:rPr lang="de-DE" smtClean="0"/>
              <a:t>24.07.2023</a:t>
            </a:fld>
            <a:endParaRPr lang="de-DE"/>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AC3EC0-AF39-4783-9DD5-5DE983136BBC}" type="slidenum">
              <a:rPr lang="de-DE" smtClean="0"/>
              <a:t>‹#›</a:t>
            </a:fld>
            <a:endParaRPr lang="de-DE"/>
          </a:p>
        </p:txBody>
      </p:sp>
    </p:spTree>
    <p:extLst>
      <p:ext uri="{BB962C8B-B14F-4D97-AF65-F5344CB8AC3E}">
        <p14:creationId xmlns:p14="http://schemas.microsoft.com/office/powerpoint/2010/main" val="875333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r>
              <a:rPr lang="de-DE" dirty="0"/>
              <a:t>https://papier.schulkreis.de/grundschule</a:t>
            </a:r>
          </a:p>
          <a:p>
            <a:endParaRPr lang="de-DE" dirty="0"/>
          </a:p>
          <a:p>
            <a:r>
              <a:rPr lang="de-DE" dirty="0" err="1"/>
              <a:t>lineatur</a:t>
            </a:r>
            <a:endParaRPr lang="de-DE" dirty="0"/>
          </a:p>
        </p:txBody>
      </p:sp>
    </p:spTree>
    <p:extLst>
      <p:ext uri="{BB962C8B-B14F-4D97-AF65-F5344CB8AC3E}">
        <p14:creationId xmlns:p14="http://schemas.microsoft.com/office/powerpoint/2010/main" val="3057999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r>
              <a:rPr lang="de-DE" dirty="0"/>
              <a:t>https://papier.schulkreis.de/grundschule</a:t>
            </a:r>
          </a:p>
          <a:p>
            <a:endParaRPr lang="de-DE" dirty="0"/>
          </a:p>
          <a:p>
            <a:r>
              <a:rPr lang="de-DE" dirty="0" err="1"/>
              <a:t>lineatur</a:t>
            </a:r>
            <a:endParaRPr lang="de-DE" dirty="0"/>
          </a:p>
        </p:txBody>
      </p:sp>
    </p:spTree>
    <p:extLst>
      <p:ext uri="{BB962C8B-B14F-4D97-AF65-F5344CB8AC3E}">
        <p14:creationId xmlns:p14="http://schemas.microsoft.com/office/powerpoint/2010/main" val="3686436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1550" y="685800"/>
            <a:ext cx="2374900" cy="3429000"/>
          </a:xfrm>
        </p:spPr>
      </p:sp>
      <p:sp>
        <p:nvSpPr>
          <p:cNvPr id="3" name="Notes Placeholder 2"/>
          <p:cNvSpPr>
            <a:spLocks noGrp="1"/>
          </p:cNvSpPr>
          <p:nvPr>
            <p:ph type="body" idx="1"/>
          </p:nvPr>
        </p:nvSpPr>
        <p:spPr/>
        <p:txBody>
          <a:bodyPr/>
          <a:lstStyle/>
          <a:p>
            <a:r>
              <a:rPr lang="de-DE" dirty="0"/>
              <a:t>https://papier.schulkreis.de/grundschule</a:t>
            </a:r>
          </a:p>
          <a:p>
            <a:endParaRPr lang="de-DE" dirty="0"/>
          </a:p>
          <a:p>
            <a:r>
              <a:rPr lang="de-DE" dirty="0" err="1"/>
              <a:t>lineatur</a:t>
            </a:r>
            <a:endParaRPr lang="de-DE" dirty="0"/>
          </a:p>
        </p:txBody>
      </p:sp>
    </p:spTree>
    <p:extLst>
      <p:ext uri="{BB962C8B-B14F-4D97-AF65-F5344CB8AC3E}">
        <p14:creationId xmlns:p14="http://schemas.microsoft.com/office/powerpoint/2010/main" val="2176091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C3327632-8313-4D73-97AE-7C575ED1D818}" type="datetimeFigureOut">
              <a:rPr lang="de-DE" smtClean="0"/>
              <a:t>24.07.2023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13BD216-AED5-4689-997D-73EC516A3D5C}" type="slidenum">
              <a:rPr lang="de-DE" smtClean="0"/>
              <a:t>‹#›</a:t>
            </a:fld>
            <a:endParaRPr lang="de-DE"/>
          </a:p>
        </p:txBody>
      </p:sp>
    </p:spTree>
    <p:extLst>
      <p:ext uri="{BB962C8B-B14F-4D97-AF65-F5344CB8AC3E}">
        <p14:creationId xmlns:p14="http://schemas.microsoft.com/office/powerpoint/2010/main" val="2684531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3327632-8313-4D73-97AE-7C575ED1D818}" type="datetimeFigureOut">
              <a:rPr lang="de-DE" smtClean="0"/>
              <a:t>24.07.2023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13BD216-AED5-4689-997D-73EC516A3D5C}" type="slidenum">
              <a:rPr lang="de-DE" smtClean="0"/>
              <a:t>‹#›</a:t>
            </a:fld>
            <a:endParaRPr lang="de-DE"/>
          </a:p>
        </p:txBody>
      </p:sp>
    </p:spTree>
    <p:extLst>
      <p:ext uri="{BB962C8B-B14F-4D97-AF65-F5344CB8AC3E}">
        <p14:creationId xmlns:p14="http://schemas.microsoft.com/office/powerpoint/2010/main" val="3701276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3327632-8313-4D73-97AE-7C575ED1D818}" type="datetimeFigureOut">
              <a:rPr lang="de-DE" smtClean="0"/>
              <a:t>24.07.2023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13BD216-AED5-4689-997D-73EC516A3D5C}" type="slidenum">
              <a:rPr lang="de-DE" smtClean="0"/>
              <a:t>‹#›</a:t>
            </a:fld>
            <a:endParaRPr lang="de-DE"/>
          </a:p>
        </p:txBody>
      </p:sp>
    </p:spTree>
    <p:extLst>
      <p:ext uri="{BB962C8B-B14F-4D97-AF65-F5344CB8AC3E}">
        <p14:creationId xmlns:p14="http://schemas.microsoft.com/office/powerpoint/2010/main" val="1274253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3327632-8313-4D73-97AE-7C575ED1D818}" type="datetimeFigureOut">
              <a:rPr lang="de-DE" smtClean="0"/>
              <a:t>24.07.2023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13BD216-AED5-4689-997D-73EC516A3D5C}" type="slidenum">
              <a:rPr lang="de-DE" smtClean="0"/>
              <a:t>‹#›</a:t>
            </a:fld>
            <a:endParaRPr lang="de-DE"/>
          </a:p>
        </p:txBody>
      </p:sp>
    </p:spTree>
    <p:extLst>
      <p:ext uri="{BB962C8B-B14F-4D97-AF65-F5344CB8AC3E}">
        <p14:creationId xmlns:p14="http://schemas.microsoft.com/office/powerpoint/2010/main" val="3237122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3327632-8313-4D73-97AE-7C575ED1D818}" type="datetimeFigureOut">
              <a:rPr lang="de-DE" smtClean="0"/>
              <a:t>24.07.2023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13BD216-AED5-4689-997D-73EC516A3D5C}" type="slidenum">
              <a:rPr lang="de-DE" smtClean="0"/>
              <a:t>‹#›</a:t>
            </a:fld>
            <a:endParaRPr lang="de-DE"/>
          </a:p>
        </p:txBody>
      </p:sp>
    </p:spTree>
    <p:extLst>
      <p:ext uri="{BB962C8B-B14F-4D97-AF65-F5344CB8AC3E}">
        <p14:creationId xmlns:p14="http://schemas.microsoft.com/office/powerpoint/2010/main" val="2370382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3327632-8313-4D73-97AE-7C575ED1D818}" type="datetimeFigureOut">
              <a:rPr lang="de-DE" smtClean="0"/>
              <a:t>24.07.2023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D13BD216-AED5-4689-997D-73EC516A3D5C}" type="slidenum">
              <a:rPr lang="de-DE" smtClean="0"/>
              <a:t>‹#›</a:t>
            </a:fld>
            <a:endParaRPr lang="de-DE"/>
          </a:p>
        </p:txBody>
      </p:sp>
    </p:spTree>
    <p:extLst>
      <p:ext uri="{BB962C8B-B14F-4D97-AF65-F5344CB8AC3E}">
        <p14:creationId xmlns:p14="http://schemas.microsoft.com/office/powerpoint/2010/main" val="2840544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GB"/>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3327632-8313-4D73-97AE-7C575ED1D818}" type="datetimeFigureOut">
              <a:rPr lang="de-DE" smtClean="0"/>
              <a:t>24.07.2023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D13BD216-AED5-4689-997D-73EC516A3D5C}" type="slidenum">
              <a:rPr lang="de-DE" smtClean="0"/>
              <a:t>‹#›</a:t>
            </a:fld>
            <a:endParaRPr lang="de-DE"/>
          </a:p>
        </p:txBody>
      </p:sp>
    </p:spTree>
    <p:extLst>
      <p:ext uri="{BB962C8B-B14F-4D97-AF65-F5344CB8AC3E}">
        <p14:creationId xmlns:p14="http://schemas.microsoft.com/office/powerpoint/2010/main" val="1131297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3327632-8313-4D73-97AE-7C575ED1D818}" type="datetimeFigureOut">
              <a:rPr lang="de-DE" smtClean="0"/>
              <a:t>24.07.2023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D13BD216-AED5-4689-997D-73EC516A3D5C}" type="slidenum">
              <a:rPr lang="de-DE" smtClean="0"/>
              <a:t>‹#›</a:t>
            </a:fld>
            <a:endParaRPr lang="de-DE"/>
          </a:p>
        </p:txBody>
      </p:sp>
    </p:spTree>
    <p:extLst>
      <p:ext uri="{BB962C8B-B14F-4D97-AF65-F5344CB8AC3E}">
        <p14:creationId xmlns:p14="http://schemas.microsoft.com/office/powerpoint/2010/main" val="4060955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327632-8313-4D73-97AE-7C575ED1D818}" type="datetimeFigureOut">
              <a:rPr lang="de-DE" smtClean="0"/>
              <a:t>24.07.2023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D13BD216-AED5-4689-997D-73EC516A3D5C}" type="slidenum">
              <a:rPr lang="de-DE" smtClean="0"/>
              <a:t>‹#›</a:t>
            </a:fld>
            <a:endParaRPr lang="de-DE"/>
          </a:p>
        </p:txBody>
      </p:sp>
    </p:spTree>
    <p:extLst>
      <p:ext uri="{BB962C8B-B14F-4D97-AF65-F5344CB8AC3E}">
        <p14:creationId xmlns:p14="http://schemas.microsoft.com/office/powerpoint/2010/main" val="230617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C3327632-8313-4D73-97AE-7C575ED1D818}" type="datetimeFigureOut">
              <a:rPr lang="de-DE" smtClean="0"/>
              <a:t>24.07.2023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D13BD216-AED5-4689-997D-73EC516A3D5C}" type="slidenum">
              <a:rPr lang="de-DE" smtClean="0"/>
              <a:t>‹#›</a:t>
            </a:fld>
            <a:endParaRPr lang="de-DE"/>
          </a:p>
        </p:txBody>
      </p:sp>
    </p:spTree>
    <p:extLst>
      <p:ext uri="{BB962C8B-B14F-4D97-AF65-F5344CB8AC3E}">
        <p14:creationId xmlns:p14="http://schemas.microsoft.com/office/powerpoint/2010/main" val="3984748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C3327632-8313-4D73-97AE-7C575ED1D818}" type="datetimeFigureOut">
              <a:rPr lang="de-DE" smtClean="0"/>
              <a:t>24.07.2023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D13BD216-AED5-4689-997D-73EC516A3D5C}" type="slidenum">
              <a:rPr lang="de-DE" smtClean="0"/>
              <a:t>‹#›</a:t>
            </a:fld>
            <a:endParaRPr lang="de-DE"/>
          </a:p>
        </p:txBody>
      </p:sp>
    </p:spTree>
    <p:extLst>
      <p:ext uri="{BB962C8B-B14F-4D97-AF65-F5344CB8AC3E}">
        <p14:creationId xmlns:p14="http://schemas.microsoft.com/office/powerpoint/2010/main" val="3538778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C3327632-8313-4D73-97AE-7C575ED1D818}" type="datetimeFigureOut">
              <a:rPr lang="de-DE" smtClean="0"/>
              <a:t>24.07.2023</a:t>
            </a:fld>
            <a:endParaRPr lang="de-DE"/>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D13BD216-AED5-4689-997D-73EC516A3D5C}" type="slidenum">
              <a:rPr lang="de-DE" smtClean="0"/>
              <a:t>‹#›</a:t>
            </a:fld>
            <a:endParaRPr lang="de-DE"/>
          </a:p>
        </p:txBody>
      </p:sp>
    </p:spTree>
    <p:extLst>
      <p:ext uri="{BB962C8B-B14F-4D97-AF65-F5344CB8AC3E}">
        <p14:creationId xmlns:p14="http://schemas.microsoft.com/office/powerpoint/2010/main" val="20375244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50762F-748F-4FD8-9EBC-E52FFA7368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34" y="0"/>
            <a:ext cx="7046536" cy="9906000"/>
          </a:xfrm>
          <a:prstGeom prst="rect">
            <a:avLst/>
          </a:prstGeom>
        </p:spPr>
      </p:pic>
      <p:sp>
        <p:nvSpPr>
          <p:cNvPr id="6" name="Oval 5">
            <a:extLst>
              <a:ext uri="{FF2B5EF4-FFF2-40B4-BE49-F238E27FC236}">
                <a16:creationId xmlns:a16="http://schemas.microsoft.com/office/drawing/2014/main" id="{E640BFF3-B875-4730-BB84-310E6F8FD8A5}"/>
              </a:ext>
            </a:extLst>
          </p:cNvPr>
          <p:cNvSpPr/>
          <p:nvPr/>
        </p:nvSpPr>
        <p:spPr>
          <a:xfrm>
            <a:off x="596481" y="2206752"/>
            <a:ext cx="5759306" cy="5400821"/>
          </a:xfrm>
          <a:prstGeom prst="ellipse">
            <a:avLst/>
          </a:prstGeom>
          <a:solidFill>
            <a:srgbClr val="FFFFFF">
              <a:alpha val="70980"/>
            </a:srgbClr>
          </a:solidFill>
          <a:ln w="57150">
            <a:solidFill>
              <a:srgbClr val="FFC000"/>
            </a:solidFill>
            <a:extLst>
              <a:ext uri="{C807C97D-BFC1-408E-A445-0C87EB9F89A2}">
                <ask:lineSketchStyleProps xmlns:ask="http://schemas.microsoft.com/office/drawing/2018/sketchyshapes">
                  <ask:type>
                    <ask:lineSketchNon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TextBox 13">
            <a:extLst>
              <a:ext uri="{FF2B5EF4-FFF2-40B4-BE49-F238E27FC236}">
                <a16:creationId xmlns:a16="http://schemas.microsoft.com/office/drawing/2014/main" id="{61BD97E1-0948-4FE6-9E74-DE97229FF36A}"/>
              </a:ext>
            </a:extLst>
          </p:cNvPr>
          <p:cNvSpPr txBox="1"/>
          <p:nvPr/>
        </p:nvSpPr>
        <p:spPr>
          <a:xfrm>
            <a:off x="922831" y="4394940"/>
            <a:ext cx="5310652" cy="646331"/>
          </a:xfrm>
          <a:prstGeom prst="rect">
            <a:avLst/>
          </a:prstGeom>
          <a:noFill/>
        </p:spPr>
        <p:txBody>
          <a:bodyPr wrap="square" rtlCol="0">
            <a:spAutoFit/>
          </a:bodyPr>
          <a:lstStyle/>
          <a:p>
            <a:pPr algn="ctr"/>
            <a:r>
              <a:rPr lang="de-DE" sz="3600" b="1" dirty="0">
                <a:latin typeface="Andika" panose="02000000000000000000" pitchFamily="2" charset="0"/>
                <a:ea typeface="Andika" panose="02000000000000000000" pitchFamily="2" charset="0"/>
                <a:cs typeface="Andika" panose="02000000000000000000" pitchFamily="2" charset="0"/>
              </a:rPr>
              <a:t>Personenbeschreibung</a:t>
            </a:r>
          </a:p>
        </p:txBody>
      </p:sp>
      <p:pic>
        <p:nvPicPr>
          <p:cNvPr id="15" name="Picture 14">
            <a:extLst>
              <a:ext uri="{FF2B5EF4-FFF2-40B4-BE49-F238E27FC236}">
                <a16:creationId xmlns:a16="http://schemas.microsoft.com/office/drawing/2014/main" id="{CC9BC67D-EA19-455A-AB41-A1CDC4BBF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768" y="440517"/>
            <a:ext cx="4474464" cy="2007989"/>
          </a:xfrm>
          <a:prstGeom prst="rect">
            <a:avLst/>
          </a:prstGeom>
        </p:spPr>
      </p:pic>
      <p:pic>
        <p:nvPicPr>
          <p:cNvPr id="18" name="Picture 17">
            <a:extLst>
              <a:ext uri="{FF2B5EF4-FFF2-40B4-BE49-F238E27FC236}">
                <a16:creationId xmlns:a16="http://schemas.microsoft.com/office/drawing/2014/main" id="{06ED9980-4531-4653-BCBF-3A774D9DE7FA}"/>
              </a:ext>
            </a:extLst>
          </p:cNvPr>
          <p:cNvPicPr>
            <a:picLocks noChangeAspect="1"/>
          </p:cNvPicPr>
          <p:nvPr/>
        </p:nvPicPr>
        <p:blipFill rotWithShape="1">
          <a:blip r:embed="rId4">
            <a:extLst>
              <a:ext uri="{28A0092B-C50C-407E-A947-70E740481C1C}">
                <a14:useLocalDpi xmlns:a14="http://schemas.microsoft.com/office/drawing/2010/main" val="0"/>
              </a:ext>
            </a:extLst>
          </a:blip>
          <a:srcRect l="14069" t="3" r="11143" b="588"/>
          <a:stretch/>
        </p:blipFill>
        <p:spPr>
          <a:xfrm>
            <a:off x="-236125" y="5528814"/>
            <a:ext cx="2449626" cy="4010782"/>
          </a:xfrm>
          <a:prstGeom prst="rect">
            <a:avLst/>
          </a:prstGeom>
        </p:spPr>
      </p:pic>
      <p:pic>
        <p:nvPicPr>
          <p:cNvPr id="16" name="Picture 15">
            <a:extLst>
              <a:ext uri="{FF2B5EF4-FFF2-40B4-BE49-F238E27FC236}">
                <a16:creationId xmlns:a16="http://schemas.microsoft.com/office/drawing/2014/main" id="{A2BAEE28-184F-4DEB-8132-B013C07707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74887">
            <a:off x="4556162" y="5661609"/>
            <a:ext cx="2766203" cy="3790175"/>
          </a:xfrm>
          <a:prstGeom prst="rect">
            <a:avLst/>
          </a:prstGeom>
        </p:spPr>
      </p:pic>
      <p:pic>
        <p:nvPicPr>
          <p:cNvPr id="11" name="Picture 10">
            <a:extLst>
              <a:ext uri="{FF2B5EF4-FFF2-40B4-BE49-F238E27FC236}">
                <a16:creationId xmlns:a16="http://schemas.microsoft.com/office/drawing/2014/main" id="{905F14C5-FDED-459F-8600-775083A79377}"/>
              </a:ext>
            </a:extLst>
          </p:cNvPr>
          <p:cNvPicPr>
            <a:picLocks noChangeAspect="1"/>
          </p:cNvPicPr>
          <p:nvPr/>
        </p:nvPicPr>
        <p:blipFill rotWithShape="1">
          <a:blip r:embed="rId6">
            <a:extLst>
              <a:ext uri="{28A0092B-C50C-407E-A947-70E740481C1C}">
                <a14:useLocalDpi xmlns:a14="http://schemas.microsoft.com/office/drawing/2010/main" val="0"/>
              </a:ext>
            </a:extLst>
          </a:blip>
          <a:srcRect l="32621" t="9039" r="28959" b="8638"/>
          <a:stretch/>
        </p:blipFill>
        <p:spPr>
          <a:xfrm>
            <a:off x="4143307" y="6425184"/>
            <a:ext cx="1195532" cy="3480816"/>
          </a:xfrm>
          <a:prstGeom prst="rect">
            <a:avLst/>
          </a:prstGeom>
        </p:spPr>
      </p:pic>
      <p:pic>
        <p:nvPicPr>
          <p:cNvPr id="10" name="Picture 9">
            <a:extLst>
              <a:ext uri="{FF2B5EF4-FFF2-40B4-BE49-F238E27FC236}">
                <a16:creationId xmlns:a16="http://schemas.microsoft.com/office/drawing/2014/main" id="{A0432599-B3F0-4A6E-81DC-7DB6B019ADCD}"/>
              </a:ext>
            </a:extLst>
          </p:cNvPr>
          <p:cNvPicPr>
            <a:picLocks noChangeAspect="1"/>
          </p:cNvPicPr>
          <p:nvPr/>
        </p:nvPicPr>
        <p:blipFill rotWithShape="1">
          <a:blip r:embed="rId7">
            <a:extLst>
              <a:ext uri="{28A0092B-C50C-407E-A947-70E740481C1C}">
                <a14:useLocalDpi xmlns:a14="http://schemas.microsoft.com/office/drawing/2010/main" val="0"/>
              </a:ext>
            </a:extLst>
          </a:blip>
          <a:srcRect l="13025" r="15614" b="8071"/>
          <a:stretch/>
        </p:blipFill>
        <p:spPr>
          <a:xfrm flipH="1">
            <a:off x="1159737" y="5829127"/>
            <a:ext cx="2257070" cy="3985200"/>
          </a:xfrm>
          <a:prstGeom prst="rect">
            <a:avLst/>
          </a:prstGeom>
        </p:spPr>
      </p:pic>
      <p:pic>
        <p:nvPicPr>
          <p:cNvPr id="13" name="Picture 12">
            <a:extLst>
              <a:ext uri="{FF2B5EF4-FFF2-40B4-BE49-F238E27FC236}">
                <a16:creationId xmlns:a16="http://schemas.microsoft.com/office/drawing/2014/main" id="{11CFA1D8-B0EA-4E86-A089-445D455CA05A}"/>
              </a:ext>
            </a:extLst>
          </p:cNvPr>
          <p:cNvPicPr>
            <a:picLocks noChangeAspect="1"/>
          </p:cNvPicPr>
          <p:nvPr/>
        </p:nvPicPr>
        <p:blipFill rotWithShape="1">
          <a:blip r:embed="rId8">
            <a:extLst>
              <a:ext uri="{28A0092B-C50C-407E-A947-70E740481C1C}">
                <a14:useLocalDpi xmlns:a14="http://schemas.microsoft.com/office/drawing/2010/main" val="0"/>
              </a:ext>
            </a:extLst>
          </a:blip>
          <a:srcRect l="24116" t="-1" r="14010" b="2656"/>
          <a:stretch/>
        </p:blipFill>
        <p:spPr>
          <a:xfrm>
            <a:off x="2675300" y="5616822"/>
            <a:ext cx="2152732" cy="4392810"/>
          </a:xfrm>
          <a:prstGeom prst="rect">
            <a:avLst/>
          </a:prstGeom>
        </p:spPr>
      </p:pic>
      <p:pic>
        <p:nvPicPr>
          <p:cNvPr id="25" name="Picture 24">
            <a:extLst>
              <a:ext uri="{FF2B5EF4-FFF2-40B4-BE49-F238E27FC236}">
                <a16:creationId xmlns:a16="http://schemas.microsoft.com/office/drawing/2014/main" id="{B2E5988F-9763-4ACE-A186-FACAEE0537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21106" y="2592244"/>
            <a:ext cx="3861120" cy="1749943"/>
          </a:xfrm>
          <a:prstGeom prst="rect">
            <a:avLst/>
          </a:prstGeom>
        </p:spPr>
      </p:pic>
      <p:sp>
        <p:nvSpPr>
          <p:cNvPr id="26" name="TextBox 25">
            <a:extLst>
              <a:ext uri="{FF2B5EF4-FFF2-40B4-BE49-F238E27FC236}">
                <a16:creationId xmlns:a16="http://schemas.microsoft.com/office/drawing/2014/main" id="{FD8B3220-BAE1-4CCA-83DD-9EE37C66A928}"/>
              </a:ext>
            </a:extLst>
          </p:cNvPr>
          <p:cNvSpPr txBox="1"/>
          <p:nvPr/>
        </p:nvSpPr>
        <p:spPr>
          <a:xfrm>
            <a:off x="1934784" y="5162525"/>
            <a:ext cx="3082700" cy="369332"/>
          </a:xfrm>
          <a:prstGeom prst="rect">
            <a:avLst/>
          </a:prstGeom>
          <a:noFill/>
        </p:spPr>
        <p:txBody>
          <a:bodyPr wrap="square" rtlCol="0">
            <a:spAutoFit/>
          </a:bodyPr>
          <a:lstStyle/>
          <a:p>
            <a:pPr algn="ctr"/>
            <a:r>
              <a:rPr lang="de-DE" b="1" dirty="0">
                <a:latin typeface="Andika" panose="02000000000000000000" pitchFamily="2" charset="0"/>
                <a:ea typeface="Andika" panose="02000000000000000000" pitchFamily="2" charset="0"/>
                <a:cs typeface="Andika" panose="02000000000000000000" pitchFamily="2" charset="0"/>
              </a:rPr>
              <a:t>3./4. Schuljahr</a:t>
            </a:r>
          </a:p>
        </p:txBody>
      </p:sp>
    </p:spTree>
    <p:extLst>
      <p:ext uri="{BB962C8B-B14F-4D97-AF65-F5344CB8AC3E}">
        <p14:creationId xmlns:p14="http://schemas.microsoft.com/office/powerpoint/2010/main" val="823097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158AC7-B83A-4BF0-8FDC-822BE7F91EBB}"/>
              </a:ext>
            </a:extLst>
          </p:cNvPr>
          <p:cNvSpPr txBox="1"/>
          <p:nvPr/>
        </p:nvSpPr>
        <p:spPr bwMode="auto">
          <a:xfrm>
            <a:off x="1914144" y="2523571"/>
            <a:ext cx="3607146" cy="3046988"/>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square" rtlCol="0">
            <a:spAutoFit/>
          </a:bodyPr>
          <a:lstStyle/>
          <a:p>
            <a:pPr algn="ctr"/>
            <a:r>
              <a:rPr lang="de-DE" sz="1600" b="1" dirty="0"/>
              <a:t>Anerkennung</a:t>
            </a:r>
          </a:p>
          <a:p>
            <a:pPr algn="just"/>
            <a:endParaRPr lang="de-DE" sz="1600" dirty="0"/>
          </a:p>
          <a:p>
            <a:pPr algn="just"/>
            <a:r>
              <a:rPr lang="de-DE" sz="1600" dirty="0"/>
              <a:t>Wir möchten uns herzlich bei der Künstlerin Petra Stephens bedanken, die die meisten Illustrationen für diese Lerneinheit erstellt hat. Ihre kreative Arbeit hat dazu beigetragen, diese Lerneinheit lebendig und ansprechend zu gestalten. Wir schätzen ihre künstlerische Zusammenarbeit und danken ihr herzlich für ihre wertvollen Beiträge.</a:t>
            </a:r>
          </a:p>
          <a:p>
            <a:endParaRPr lang="de-DE" sz="1600" dirty="0"/>
          </a:p>
        </p:txBody>
      </p:sp>
      <p:sp>
        <p:nvSpPr>
          <p:cNvPr id="5" name="Gerade Verbindung 38">
            <a:extLst>
              <a:ext uri="{FF2B5EF4-FFF2-40B4-BE49-F238E27FC236}">
                <a16:creationId xmlns:a16="http://schemas.microsoft.com/office/drawing/2014/main" id="{7A4DF133-410C-4B38-8286-59E61AC55D7D}"/>
              </a:ext>
            </a:extLst>
          </p:cNvPr>
          <p:cNvSpPr/>
          <p:nvPr/>
        </p:nvSpPr>
        <p:spPr bwMode="auto">
          <a:xfrm flipH="1">
            <a:off x="6806122" y="0"/>
            <a:ext cx="2" cy="9906001"/>
          </a:xfrm>
          <a:prstGeom prst="line">
            <a:avLst/>
          </a:prstGeom>
          <a:ln w="127000">
            <a:solidFill>
              <a:schemeClr val="accent2"/>
            </a:solidFill>
            <a:miter/>
          </a:ln>
        </p:spPr>
        <p:txBody>
          <a:bodyPr lIns="45718" tIns="45718" rIns="45718" bIns="45718"/>
          <a:lstStyle/>
          <a:p>
            <a:pPr>
              <a:defRPr/>
            </a:pPr>
            <a:endParaRPr/>
          </a:p>
        </p:txBody>
      </p:sp>
    </p:spTree>
    <p:extLst>
      <p:ext uri="{BB962C8B-B14F-4D97-AF65-F5344CB8AC3E}">
        <p14:creationId xmlns:p14="http://schemas.microsoft.com/office/powerpoint/2010/main" val="322468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7" name="Picture 6">
            <a:extLst>
              <a:ext uri="{FF2B5EF4-FFF2-40B4-BE49-F238E27FC236}">
                <a16:creationId xmlns:a16="http://schemas.microsoft.com/office/drawing/2014/main" id="{82174A26-FC5C-4E35-AA72-7F74F72E54F5}"/>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a:xfrm>
            <a:off x="-47134" y="0"/>
            <a:ext cx="7046536" cy="9906000"/>
          </a:xfrm>
          <a:prstGeom prst="rect">
            <a:avLst/>
          </a:prstGeom>
        </p:spPr>
      </p:pic>
      <p:sp>
        <p:nvSpPr>
          <p:cNvPr id="3" name="Rectangle: Rounded Corners 2">
            <a:extLst>
              <a:ext uri="{FF2B5EF4-FFF2-40B4-BE49-F238E27FC236}">
                <a16:creationId xmlns:a16="http://schemas.microsoft.com/office/drawing/2014/main" id="{693D2B38-D8C0-4E67-BF66-8DD8EBAAAC84}"/>
              </a:ext>
            </a:extLst>
          </p:cNvPr>
          <p:cNvSpPr/>
          <p:nvPr/>
        </p:nvSpPr>
        <p:spPr bwMode="auto">
          <a:xfrm>
            <a:off x="362710" y="1652844"/>
            <a:ext cx="6204561" cy="7050654"/>
          </a:xfrm>
          <a:prstGeom prst="roundRect">
            <a:avLst/>
          </a:prstGeom>
          <a:solidFill>
            <a:schemeClr val="bg1"/>
          </a:solidFill>
          <a:ln w="25400" cap="flat">
            <a:solidFill>
              <a:schemeClr val="accent2"/>
            </a:solidFill>
            <a:prstDash val="solid"/>
            <a:round/>
          </a:ln>
          <a:effectLst>
            <a:glow rad="101600">
              <a:schemeClr val="accent2">
                <a:satMod val="175000"/>
                <a:alpha val="40000"/>
              </a:schemeClr>
            </a:glow>
          </a:effectLst>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109" name="TextBox 2"/>
          <p:cNvSpPr txBox="1"/>
          <p:nvPr/>
        </p:nvSpPr>
        <p:spPr bwMode="auto">
          <a:xfrm>
            <a:off x="698246" y="2188766"/>
            <a:ext cx="5797044" cy="369328"/>
          </a:xfrm>
          <a:prstGeom prst="rect">
            <a:avLst/>
          </a:prstGeom>
          <a:noFill/>
          <a:ln w="12700" cap="flat">
            <a:noFill/>
            <a:miter lim="400000"/>
          </a:ln>
          <a:effectLst/>
        </p:spPr>
        <p:txBody>
          <a:bodyPr wrap="square" lIns="45718" tIns="45718" rIns="45718" bIns="45718" numCol="1" anchor="t">
            <a:spAutoFit/>
          </a:bodyPr>
          <a:lstStyle>
            <a:lvl1pPr>
              <a:defRPr b="1">
                <a:latin typeface="Fibel Nord"/>
                <a:ea typeface="Fibel Nord"/>
                <a:cs typeface="Fibel Nord"/>
              </a:defRPr>
            </a:lvl1pPr>
          </a:lstStyle>
          <a:p>
            <a:pPr algn="ctr">
              <a:defRPr/>
            </a:pPr>
            <a:r>
              <a:rPr lang="de-DE" dirty="0">
                <a:latin typeface="+mn-lt"/>
              </a:rPr>
              <a:t>Vorwort für die Lehrperson: Personenbeschreibung</a:t>
            </a:r>
            <a:endParaRPr dirty="0">
              <a:latin typeface="+mn-lt"/>
            </a:endParaRPr>
          </a:p>
        </p:txBody>
      </p:sp>
      <p:sp>
        <p:nvSpPr>
          <p:cNvPr id="108" name="TextBox 1"/>
          <p:cNvSpPr txBox="1"/>
          <p:nvPr/>
        </p:nvSpPr>
        <p:spPr bwMode="auto">
          <a:xfrm>
            <a:off x="957017" y="2860615"/>
            <a:ext cx="5151684" cy="4897555"/>
          </a:xfrm>
          <a:prstGeom prst="rect">
            <a:avLst/>
          </a:prstGeom>
          <a:noFill/>
          <a:ln w="12700" cap="flat">
            <a:noFill/>
            <a:miter lim="400000"/>
          </a:ln>
          <a:effectLst/>
        </p:spPr>
        <p:txBody>
          <a:bodyPr wrap="square" lIns="45718" tIns="45718" rIns="45718" bIns="45718" numCol="1" anchor="t">
            <a:spAutoFit/>
          </a:bodyPr>
          <a:lstStyle/>
          <a:p>
            <a:pPr algn="just">
              <a:lnSpc>
                <a:spcPct val="107000"/>
              </a:lnSpc>
              <a:spcAft>
                <a:spcPts val="800"/>
              </a:spcAft>
            </a:pPr>
            <a:r>
              <a:rPr lang="de-DE" sz="1400" dirty="0">
                <a:effectLst/>
                <a:latin typeface="Calibri" panose="020F0502020204030204" pitchFamily="34" charset="0"/>
                <a:ea typeface="Calibri" panose="020F0502020204030204" pitchFamily="34" charset="0"/>
                <a:cs typeface="Calibri" panose="020F0502020204030204" pitchFamily="34" charset="0"/>
              </a:rPr>
              <a:t>Die Beschreibung einer Person ist ein Schlüsselelement beim Schreiben einer Geschichte. Dabei ist es wichtig, eine Person oder eine Fantasiefigur so zu beschreiben, dass die Lesenden sich diese genau vorstellen können. Dazu ist es nötig, alle </a:t>
            </a:r>
            <a:r>
              <a:rPr lang="de-DE" sz="1400" b="1" dirty="0">
                <a:effectLst/>
                <a:latin typeface="Calibri" panose="020F0502020204030204" pitchFamily="34" charset="0"/>
                <a:ea typeface="Calibri" panose="020F0502020204030204" pitchFamily="34" charset="0"/>
                <a:cs typeface="Calibri" panose="020F0502020204030204" pitchFamily="34" charset="0"/>
              </a:rPr>
              <a:t>äußeren Merkmale</a:t>
            </a:r>
            <a:r>
              <a:rPr lang="de-DE" sz="1400" dirty="0">
                <a:effectLst/>
                <a:latin typeface="Calibri" panose="020F0502020204030204" pitchFamily="34" charset="0"/>
                <a:ea typeface="Calibri" panose="020F0502020204030204" pitchFamily="34" charset="0"/>
                <a:cs typeface="Calibri" panose="020F0502020204030204" pitchFamily="34" charset="0"/>
              </a:rPr>
              <a:t> sowie ausgewählte </a:t>
            </a:r>
            <a:r>
              <a:rPr lang="de-DE" sz="1400" b="1" dirty="0">
                <a:effectLst/>
                <a:latin typeface="Calibri" panose="020F0502020204030204" pitchFamily="34" charset="0"/>
                <a:ea typeface="Calibri" panose="020F0502020204030204" pitchFamily="34" charset="0"/>
                <a:cs typeface="Calibri" panose="020F0502020204030204" pitchFamily="34" charset="0"/>
              </a:rPr>
              <a:t>innere Merkmale</a:t>
            </a:r>
            <a:r>
              <a:rPr lang="de-DE" sz="1400" dirty="0">
                <a:effectLst/>
                <a:latin typeface="Calibri" panose="020F0502020204030204" pitchFamily="34" charset="0"/>
                <a:ea typeface="Calibri" panose="020F0502020204030204" pitchFamily="34" charset="0"/>
                <a:cs typeface="Calibri" panose="020F0502020204030204" pitchFamily="34" charset="0"/>
              </a:rPr>
              <a:t> zu beschreiben. Äußere Merkmale sind die Merkmale, die man sehen kann. Innere Merkmale sind zum Beispiel Verhaltensweisen, Gedanken, Gefühle, Wünsche oder Hobbys. Das Beschreiben innerer Merkmale dient besonders dazu, das Interesse an einer Person in einer Geschichte zu verstärken und eine Identifikationsmöglichkeit zu schaffen. Damit sind die inneren Merkmale besonders im Literarischen von großer Bedeutung.</a:t>
            </a:r>
          </a:p>
          <a:p>
            <a:pPr algn="just">
              <a:lnSpc>
                <a:spcPct val="107000"/>
              </a:lnSpc>
              <a:spcAft>
                <a:spcPts val="800"/>
              </a:spcAft>
            </a:pPr>
            <a:endParaRPr lang="de-DE" sz="14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de-DE" sz="1400" dirty="0">
                <a:effectLst/>
                <a:latin typeface="Calibri" panose="020F0502020204030204" pitchFamily="34" charset="0"/>
                <a:ea typeface="Calibri" panose="020F0502020204030204" pitchFamily="34" charset="0"/>
                <a:cs typeface="Calibri" panose="020F0502020204030204" pitchFamily="34" charset="0"/>
              </a:rPr>
              <a:t>In diesem Kapitel üben wir exemplarisch solche Beschreibungen ein. Wichtig ist, dass nicht nur die Textform (</a:t>
            </a:r>
            <a:r>
              <a:rPr lang="de-DE" sz="1400" b="1" dirty="0">
                <a:effectLst/>
                <a:latin typeface="Calibri" panose="020F0502020204030204" pitchFamily="34" charset="0"/>
                <a:ea typeface="Calibri" panose="020F0502020204030204" pitchFamily="34" charset="0"/>
                <a:cs typeface="Calibri" panose="020F0502020204030204" pitchFamily="34" charset="0"/>
              </a:rPr>
              <a:t>Personenbeschreibung</a:t>
            </a:r>
            <a:r>
              <a:rPr lang="de-DE" sz="1400" dirty="0">
                <a:effectLst/>
                <a:latin typeface="Calibri" panose="020F0502020204030204" pitchFamily="34" charset="0"/>
                <a:ea typeface="Calibri" panose="020F0502020204030204" pitchFamily="34" charset="0"/>
                <a:cs typeface="Calibri" panose="020F0502020204030204" pitchFamily="34" charset="0"/>
              </a:rPr>
              <a:t>) geübt wird, sondern auch der Schreibprozess, der aus </a:t>
            </a:r>
            <a:r>
              <a:rPr lang="de-DE" sz="1400" b="1" dirty="0">
                <a:effectLst/>
                <a:latin typeface="Calibri" panose="020F0502020204030204" pitchFamily="34" charset="0"/>
                <a:ea typeface="Calibri" panose="020F0502020204030204" pitchFamily="34" charset="0"/>
                <a:cs typeface="Calibri" panose="020F0502020204030204" pitchFamily="34" charset="0"/>
              </a:rPr>
              <a:t>Planung</a:t>
            </a:r>
            <a:r>
              <a:rPr lang="de-DE" sz="1400" dirty="0">
                <a:effectLst/>
                <a:latin typeface="Calibri" panose="020F0502020204030204" pitchFamily="34" charset="0"/>
                <a:ea typeface="Calibri" panose="020F0502020204030204" pitchFamily="34" charset="0"/>
                <a:cs typeface="Calibri" panose="020F0502020204030204" pitchFamily="34" charset="0"/>
              </a:rPr>
              <a:t>, </a:t>
            </a:r>
            <a:r>
              <a:rPr lang="de-DE" sz="1400" b="1" dirty="0">
                <a:effectLst/>
                <a:latin typeface="Calibri" panose="020F0502020204030204" pitchFamily="34" charset="0"/>
                <a:ea typeface="Calibri" panose="020F0502020204030204" pitchFamily="34" charset="0"/>
                <a:cs typeface="Calibri" panose="020F0502020204030204" pitchFamily="34" charset="0"/>
              </a:rPr>
              <a:t>Schreiben</a:t>
            </a:r>
            <a:r>
              <a:rPr lang="de-DE" sz="1400" dirty="0">
                <a:effectLst/>
                <a:latin typeface="Calibri" panose="020F0502020204030204" pitchFamily="34" charset="0"/>
                <a:ea typeface="Calibri" panose="020F0502020204030204" pitchFamily="34" charset="0"/>
                <a:cs typeface="Calibri" panose="020F0502020204030204" pitchFamily="34" charset="0"/>
              </a:rPr>
              <a:t>, </a:t>
            </a:r>
            <a:r>
              <a:rPr lang="de-DE" sz="1400" b="1" dirty="0">
                <a:effectLst/>
                <a:latin typeface="Calibri" panose="020F0502020204030204" pitchFamily="34" charset="0"/>
                <a:ea typeface="Calibri" panose="020F0502020204030204" pitchFamily="34" charset="0"/>
                <a:cs typeface="Calibri" panose="020F0502020204030204" pitchFamily="34" charset="0"/>
              </a:rPr>
              <a:t>Überarbeitung</a:t>
            </a:r>
            <a:r>
              <a:rPr lang="de-DE" sz="1400" dirty="0">
                <a:effectLst/>
                <a:latin typeface="Calibri" panose="020F0502020204030204" pitchFamily="34" charset="0"/>
                <a:ea typeface="Calibri" panose="020F0502020204030204" pitchFamily="34" charset="0"/>
                <a:cs typeface="Calibri" panose="020F0502020204030204" pitchFamily="34" charset="0"/>
              </a:rPr>
              <a:t> und der damit einhergehenden </a:t>
            </a:r>
            <a:r>
              <a:rPr lang="de-DE" sz="1400" b="1" dirty="0">
                <a:effectLst/>
                <a:latin typeface="Calibri" panose="020F0502020204030204" pitchFamily="34" charset="0"/>
                <a:ea typeface="Calibri" panose="020F0502020204030204" pitchFamily="34" charset="0"/>
                <a:cs typeface="Calibri" panose="020F0502020204030204" pitchFamily="34" charset="0"/>
              </a:rPr>
              <a:t>Fertigstellung</a:t>
            </a:r>
            <a:r>
              <a:rPr lang="de-DE" sz="1400" dirty="0">
                <a:effectLst/>
                <a:latin typeface="Calibri" panose="020F0502020204030204" pitchFamily="34" charset="0"/>
                <a:ea typeface="Calibri" panose="020F0502020204030204" pitchFamily="34" charset="0"/>
                <a:cs typeface="Calibri" panose="020F0502020204030204" pitchFamily="34" charset="0"/>
              </a:rPr>
              <a:t> eines Endprodukts besteht. Die Lerneinheit ermutigt die Schülerinnen und Schüler kreativ zu sein und kooperativ zu arbeiten. Diese beiden Aspekte steigern und erhalten die Motivation der Schülerinnen und Schüler während des Prozesses. </a:t>
            </a:r>
          </a:p>
        </p:txBody>
      </p:sp>
    </p:spTree>
    <p:extLst>
      <p:ext uri="{BB962C8B-B14F-4D97-AF65-F5344CB8AC3E}">
        <p14:creationId xmlns:p14="http://schemas.microsoft.com/office/powerpoint/2010/main" val="11623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C851A17-22E0-460D-8510-19A6B149FE7D}"/>
              </a:ext>
            </a:extLst>
          </p:cNvPr>
          <p:cNvSpPr/>
          <p:nvPr/>
        </p:nvSpPr>
        <p:spPr bwMode="auto">
          <a:xfrm>
            <a:off x="399287" y="2462784"/>
            <a:ext cx="6050282" cy="4852416"/>
          </a:xfrm>
          <a:prstGeom prst="roundRect">
            <a:avLst/>
          </a:prstGeom>
          <a:solidFill>
            <a:schemeClr val="bg1"/>
          </a:solidFill>
          <a:ln w="25400" cap="flat">
            <a:solidFill>
              <a:schemeClr val="accent2"/>
            </a:solidFill>
            <a:prstDash val="solid"/>
            <a:round/>
          </a:ln>
          <a:effectLst>
            <a:glow rad="101600">
              <a:schemeClr val="accent2">
                <a:satMod val="175000"/>
                <a:alpha val="40000"/>
              </a:schemeClr>
            </a:glow>
          </a:effectLst>
        </p:spPr>
        <p:style>
          <a:lnRef idx="0">
            <a:srgbClr val="000000"/>
          </a:lnRef>
          <a:fillRef idx="0">
            <a:srgbClr val="000000"/>
          </a:fillRef>
          <a:effectRef idx="0">
            <a:srgbClr val="000000"/>
          </a:effectRef>
          <a:fontRef idx="none"/>
        </p:style>
        <p:txBody>
          <a:bodyPr rtlCol="0" anchor="ctr"/>
          <a:lstStyle/>
          <a:p>
            <a:pPr algn="ctr"/>
            <a:endParaRPr lang="de-DE"/>
          </a:p>
        </p:txBody>
      </p:sp>
      <p:sp>
        <p:nvSpPr>
          <p:cNvPr id="3" name="TextBox 1">
            <a:extLst>
              <a:ext uri="{FF2B5EF4-FFF2-40B4-BE49-F238E27FC236}">
                <a16:creationId xmlns:a16="http://schemas.microsoft.com/office/drawing/2014/main" id="{DABA79E0-D50D-4C67-91D2-6B96C64686F3}"/>
              </a:ext>
            </a:extLst>
          </p:cNvPr>
          <p:cNvSpPr txBox="1"/>
          <p:nvPr/>
        </p:nvSpPr>
        <p:spPr bwMode="auto">
          <a:xfrm>
            <a:off x="768096" y="2860615"/>
            <a:ext cx="5340605" cy="871004"/>
          </a:xfrm>
          <a:prstGeom prst="rect">
            <a:avLst/>
          </a:prstGeom>
          <a:noFill/>
          <a:ln w="12700" cap="flat">
            <a:noFill/>
            <a:miter lim="400000"/>
          </a:ln>
          <a:effectLst/>
        </p:spPr>
        <p:txBody>
          <a:bodyPr wrap="square" lIns="45718" tIns="45718" rIns="45718" bIns="45718" numCol="1" anchor="t">
            <a:spAutoFit/>
          </a:bodyPr>
          <a:lstStyle/>
          <a:p>
            <a:pPr algn="just">
              <a:lnSpc>
                <a:spcPct val="107000"/>
              </a:lnSpc>
              <a:spcAft>
                <a:spcPts val="800"/>
              </a:spcAft>
            </a:pPr>
            <a:r>
              <a:rPr lang="de-DE" sz="1600" dirty="0"/>
              <a:t>Alle digitalen Materialien für diese Lerneinheit wurden mit PowerPoint erstellt und befinden sich in einem Online-Ordner, der über den unten stehenden QR-Code zugänglich ist.</a:t>
            </a:r>
            <a:endParaRPr lang="de-DE" sz="16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E39343C-A753-4D4A-A83C-DA649369B3A5}"/>
              </a:ext>
            </a:extLst>
          </p:cNvPr>
          <p:cNvPicPr>
            <a:picLocks noChangeAspect="1"/>
          </p:cNvPicPr>
          <p:nvPr/>
        </p:nvPicPr>
        <p:blipFill rotWithShape="1">
          <a:blip r:embed="rId2">
            <a:extLst>
              <a:ext uri="{28A0092B-C50C-407E-A947-70E740481C1C}">
                <a14:useLocalDpi xmlns:a14="http://schemas.microsoft.com/office/drawing/2010/main" val="0"/>
              </a:ext>
            </a:extLst>
          </a:blip>
          <a:srcRect t="6369"/>
          <a:stretch/>
        </p:blipFill>
        <p:spPr>
          <a:xfrm>
            <a:off x="2000250" y="3773957"/>
            <a:ext cx="2857500" cy="2675487"/>
          </a:xfrm>
          <a:prstGeom prst="rect">
            <a:avLst/>
          </a:prstGeom>
        </p:spPr>
      </p:pic>
      <p:sp>
        <p:nvSpPr>
          <p:cNvPr id="6" name="TextBox 5">
            <a:extLst>
              <a:ext uri="{FF2B5EF4-FFF2-40B4-BE49-F238E27FC236}">
                <a16:creationId xmlns:a16="http://schemas.microsoft.com/office/drawing/2014/main" id="{13224EE3-E254-4045-8110-C2AB7DE7131F}"/>
              </a:ext>
            </a:extLst>
          </p:cNvPr>
          <p:cNvSpPr txBox="1"/>
          <p:nvPr/>
        </p:nvSpPr>
        <p:spPr>
          <a:xfrm>
            <a:off x="1456182" y="6491783"/>
            <a:ext cx="4749546" cy="307777"/>
          </a:xfrm>
          <a:prstGeom prst="rect">
            <a:avLst/>
          </a:prstGeom>
          <a:noFill/>
        </p:spPr>
        <p:txBody>
          <a:bodyPr wrap="square" rtlCol="0">
            <a:spAutoFit/>
          </a:bodyPr>
          <a:lstStyle/>
          <a:p>
            <a:r>
              <a:rPr lang="de-DE" sz="1400" dirty="0"/>
              <a:t>https://uni-muenster.sciebo.de/s/kAa3tMi3iR8DdWW</a:t>
            </a:r>
          </a:p>
        </p:txBody>
      </p:sp>
    </p:spTree>
    <p:extLst>
      <p:ext uri="{BB962C8B-B14F-4D97-AF65-F5344CB8AC3E}">
        <p14:creationId xmlns:p14="http://schemas.microsoft.com/office/powerpoint/2010/main" val="502348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Picture 5">
            <a:extLst>
              <a:ext uri="{FF2B5EF4-FFF2-40B4-BE49-F238E27FC236}">
                <a16:creationId xmlns:a16="http://schemas.microsoft.com/office/drawing/2014/main" id="{8BD8205F-5C12-4A3B-B64D-AF4923D67D6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0485" r="189"/>
          <a:stretch/>
        </p:blipFill>
        <p:spPr bwMode="auto">
          <a:xfrm>
            <a:off x="0" y="0"/>
            <a:ext cx="6858004" cy="9906000"/>
          </a:xfrm>
          <a:prstGeom prst="rect">
            <a:avLst/>
          </a:prstGeom>
        </p:spPr>
      </p:pic>
      <p:sp>
        <p:nvSpPr>
          <p:cNvPr id="7" name="Rectangle: Rounded Corners 6">
            <a:extLst>
              <a:ext uri="{FF2B5EF4-FFF2-40B4-BE49-F238E27FC236}">
                <a16:creationId xmlns:a16="http://schemas.microsoft.com/office/drawing/2014/main" id="{64F9B2D2-8B59-407F-A2E6-8D20829701CC}"/>
              </a:ext>
            </a:extLst>
          </p:cNvPr>
          <p:cNvSpPr/>
          <p:nvPr/>
        </p:nvSpPr>
        <p:spPr bwMode="auto">
          <a:xfrm>
            <a:off x="916576" y="1780668"/>
            <a:ext cx="5267656" cy="5308266"/>
          </a:xfrm>
          <a:prstGeom prst="roundRect">
            <a:avLst>
              <a:gd name="adj" fmla="val 2161"/>
            </a:avLst>
          </a:prstGeom>
          <a:solidFill>
            <a:srgbClr val="FFFFFF">
              <a:alpha val="8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8" name="TextBox 1"/>
          <p:cNvSpPr txBox="1"/>
          <p:nvPr/>
        </p:nvSpPr>
        <p:spPr bwMode="auto">
          <a:xfrm>
            <a:off x="1251284" y="2612818"/>
            <a:ext cx="4559969" cy="3785648"/>
          </a:xfrm>
          <a:prstGeom prst="rect">
            <a:avLst/>
          </a:prstGeom>
          <a:noFill/>
          <a:ln w="12700" cap="flat">
            <a:noFill/>
            <a:miter lim="400000"/>
          </a:ln>
          <a:effectLst/>
        </p:spPr>
        <p:txBody>
          <a:bodyPr wrap="square" lIns="45718" tIns="45718" rIns="45718" bIns="45718" numCol="1" anchor="t">
            <a:spAutoFit/>
          </a:bodyPr>
          <a:lstStyle/>
          <a:p>
            <a:pPr algn="just"/>
            <a:r>
              <a:rPr lang="de-DE" sz="1600" dirty="0">
                <a:effectLst/>
                <a:ea typeface="Times New Roman" panose="02020603050405020304" pitchFamily="18" charset="0"/>
              </a:rPr>
              <a:t>Dieses Material wurde in Zusammenarbeit mit Lehrkräften speziell für Lehrerinnen und Lehrer entwickelt, um eine flexible Umsetzung zu ermöglichen. Wir sind der Meinung, dass die Verbindung zwischen Forschung und Unterrichtspraxis einen wichtigen Einfluss auf die Verbesserung des Lernens im Klassenzimmer haben kann. Aus diesem Grund stellen wir in dieser Lerneinheit erforschte Methoden zur Verfügung, die Hinweise zur Strukturierung jeder Unterrichtseinheit enthalten. Wir möchten jedoch betonen, dass es nicht notwendig ist, alle Hinweise genau zu befolgen. Stattdessen ermutigen wir Sie als Lehrkraft, die Methoden in dieser Einheit zu nutzen und sie an Ihre Klasse und Ihre Schülerinnen und Schüler anzupassen.</a:t>
            </a:r>
          </a:p>
        </p:txBody>
      </p:sp>
      <p:sp>
        <p:nvSpPr>
          <p:cNvPr id="109" name="TextBox 2"/>
          <p:cNvSpPr txBox="1"/>
          <p:nvPr/>
        </p:nvSpPr>
        <p:spPr bwMode="auto">
          <a:xfrm>
            <a:off x="673768" y="2012079"/>
            <a:ext cx="5797044" cy="369328"/>
          </a:xfrm>
          <a:prstGeom prst="rect">
            <a:avLst/>
          </a:prstGeom>
          <a:noFill/>
          <a:ln w="12700" cap="flat">
            <a:noFill/>
            <a:miter lim="400000"/>
          </a:ln>
          <a:effectLst/>
        </p:spPr>
        <p:txBody>
          <a:bodyPr wrap="square" lIns="45718" tIns="45718" rIns="45718" bIns="45718" numCol="1" anchor="t">
            <a:spAutoFit/>
          </a:bodyPr>
          <a:lstStyle>
            <a:lvl1pPr>
              <a:defRPr b="1">
                <a:latin typeface="Fibel Nord"/>
                <a:ea typeface="Fibel Nord"/>
                <a:cs typeface="Fibel Nord"/>
              </a:defRPr>
            </a:lvl1pPr>
          </a:lstStyle>
          <a:p>
            <a:pPr algn="ctr">
              <a:defRPr/>
            </a:pPr>
            <a:r>
              <a:rPr lang="de-DE" dirty="0">
                <a:latin typeface="+mn-lt"/>
              </a:rPr>
              <a:t>Allgemeine Hinweise zum Umgang mit dem Material</a:t>
            </a:r>
            <a:endParaRPr dirty="0">
              <a:latin typeface="+mn-lt"/>
            </a:endParaRPr>
          </a:p>
        </p:txBody>
      </p:sp>
      <p:pic>
        <p:nvPicPr>
          <p:cNvPr id="3" name="Picture 2">
            <a:extLst>
              <a:ext uri="{FF2B5EF4-FFF2-40B4-BE49-F238E27FC236}">
                <a16:creationId xmlns:a16="http://schemas.microsoft.com/office/drawing/2014/main" id="{2D265463-C959-43AA-A021-CE2FE78048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363454" y="6438029"/>
            <a:ext cx="1764631" cy="882316"/>
          </a:xfrm>
          <a:prstGeom prst="rect">
            <a:avLst/>
          </a:prstGeom>
        </p:spPr>
      </p:pic>
    </p:spTree>
    <p:extLst>
      <p:ext uri="{BB962C8B-B14F-4D97-AF65-F5344CB8AC3E}">
        <p14:creationId xmlns:p14="http://schemas.microsoft.com/office/powerpoint/2010/main" val="2748554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Picture 5">
            <a:extLst>
              <a:ext uri="{FF2B5EF4-FFF2-40B4-BE49-F238E27FC236}">
                <a16:creationId xmlns:a16="http://schemas.microsoft.com/office/drawing/2014/main" id="{8BD8205F-5C12-4A3B-B64D-AF4923D67D6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0485" r="189"/>
          <a:stretch/>
        </p:blipFill>
        <p:spPr bwMode="auto">
          <a:xfrm>
            <a:off x="0" y="0"/>
            <a:ext cx="6858004" cy="9906000"/>
          </a:xfrm>
          <a:prstGeom prst="rect">
            <a:avLst/>
          </a:prstGeom>
        </p:spPr>
      </p:pic>
      <p:sp>
        <p:nvSpPr>
          <p:cNvPr id="7" name="Rectangle: Rounded Corners 6">
            <a:extLst>
              <a:ext uri="{FF2B5EF4-FFF2-40B4-BE49-F238E27FC236}">
                <a16:creationId xmlns:a16="http://schemas.microsoft.com/office/drawing/2014/main" id="{64F9B2D2-8B59-407F-A2E6-8D20829701CC}"/>
              </a:ext>
            </a:extLst>
          </p:cNvPr>
          <p:cNvSpPr/>
          <p:nvPr/>
        </p:nvSpPr>
        <p:spPr bwMode="auto">
          <a:xfrm>
            <a:off x="339060" y="1431762"/>
            <a:ext cx="6278308" cy="7772400"/>
          </a:xfrm>
          <a:prstGeom prst="roundRect">
            <a:avLst>
              <a:gd name="adj" fmla="val 2161"/>
            </a:avLst>
          </a:prstGeom>
          <a:solidFill>
            <a:srgbClr val="FFFFFF">
              <a:alpha val="8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8" name="TextBox 1"/>
          <p:cNvSpPr txBox="1"/>
          <p:nvPr/>
        </p:nvSpPr>
        <p:spPr bwMode="auto">
          <a:xfrm>
            <a:off x="433137" y="1662325"/>
            <a:ext cx="6085803" cy="7632855"/>
          </a:xfrm>
          <a:prstGeom prst="rect">
            <a:avLst/>
          </a:prstGeom>
          <a:noFill/>
          <a:ln w="12700" cap="flat">
            <a:noFill/>
            <a:miter lim="400000"/>
          </a:ln>
          <a:effectLst/>
        </p:spPr>
        <p:txBody>
          <a:bodyPr wrap="square" lIns="45718" tIns="45718" rIns="45718" bIns="45718" numCol="1" anchor="t">
            <a:spAutoFit/>
          </a:bodyPr>
          <a:lstStyle/>
          <a:p>
            <a:r>
              <a:rPr lang="de-DE" sz="1400" dirty="0">
                <a:effectLst/>
                <a:ea typeface="Times New Roman" panose="02020603050405020304" pitchFamily="18" charset="0"/>
              </a:rPr>
              <a:t>Diese Lerneinheit bietet vier Aspekte, die insbesondere eine flexible Umsetzung ermöglichen:</a:t>
            </a:r>
          </a:p>
          <a:p>
            <a:endParaRPr lang="de-DE" sz="1400" dirty="0">
              <a:effectLst/>
              <a:ea typeface="Times New Roman" panose="02020603050405020304" pitchFamily="18" charset="0"/>
            </a:endParaRPr>
          </a:p>
          <a:p>
            <a:pPr marL="342900" indent="-342900">
              <a:buFont typeface="+mj-lt"/>
              <a:buAutoNum type="arabicPeriod"/>
            </a:pPr>
            <a:endParaRPr lang="de-DE" sz="1400" dirty="0">
              <a:effectLst/>
              <a:ea typeface="Times New Roman" panose="02020603050405020304" pitchFamily="18" charset="0"/>
            </a:endParaRPr>
          </a:p>
          <a:p>
            <a:pPr marL="342900" indent="-342900">
              <a:buFont typeface="+mj-lt"/>
              <a:buAutoNum type="arabicPeriod"/>
              <a:tabLst>
                <a:tab pos="457200" algn="l"/>
              </a:tabLst>
            </a:pPr>
            <a:r>
              <a:rPr lang="de-DE" sz="1400" b="1" dirty="0">
                <a:effectLst/>
                <a:ea typeface="Times New Roman" panose="02020603050405020304" pitchFamily="18" charset="0"/>
              </a:rPr>
              <a:t>Differenzierung:</a:t>
            </a:r>
            <a:r>
              <a:rPr lang="de-DE" sz="1400" dirty="0">
                <a:effectLst/>
                <a:ea typeface="Times New Roman" panose="02020603050405020304" pitchFamily="18" charset="0"/>
              </a:rPr>
              <a:t> Einige der Arbeitsblätter sind differenziert gestaltet und mit den Kennzeichnungen "a", "b" und "c" versehen. Diese Materialien können nach eigenem Ermessen verwendet werden.</a:t>
            </a:r>
          </a:p>
          <a:p>
            <a:pPr lvl="1" defTabSz="360000">
              <a:tabLst>
                <a:tab pos="360000" algn="l"/>
                <a:tab pos="457200" algn="l"/>
              </a:tabLst>
            </a:pPr>
            <a:r>
              <a:rPr lang="de-DE" sz="1400" dirty="0">
                <a:effectLst/>
                <a:ea typeface="Times New Roman" panose="02020603050405020304" pitchFamily="18" charset="0"/>
              </a:rPr>
              <a:t>	a - steht für geringere Anforderungen</a:t>
            </a:r>
          </a:p>
          <a:p>
            <a:pPr lvl="1" defTabSz="360000">
              <a:tabLst>
                <a:tab pos="360000" algn="l"/>
                <a:tab pos="457200" algn="l"/>
              </a:tabLst>
            </a:pPr>
            <a:r>
              <a:rPr lang="de-DE" sz="1400" dirty="0">
                <a:effectLst/>
                <a:ea typeface="Times New Roman" panose="02020603050405020304" pitchFamily="18" charset="0"/>
              </a:rPr>
              <a:t>	b - steht für mittlere Anforderungen </a:t>
            </a:r>
          </a:p>
          <a:p>
            <a:pPr lvl="1" defTabSz="360000">
              <a:tabLst>
                <a:tab pos="360000" algn="l"/>
                <a:tab pos="457200" algn="l"/>
              </a:tabLst>
            </a:pPr>
            <a:r>
              <a:rPr lang="de-DE" sz="1400" dirty="0">
                <a:effectLst/>
                <a:ea typeface="Times New Roman" panose="02020603050405020304" pitchFamily="18" charset="0"/>
              </a:rPr>
              <a:t>	c - steht für hohe Anforderungen</a:t>
            </a:r>
          </a:p>
          <a:p>
            <a:pPr marL="342900" lvl="0" indent="-342900">
              <a:buFont typeface="+mj-lt"/>
              <a:buAutoNum type="arabicPeriod"/>
              <a:tabLst>
                <a:tab pos="457200" algn="l"/>
              </a:tabLst>
            </a:pPr>
            <a:endParaRPr lang="de-DE" sz="1400" dirty="0">
              <a:effectLst/>
              <a:ea typeface="Times New Roman" panose="02020603050405020304" pitchFamily="18" charset="0"/>
            </a:endParaRPr>
          </a:p>
          <a:p>
            <a:pPr marL="342900" indent="-342900">
              <a:buFont typeface="+mj-lt"/>
              <a:buAutoNum type="arabicPeriod"/>
              <a:tabLst>
                <a:tab pos="457200" algn="l"/>
              </a:tabLst>
            </a:pPr>
            <a:r>
              <a:rPr lang="de-DE" sz="1400" b="1" dirty="0">
                <a:effectLst/>
                <a:ea typeface="Times New Roman" panose="02020603050405020304" pitchFamily="18" charset="0"/>
              </a:rPr>
              <a:t>Digitale Optionen:</a:t>
            </a:r>
            <a:r>
              <a:rPr lang="de-DE" sz="1400" dirty="0">
                <a:effectLst/>
                <a:ea typeface="Times New Roman" panose="02020603050405020304" pitchFamily="18" charset="0"/>
              </a:rPr>
              <a:t> Technologie gewinnt in der Bildung zunehmend an Bedeutung und kann sogar die Motivation steigern. Um eine Stärkung der Medienkompetenz der Schülerinnen und Schüler zu ermöglichen, haben wir einige der Arbeitsblätter auch in digitaler Form zur Verfügung gestellt. Diese digitalen Varianten haben denselben Namen wie die analogen Arbeitsblätter, werden jedoch als "digital" gekennzeichnet.</a:t>
            </a:r>
          </a:p>
          <a:p>
            <a:pPr marL="342900" indent="-342900">
              <a:buFont typeface="+mj-lt"/>
              <a:buAutoNum type="arabicPeriod"/>
              <a:tabLst>
                <a:tab pos="457200" algn="l"/>
              </a:tabLst>
            </a:pPr>
            <a:endParaRPr lang="de-DE" sz="1400" dirty="0">
              <a:ea typeface="Times New Roman" panose="02020603050405020304" pitchFamily="18" charset="0"/>
            </a:endParaRPr>
          </a:p>
          <a:p>
            <a:pPr marL="342900" indent="-342900">
              <a:buFont typeface="+mj-lt"/>
              <a:buAutoNum type="arabicPeriod"/>
              <a:tabLst>
                <a:tab pos="457200" algn="l"/>
              </a:tabLst>
            </a:pPr>
            <a:r>
              <a:rPr lang="de-DE" sz="1400" b="1" dirty="0">
                <a:effectLst/>
                <a:ea typeface="Times New Roman" panose="02020603050405020304" pitchFamily="18" charset="0"/>
              </a:rPr>
              <a:t>Mehrsprachigkeit:</a:t>
            </a:r>
            <a:r>
              <a:rPr lang="de-DE" sz="1400" dirty="0">
                <a:effectLst/>
                <a:ea typeface="Times New Roman" panose="02020603050405020304" pitchFamily="18" charset="0"/>
              </a:rPr>
              <a:t> Mit Blick darauf, dass einige Schülerinnen und Schüler möglicherweise mehrsprachig sind, haben wir Audioaufnahmen einiger Modelltexte in verschiedenen Sprachen bereitgestellt. Die QR-Codes finden Sie auf den entsprechenden Arbeitsblättern. Sobald der QR-Code gescannt wird, kann die Sprache ausgewählt und die Aufnahme angehört werden. </a:t>
            </a:r>
          </a:p>
          <a:p>
            <a:pPr marL="342900" lvl="0" indent="-342900">
              <a:buFont typeface="+mj-lt"/>
              <a:buAutoNum type="arabicPeriod"/>
              <a:tabLst>
                <a:tab pos="457200" algn="l"/>
              </a:tabLst>
            </a:pPr>
            <a:endParaRPr lang="de-DE" sz="1400" dirty="0">
              <a:effectLst/>
              <a:ea typeface="Times New Roman" panose="02020603050405020304" pitchFamily="18" charset="0"/>
            </a:endParaRPr>
          </a:p>
          <a:p>
            <a:pPr marL="342900" lvl="0" indent="-342900">
              <a:buFont typeface="+mj-lt"/>
              <a:buAutoNum type="arabicPeriod"/>
              <a:tabLst>
                <a:tab pos="457200" algn="l"/>
              </a:tabLst>
            </a:pPr>
            <a:r>
              <a:rPr lang="de-DE" sz="1400" b="1" dirty="0">
                <a:effectLst/>
                <a:ea typeface="Times New Roman" panose="02020603050405020304" pitchFamily="18" charset="0"/>
              </a:rPr>
              <a:t>Lineatur:</a:t>
            </a:r>
            <a:r>
              <a:rPr lang="de-DE" sz="1400" dirty="0">
                <a:effectLst/>
                <a:ea typeface="Times New Roman" panose="02020603050405020304" pitchFamily="18" charset="0"/>
              </a:rPr>
              <a:t> Da diese Lerneinheit sowohl in der dritten als auch in der vierten Klasse verwendet werden kann, haben wir einige Arbeitsblätter zweimal erstellt - einmal mit der Lineatur für die dritte Klasse und einmal mit der Lineatur für die vierte Klasse. Der einzige Unterschied zwischen diesen Arbeitsblättern ist die Lineatur.</a:t>
            </a:r>
          </a:p>
          <a:p>
            <a:pPr marL="342900" lvl="0" indent="-342900">
              <a:tabLst>
                <a:tab pos="457200" algn="l"/>
              </a:tabLst>
            </a:pPr>
            <a:endParaRPr lang="de-DE" sz="1400" dirty="0">
              <a:effectLst/>
              <a:ea typeface="Times New Roman" panose="02020603050405020304" pitchFamily="18" charset="0"/>
            </a:endParaRPr>
          </a:p>
          <a:p>
            <a:pPr marL="342900" lvl="0" indent="-342900">
              <a:tabLst>
                <a:tab pos="457200" algn="l"/>
              </a:tabLst>
            </a:pPr>
            <a:endParaRPr lang="de-DE" sz="1400" dirty="0">
              <a:effectLst/>
              <a:ea typeface="Times New Roman" panose="02020603050405020304" pitchFamily="18" charset="0"/>
            </a:endParaRPr>
          </a:p>
          <a:p>
            <a:endParaRPr lang="de-DE" sz="1400" dirty="0">
              <a:effectLst/>
              <a:ea typeface="Times New Roman" panose="02020603050405020304" pitchFamily="18" charset="0"/>
            </a:endParaRPr>
          </a:p>
          <a:p>
            <a:pPr algn="ctr"/>
            <a:r>
              <a:rPr lang="de-DE" sz="1400" b="1" i="1" dirty="0">
                <a:effectLst/>
                <a:ea typeface="Times New Roman" panose="02020603050405020304" pitchFamily="18" charset="0"/>
              </a:rPr>
              <a:t>Vielen Dank, dass Sie uns auf dieser Reise begleiten. Wir hoffen, dass Sie die Lernmaterialien sowohl inspirierend als auch nützlich finden.</a:t>
            </a:r>
          </a:p>
        </p:txBody>
      </p:sp>
    </p:spTree>
    <p:extLst>
      <p:ext uri="{BB962C8B-B14F-4D97-AF65-F5344CB8AC3E}">
        <p14:creationId xmlns:p14="http://schemas.microsoft.com/office/powerpoint/2010/main" val="36586084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693</Words>
  <Application>Microsoft Office PowerPoint</Application>
  <PresentationFormat>A4 Paper (210x297 mm)</PresentationFormat>
  <Paragraphs>39</Paragraphs>
  <Slides>6</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Andika</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Stephens, Tanne Maurine</dc:creator>
  <cp:lastModifiedBy>Stephens, Tanne Maurine</cp:lastModifiedBy>
  <cp:revision>32</cp:revision>
  <cp:lastPrinted>2023-07-06T19:38:18Z</cp:lastPrinted>
  <dcterms:created xsi:type="dcterms:W3CDTF">2023-06-26T11:49:55Z</dcterms:created>
  <dcterms:modified xsi:type="dcterms:W3CDTF">2023-07-24T14:25:22Z</dcterms:modified>
</cp:coreProperties>
</file>