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59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61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21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872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64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84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69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30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71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2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8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41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2865CAD6-105C-4397-BB08-51A960D84EC7}"/>
              </a:ext>
            </a:extLst>
          </p:cNvPr>
          <p:cNvSpPr/>
          <p:nvPr/>
        </p:nvSpPr>
        <p:spPr bwMode="auto">
          <a:xfrm>
            <a:off x="-332953" y="756822"/>
            <a:ext cx="10231218" cy="271179"/>
          </a:xfrm>
          <a:prstGeom prst="rect">
            <a:avLst/>
          </a:prstGeom>
          <a:solidFill>
            <a:srgbClr val="E7E6E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ibel Nord"/>
                <a:ea typeface="Fibel Nord"/>
                <a:cs typeface="Fibel Nord"/>
              </a:defRPr>
            </a:pPr>
            <a:endParaRPr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4399DF9E-8A6E-46F6-A7F9-B9D4C3C9CDF6}"/>
              </a:ext>
            </a:extLst>
          </p:cNvPr>
          <p:cNvSpPr txBox="1"/>
          <p:nvPr/>
        </p:nvSpPr>
        <p:spPr bwMode="auto">
          <a:xfrm>
            <a:off x="264997" y="359999"/>
            <a:ext cx="5913366" cy="430883"/>
          </a:xfrm>
          <a:prstGeom prst="rect">
            <a:avLst/>
          </a:prstGeom>
          <a:ln w="12700">
            <a:miter lim="400000"/>
          </a:ln>
        </p:spPr>
        <p:txBody>
          <a:bodyPr wrap="square" lIns="45718" tIns="45718" rIns="45718" bIns="45718">
            <a:spAutoFit/>
          </a:bodyPr>
          <a:lstStyle>
            <a:lvl1pPr>
              <a:defRPr sz="2000" b="1">
                <a:latin typeface="Fibel Nord"/>
                <a:ea typeface="Fibel Nord"/>
                <a:cs typeface="Fibel Nord"/>
              </a:defRPr>
            </a:lvl1pPr>
          </a:lstStyle>
          <a:p>
            <a:pPr>
              <a:defRPr/>
            </a:pPr>
            <a:r>
              <a:rPr lang="de-DE" sz="2200" spc="50" dirty="0"/>
              <a:t>AB 11: Planen – Elfenbeschreibung</a:t>
            </a:r>
          </a:p>
        </p:txBody>
      </p:sp>
      <p:sp>
        <p:nvSpPr>
          <p:cNvPr id="36" name="TextBox 45">
            <a:extLst>
              <a:ext uri="{FF2B5EF4-FFF2-40B4-BE49-F238E27FC236}">
                <a16:creationId xmlns:a16="http://schemas.microsoft.com/office/drawing/2014/main" id="{4E043D7E-3504-49D3-BCB6-40899F7744EA}"/>
              </a:ext>
            </a:extLst>
          </p:cNvPr>
          <p:cNvSpPr txBox="1"/>
          <p:nvPr/>
        </p:nvSpPr>
        <p:spPr bwMode="auto">
          <a:xfrm>
            <a:off x="6886690" y="0"/>
            <a:ext cx="3479800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b="0" i="0" u="none" strike="noStrike" cap="none" spc="50" dirty="0">
                <a:ln>
                  <a:noFill/>
                </a:ln>
                <a:solidFill>
                  <a:srgbClr val="000000"/>
                </a:solidFill>
                <a:latin typeface="Fibel Nord" panose="020B0603050302020204" pitchFamily="34" charset="0"/>
              </a:rPr>
              <a:t>Name: </a:t>
            </a:r>
            <a:r>
              <a:rPr lang="de-DE" b="0" i="0" u="none" strike="noStrike" cap="none" dirty="0">
                <a:ln>
                  <a:noFill/>
                </a:ln>
                <a:solidFill>
                  <a:srgbClr val="000000"/>
                </a:solidFill>
              </a:rPr>
              <a:t>__________________</a:t>
            </a:r>
            <a:endParaRPr sz="2400" dirty="0"/>
          </a:p>
        </p:txBody>
      </p:sp>
      <p:grpSp>
        <p:nvGrpSpPr>
          <p:cNvPr id="37" name="Gruppieren 7">
            <a:extLst>
              <a:ext uri="{FF2B5EF4-FFF2-40B4-BE49-F238E27FC236}">
                <a16:creationId xmlns:a16="http://schemas.microsoft.com/office/drawing/2014/main" id="{B7C8F13D-6620-45F0-BDDC-BBA19DC6D19D}"/>
              </a:ext>
            </a:extLst>
          </p:cNvPr>
          <p:cNvGrpSpPr/>
          <p:nvPr/>
        </p:nvGrpSpPr>
        <p:grpSpPr bwMode="auto">
          <a:xfrm>
            <a:off x="448517" y="1196639"/>
            <a:ext cx="5317426" cy="375890"/>
            <a:chOff x="0" y="0"/>
            <a:chExt cx="5317425" cy="375889"/>
          </a:xfrm>
        </p:grpSpPr>
        <p:grpSp>
          <p:nvGrpSpPr>
            <p:cNvPr id="38" name="Oval 18">
              <a:extLst>
                <a:ext uri="{FF2B5EF4-FFF2-40B4-BE49-F238E27FC236}">
                  <a16:creationId xmlns:a16="http://schemas.microsoft.com/office/drawing/2014/main" id="{C13CA8BC-23B2-4938-989A-D8F7EB0BC286}"/>
                </a:ext>
              </a:extLst>
            </p:cNvPr>
            <p:cNvGrpSpPr/>
            <p:nvPr/>
          </p:nvGrpSpPr>
          <p:grpSpPr bwMode="auto">
            <a:xfrm>
              <a:off x="-1" y="1341"/>
              <a:ext cx="360001" cy="374549"/>
              <a:chOff x="0" y="0"/>
              <a:chExt cx="359999" cy="374546"/>
            </a:xfrm>
          </p:grpSpPr>
          <p:sp>
            <p:nvSpPr>
              <p:cNvPr id="40" name="Circle">
                <a:extLst>
                  <a:ext uri="{FF2B5EF4-FFF2-40B4-BE49-F238E27FC236}">
                    <a16:creationId xmlns:a16="http://schemas.microsoft.com/office/drawing/2014/main" id="{B4FC7827-5783-4976-9736-20B052B6D075}"/>
                  </a:ext>
                </a:extLst>
              </p:cNvPr>
              <p:cNvSpPr/>
              <p:nvPr/>
            </p:nvSpPr>
            <p:spPr bwMode="auto">
              <a:xfrm>
                <a:off x="0" y="14547"/>
                <a:ext cx="360000" cy="360001"/>
              </a:xfrm>
              <a:prstGeom prst="ellipse">
                <a:avLst/>
              </a:prstGeom>
              <a:solidFill>
                <a:srgbClr val="7030A0"/>
              </a:solidFill>
              <a:ln w="12700" cap="flat">
                <a:solidFill>
                  <a:srgbClr val="7030A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pPr>
                <a:endParaRPr/>
              </a:p>
            </p:txBody>
          </p:sp>
          <p:sp>
            <p:nvSpPr>
              <p:cNvPr id="41" name="1">
                <a:extLst>
                  <a:ext uri="{FF2B5EF4-FFF2-40B4-BE49-F238E27FC236}">
                    <a16:creationId xmlns:a16="http://schemas.microsoft.com/office/drawing/2014/main" id="{0D5739ED-6657-4385-AF92-BCD89F9F6207}"/>
                  </a:ext>
                </a:extLst>
              </p:cNvPr>
              <p:cNvSpPr txBox="1"/>
              <p:nvPr/>
            </p:nvSpPr>
            <p:spPr bwMode="auto">
              <a:xfrm>
                <a:off x="105635" y="0"/>
                <a:ext cx="154495" cy="3708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lvl1pPr>
              </a:lstStyle>
              <a:p>
                <a:pPr>
                  <a:defRPr/>
                </a:pPr>
                <a:r>
                  <a:t>1</a:t>
                </a:r>
              </a:p>
            </p:txBody>
          </p:sp>
        </p:grpSp>
        <p:sp>
          <p:nvSpPr>
            <p:cNvPr id="39" name="Textfeld 2">
              <a:extLst>
                <a:ext uri="{FF2B5EF4-FFF2-40B4-BE49-F238E27FC236}">
                  <a16:creationId xmlns:a16="http://schemas.microsoft.com/office/drawing/2014/main" id="{92D7F894-5DD1-4A40-9B52-CC4B23186F8B}"/>
                </a:ext>
              </a:extLst>
            </p:cNvPr>
            <p:cNvSpPr txBox="1"/>
            <p:nvPr/>
          </p:nvSpPr>
          <p:spPr bwMode="auto">
            <a:xfrm>
              <a:off x="474969" y="0"/>
              <a:ext cx="4842457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>
                  <a:latin typeface="Fibel Nord"/>
                  <a:ea typeface="Fibel Nord"/>
                  <a:cs typeface="Fibel Nord"/>
                </a:defRPr>
              </a:lvl1pPr>
            </a:lstStyle>
            <a:p>
              <a:pPr>
                <a:defRPr/>
              </a:pPr>
              <a:r>
                <a:rPr spc="50" dirty="0" err="1"/>
                <a:t>Fülle</a:t>
              </a:r>
              <a:r>
                <a:rPr spc="50" dirty="0"/>
                <a:t> die </a:t>
              </a:r>
              <a:r>
                <a:rPr spc="50" dirty="0" err="1"/>
                <a:t>Tabelle</a:t>
              </a:r>
              <a:r>
                <a:rPr spc="50" dirty="0"/>
                <a:t> in </a:t>
              </a:r>
              <a:r>
                <a:rPr spc="50" dirty="0" err="1"/>
                <a:t>Stichpunkten</a:t>
              </a:r>
              <a:r>
                <a:rPr spc="50" dirty="0"/>
                <a:t> </a:t>
              </a:r>
              <a:r>
                <a:rPr spc="50" dirty="0" err="1"/>
                <a:t>aus.</a:t>
              </a:r>
              <a:r>
                <a:rPr spc="50" dirty="0"/>
                <a:t> </a:t>
              </a:r>
            </a:p>
          </p:txBody>
        </p:sp>
      </p:grpSp>
      <p:graphicFrame>
        <p:nvGraphicFramePr>
          <p:cNvPr id="44" name="Table 12">
            <a:extLst>
              <a:ext uri="{FF2B5EF4-FFF2-40B4-BE49-F238E27FC236}">
                <a16:creationId xmlns:a16="http://schemas.microsoft.com/office/drawing/2014/main" id="{37FCBE25-A003-41A4-A023-270030B30EC8}"/>
              </a:ext>
            </a:extLst>
          </p:cNvPr>
          <p:cNvGraphicFramePr>
            <a:graphicFrameLocks/>
          </p:cNvGraphicFramePr>
          <p:nvPr/>
        </p:nvGraphicFramePr>
        <p:xfrm>
          <a:off x="4714613" y="1532941"/>
          <a:ext cx="4911316" cy="5287313"/>
        </p:xfrm>
        <a:graphic>
          <a:graphicData uri="http://schemas.openxmlformats.org/drawingml/2006/table">
            <a:tbl>
              <a:tblPr/>
              <a:tblGrid>
                <a:gridCol w="1359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Name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Alter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Haare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/Bart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Augen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Nase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Ohren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Kleidung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300">
                          <a:latin typeface="Fibel Nord"/>
                          <a:ea typeface="Fibel Nord"/>
                          <a:cs typeface="Fibel Nord"/>
                        </a:defRPr>
                      </a:pPr>
                      <a:r>
                        <a:rPr lang="de-DE" sz="1600" spc="50" baseline="0" dirty="0">
                          <a:latin typeface="Fibel Nord" panose="020B0603050302020204" pitchFamily="34" charset="0"/>
                        </a:rPr>
                        <a:t>Besonderheiten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39912868"/>
                  </a:ext>
                </a:extLst>
              </a:tr>
              <a:tr h="700513">
                <a:tc>
                  <a:txBody>
                    <a:bodyPr/>
                    <a:lstStyle/>
                    <a:p>
                      <a:pPr algn="l" defTabSz="685800">
                        <a:defRPr sz="1300">
                          <a:latin typeface="Fibel Nord"/>
                          <a:ea typeface="Fibel Nord"/>
                          <a:cs typeface="Fibel Nord"/>
                        </a:defRPr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innere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Merkmale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C017FA6B-23E5-4BA9-A7BD-121FD769E94E}"/>
              </a:ext>
            </a:extLst>
          </p:cNvPr>
          <p:cNvSpPr/>
          <p:nvPr/>
        </p:nvSpPr>
        <p:spPr bwMode="auto">
          <a:xfrm>
            <a:off x="280071" y="1887523"/>
            <a:ext cx="4065426" cy="4806892"/>
          </a:xfrm>
          <a:prstGeom prst="rect">
            <a:avLst/>
          </a:prstGeom>
          <a:solidFill>
            <a:srgbClr val="FFFF89"/>
          </a:solidFill>
          <a:ln w="25400" cap="flat">
            <a:solidFill>
              <a:srgbClr val="FFC000"/>
            </a:solidFill>
            <a:prstDash val="solid"/>
            <a:round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FD6FD31-10B4-48D4-A707-560C10A3CCC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0" t="7429" r="9094" b="5642"/>
          <a:stretch/>
        </p:blipFill>
        <p:spPr bwMode="auto">
          <a:xfrm>
            <a:off x="808518" y="2061960"/>
            <a:ext cx="2965871" cy="449517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06EBD12-1B8B-4C92-8925-3A24721FE3A3}"/>
              </a:ext>
            </a:extLst>
          </p:cNvPr>
          <p:cNvSpPr txBox="1"/>
          <p:nvPr/>
        </p:nvSpPr>
        <p:spPr bwMode="auto">
          <a:xfrm rot="5400000">
            <a:off x="-94692" y="6604166"/>
            <a:ext cx="420216" cy="230832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888888"/>
                </a:solidFill>
                <a:latin typeface="+mn-lt"/>
                <a:ea typeface="+mn-ea"/>
                <a:cs typeface="+mn-cs"/>
              </a:rPr>
              <a:t>97</a:t>
            </a:r>
          </a:p>
        </p:txBody>
      </p:sp>
    </p:spTree>
    <p:extLst>
      <p:ext uri="{BB962C8B-B14F-4D97-AF65-F5344CB8AC3E}">
        <p14:creationId xmlns:p14="http://schemas.microsoft.com/office/powerpoint/2010/main" val="317798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04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A4 Paper (210x297 mm)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Fibel Nord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Stephens, Tanne Maurine</dc:creator>
  <cp:lastModifiedBy>Stephens, Tanne Maurine</cp:lastModifiedBy>
  <cp:revision>2</cp:revision>
  <dcterms:created xsi:type="dcterms:W3CDTF">2023-07-24T09:57:42Z</dcterms:created>
  <dcterms:modified xsi:type="dcterms:W3CDTF">2023-07-24T09:58:52Z</dcterms:modified>
</cp:coreProperties>
</file>