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343" r:id="rId2"/>
    <p:sldId id="665" r:id="rId3"/>
    <p:sldId id="664"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30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A3ECC-AA28-4B86-9BAC-9DEDA406E621}" type="datetimeFigureOut">
              <a:rPr lang="de-DE" smtClean="0"/>
              <a:t>14.08.2023</a:t>
            </a:fld>
            <a:endParaRPr lang="de-DE"/>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155E8-7E82-4FA5-81A8-4D3707CD09B9}" type="slidenum">
              <a:rPr lang="de-DE" smtClean="0"/>
              <a:t>‹#›</a:t>
            </a:fld>
            <a:endParaRPr lang="de-DE"/>
          </a:p>
        </p:txBody>
      </p:sp>
    </p:spTree>
    <p:extLst>
      <p:ext uri="{BB962C8B-B14F-4D97-AF65-F5344CB8AC3E}">
        <p14:creationId xmlns:p14="http://schemas.microsoft.com/office/powerpoint/2010/main" val="422728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r>
              <a:rPr lang="de-DE" dirty="0"/>
              <a:t>https://papier.schulkreis.de/grundschule</a:t>
            </a:r>
          </a:p>
          <a:p>
            <a:endParaRPr lang="de-DE" dirty="0"/>
          </a:p>
          <a:p>
            <a:r>
              <a:rPr lang="de-DE" dirty="0" err="1"/>
              <a:t>lineatur</a:t>
            </a:r>
            <a:endParaRPr lang="de-DE" dirty="0"/>
          </a:p>
        </p:txBody>
      </p:sp>
    </p:spTree>
    <p:extLst>
      <p:ext uri="{BB962C8B-B14F-4D97-AF65-F5344CB8AC3E}">
        <p14:creationId xmlns:p14="http://schemas.microsoft.com/office/powerpoint/2010/main" val="305799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r>
              <a:rPr lang="de-DE" dirty="0"/>
              <a:t>https://papier.schulkreis.de/grundschule</a:t>
            </a:r>
          </a:p>
          <a:p>
            <a:endParaRPr lang="de-DE" dirty="0"/>
          </a:p>
          <a:p>
            <a:r>
              <a:rPr lang="de-DE" dirty="0" err="1"/>
              <a:t>lineatur</a:t>
            </a:r>
            <a:endParaRPr lang="de-DE" dirty="0"/>
          </a:p>
        </p:txBody>
      </p:sp>
    </p:spTree>
    <p:extLst>
      <p:ext uri="{BB962C8B-B14F-4D97-AF65-F5344CB8AC3E}">
        <p14:creationId xmlns:p14="http://schemas.microsoft.com/office/powerpoint/2010/main" val="301226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5434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BC8C49F-C16B-49B4-A7B3-E2F9EB8051C8}" type="datetimeFigureOut">
              <a:rPr lang="de-DE" smtClean="0"/>
              <a:t>14.08.2023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201429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C8C49F-C16B-49B4-A7B3-E2F9EB8051C8}" type="datetimeFigureOut">
              <a:rPr lang="de-DE" smtClean="0"/>
              <a:t>14.08.2023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99941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C8C49F-C16B-49B4-A7B3-E2F9EB8051C8}" type="datetimeFigureOut">
              <a:rPr lang="de-DE" smtClean="0"/>
              <a:t>14.08.2023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283803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C8C49F-C16B-49B4-A7B3-E2F9EB8051C8}" type="datetimeFigureOut">
              <a:rPr lang="de-DE" smtClean="0"/>
              <a:t>14.08.2023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331436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C8C49F-C16B-49B4-A7B3-E2F9EB8051C8}" type="datetimeFigureOut">
              <a:rPr lang="de-DE" smtClean="0"/>
              <a:t>14.08.2023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14198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BC8C49F-C16B-49B4-A7B3-E2F9EB8051C8}" type="datetimeFigureOut">
              <a:rPr lang="de-DE" smtClean="0"/>
              <a:t>14.08.2023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305945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BC8C49F-C16B-49B4-A7B3-E2F9EB8051C8}" type="datetimeFigureOut">
              <a:rPr lang="de-DE" smtClean="0"/>
              <a:t>14.08.2023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306782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BC8C49F-C16B-49B4-A7B3-E2F9EB8051C8}" type="datetimeFigureOut">
              <a:rPr lang="de-DE" smtClean="0"/>
              <a:t>14.08.2023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308703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8C49F-C16B-49B4-A7B3-E2F9EB8051C8}" type="datetimeFigureOut">
              <a:rPr lang="de-DE" smtClean="0"/>
              <a:t>14.08.2023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370923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BC8C49F-C16B-49B4-A7B3-E2F9EB8051C8}" type="datetimeFigureOut">
              <a:rPr lang="de-DE" smtClean="0"/>
              <a:t>14.08.2023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29909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BC8C49F-C16B-49B4-A7B3-E2F9EB8051C8}" type="datetimeFigureOut">
              <a:rPr lang="de-DE" smtClean="0"/>
              <a:t>14.08.2023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53675-13D5-46F3-8AC4-768A340D82BD}" type="slidenum">
              <a:rPr lang="de-DE" smtClean="0"/>
              <a:t>‹#›</a:t>
            </a:fld>
            <a:endParaRPr lang="de-DE"/>
          </a:p>
        </p:txBody>
      </p:sp>
    </p:spTree>
    <p:extLst>
      <p:ext uri="{BB962C8B-B14F-4D97-AF65-F5344CB8AC3E}">
        <p14:creationId xmlns:p14="http://schemas.microsoft.com/office/powerpoint/2010/main" val="426323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BC8C49F-C16B-49B4-A7B3-E2F9EB8051C8}" type="datetimeFigureOut">
              <a:rPr lang="de-DE" smtClean="0"/>
              <a:t>14.08.2023</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FB53675-13D5-46F3-8AC4-768A340D82BD}" type="slidenum">
              <a:rPr lang="de-DE" smtClean="0"/>
              <a:t>‹#›</a:t>
            </a:fld>
            <a:endParaRPr lang="de-DE"/>
          </a:p>
        </p:txBody>
      </p:sp>
    </p:spTree>
    <p:extLst>
      <p:ext uri="{BB962C8B-B14F-4D97-AF65-F5344CB8AC3E}">
        <p14:creationId xmlns:p14="http://schemas.microsoft.com/office/powerpoint/2010/main" val="2854783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82174A26-FC5C-4E35-AA72-7F74F72E54F5}"/>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7134" y="0"/>
            <a:ext cx="7046536" cy="9906000"/>
          </a:xfrm>
          <a:prstGeom prst="rect">
            <a:avLst/>
          </a:prstGeom>
        </p:spPr>
      </p:pic>
      <p:sp>
        <p:nvSpPr>
          <p:cNvPr id="3" name="Rectangle: Rounded Corners 2">
            <a:extLst>
              <a:ext uri="{FF2B5EF4-FFF2-40B4-BE49-F238E27FC236}">
                <a16:creationId xmlns:a16="http://schemas.microsoft.com/office/drawing/2014/main" id="{693D2B38-D8C0-4E67-BF66-8DD8EBAAAC84}"/>
              </a:ext>
            </a:extLst>
          </p:cNvPr>
          <p:cNvSpPr/>
          <p:nvPr/>
        </p:nvSpPr>
        <p:spPr bwMode="auto">
          <a:xfrm>
            <a:off x="487970" y="1652844"/>
            <a:ext cx="6204561" cy="7050654"/>
          </a:xfrm>
          <a:prstGeom prst="roundRect">
            <a:avLst/>
          </a:prstGeom>
          <a:solidFill>
            <a:schemeClr val="bg1"/>
          </a:solidFill>
          <a:ln w="25400" cap="flat">
            <a:solidFill>
              <a:schemeClr val="accent2"/>
            </a:solidFill>
            <a:prstDash val="solid"/>
            <a:round/>
          </a:ln>
          <a:effectLst>
            <a:glow rad="101600">
              <a:schemeClr val="accent2">
                <a:satMod val="175000"/>
                <a:alpha val="40000"/>
              </a:schemeClr>
            </a:glow>
          </a:effectLst>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09" name="TextBox 2"/>
          <p:cNvSpPr txBox="1"/>
          <p:nvPr/>
        </p:nvSpPr>
        <p:spPr bwMode="auto">
          <a:xfrm>
            <a:off x="572986" y="2188766"/>
            <a:ext cx="5978126" cy="369328"/>
          </a:xfrm>
          <a:prstGeom prst="rect">
            <a:avLst/>
          </a:prstGeom>
          <a:noFill/>
          <a:ln w="12700" cap="flat">
            <a:noFill/>
            <a:miter lim="400000"/>
          </a:ln>
          <a:effectLst/>
        </p:spPr>
        <p:txBody>
          <a:bodyPr wrap="square" lIns="45718" tIns="45718" rIns="45718" bIns="45718" numCol="1" anchor="t">
            <a:spAutoFit/>
          </a:bodyPr>
          <a:lstStyle>
            <a:lvl1pPr>
              <a:defRPr b="1">
                <a:latin typeface="Fibel Nord"/>
                <a:ea typeface="Fibel Nord"/>
                <a:cs typeface="Fibel Nord"/>
              </a:defRPr>
            </a:lvl1pPr>
          </a:lstStyle>
          <a:p>
            <a:pPr algn="ctr">
              <a:defRPr/>
            </a:pPr>
            <a:r>
              <a:rPr lang="de-DE" dirty="0">
                <a:latin typeface="+mn-lt"/>
              </a:rPr>
              <a:t>Anmerkungen zur Urheberschaft</a:t>
            </a:r>
            <a:endParaRPr dirty="0">
              <a:latin typeface="+mn-lt"/>
            </a:endParaRPr>
          </a:p>
        </p:txBody>
      </p:sp>
      <p:sp>
        <p:nvSpPr>
          <p:cNvPr id="108" name="TextBox 1"/>
          <p:cNvSpPr txBox="1"/>
          <p:nvPr/>
        </p:nvSpPr>
        <p:spPr bwMode="auto">
          <a:xfrm>
            <a:off x="1082277" y="2860615"/>
            <a:ext cx="5151684" cy="5267848"/>
          </a:xfrm>
          <a:prstGeom prst="rect">
            <a:avLst/>
          </a:prstGeom>
          <a:noFill/>
          <a:ln w="12700" cap="flat">
            <a:noFill/>
            <a:miter lim="400000"/>
          </a:ln>
          <a:effectLst/>
        </p:spPr>
        <p:txBody>
          <a:bodyPr wrap="square" lIns="45718" tIns="45718" rIns="45718" bIns="45718" numCol="1" anchor="t">
            <a:spAutoFit/>
          </a:bodyPr>
          <a:lstStyle/>
          <a:p>
            <a:r>
              <a:rPr lang="de-DE" sz="1400" dirty="0">
                <a:effectLst/>
                <a:ea typeface="Times New Roman" panose="02020603050405020304" pitchFamily="18" charset="0"/>
              </a:rPr>
              <a:t>Die Hauptautorin dieser Lerneinheit, Tanne Stephens, widmete sich intensiv der Sichtung nationaler und internationaler Studien zur prozessorientierten Schreibförderung sowie entsprechender Lehrwerke aus Deutschland und den USA. Basierend darauf entwickelte sie diese Lerneinheit unter Supervision von Vera Busse.</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Weiterhin hat ein Team an weiteren Wissenschaftlerinnen und Hilfskräften zur Finalisierung der Lerneinheit beigetragen. Sina Schürer und Maren Wrobel gaben engagiertes Feedback zur Weiterentwicklung der Materialien. Rita Sparwasser, Pia Sieveke, Vanessa Biermann, Maxime Kops und Elena Venhorst unterstützten durch Korrekturlesen und Überarbeitung.</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Besondere Anerkennung gebührt zudem jenen, die die Lerneinheit durch ihre kreativen Beiträge in Form von Ideen und ästhetischem Verständnis maßgeblich bereichert haben und dabei gleichzeitig eine Sensibilität für inklusive Elemente zeigten: Kathrin Gade, Grace Mortson und Katrin Huxel. Ein besonderer Dank gilt Petra Stephens für die ansprechende visuelle Gestaltung der Lerneinheit und die Zeichnungen der Figuren.</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Wir möchten allen Beteiligten für ihr Engagement und die gewinnbringende Zusammenarbeit herzlich danken!</a:t>
            </a:r>
          </a:p>
          <a:p>
            <a:pPr>
              <a:lnSpc>
                <a:spcPct val="107000"/>
              </a:lnSpc>
              <a:spcAft>
                <a:spcPts val="800"/>
              </a:spcAft>
            </a:pPr>
            <a:r>
              <a:rPr lang="de-DE" sz="1400" dirty="0">
                <a:effectLst/>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162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6025B685-FB09-4A5E-ABC1-782A2F9E8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4" y="0"/>
            <a:ext cx="7046536" cy="9906000"/>
          </a:xfrm>
          <a:prstGeom prst="rect">
            <a:avLst/>
          </a:prstGeom>
        </p:spPr>
      </p:pic>
      <p:sp>
        <p:nvSpPr>
          <p:cNvPr id="3" name="Rectangle: Rounded Corners 2">
            <a:extLst>
              <a:ext uri="{FF2B5EF4-FFF2-40B4-BE49-F238E27FC236}">
                <a16:creationId xmlns:a16="http://schemas.microsoft.com/office/drawing/2014/main" id="{693D2B38-D8C0-4E67-BF66-8DD8EBAAAC84}"/>
              </a:ext>
            </a:extLst>
          </p:cNvPr>
          <p:cNvSpPr/>
          <p:nvPr/>
        </p:nvSpPr>
        <p:spPr bwMode="auto">
          <a:xfrm>
            <a:off x="487970" y="1652844"/>
            <a:ext cx="6204561" cy="7050654"/>
          </a:xfrm>
          <a:prstGeom prst="roundRect">
            <a:avLst/>
          </a:prstGeom>
          <a:solidFill>
            <a:schemeClr val="bg1"/>
          </a:solidFill>
          <a:ln w="25400" cap="flat">
            <a:solidFill>
              <a:schemeClr val="accent2"/>
            </a:solidFill>
            <a:prstDash val="solid"/>
            <a:round/>
          </a:ln>
          <a:effectLst>
            <a:glow rad="101600">
              <a:schemeClr val="accent2">
                <a:satMod val="175000"/>
                <a:alpha val="40000"/>
              </a:schemeClr>
            </a:glow>
          </a:effectLst>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09" name="TextBox 2"/>
          <p:cNvSpPr txBox="1"/>
          <p:nvPr/>
        </p:nvSpPr>
        <p:spPr bwMode="auto">
          <a:xfrm>
            <a:off x="572986" y="2188766"/>
            <a:ext cx="5978126" cy="369328"/>
          </a:xfrm>
          <a:prstGeom prst="rect">
            <a:avLst/>
          </a:prstGeom>
          <a:noFill/>
          <a:ln w="12700" cap="flat">
            <a:noFill/>
            <a:miter lim="400000"/>
          </a:ln>
          <a:effectLst/>
        </p:spPr>
        <p:txBody>
          <a:bodyPr wrap="square" lIns="45718" tIns="45718" rIns="45718" bIns="45718" numCol="1" anchor="t">
            <a:spAutoFit/>
          </a:bodyPr>
          <a:lstStyle>
            <a:lvl1pPr>
              <a:defRPr b="1">
                <a:latin typeface="Fibel Nord"/>
                <a:ea typeface="Fibel Nord"/>
                <a:cs typeface="Fibel Nord"/>
              </a:defRPr>
            </a:lvl1pPr>
          </a:lstStyle>
          <a:p>
            <a:pPr algn="ctr">
              <a:defRPr/>
            </a:pPr>
            <a:r>
              <a:rPr lang="de-DE" dirty="0">
                <a:latin typeface="+mn-lt"/>
              </a:rPr>
              <a:t>Anmerkungen zur Urheberschaft</a:t>
            </a:r>
            <a:endParaRPr dirty="0">
              <a:latin typeface="+mn-lt"/>
            </a:endParaRPr>
          </a:p>
        </p:txBody>
      </p:sp>
      <p:sp>
        <p:nvSpPr>
          <p:cNvPr id="108" name="TextBox 1"/>
          <p:cNvSpPr txBox="1"/>
          <p:nvPr/>
        </p:nvSpPr>
        <p:spPr bwMode="auto">
          <a:xfrm>
            <a:off x="1082277" y="2860615"/>
            <a:ext cx="5151684" cy="5267848"/>
          </a:xfrm>
          <a:prstGeom prst="rect">
            <a:avLst/>
          </a:prstGeom>
          <a:noFill/>
          <a:ln w="12700" cap="flat">
            <a:noFill/>
            <a:miter lim="400000"/>
          </a:ln>
          <a:effectLst/>
        </p:spPr>
        <p:txBody>
          <a:bodyPr wrap="square" lIns="45718" tIns="45718" rIns="45718" bIns="45718" numCol="1" anchor="t">
            <a:spAutoFit/>
          </a:bodyPr>
          <a:lstStyle/>
          <a:p>
            <a:r>
              <a:rPr lang="de-DE" sz="1400" dirty="0">
                <a:effectLst/>
                <a:ea typeface="Times New Roman" panose="02020603050405020304" pitchFamily="18" charset="0"/>
              </a:rPr>
              <a:t>Die Hauptautorin dieser Lerneinheit, Tanne Stephens, widmete sich intensiv der Sichtung nationaler und internationaler Studien zur prozessorientierten Schreibförderung sowie entsprechender Lehrwerke aus Deutschland und den USA. Basierend darauf entwickelte sie diese Lerneinheit unter Supervision von Vera Busse.</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Weiterhin hat ein Team an weiteren Wissenschaftlerinnen und Hilfskräften zur Finalisierung der Lerneinheit beigetragen. Sina Schürer und Maren Wrobel gaben engagiertes Feedback zur Weiterentwicklung der Materialien. Rita Sparwasser, Pia Sieveke, Vanessa Biermann, Maxime Kops und Elena Venhorst unterstützten durch Korrekturlesen und Überarbeitung.</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Besondere Anerkennung gebührt zudem jenen, die die Lerneinheit durch ihre kreativen Beiträge in Form von Ideen und ästhetischem Verständnis maßgeblich bereichert haben und dabei gleichzeitig eine Sensibilität für inklusive Elemente zeigten: Kathrin Gade, Grace Mortson und Katrin Huxel. Ein besonderer Dank gilt Petra Stephens für die ansprechende visuelle Gestaltung der Lerneinheit und die Zeichnungen der Figuren.</a:t>
            </a:r>
          </a:p>
          <a:p>
            <a:endParaRPr lang="de-DE" sz="1400" dirty="0">
              <a:effectLst/>
              <a:ea typeface="Times New Roman" panose="02020603050405020304" pitchFamily="18" charset="0"/>
            </a:endParaRPr>
          </a:p>
          <a:p>
            <a:r>
              <a:rPr lang="de-DE" sz="1400" dirty="0">
                <a:effectLst/>
                <a:ea typeface="Times New Roman" panose="02020603050405020304" pitchFamily="18" charset="0"/>
              </a:rPr>
              <a:t>Wir möchten allen Beteiligten für ihr Engagement und die gewinnbringende Zusammenarbeit herzlich danken!</a:t>
            </a:r>
          </a:p>
          <a:p>
            <a:pPr>
              <a:lnSpc>
                <a:spcPct val="107000"/>
              </a:lnSpc>
              <a:spcAft>
                <a:spcPts val="800"/>
              </a:spcAft>
            </a:pPr>
            <a:r>
              <a:rPr lang="de-DE" sz="1400" dirty="0">
                <a:effectLst/>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53989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9587458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356</Words>
  <Application>Microsoft Office PowerPoint</Application>
  <PresentationFormat>A4 Paper (210x297 mm)</PresentationFormat>
  <Paragraphs>24</Paragraphs>
  <Slides>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Stephens, Tanne Maurine</dc:creator>
  <cp:lastModifiedBy>Stephens, Tanne Maurine</cp:lastModifiedBy>
  <cp:revision>5</cp:revision>
  <dcterms:created xsi:type="dcterms:W3CDTF">2023-08-08T09:11:53Z</dcterms:created>
  <dcterms:modified xsi:type="dcterms:W3CDTF">2023-08-14T09:34:48Z</dcterms:modified>
</cp:coreProperties>
</file>