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9" r:id="rId2"/>
    <p:sldId id="278" r:id="rId3"/>
    <p:sldId id="279" r:id="rId4"/>
    <p:sldId id="282" r:id="rId5"/>
    <p:sldId id="281" r:id="rId6"/>
    <p:sldId id="283" r:id="rId7"/>
    <p:sldId id="338" r:id="rId8"/>
    <p:sldId id="329" r:id="rId9"/>
    <p:sldId id="310" r:id="rId10"/>
    <p:sldId id="335" r:id="rId11"/>
    <p:sldId id="336" r:id="rId12"/>
    <p:sldId id="334" r:id="rId13"/>
    <p:sldId id="339" r:id="rId14"/>
    <p:sldId id="322" r:id="rId15"/>
    <p:sldId id="323" r:id="rId16"/>
    <p:sldId id="314" r:id="rId17"/>
    <p:sldId id="312" r:id="rId18"/>
    <p:sldId id="315" r:id="rId19"/>
    <p:sldId id="337" r:id="rId20"/>
  </p:sldIdLst>
  <p:sldSz cx="9144000" cy="6858000" type="screen4x3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1" userDrawn="1">
          <p15:clr>
            <a:srgbClr val="A4A3A4"/>
          </p15:clr>
        </p15:guide>
        <p15:guide id="2" orient="horz" pos="3618" userDrawn="1">
          <p15:clr>
            <a:srgbClr val="A4A3A4"/>
          </p15:clr>
        </p15:guide>
        <p15:guide id="3" pos="170" userDrawn="1">
          <p15:clr>
            <a:srgbClr val="A4A3A4"/>
          </p15:clr>
        </p15:guide>
        <p15:guide id="4" pos="5590" userDrawn="1">
          <p15:clr>
            <a:srgbClr val="A4A3A4"/>
          </p15:clr>
        </p15:guide>
        <p15:guide id="5" orient="horz" pos="14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H." initials="SH" lastIdx="1" clrIdx="0">
    <p:extLst>
      <p:ext uri="{19B8F6BF-5375-455C-9EA6-DF929625EA0E}">
        <p15:presenceInfo xmlns:p15="http://schemas.microsoft.com/office/powerpoint/2012/main" userId="154cba468dcaaeab" providerId="Windows Live"/>
      </p:ext>
    </p:extLst>
  </p:cmAuthor>
  <p:cmAuthor id="2" name="Marzec, Nicole" initials="MN" lastIdx="4" clrIdx="1">
    <p:extLst>
      <p:ext uri="{19B8F6BF-5375-455C-9EA6-DF929625EA0E}">
        <p15:presenceInfo xmlns:p15="http://schemas.microsoft.com/office/powerpoint/2012/main" userId="S-1-5-21-3563042444-3166535624-2248634661-75484" providerId="AD"/>
      </p:ext>
    </p:extLst>
  </p:cmAuthor>
  <p:cmAuthor id="3" name="Karolin Stevelmans" initials="KS" lastIdx="12" clrIdx="2">
    <p:extLst>
      <p:ext uri="{19B8F6BF-5375-455C-9EA6-DF929625EA0E}">
        <p15:presenceInfo xmlns:p15="http://schemas.microsoft.com/office/powerpoint/2012/main" userId="Karolin Stevelma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E96"/>
    <a:srgbClr val="088E8C"/>
    <a:srgbClr val="99D6EB"/>
    <a:srgbClr val="4CBADF"/>
    <a:srgbClr val="31B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6699" autoAdjust="0"/>
  </p:normalViewPr>
  <p:slideViewPr>
    <p:cSldViewPr snapToObjects="1">
      <p:cViewPr varScale="1">
        <p:scale>
          <a:sx n="83" d="100"/>
          <a:sy n="83" d="100"/>
        </p:scale>
        <p:origin x="1788" y="96"/>
      </p:cViewPr>
      <p:guideLst>
        <p:guide orient="horz" pos="851"/>
        <p:guide orient="horz" pos="3618"/>
        <p:guide pos="170"/>
        <p:guide pos="5590"/>
        <p:guide orient="horz" pos="14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DDC4-A7BF-4A62-85FF-17C95660EF7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B551E-9F22-4B6E-924D-4DC3CE728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59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480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455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56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hell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4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grpSp>
        <p:nvGrpSpPr>
          <p:cNvPr id="91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92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93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94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103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991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grpSp>
        <p:nvGrpSpPr>
          <p:cNvPr id="30" name="Türmchen"/>
          <p:cNvGrpSpPr>
            <a:grpSpLocks noChangeAspect="1"/>
          </p:cNvGrpSpPr>
          <p:nvPr userDrawn="1"/>
        </p:nvGrpSpPr>
        <p:grpSpPr bwMode="auto">
          <a:xfrm>
            <a:off x="6515457" y="1350000"/>
            <a:ext cx="2628543" cy="4606925"/>
            <a:chOff x="3550" y="652"/>
            <a:chExt cx="2210" cy="2902"/>
          </a:xfrm>
        </p:grpSpPr>
        <p:sp>
          <p:nvSpPr>
            <p:cNvPr id="31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4CB0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32A5A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722586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lau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äche"/>
          <p:cNvSpPr/>
          <p:nvPr userDrawn="1"/>
        </p:nvSpPr>
        <p:spPr>
          <a:xfrm>
            <a:off x="0" y="0"/>
            <a:ext cx="9144000" cy="567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grpSp>
        <p:nvGrpSpPr>
          <p:cNvPr id="29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35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40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42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1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8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6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72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7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74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75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76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31" name="Türmchen"/>
          <p:cNvGrpSpPr>
            <a:grpSpLocks noChangeAspect="1"/>
          </p:cNvGrpSpPr>
          <p:nvPr userDrawn="1"/>
        </p:nvGrpSpPr>
        <p:grpSpPr bwMode="auto">
          <a:xfrm>
            <a:off x="6515457" y="1035715"/>
            <a:ext cx="2628543" cy="4606925"/>
            <a:chOff x="3550" y="652"/>
            <a:chExt cx="2210" cy="2902"/>
          </a:xfrm>
        </p:grpSpPr>
        <p:sp>
          <p:nvSpPr>
            <p:cNvPr id="32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9AD2D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65BB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3831521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hell mit Typoe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9" y="7020000"/>
            <a:ext cx="6203539" cy="36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1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910722" y="6069200"/>
            <a:ext cx="2562535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22ABA745-0D91-400A-BEA6-392476D7AF1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09418" y="0"/>
            <a:ext cx="2534582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C98B188C-2C53-40F8-A2E2-DC4675FE67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623CC12C-4CE2-4125-BF00-CFCA401DA1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2044219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lau mit Typoe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9" y="7020000"/>
            <a:ext cx="6203743" cy="36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1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910927" y="6069200"/>
            <a:ext cx="2562535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>
                <a:solidFill>
                  <a:schemeClr val="bg1"/>
                </a:solidFill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D73216BB-FB10-4681-887F-80A66FE162D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09418" y="0"/>
            <a:ext cx="2534582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AA62FF4B-C8F3-4806-87CE-89223593B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F1FA4564-42B9-47CA-85FB-F54CD95F3A2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3829022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intergrundbil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982"/>
            <a:ext cx="9144000" cy="5654051"/>
          </a:xfrm>
          <a:prstGeom prst="rect">
            <a:avLst/>
          </a:prstGeom>
        </p:spPr>
      </p:pic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grpSp>
        <p:nvGrpSpPr>
          <p:cNvPr id="27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8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0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1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2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8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58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9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075"/>
            <a:ext cx="4929083" cy="332014"/>
          </a:xfrm>
          <a:solidFill>
            <a:schemeClr val="bg2"/>
          </a:solidFill>
        </p:spPr>
        <p:txBody>
          <a:bodyPr wrap="none" lIns="90000" tIns="0" rIns="9000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Titel der Präsentation erste Zeile</a:t>
            </a:r>
          </a:p>
        </p:txBody>
      </p:sp>
      <p:sp>
        <p:nvSpPr>
          <p:cNvPr id="6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590925"/>
            <a:ext cx="1510427" cy="18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</a:p>
          <a:p>
            <a:pPr lvl="0"/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1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2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3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268802" y="2484439"/>
            <a:ext cx="3203419" cy="332014"/>
          </a:xfrm>
          <a:solidFill>
            <a:schemeClr val="bg2"/>
          </a:solidFill>
        </p:spPr>
        <p:txBody>
          <a:bodyPr vert="horz" wrap="none" lIns="90000" rIns="90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Zwei Zeilen einfügen</a:t>
            </a:r>
          </a:p>
        </p:txBody>
      </p:sp>
      <p:sp>
        <p:nvSpPr>
          <p:cNvPr id="64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</p:spTree>
    <p:extLst>
      <p:ext uri="{BB962C8B-B14F-4D97-AF65-F5344CB8AC3E}">
        <p14:creationId xmlns:p14="http://schemas.microsoft.com/office/powerpoint/2010/main" val="3156101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262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  <p15:guide id="5" orient="horz" pos="156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955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8801" y="2322513"/>
            <a:ext cx="8604955" cy="3421062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126738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463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037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" hasCustomPrompt="1"/>
          </p:nvPr>
        </p:nvSpPr>
        <p:spPr>
          <a:xfrm>
            <a:off x="269719" y="2322513"/>
            <a:ext cx="8604037" cy="342106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370586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268800" y="1350962"/>
            <a:ext cx="4308762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einfügen</a:t>
            </a:r>
            <a:br>
              <a:rPr lang="de-DE" dirty="0"/>
            </a:br>
            <a:r>
              <a:rPr lang="de-DE" dirty="0"/>
              <a:t>über zwei Zeilen</a:t>
            </a:r>
          </a:p>
        </p:txBody>
      </p:sp>
      <p:sp>
        <p:nvSpPr>
          <p:cNvPr id="15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8801" y="2827338"/>
            <a:ext cx="4308762" cy="291623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5637128" y="1512000"/>
            <a:ext cx="3236629" cy="3240000"/>
          </a:xfrm>
          <a:solidFill>
            <a:schemeClr val="tx1">
              <a:lumMod val="20000"/>
              <a:lumOff val="80000"/>
            </a:schemeClr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899"/>
            </a:lvl1pPr>
          </a:lstStyle>
          <a:p>
            <a:r>
              <a:rPr lang="de-DE" dirty="0"/>
              <a:t>Platzhalter für ein Bild (Format: 4:3)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17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5637128" y="4896001"/>
            <a:ext cx="3236629" cy="847575"/>
          </a:xfrm>
        </p:spPr>
        <p:txBody>
          <a:bodyPr vert="horz"/>
          <a:lstStyle>
            <a:lvl1pPr marL="0" indent="0">
              <a:lnSpc>
                <a:spcPct val="112000"/>
              </a:lnSpc>
              <a:spcBef>
                <a:spcPts val="0"/>
              </a:spcBef>
              <a:buFont typeface="Arial" panose="020B0604020202020204" pitchFamily="34" charset="0"/>
              <a:buNone/>
              <a:defRPr sz="899" b="0" i="0">
                <a:latin typeface="+mn-lt"/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2pPr>
            <a:lvl3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3pPr>
            <a:lvl4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4pPr>
            <a:lvl5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5pPr>
            <a:lvl6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6pPr>
            <a:lvl7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7pPr>
            <a:lvl8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8pPr>
            <a:lvl9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831319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78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97190" y="3888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037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212240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Regieanweisungen"/>
          <p:cNvGrpSpPr/>
          <p:nvPr userDrawn="1"/>
        </p:nvGrpSpPr>
        <p:grpSpPr>
          <a:xfrm>
            <a:off x="-1429511" y="-468000"/>
            <a:ext cx="11760263" cy="7776001"/>
            <a:chOff x="-1908000" y="-468000"/>
            <a:chExt cx="15696684" cy="7776001"/>
          </a:xfrm>
        </p:grpSpPr>
        <p:grpSp>
          <p:nvGrpSpPr>
            <p:cNvPr id="32" name="Listenebenen"/>
            <p:cNvGrpSpPr/>
            <p:nvPr userDrawn="1"/>
          </p:nvGrpSpPr>
          <p:grpSpPr>
            <a:xfrm>
              <a:off x="-1908000" y="2376000"/>
              <a:ext cx="1800000" cy="1476000"/>
              <a:chOff x="-1908000" y="1368000"/>
              <a:chExt cx="1800000" cy="1107000"/>
            </a:xfrm>
          </p:grpSpPr>
          <p:sp>
            <p:nvSpPr>
              <p:cNvPr id="53" name="Text // Listenebene erhöhen"/>
              <p:cNvSpPr txBox="1"/>
              <p:nvPr userDrawn="1"/>
            </p:nvSpPr>
            <p:spPr>
              <a:xfrm>
                <a:off x="-1656000" y="1989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54" name="Text // Listenebene verringern"/>
              <p:cNvSpPr txBox="1"/>
              <p:nvPr userDrawn="1"/>
            </p:nvSpPr>
            <p:spPr>
              <a:xfrm>
                <a:off x="-1656000" y="2286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5" name="Listenebenen"/>
              <p:cNvSpPr txBox="1"/>
              <p:nvPr userDrawn="1"/>
            </p:nvSpPr>
            <p:spPr>
              <a:xfrm rot="10800000" flipH="1" flipV="1">
                <a:off x="-1908000" y="1368000"/>
                <a:ext cx="1800000" cy="54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824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6" name="Bild // Listenebene verringer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2286000"/>
                <a:ext cx="544320" cy="189000"/>
              </a:xfrm>
              <a:prstGeom prst="rect">
                <a:avLst/>
              </a:prstGeom>
            </p:spPr>
          </p:pic>
          <p:pic>
            <p:nvPicPr>
              <p:cNvPr id="57" name="Bild // Listenebene erhöhe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1989000"/>
                <a:ext cx="544320" cy="189000"/>
              </a:xfrm>
              <a:prstGeom prst="rect">
                <a:avLst/>
              </a:prstGeom>
            </p:spPr>
          </p:pic>
        </p:grpSp>
        <p:sp>
          <p:nvSpPr>
            <p:cNvPr id="33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5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sp>
          <p:nvSpPr>
            <p:cNvPr id="36" name="Fußzeile"/>
            <p:cNvSpPr txBox="1"/>
            <p:nvPr userDrawn="1"/>
          </p:nvSpPr>
          <p:spPr>
            <a:xfrm rot="10800000" flipH="1" flipV="1">
              <a:off x="395999" y="6948001"/>
              <a:ext cx="8389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99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899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cxnSp>
          <p:nvCxnSpPr>
            <p:cNvPr id="39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ußzeile"/>
            <p:cNvSpPr txBox="1"/>
            <p:nvPr userDrawn="1"/>
          </p:nvSpPr>
          <p:spPr>
            <a:xfrm rot="10800000" flipH="1" flipV="1">
              <a:off x="12312000" y="388800"/>
              <a:ext cx="1476684" cy="962162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bg2"/>
                  </a:solidFill>
                  <a:latin typeface="+mn-lt"/>
                </a:rPr>
                <a:t>Datumsfeld dient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bg2"/>
                  </a:solidFill>
                  <a:latin typeface="+mn-lt"/>
                </a:rPr>
                <a:t>als Kopfzeile!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Kopfzeile anpassen: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Einfügen &gt; Text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&gt; Kopf- und Fußzeile</a:t>
              </a:r>
            </a:p>
          </p:txBody>
        </p:sp>
      </p:grpSp>
      <p:sp>
        <p:nvSpPr>
          <p:cNvPr id="58" name="Titelplatzhalter 1"/>
          <p:cNvSpPr>
            <a:spLocks noGrp="1"/>
          </p:cNvSpPr>
          <p:nvPr>
            <p:ph type="title"/>
          </p:nvPr>
        </p:nvSpPr>
        <p:spPr>
          <a:xfrm>
            <a:off x="269719" y="1350963"/>
            <a:ext cx="8604037" cy="5753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idx="1"/>
          </p:nvPr>
        </p:nvSpPr>
        <p:spPr>
          <a:xfrm>
            <a:off x="269719" y="2322513"/>
            <a:ext cx="8604037" cy="3421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34318" y="6172448"/>
            <a:ext cx="539438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99" b="1" i="0" baseline="0">
                <a:solidFill>
                  <a:schemeClr val="bg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9pPr>
          </a:lstStyle>
          <a:p>
            <a:r>
              <a:rPr lang="de-DE" dirty="0"/>
              <a:t>1 </a:t>
            </a:r>
            <a:endParaRPr lang="de-DE" sz="1049" dirty="0"/>
          </a:p>
        </p:txBody>
      </p:sp>
      <p:sp>
        <p:nvSpPr>
          <p:cNvPr id="64" name="Linie"/>
          <p:cNvSpPr/>
          <p:nvPr userDrawn="1"/>
        </p:nvSpPr>
        <p:spPr>
          <a:xfrm>
            <a:off x="-1" y="5956534"/>
            <a:ext cx="9143476" cy="169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7AAF0EE-E8CD-45F6-93A8-7FD70BD0C34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79511" y="165660"/>
            <a:ext cx="1944215" cy="60705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ABD867C-5400-49E0-818D-927D09AC1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26496" y="207012"/>
            <a:ext cx="1848064" cy="61227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5C54ADF-F47A-498F-A04F-AD30B5369D1E}"/>
              </a:ext>
            </a:extLst>
          </p:cNvPr>
          <p:cNvSpPr txBox="1"/>
          <p:nvPr userDrawn="1"/>
        </p:nvSpPr>
        <p:spPr>
          <a:xfrm>
            <a:off x="245231" y="6139796"/>
            <a:ext cx="5766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alisto MT" panose="02040603050505030304" pitchFamily="18" charset="0"/>
              </a:rPr>
              <a:t>Infoveranstaltung zum rechtswissenschaftlichen Studienteil, 08.12.2021</a:t>
            </a:r>
          </a:p>
        </p:txBody>
      </p:sp>
    </p:spTree>
    <p:extLst>
      <p:ext uri="{BB962C8B-B14F-4D97-AF65-F5344CB8AC3E}">
        <p14:creationId xmlns:p14="http://schemas.microsoft.com/office/powerpoint/2010/main" val="7504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50" r:id="rId7"/>
    <p:sldLayoutId id="2147483661" r:id="rId8"/>
    <p:sldLayoutId id="2147483666" r:id="rId9"/>
  </p:sldLayoutIdLst>
  <p:hf hdr="0"/>
  <p:txStyles>
    <p:titleStyle>
      <a:lvl1pPr marL="0" indent="0" algn="l" defTabSz="68499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397" b="1" i="0" kern="120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Arial" panose="020B0604020202020204" pitchFamily="34" charset="0"/>
        <a:buNone/>
        <a:defRPr lang="de-DE" sz="1498" b="0" i="0" u="none" strike="noStrike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242720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77565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12409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496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4993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489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69986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482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4978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7474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39971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m.wiporecht@wiwi.uni-muenst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69719" y="1700808"/>
            <a:ext cx="7326617" cy="3602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3600" dirty="0">
                <a:latin typeface="Calisto MT" panose="02040603050505030304" pitchFamily="18" charset="0"/>
              </a:rPr>
              <a:t>Informationsveranstaltung zum rechtswissenschaftlichen Studienteil </a:t>
            </a:r>
            <a:br>
              <a:rPr lang="de-DE" dirty="0">
                <a:latin typeface="Calisto MT" panose="02040603050505030304" pitchFamily="18" charset="0"/>
              </a:rPr>
            </a:br>
            <a:br>
              <a:rPr lang="de-DE" dirty="0">
                <a:latin typeface="Calisto MT" panose="02040603050505030304" pitchFamily="18" charset="0"/>
              </a:rPr>
            </a:br>
            <a:r>
              <a:rPr lang="de-DE" sz="2400" b="0" dirty="0">
                <a:solidFill>
                  <a:schemeClr val="tx1"/>
                </a:solidFill>
                <a:latin typeface="Calisto MT" panose="02040603050505030304" pitchFamily="18" charset="0"/>
              </a:rPr>
              <a:t>Politik &amp; Recht, Wirtschaft &amp; Recht</a:t>
            </a:r>
            <a:br>
              <a:rPr lang="de-DE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endParaRPr lang="de-DE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-480215" y="4375632"/>
            <a:ext cx="3767725" cy="329016"/>
          </a:xfrm>
        </p:spPr>
        <p:txBody>
          <a:bodyPr/>
          <a:lstStyle/>
          <a:p>
            <a:pPr algn="r"/>
            <a:r>
              <a:rPr lang="de-DE" sz="1800" dirty="0">
                <a:solidFill>
                  <a:schemeClr val="tx1"/>
                </a:solidFill>
                <a:latin typeface="Calisto MT" panose="02040603050505030304" pitchFamily="18" charset="0"/>
              </a:rPr>
              <a:t>08.012.2021, 19:30 Uhr – Zoom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>
          <a:xfrm>
            <a:off x="8064599" y="7202215"/>
            <a:ext cx="539438" cy="269719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1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185AA4C-F2E1-4CF7-8370-FE7509ADDD48}"/>
              </a:ext>
            </a:extLst>
          </p:cNvPr>
          <p:cNvCxnSpPr>
            <a:cxnSpLocks/>
          </p:cNvCxnSpPr>
          <p:nvPr/>
        </p:nvCxnSpPr>
        <p:spPr>
          <a:xfrm>
            <a:off x="0" y="2852936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89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10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1988840"/>
            <a:ext cx="8351474" cy="375961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Schwerpunkt nur im Bachelor:</a:t>
            </a:r>
            <a:br>
              <a:rPr lang="de-DE" sz="1600" b="1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Wer keinen Wechsel zu Jura plant, kann den Schwerpunkt </a:t>
            </a:r>
            <a:r>
              <a:rPr lang="de-DE" sz="1600" dirty="0" err="1">
                <a:latin typeface="Calisto MT" panose="02040603050505030304" pitchFamily="18" charset="0"/>
              </a:rPr>
              <a:t>grds</a:t>
            </a:r>
            <a:r>
              <a:rPr lang="de-DE" sz="1600" dirty="0">
                <a:latin typeface="Calisto MT" panose="02040603050505030304" pitchFamily="18" charset="0"/>
              </a:rPr>
              <a:t>. frei unter den angebotenen Fächern wählen, die Struktur der Jura-Verlaufspläne muss nicht eingehalten werden.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Zu beachten ist: manche Fächer benötigen Vorkenntnisse aus anderen Jura-Fächern, die im Rahmen des Bachelorstudiums nicht vorgesehen sind.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Allerdings erweisen sich politikwissenschaftliche/wirtschaftswissenschaftliche Vorkenntnisse in einigen Schwerpunktfächern auch als Vorteil (z.B. SB 1, SB 9).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Rechtswissenschaften: Schwerpunktbereiche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897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11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203" y="1628820"/>
            <a:ext cx="8351474" cy="417644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1" dirty="0">
                <a:latin typeface="Calisto MT" panose="02040603050505030304" pitchFamily="18" charset="0"/>
              </a:rPr>
              <a:t>Schwerpunkt mit Wechsel zu Jura:</a:t>
            </a:r>
            <a:br>
              <a:rPr lang="de-DE" sz="1400" b="1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Es besteht die Möglichkeit, den Schwerpunkt wie Jura-Studierende zu absolvieren und ihn bei einem Wechsel anrechnen zu lassen.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dirty="0">
                <a:latin typeface="Calisto MT" panose="02040603050505030304" pitchFamily="18" charset="0"/>
              </a:rPr>
              <a:t>Möglich ist dann auch ein entsprechender Nachweis auf dem Bachelorzeugnis, Voraussetzung dafür ist:</a:t>
            </a: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Nur Fächer eines Schwerpunktes belegen.</a:t>
            </a: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Seminararbeit als Bachelorarbeit schreiben.</a:t>
            </a:r>
          </a:p>
          <a:p>
            <a:pPr marL="663315" lvl="2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Anmeldung für Schwerpunkt-Seminare (inkl. Seminararbeit) beginnt schon im vorausgehenden Semester (Doppel-Anmeldung erforderlich!).</a:t>
            </a:r>
          </a:p>
          <a:p>
            <a:pPr marL="663315" lvl="2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Frühzeitige Planung bei möglichen Wechsel zu Jura nach dem Bachelor notwendig: keine Verschiebung von Leistungen in die Zusatzleistungen! </a:t>
            </a:r>
          </a:p>
          <a:p>
            <a:pPr marL="663315" lvl="2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Großer Vorteil jedoch: Klausuren können </a:t>
            </a:r>
            <a:r>
              <a:rPr lang="de-DE" sz="1400" b="0" dirty="0" err="1">
                <a:latin typeface="Calisto MT" panose="02040603050505030304" pitchFamily="18" charset="0"/>
              </a:rPr>
              <a:t>iRd</a:t>
            </a:r>
            <a:r>
              <a:rPr lang="de-DE" sz="1400" b="0" dirty="0">
                <a:latin typeface="Calisto MT" panose="02040603050505030304" pitchFamily="18" charset="0"/>
              </a:rPr>
              <a:t> Jurastudiums wiederholt werden.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Rechtswissenschaften: Schwerpunktbereiche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4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12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512" y="1749006"/>
            <a:ext cx="8694244" cy="3671485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b="0" dirty="0">
                <a:latin typeface="Calisto MT" panose="02040603050505030304" pitchFamily="18" charset="0"/>
              </a:rPr>
              <a:t>Die Benotung im Rahmen der Anrechnung erfolgt in den Rechtwissenschaften über eine Punkteskala von 1-15 Punkten (A = 15 NP); ggf. </a:t>
            </a:r>
            <a:r>
              <a:rPr lang="de-DE" sz="1500" dirty="0">
                <a:latin typeface="Calisto MT" panose="02040603050505030304" pitchFamily="18" charset="0"/>
              </a:rPr>
              <a:t>Nachweis für 18 NP erforderlich. </a:t>
            </a:r>
            <a:endParaRPr lang="de-DE" sz="1500" b="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b="0" dirty="0">
                <a:latin typeface="Calisto MT" panose="02040603050505030304" pitchFamily="18" charset="0"/>
              </a:rPr>
              <a:t>Es können für ein späteres Jura-Studium nur 3 Schwerpunkt-Leistungen aus dem Ausland angerechnet werden.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dirty="0">
                <a:latin typeface="Calisto MT" panose="02040603050505030304" pitchFamily="18" charset="0"/>
              </a:rPr>
              <a:t>Die Kurse können vorab geprüft werden: dafür ist kein Formular nötig, Kursbeschreibung auf Englisch/Deutsch mit Schwerpunktwunsch an mich/Fr. </a:t>
            </a:r>
            <a:r>
              <a:rPr lang="de-DE" sz="1500" dirty="0" err="1">
                <a:latin typeface="Calisto MT" panose="02040603050505030304" pitchFamily="18" charset="0"/>
              </a:rPr>
              <a:t>Kleyboldt</a:t>
            </a:r>
            <a:r>
              <a:rPr lang="de-DE" sz="1500" dirty="0">
                <a:latin typeface="Calisto MT" panose="02040603050505030304" pitchFamily="18" charset="0"/>
              </a:rPr>
              <a:t> schicken.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b="0" dirty="0">
                <a:latin typeface="Calisto MT" panose="02040603050505030304" pitchFamily="18" charset="0"/>
              </a:rPr>
              <a:t>Voraussetzung für die Anrechnung: 50% der Leistung schriftlich erbracht.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dirty="0">
                <a:latin typeface="Calisto MT" panose="02040603050505030304" pitchFamily="18" charset="0"/>
              </a:rPr>
              <a:t>Wichtig: wenn eine Note im Ausland erbracht wurde, kann der Kurs, wenn eine Anrechnung beantragt wird, nur mit Note und nicht als Studienleistung angerechnet werden.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b="0" dirty="0">
                <a:latin typeface="Calisto MT" panose="02040603050505030304" pitchFamily="18" charset="0"/>
              </a:rPr>
              <a:t>Anrechnung erfolgt dann nach dem Aufenthalt mit den entsprechenden Unterlagen beim Prüfungsamt </a:t>
            </a:r>
            <a:r>
              <a:rPr lang="de-DE" sz="1500" b="0" dirty="0" err="1">
                <a:latin typeface="Calisto MT" panose="02040603050505030304" pitchFamily="18" charset="0"/>
              </a:rPr>
              <a:t>WiWi</a:t>
            </a:r>
            <a:r>
              <a:rPr lang="de-DE" sz="1500" b="0" dirty="0">
                <a:latin typeface="Calisto MT" panose="02040603050505030304" pitchFamily="18" charset="0"/>
              </a:rPr>
              <a:t>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400" b="0" dirty="0">
              <a:latin typeface="Calisto MT" panose="02040603050505030304" pitchFamily="18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b="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Anrechnung von Leistungen aus dem Ausland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640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13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Bei Anregungen und Kritik gerne direkt oder über die Fachschaft Kontakt aufnehmen! 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55" y="2641768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956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14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83396"/>
              </p:ext>
            </p:extLst>
          </p:nvPr>
        </p:nvGraphicFramePr>
        <p:xfrm>
          <a:off x="539931" y="1628809"/>
          <a:ext cx="8060616" cy="435475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226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Rechtswissenschaften – FB 03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6292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Anmeldung zum Seminar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Leitfaden auf der Basic-Homepage -&gt; wichtig!</a:t>
                      </a:r>
                    </a:p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latin typeface="Calisto MT" panose="02040603050505030304" pitchFamily="18" charset="0"/>
                        </a:rPr>
                        <a:t>Voraussetzung für Seminaranmeldung – Leistungsbescheinigung von 120 LP 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554932"/>
                  </a:ext>
                </a:extLst>
              </a:tr>
              <a:tr h="6292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Themenbereich eingrenzen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Wahl eines Seminars im Bereich Zivilrecht oder Öffentliches Recht 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Vergabeverfahren 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Seminararbeit wird als BA-Arbeit angerechnet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40898"/>
                  </a:ext>
                </a:extLst>
              </a:tr>
              <a:tr h="407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Grobgliederung erstellen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85A"/>
                          </a:solidFill>
                          <a:effectLst/>
                          <a:uLnTx/>
                          <a:uFillTx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Zuordnung eines Themas aus vorformulierten Themenvorschlägen im Seminar</a:t>
                      </a:r>
                      <a:endParaRPr kumimoji="0" lang="de-D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A"/>
                        </a:solidFill>
                        <a:effectLst/>
                        <a:uLnTx/>
                        <a:uFillTx/>
                        <a:latin typeface="Calisto MT" panose="020406030505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2228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(Zweit-)Betreuer*in suchen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Seminar-Betreuer*in betreut auch BA-Arbeit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5926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Zeitplan, Thema, Gliederung mit Betreuende* aufstellen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Thema erfolgt im Rahmen einer Seminarvorbesprechung (im vorlaufenden Semester)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I.d.R. nur eine Besprechung der Gliederung mit Seminarleiter*in 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  <a:tr h="11867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Anmeldung beim Prüfungsamt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Anmeldung bei Seminarleitung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Leistungsnachweis ausdrucke und bei Seminarleitung vorzeigen; Seminarleitung schickt Leistungsnachweis an Zweitkorrektor*in und anschließend ans Prüfungsamt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Gleichzeitig eigene Anmeldung beim Prüfungsamt (direkt nach Themenvergabe)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38357412"/>
                  </a:ext>
                </a:extLst>
              </a:tr>
              <a:tr h="2286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Bearbeitung der Leitkarte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Die Frist wird durch Seminarleitung festgelegt. 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0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829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15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6340"/>
              </p:ext>
            </p:extLst>
          </p:nvPr>
        </p:nvGraphicFramePr>
        <p:xfrm>
          <a:off x="539931" y="1628801"/>
          <a:ext cx="8060616" cy="434445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272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Rechtswissenschaften – FB 03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60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Beginn der Bearbeitung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 jetzt: 12 Wochen Bearbeitungszeit (oder 6 Wochen wenn bereits alle anderen Leistungen verbucht sind)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Rückgabe des Themas nur in der 1. Woche möglich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16798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Abgabe der Bachelorarbeit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Fristgerechte Abgabe der Arbeit in zweifacher Ausführung beim Betreuer*in:</a:t>
                      </a:r>
                    </a:p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in Papierform (Klebebindung) + elektronischer Fassung (Word / PDF) mit eidesstattlicher Versicherung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bestätigt das Eingangsdatum per Unterschrift auf der Leitkarte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Seminar endet mit einem Vortrag + Diskussionsrunden – Note für Arbeit und Vortrag, sowie die Beiträge in den Diskussionen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1736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Nach der Abgabe: Zeitliche Aspekte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Abgabe, Frist und Korrekturzeit (2 Monate) beachten für weitere Planung: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rückwirkende Exmatrikulation bis zum 15.11. möglich, wenn zunächst zum </a:t>
                      </a:r>
                      <a:r>
                        <a:rPr lang="de-DE" sz="1200" dirty="0" err="1">
                          <a:effectLst/>
                          <a:latin typeface="Calisto MT" panose="02040603050505030304" pitchFamily="18" charset="0"/>
                        </a:rPr>
                        <a:t>WiSe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rückgemeldet (Rückzahlung der Semestergebühren)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Exmatrikulation für Master notwendig: Exmatrikulation vor Verbuchung aller Leistungen möglich, aber bei Nichtbestehen: kein Abschluss!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Zeitliche Kapazitäten der Betreuer*innen beachten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856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16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1916831"/>
            <a:ext cx="8351474" cy="3312365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Studierende der Studiengänge „Politik &amp; Recht“ und „Wirtschaft &amp; Recht“ können an der WWU nach Abschluss in das 5. Fachsemester Rechtswissenschaften mit dem Abschluss 1. Staatsexamen wechseln.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Dazu lassen Sie sich bereits am Ende Ihres letzten BA-Semesters eine Einstufungsbescheinigung in das 5. FS Rechtswissenschaften beim Prüfungsamt Rechtwissenschaften ausstellen. Dazu reicht zunächst ein aktueller Notenausdruck 	mit diesem Einstufungsbescheid bewerben Sie sich für das höhere Fachsemester. 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40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Wechsel zu Rechtswissenschaften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69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17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3806" y="1844824"/>
            <a:ext cx="8351474" cy="257709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F</a:t>
            </a:r>
            <a:r>
              <a:rPr lang="de-DE" sz="1600" b="0" dirty="0">
                <a:latin typeface="Calisto MT" panose="02040603050505030304" pitchFamily="18" charset="0"/>
              </a:rPr>
              <a:t>ür weitere Informationen Studienberatungen der jeweiligen</a:t>
            </a:r>
            <a:r>
              <a:rPr lang="de-DE" sz="1600" dirty="0">
                <a:latin typeface="Calisto MT" panose="02040603050505030304" pitchFamily="18" charset="0"/>
              </a:rPr>
              <a:t> </a:t>
            </a:r>
            <a:r>
              <a:rPr lang="de-DE" sz="1600" b="0" dirty="0">
                <a:latin typeface="Calisto MT" panose="02040603050505030304" pitchFamily="18" charset="0"/>
              </a:rPr>
              <a:t>Universitäten kontaktieren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Bewerbungsphasen: Für </a:t>
            </a:r>
            <a:r>
              <a:rPr lang="de-DE" sz="1600" dirty="0" err="1">
                <a:latin typeface="Calisto MT" panose="02040603050505030304" pitchFamily="18" charset="0"/>
              </a:rPr>
              <a:t>SoSe</a:t>
            </a:r>
            <a:r>
              <a:rPr lang="de-DE" sz="1600" dirty="0">
                <a:latin typeface="Calisto MT" panose="02040603050505030304" pitchFamily="18" charset="0"/>
              </a:rPr>
              <a:t> Anfang Februar bis Mitte März; Für </a:t>
            </a:r>
            <a:r>
              <a:rPr lang="de-DE" sz="1600" dirty="0" err="1">
                <a:latin typeface="Calisto MT" panose="02040603050505030304" pitchFamily="18" charset="0"/>
              </a:rPr>
              <a:t>WiSe</a:t>
            </a:r>
            <a:r>
              <a:rPr lang="de-DE" sz="1600" dirty="0">
                <a:latin typeface="Calisto MT" panose="02040603050505030304" pitchFamily="18" charset="0"/>
              </a:rPr>
              <a:t> Anfang August bis Mitte September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Tipp! Achten Sie bei ihrem Schwerpunktbereich im BA-Studium bereits darauf, dass dieser den Anforderungen der Studienplänen im Jurastudium erfüllt! (Bezieht sich auf das Pflichtmodul R 4)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Das Integrationsmodul ist nicht anrechenbar.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Wechsel zu Rechtswissenschaften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04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18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4007" y="1916832"/>
            <a:ext cx="8351474" cy="257709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Nach dem Wechsel in das 5. FS haben Sie noch insgesamt 4 Semester Zeit, um sich zum Freischuss anzumelden.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Es ist möglich, sich Freisemester auf den Freischuss anrechnen zu lassen.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Achtung! Die Fortführung des Jura-Studiums gilt als Zweitstudium, ggf. können Sie daher Ihren Anspruch auf </a:t>
            </a:r>
            <a:r>
              <a:rPr lang="de-DE" sz="1600" dirty="0" err="1">
                <a:latin typeface="Calisto MT" panose="02040603050505030304" pitchFamily="18" charset="0"/>
              </a:rPr>
              <a:t>BaföG</a:t>
            </a:r>
            <a:r>
              <a:rPr lang="de-DE" sz="1600" dirty="0">
                <a:latin typeface="Calisto MT" panose="02040603050505030304" pitchFamily="18" charset="0"/>
              </a:rPr>
              <a:t> verlieren.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Alle Wichtigen Informationen finden Sie auf unserer Homepage unter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https://www.wiwi.uni-muenster.de/basic/nach-dem-studium/wechsel-zu-jura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80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Wechsel zu Rechtswissenschaften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693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19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Bei Anregungen und Kritik gerne direkt oder über die Fachschaft Kontakt aufnehmen! 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55" y="2641768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Themen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2" y="1916831"/>
            <a:ext cx="8136904" cy="4104457"/>
          </a:xfrm>
          <a:ln w="12700">
            <a:noFill/>
          </a:ln>
        </p:spPr>
        <p:txBody>
          <a:bodyPr numCol="2"/>
          <a:lstStyle/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Vorstellung der Fachberater*innen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Prüfungsamt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Vorstellung der Fachschaften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Fragen?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Schwerpunktbereich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Auslandsanrechnung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Bachelorarbeit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Wechsel zu den Rechtswissenschaften</a:t>
            </a:r>
          </a:p>
          <a:p>
            <a:pPr lvl="1" indent="0">
              <a:lnSpc>
                <a:spcPts val="2800"/>
              </a:lnSpc>
              <a:spcBef>
                <a:spcPts val="450"/>
              </a:spcBef>
              <a:buNone/>
            </a:pPr>
            <a:endParaRPr lang="de-DE" sz="20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54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3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3" y="1988840"/>
            <a:ext cx="5472607" cy="24482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Allgemeine Studienangelegenheiten, Politikwissenschaft, 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Studium Fundamentale 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Clara Lanfermann, M.A.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400" dirty="0">
                <a:latin typeface="Calisto MT" panose="02040603050505030304" pitchFamily="18" charset="0"/>
              </a:rPr>
              <a:t>SIC, Scharnhorststraße 103-109, Raum 610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Telefon-Sprechstunde: mittwochs, 16:00 - 17:00 Uhr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Telefon: 0251 83 25105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info.basic@uni-muenster.de</a:t>
            </a:r>
          </a:p>
        </p:txBody>
      </p:sp>
      <p:sp>
        <p:nvSpPr>
          <p:cNvPr id="10" name="Titel 6">
            <a:extLst>
              <a:ext uri="{FF2B5EF4-FFF2-40B4-BE49-F238E27FC236}">
                <a16:creationId xmlns:a16="http://schemas.microsoft.com/office/drawing/2014/main" id="{D260432B-DABC-45DD-8FB2-3486DA5AA5D6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Vorstellung der Fachberater*innen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AA3B618-7ADA-440F-90C0-78EBA8F1087D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9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4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D599A188-2E9E-429E-AFBC-7D837C65B4E2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Vorstellung der Fachberater*innen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630B8A9-27A4-4FD2-B4D1-0982F0E6CFA4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ertikaler Textplatzhalter 2">
            <a:extLst>
              <a:ext uri="{FF2B5EF4-FFF2-40B4-BE49-F238E27FC236}">
                <a16:creationId xmlns:a16="http://schemas.microsoft.com/office/drawing/2014/main" id="{2013ED64-C65A-4901-A482-33CEAD56B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553" y="1988840"/>
            <a:ext cx="5616624" cy="35589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Rechtswissenschaften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Joana </a:t>
            </a:r>
            <a:r>
              <a:rPr lang="de-DE" sz="1600" b="1" dirty="0" err="1">
                <a:latin typeface="Calisto MT" panose="02040603050505030304" pitchFamily="18" charset="0"/>
              </a:rPr>
              <a:t>Kleyboldt</a:t>
            </a:r>
            <a:r>
              <a:rPr lang="de-DE" sz="1600" b="1" dirty="0">
                <a:latin typeface="Calisto MT" panose="02040603050505030304" pitchFamily="18" charset="0"/>
              </a:rPr>
              <a:t>, B.A. und Marisa Schönewolf, B.A.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400" dirty="0">
                <a:latin typeface="Calisto MT" panose="02040603050505030304" pitchFamily="18" charset="0"/>
              </a:rPr>
              <a:t>Studieninformationszentrum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Rechtswissenschaftliche Fakultät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Universitätsstraße 14-16; Raum J 0007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Sprechstunde:  dienstags 9:30 - 11:30 Uhr und freitags 09:00 - 11:00 Uhr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Telefon: 0251-83-21105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bachelor.jura@uni-muenster.de</a:t>
            </a:r>
            <a:endParaRPr lang="de-DE" sz="1400" i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1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5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3" y="2148050"/>
            <a:ext cx="5791672" cy="29720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Wirtschaftswissenschaften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Julia Jänisch, M.Sc. 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400" dirty="0">
                <a:latin typeface="Calisto MT" panose="02040603050505030304" pitchFamily="18" charset="0"/>
              </a:rPr>
              <a:t>Centrum für Interdisziplinäre Wirtschaftsforschung (CIW)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Scharnhorststraße 100; Raum 111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i="1" dirty="0">
                <a:latin typeface="Calisto MT" panose="02040603050505030304" pitchFamily="18" charset="0"/>
              </a:rPr>
              <a:t>Telefonische Sprechstunde: ab Januar neue Zeiten, werden noch bekannt gegeben </a:t>
            </a:r>
            <a:br>
              <a:rPr lang="de-DE" sz="1400" i="1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Telefon: 0251-83-24326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ciw.studienberatung@wiwi.uni-muenster.de</a:t>
            </a:r>
            <a:br>
              <a:rPr lang="de-DE" sz="1600" dirty="0">
                <a:latin typeface="Calisto MT" panose="02040603050505030304" pitchFamily="18" charset="0"/>
              </a:rPr>
            </a:br>
            <a:endParaRPr lang="de-DE" sz="1600" i="1" dirty="0">
              <a:latin typeface="Calisto MT" panose="02040603050505030304" pitchFamily="18" charset="0"/>
            </a:endParaRPr>
          </a:p>
        </p:txBody>
      </p:sp>
      <p:sp>
        <p:nvSpPr>
          <p:cNvPr id="10" name="Titel 6">
            <a:extLst>
              <a:ext uri="{FF2B5EF4-FFF2-40B4-BE49-F238E27FC236}">
                <a16:creationId xmlns:a16="http://schemas.microsoft.com/office/drawing/2014/main" id="{054015A6-FF3D-4537-879E-99BCBDB12E5F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Vorstellung der Fachberater*innen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D435E82-43DE-49F0-8137-9503427F07B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7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6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2" y="1988839"/>
            <a:ext cx="8311951" cy="23762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Prüfungsamt Wirtschaftswissenschaften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Telefon: 0251-83 37915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 err="1">
                <a:latin typeface="Calisto MT" panose="02040603050505030304" pitchFamily="18" charset="0"/>
              </a:rPr>
              <a:t>Corrensstraße</a:t>
            </a:r>
            <a:r>
              <a:rPr lang="de-DE" sz="1600" dirty="0">
                <a:latin typeface="Calisto MT" panose="02040603050505030304" pitchFamily="18" charset="0"/>
              </a:rPr>
              <a:t> 1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48 149 Münster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Telefonische Sprechstunde: montags-donnerstags, </a:t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11:00 - 12:00 Uhr und 13:30 - 15 Uhr, freitags 10:00 – 12:00 Uhr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i="1" dirty="0">
                <a:latin typeface="Calisto MT" panose="02040603050505030304" pitchFamily="18" charset="0"/>
                <a:hlinkClick r:id="rId3"/>
              </a:rPr>
              <a:t>pam.wiporecht@wiwi.uni-muenster.de</a:t>
            </a:r>
            <a:endParaRPr lang="de-DE" sz="1600" i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i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i="1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B4B80862-2EB0-4942-B58B-1F8AF5A9A9A1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Prüfungsamt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901CE5C-E5AF-4E48-8928-A74D427259A8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13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7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2" y="1988839"/>
            <a:ext cx="8311951" cy="23762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Fachschaft Jura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Universitätsstraße 14-16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48143 Münster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Deutschland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info@fsjura.org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0251 / 83 22 708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Homepage: https://fsjura.org/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i="1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B4B80862-2EB0-4942-B58B-1F8AF5A9A9A1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Fachschaft Rechtswissenschaften 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901CE5C-E5AF-4E48-8928-A74D427259A8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24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8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Bei Anregungen und Kritik gerne direkt oder über die Fachschaft Kontakt aufnehmen! 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55" y="2641768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31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9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1988840"/>
            <a:ext cx="8351474" cy="257709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Vorab: bitte eigenständig in den entsprechenden Studienverlaufsplänen und auf Basic informieren! Alle relevanten Infos sind dort zu finden.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Struktur: </a:t>
            </a:r>
            <a:r>
              <a:rPr lang="de-DE" sz="1600" dirty="0">
                <a:latin typeface="Calisto MT" panose="02040603050505030304" pitchFamily="18" charset="0"/>
              </a:rPr>
              <a:t>Studien- und Prüfungsleistungen mit </a:t>
            </a:r>
            <a:r>
              <a:rPr lang="de-DE" sz="1600" b="1" dirty="0">
                <a:latin typeface="Calisto MT" panose="02040603050505030304" pitchFamily="18" charset="0"/>
              </a:rPr>
              <a:t>21 LP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Zwei Möglichkeiten des Studiums: </a:t>
            </a:r>
            <a:br>
              <a:rPr lang="de-DE" sz="1600" b="1" dirty="0">
                <a:latin typeface="Calisto MT" panose="02040603050505030304" pitchFamily="18" charset="0"/>
              </a:rPr>
            </a:br>
            <a:r>
              <a:rPr lang="de-DE" dirty="0"/>
              <a:t>7 Vorlesungen á 2 Stunden + Bachelorarbeit oder </a:t>
            </a:r>
            <a:br>
              <a:rPr lang="de-DE" dirty="0"/>
            </a:br>
            <a:r>
              <a:rPr lang="de-DE" dirty="0"/>
              <a:t>4 Vorlesungen á 2 Stunden + ein Seminar + Bachelorarbeit </a:t>
            </a:r>
            <a:endParaRPr lang="de-DE" sz="1600" b="1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Notengewichtung:</a:t>
            </a:r>
            <a:br>
              <a:rPr lang="de-DE" sz="1600" b="1" dirty="0">
                <a:latin typeface="Calisto MT" panose="02040603050505030304" pitchFamily="18" charset="0"/>
              </a:rPr>
            </a:br>
            <a:r>
              <a:rPr lang="de-DE" dirty="0"/>
              <a:t>Die besten 4 Klausuren fließen mit jeweils 25% ein oder </a:t>
            </a:r>
            <a:br>
              <a:rPr lang="de-DE" dirty="0"/>
            </a:br>
            <a:r>
              <a:rPr lang="de-DE" dirty="0"/>
              <a:t>Entweder fließen alle 4 Klausuren zu jeweils 25 % ein ODER die beste Klausur (25 %) und die Seminararbeit (75%).</a:t>
            </a:r>
            <a:endParaRPr lang="de-DE" sz="1600" b="1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Rechtswissenschaften: Schwerpunktbereiche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92696"/>
      </p:ext>
    </p:extLst>
  </p:cSld>
  <p:clrMapOvr>
    <a:masterClrMapping/>
  </p:clrMapOvr>
</p:sld>
</file>

<file path=ppt/theme/theme1.xml><?xml version="1.0" encoding="utf-8"?>
<a:theme xmlns:a="http://schemas.openxmlformats.org/drawingml/2006/main" name="WWU Münster PowerPoint Master">
  <a:themeElements>
    <a:clrScheme name="WWU Münster Var2">
      <a:dk1>
        <a:srgbClr val="58585A"/>
      </a:dk1>
      <a:lt1>
        <a:srgbClr val="F4F4F4"/>
      </a:lt1>
      <a:dk2>
        <a:srgbClr val="F4F4F4"/>
      </a:dk2>
      <a:lt2>
        <a:srgbClr val="008E96"/>
      </a:lt2>
      <a:accent1>
        <a:srgbClr val="009DD1"/>
      </a:accent1>
      <a:accent2>
        <a:srgbClr val="67C5E4"/>
      </a:accent2>
      <a:accent3>
        <a:srgbClr val="008E96"/>
      </a:accent3>
      <a:accent4>
        <a:srgbClr val="65BBBF"/>
      </a:accent4>
      <a:accent5>
        <a:srgbClr val="00568A"/>
      </a:accent5>
      <a:accent6>
        <a:srgbClr val="679AB9"/>
      </a:accent6>
      <a:hlink>
        <a:srgbClr val="58585A"/>
      </a:hlink>
      <a:folHlink>
        <a:srgbClr val="58585A"/>
      </a:folHlink>
    </a:clrScheme>
    <a:fontScheme name="WWU Münster">
      <a:majorFont>
        <a:latin typeface="Meta Offc Pro"/>
        <a:ea typeface=""/>
        <a:cs typeface=""/>
      </a:majorFont>
      <a:minorFont>
        <a:latin typeface="Meta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WWU_Var2_Meta_16x9_02.potx" id="{66904EF6-906B-4187-9A83-91C97C2B153E}" vid="{9118B70F-F31D-4B7C-9683-3877A379839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PPT_WWU_Var2_Meta_16x9_02</Template>
  <TotalTime>0</TotalTime>
  <Words>1285</Words>
  <Application>Microsoft Office PowerPoint</Application>
  <PresentationFormat>Bildschirmpräsentation (4:3)</PresentationFormat>
  <Paragraphs>154</Paragraphs>
  <Slides>19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Calisto MT</vt:lpstr>
      <vt:lpstr>Meta Offc Pro</vt:lpstr>
      <vt:lpstr>Symbol</vt:lpstr>
      <vt:lpstr>WWU Münster PowerPoint Master</vt:lpstr>
      <vt:lpstr>Informationsveranstaltung zum rechtswissenschaftlichen Studienteil   Politik &amp; Recht, Wirtschaft &amp; Recht </vt:lpstr>
      <vt:lpstr>Themen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wir-lieben-office.de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zweizeilige Titel der Präsentation</dc:title>
  <dc:creator>Stephanie H.</dc:creator>
  <cp:lastModifiedBy>Karolin Stevelmans</cp:lastModifiedBy>
  <cp:revision>150</cp:revision>
  <dcterms:created xsi:type="dcterms:W3CDTF">2017-11-14T21:00:53Z</dcterms:created>
  <dcterms:modified xsi:type="dcterms:W3CDTF">2021-12-08T19:05:29Z</dcterms:modified>
</cp:coreProperties>
</file>