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3" r:id="rId4"/>
    <p:sldId id="258" r:id="rId5"/>
    <p:sldId id="261" r:id="rId6"/>
    <p:sldId id="272" r:id="rId7"/>
    <p:sldId id="274" r:id="rId8"/>
    <p:sldId id="281" r:id="rId9"/>
    <p:sldId id="280" r:id="rId10"/>
    <p:sldId id="275" r:id="rId11"/>
    <p:sldId id="262" r:id="rId12"/>
    <p:sldId id="279" r:id="rId13"/>
    <p:sldId id="282" r:id="rId14"/>
    <p:sldId id="266" r:id="rId15"/>
    <p:sldId id="267" r:id="rId16"/>
    <p:sldId id="277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10" autoAdjust="0"/>
  </p:normalViewPr>
  <p:slideViewPr>
    <p:cSldViewPr>
      <p:cViewPr varScale="1">
        <p:scale>
          <a:sx n="56" d="100"/>
          <a:sy n="56" d="100"/>
        </p:scale>
        <p:origin x="-16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24648-1A4B-1646-AFC6-9339FE15E59D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AACB6-3006-FD43-A8F5-F24F2D5C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A64E7-BB74-49D1-B7B9-530811EA69B9}" type="datetimeFigureOut">
              <a:rPr lang="es-ES" smtClean="0"/>
              <a:pPr/>
              <a:t>01/12/2012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A0A5-6F74-4472-A321-2F32613E8F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564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A0A5-6F74-4472-A321-2F32613E8FFF}" type="slidenum">
              <a:rPr lang="es-ES" smtClean="0"/>
              <a:pPr/>
              <a:t>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A0A5-6F74-4472-A321-2F32613E8FFF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6C9A-1C77-6744-9B00-9C32389E946E}" type="datetime1">
              <a:rPr lang="ca-ES" smtClean="0"/>
              <a:t>01/12/2012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750E-BBFB-5949-84F3-0DDBED78BE33}" type="datetime1">
              <a:rPr lang="ca-ES" smtClean="0"/>
              <a:t>01/12/2012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E218-7C54-B740-9313-9635BD792D4A}" type="datetime1">
              <a:rPr lang="ca-ES" smtClean="0"/>
              <a:t>01/12/2012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1DA-A837-A749-B449-C0106B66CB17}" type="datetime1">
              <a:rPr lang="ca-ES" smtClean="0"/>
              <a:t>01/12/2012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1122-F7D8-CC47-9172-4751F7D956CC}" type="datetime1">
              <a:rPr lang="ca-ES" smtClean="0"/>
              <a:t>01/12/2012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385-9FA7-CF49-95DE-C35694245EB4}" type="datetime1">
              <a:rPr lang="ca-ES" smtClean="0"/>
              <a:t>01/12/2012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233A-FC9F-7940-8C0E-9EF1B70E2B68}" type="datetime1">
              <a:rPr lang="ca-ES" smtClean="0"/>
              <a:t>01/12/2012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02A-D93F-8C4A-80C8-2065ACC84197}" type="datetime1">
              <a:rPr lang="ca-ES" smtClean="0"/>
              <a:t>01/12/2012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71DB-895D-1B46-A830-264486B4EC7E}" type="datetime1">
              <a:rPr lang="ca-ES" smtClean="0"/>
              <a:t>01/12/2012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6338-B33B-FA4D-999B-DCA4287CA196}" type="datetime1">
              <a:rPr lang="ca-ES" smtClean="0"/>
              <a:t>01/12/2012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5AA-97C1-FF40-A874-29BB457BCF67}" type="datetime1">
              <a:rPr lang="ca-ES" smtClean="0"/>
              <a:t>01/12/2012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6CDF-3A26-6D44-B475-EFF5AEBF1CC2}" type="datetime1">
              <a:rPr lang="ca-ES" smtClean="0"/>
              <a:t>01/12/2012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7.png"/><Relationship Id="rId2" Type="http://schemas.openxmlformats.org/officeDocument/2006/relationships/video" Target="file://localhost/Users/aclapes/Desktop/update4/KinectHealth.avi" TargetMode="External"/><Relationship Id="rId1" Type="http://schemas.microsoft.com/office/2007/relationships/media" Target="file://localhost/Users/aclapes/Desktop/update4/KinectHealth.avi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.png"/><Relationship Id="rId2" Type="http://schemas.openxmlformats.org/officeDocument/2006/relationships/video" Target="file://localhost/Users/aclapes/Desktop/update4/AutoScreenRecorder_08%20May.%2023%2014.57.avi" TargetMode="External"/><Relationship Id="rId1" Type="http://schemas.microsoft.com/office/2007/relationships/media" Target="file://localhost/Users/aclapes/Desktop/update4/AutoScreenRecorder_08%20May.%2023%2014.57.avi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gradado 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78101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71800" y="185934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Posture Analysis and </a:t>
            </a:r>
          </a:p>
          <a:p>
            <a:pPr algn="ctr"/>
            <a:r>
              <a:rPr lang="en-US" sz="3200" b="1" dirty="0" smtClean="0"/>
              <a:t>Range of Movement Estimation</a:t>
            </a:r>
          </a:p>
          <a:p>
            <a:pPr algn="ctr"/>
            <a:r>
              <a:rPr lang="es-ES" sz="3200" b="1" dirty="0" err="1" smtClean="0"/>
              <a:t>using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Depth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Maps</a:t>
            </a:r>
            <a:endParaRPr lang="es-ES" sz="3200" b="1" dirty="0">
              <a:latin typeface="Humnst777 B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46598" y="430529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Miguel Reyes, Albert </a:t>
            </a:r>
            <a:r>
              <a:rPr lang="es-ES" sz="2000" dirty="0" err="1" smtClean="0"/>
              <a:t>Clapés</a:t>
            </a:r>
            <a:r>
              <a:rPr lang="es-ES" sz="2000" dirty="0" smtClean="0"/>
              <a:t>, Luis Felipe Mejía, José Ramírez, Juan R. Revilla, and Sergio Escalera</a:t>
            </a:r>
            <a:endParaRPr lang="es-ES" sz="1600" dirty="0">
              <a:latin typeface="Humnst777 BT" pitchFamily="34" charset="0"/>
            </a:endParaRPr>
          </a:p>
        </p:txBody>
      </p:sp>
      <p:pic>
        <p:nvPicPr>
          <p:cNvPr id="7" name="6 Imagen" descr="logo-gran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42918"/>
            <a:ext cx="1628775" cy="952500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429124" y="3143248"/>
            <a:ext cx="3043230" cy="1839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1700808"/>
            <a:ext cx="20441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Human Pose Recovery </a:t>
            </a:r>
          </a:p>
          <a:p>
            <a:pPr algn="ctr"/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and Behavior Analysis</a:t>
            </a:r>
          </a:p>
          <a:p>
            <a:pPr algn="ctr"/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group</a:t>
            </a:r>
            <a:endParaRPr lang="es-ES" sz="1400" u="sng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997" y="4293096"/>
            <a:ext cx="103499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532" y="5542681"/>
            <a:ext cx="1691924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28596" y="1165308"/>
            <a:ext cx="7972452" cy="4279916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800" b="1" i="1" dirty="0" err="1" smtClean="0"/>
              <a:t>Random</a:t>
            </a:r>
            <a:r>
              <a:rPr lang="es-ES" sz="1800" b="1" i="1" dirty="0" smtClean="0"/>
              <a:t> </a:t>
            </a:r>
            <a:r>
              <a:rPr lang="es-ES" sz="1800" b="1" i="1" dirty="0" err="1" smtClean="0"/>
              <a:t>Forest</a:t>
            </a:r>
            <a:r>
              <a:rPr lang="es-ES" sz="1800" dirty="0" smtClean="0"/>
              <a:t> </a:t>
            </a:r>
            <a:r>
              <a:rPr lang="es-ES" sz="1800" dirty="0" err="1" smtClean="0"/>
              <a:t>limbs</a:t>
            </a:r>
            <a:r>
              <a:rPr lang="es-ES" sz="1800" dirty="0" smtClean="0"/>
              <a:t> pixel-</a:t>
            </a:r>
            <a:r>
              <a:rPr lang="es-ES" sz="1800" dirty="0" err="1" smtClean="0"/>
              <a:t>level</a:t>
            </a:r>
            <a:r>
              <a:rPr lang="es-ES" sz="1800" dirty="0" smtClean="0"/>
              <a:t> </a:t>
            </a:r>
            <a:r>
              <a:rPr lang="es-ES" sz="1800" dirty="0" err="1" smtClean="0"/>
              <a:t>labeling</a:t>
            </a:r>
            <a:r>
              <a:rPr lang="es-ES" sz="18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s-ES" sz="1800" dirty="0"/>
          </a:p>
          <a:p>
            <a:pPr marL="285750" indent="-285750">
              <a:buFont typeface="Arial"/>
              <a:buChar char="•"/>
            </a:pPr>
            <a:endParaRPr lang="es-ES" sz="1800" dirty="0" smtClean="0"/>
          </a:p>
          <a:p>
            <a:pPr marL="285750" indent="-285750">
              <a:buFont typeface="Arial"/>
              <a:buChar char="•"/>
            </a:pPr>
            <a:endParaRPr lang="es-ES" sz="1800" dirty="0"/>
          </a:p>
          <a:p>
            <a:endParaRPr lang="es-ES" sz="1800" dirty="0" smtClean="0"/>
          </a:p>
          <a:p>
            <a:pPr marL="285750" indent="-285750">
              <a:buFont typeface="Arial"/>
              <a:buChar char="•"/>
            </a:pPr>
            <a:endParaRPr lang="es-ES" sz="1800" dirty="0"/>
          </a:p>
          <a:p>
            <a:pPr marL="285750" indent="-285750">
              <a:buFont typeface="Arial"/>
              <a:buChar char="•"/>
            </a:pPr>
            <a:endParaRPr lang="es-ES" sz="1800" dirty="0" smtClean="0"/>
          </a:p>
          <a:p>
            <a:pPr marL="285750" indent="-285750">
              <a:buFont typeface="Arial"/>
              <a:buChar char="•"/>
            </a:pPr>
            <a:r>
              <a:rPr lang="es-ES" sz="1800" b="1" dirty="0" err="1" smtClean="0"/>
              <a:t>Skeletal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model</a:t>
            </a:r>
            <a:r>
              <a:rPr lang="es-ES" sz="1800" dirty="0" smtClean="0"/>
              <a:t> </a:t>
            </a:r>
            <a:r>
              <a:rPr lang="es-ES" sz="1800" dirty="0" err="1" smtClean="0"/>
              <a:t>extraction</a:t>
            </a:r>
            <a:r>
              <a:rPr lang="es-ES" sz="1800" dirty="0"/>
              <a:t> </a:t>
            </a:r>
            <a:r>
              <a:rPr lang="es-ES" sz="1800" dirty="0" err="1" smtClean="0"/>
              <a:t>from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segmented</a:t>
            </a:r>
            <a:r>
              <a:rPr lang="es-ES" sz="1800" dirty="0" smtClean="0"/>
              <a:t> </a:t>
            </a:r>
            <a:r>
              <a:rPr lang="es-ES" sz="1800" dirty="0" err="1" smtClean="0"/>
              <a:t>limbs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Range</a:t>
            </a:r>
            <a:r>
              <a:rPr lang="es-ES" sz="2000" b="1" dirty="0" smtClean="0"/>
              <a:t> of </a:t>
            </a:r>
            <a:r>
              <a:rPr lang="es-ES" sz="2000" b="1" dirty="0" err="1" smtClean="0"/>
              <a:t>movement</a:t>
            </a:r>
            <a:r>
              <a:rPr lang="es-ES" sz="2000" b="1" dirty="0" smtClean="0"/>
              <a:t> (</a:t>
            </a:r>
            <a:r>
              <a:rPr lang="es-ES" sz="2000" b="1" dirty="0" err="1" smtClean="0"/>
              <a:t>RoM</a:t>
            </a:r>
            <a:r>
              <a:rPr lang="es-ES" sz="2000" b="1" dirty="0" smtClean="0"/>
              <a:t>) </a:t>
            </a:r>
            <a:r>
              <a:rPr lang="es-ES" sz="2000" b="1" dirty="0" err="1" smtClean="0"/>
              <a:t>analysis</a:t>
            </a:r>
            <a:endParaRPr lang="es-ES" sz="2000" b="1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4391" y="4044946"/>
            <a:ext cx="6051945" cy="20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700808"/>
            <a:ext cx="4248547" cy="65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492896"/>
            <a:ext cx="3630890" cy="82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16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54389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System architecture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7972452" cy="473542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s-ES" sz="2100" b="1" dirty="0" smtClean="0"/>
              <a:t>Data and </a:t>
            </a:r>
            <a:r>
              <a:rPr lang="es-ES" sz="2100" b="1" dirty="0" err="1" smtClean="0"/>
              <a:t>settings</a:t>
            </a:r>
            <a:endParaRPr lang="es-ES" sz="2100" b="1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sz="2100" b="1" dirty="0" smtClean="0"/>
              <a:t>SPA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100" dirty="0" smtClean="0"/>
              <a:t>500 tests labeled </a:t>
            </a:r>
            <a:r>
              <a:rPr lang="en-US" sz="2100" dirty="0"/>
              <a:t>by three different </a:t>
            </a:r>
            <a:r>
              <a:rPr lang="en-US" sz="2100" dirty="0" smtClean="0"/>
              <a:t>observers (inter-observer </a:t>
            </a:r>
            <a:r>
              <a:rPr lang="en-US" sz="2100" dirty="0"/>
              <a:t>correlation </a:t>
            </a:r>
            <a:r>
              <a:rPr lang="en-US" sz="2100" dirty="0" smtClean="0"/>
              <a:t>&gt; 99</a:t>
            </a:r>
            <a:r>
              <a:rPr lang="en-US" sz="2100" dirty="0"/>
              <a:t>% for all </a:t>
            </a:r>
            <a:r>
              <a:rPr lang="en-US" sz="2100" dirty="0" smtClean="0"/>
              <a:t>planes).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100" dirty="0" smtClean="0"/>
              <a:t>A test </a:t>
            </a:r>
            <a:r>
              <a:rPr lang="en-US" sz="2100" dirty="0"/>
              <a:t>contains a set of angles and </a:t>
            </a:r>
            <a:r>
              <a:rPr lang="en-US" sz="2100" dirty="0" smtClean="0"/>
              <a:t>distances, </a:t>
            </a:r>
            <a:r>
              <a:rPr lang="en-US" sz="2100" dirty="0"/>
              <a:t>placing twelve infrared led markers on the body of the subject</a:t>
            </a:r>
            <a:r>
              <a:rPr lang="en-US" sz="2100" dirty="0" smtClean="0"/>
              <a:t>.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100" dirty="0" smtClean="0"/>
              <a:t>20 subjects. 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100" dirty="0" smtClean="0"/>
              <a:t>Automatic </a:t>
            </a:r>
            <a:r>
              <a:rPr lang="en-US" sz="2100" dirty="0"/>
              <a:t>validation of the </a:t>
            </a:r>
            <a:r>
              <a:rPr lang="en-US" sz="2100" dirty="0" smtClean="0"/>
              <a:t>tests: infrared </a:t>
            </a:r>
            <a:r>
              <a:rPr lang="en-US" sz="2100" dirty="0"/>
              <a:t>markers are detected by means of </a:t>
            </a:r>
            <a:r>
              <a:rPr lang="en-US" sz="2100" dirty="0" err="1"/>
              <a:t>thresholding</a:t>
            </a:r>
            <a:r>
              <a:rPr lang="en-US" sz="2100" dirty="0"/>
              <a:t> a HSV infrared-filtered image. </a:t>
            </a:r>
            <a:endParaRPr lang="en-US" sz="2100" dirty="0" smtClean="0"/>
          </a:p>
          <a:p>
            <a:pPr lvl="1"/>
            <a:endParaRPr lang="en-US" sz="2100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sz="2100" b="1" dirty="0" smtClean="0"/>
              <a:t>SCA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100" dirty="0" smtClean="0"/>
              <a:t>10 subjects.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100" dirty="0" err="1" smtClean="0"/>
              <a:t>Leroux</a:t>
            </a:r>
            <a:r>
              <a:rPr lang="en-US" sz="2100" dirty="0" smtClean="0"/>
              <a:t> protocol, </a:t>
            </a:r>
            <a:r>
              <a:rPr lang="en-US" sz="2100" dirty="0"/>
              <a:t>placing nine markers over the spine</a:t>
            </a:r>
            <a:r>
              <a:rPr lang="en-US" sz="2100" dirty="0" smtClean="0"/>
              <a:t>.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100" dirty="0" smtClean="0"/>
              <a:t>The </a:t>
            </a:r>
            <a:r>
              <a:rPr lang="en-US" sz="2100" dirty="0"/>
              <a:t>relationship between </a:t>
            </a:r>
            <a:r>
              <a:rPr lang="en-US" sz="2100" dirty="0" smtClean="0"/>
              <a:t>lateral </a:t>
            </a:r>
            <a:r>
              <a:rPr lang="en-US" sz="2100" dirty="0"/>
              <a:t>anthropometric </a:t>
            </a:r>
            <a:r>
              <a:rPr lang="en-US" sz="2100" dirty="0" smtClean="0"/>
              <a:t>and radiographic measures was </a:t>
            </a:r>
            <a:r>
              <a:rPr lang="en-US" sz="2100" dirty="0"/>
              <a:t>assessed with the </a:t>
            </a:r>
            <a:r>
              <a:rPr lang="en-US" sz="2100" dirty="0" smtClean="0"/>
              <a:t>mean of the differences.</a:t>
            </a:r>
            <a:endParaRPr lang="en-US" sz="2100" dirty="0"/>
          </a:p>
          <a:p>
            <a:pPr marL="742950" lvl="1" indent="-285750">
              <a:buFont typeface="Arial"/>
              <a:buChar char="•"/>
            </a:pPr>
            <a:endParaRPr lang="es-ES" sz="1400" dirty="0" smtClean="0"/>
          </a:p>
          <a:p>
            <a:pPr marL="285750" indent="-285750">
              <a:buFont typeface="Arial"/>
              <a:buChar char="•"/>
            </a:pPr>
            <a:endParaRPr lang="es-ES" sz="1800" dirty="0" smtClean="0"/>
          </a:p>
          <a:p>
            <a:pPr marL="285750" indent="-285750">
              <a:buFont typeface="Arial"/>
              <a:buChar char="•"/>
            </a:pPr>
            <a:endParaRPr lang="es-ES" sz="1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endParaRPr lang="es-ES" sz="1800" dirty="0" smtClean="0"/>
          </a:p>
        </p:txBody>
      </p:sp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Humnst777 BT" pitchFamily="34" charset="0"/>
              </a:rPr>
              <a:t>Results</a:t>
            </a:r>
            <a:r>
              <a:rPr lang="es-ES" sz="2000" b="1" dirty="0" smtClean="0">
                <a:latin typeface="Humnst777 BT" pitchFamily="34" charset="0"/>
              </a:rPr>
              <a:t> (I)</a:t>
            </a:r>
            <a:endParaRPr lang="es-ES" sz="2000" b="1" dirty="0">
              <a:latin typeface="Humnst777 BT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14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27755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System architecture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7972452" cy="4279916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 b="1" dirty="0" err="1" smtClean="0"/>
              <a:t>Validation</a:t>
            </a:r>
            <a:endParaRPr lang="es-ES" sz="2000" b="1" dirty="0"/>
          </a:p>
          <a:p>
            <a:pPr marL="742950" lvl="1" indent="-285750">
              <a:buFont typeface="Arial"/>
              <a:buChar char="•"/>
            </a:pPr>
            <a:r>
              <a:rPr lang="en-US" sz="1800" b="1" dirty="0"/>
              <a:t>AVV</a:t>
            </a:r>
            <a:r>
              <a:rPr lang="en-US" sz="1800" dirty="0"/>
              <a:t> correspond to the average absolute </a:t>
            </a:r>
            <a:r>
              <a:rPr lang="en-US" sz="1800" dirty="0" smtClean="0"/>
              <a:t>value</a:t>
            </a:r>
            <a:endParaRPr lang="en-US" sz="1800" dirty="0"/>
          </a:p>
          <a:p>
            <a:pPr marL="742950" lvl="1" indent="-285750">
              <a:buFont typeface="Arial"/>
              <a:buChar char="•"/>
            </a:pPr>
            <a:r>
              <a:rPr lang="en-US" sz="1800" dirty="0"/>
              <a:t>’</a:t>
            </a:r>
            <a:r>
              <a:rPr lang="en-US" sz="1800" b="1" dirty="0"/>
              <a:t>◦</a:t>
            </a:r>
            <a:r>
              <a:rPr lang="en-US" sz="1800" dirty="0"/>
              <a:t>’ </a:t>
            </a:r>
            <a:r>
              <a:rPr lang="en-US" sz="1800" dirty="0" smtClean="0"/>
              <a:t>corresponds </a:t>
            </a:r>
            <a:r>
              <a:rPr lang="en-US" sz="1800" dirty="0"/>
              <a:t>to the degree</a:t>
            </a:r>
            <a:r>
              <a:rPr lang="en-US" sz="1800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b="1" dirty="0" smtClean="0"/>
              <a:t>SPA</a:t>
            </a:r>
          </a:p>
          <a:p>
            <a:pPr marL="742950" lvl="1" indent="-285750">
              <a:buFont typeface="Arial"/>
              <a:buChar char="•"/>
            </a:pPr>
            <a:endParaRPr lang="en-US" sz="1800" dirty="0"/>
          </a:p>
          <a:p>
            <a:pPr marL="742950" lvl="1" indent="-285750">
              <a:buFont typeface="Arial"/>
              <a:buChar char="•"/>
            </a:pPr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endParaRPr lang="en-US" sz="1800" dirty="0"/>
          </a:p>
          <a:p>
            <a:pPr marL="742950" lvl="1" indent="-285750">
              <a:buFont typeface="Arial"/>
              <a:buChar char="•"/>
            </a:pPr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endParaRPr lang="en-US" sz="1800" dirty="0"/>
          </a:p>
          <a:p>
            <a:pPr marL="742950" lvl="1" indent="-285750">
              <a:buFont typeface="Arial"/>
              <a:buChar char="•"/>
            </a:pPr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endParaRPr lang="en-US" sz="1800" dirty="0"/>
          </a:p>
          <a:p>
            <a:pPr marL="742950" lvl="1" indent="-285750">
              <a:buFont typeface="Arial"/>
              <a:buChar char="•"/>
            </a:pPr>
            <a:endParaRPr lang="en-US" sz="1800" dirty="0" smtClean="0"/>
          </a:p>
          <a:p>
            <a:pPr lvl="1"/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s-ES" sz="1800" dirty="0"/>
          </a:p>
        </p:txBody>
      </p:sp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Humnst777 BT" pitchFamily="34" charset="0"/>
              </a:rPr>
              <a:t>Results</a:t>
            </a:r>
            <a:r>
              <a:rPr lang="es-ES" sz="2000" b="1" dirty="0" smtClean="0">
                <a:latin typeface="Humnst777 BT" pitchFamily="34" charset="0"/>
              </a:rPr>
              <a:t> (III)</a:t>
            </a:r>
            <a:endParaRPr lang="es-ES" sz="2000" b="1" dirty="0">
              <a:latin typeface="Humnst777 BT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-2" b="32904"/>
          <a:stretch/>
        </p:blipFill>
        <p:spPr bwMode="auto">
          <a:xfrm>
            <a:off x="2699792" y="2673120"/>
            <a:ext cx="3690829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14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69540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System architecture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7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7972452" cy="4279916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 b="1" dirty="0" err="1" smtClean="0"/>
              <a:t>Validation</a:t>
            </a:r>
            <a:endParaRPr lang="es-ES" sz="2000" b="1" dirty="0"/>
          </a:p>
          <a:p>
            <a:pPr marL="742950" lvl="1" indent="-285750">
              <a:buFont typeface="Arial"/>
              <a:buChar char="•"/>
            </a:pPr>
            <a:r>
              <a:rPr lang="en-US" sz="1800" b="1" dirty="0" smtClean="0"/>
              <a:t>SP</a:t>
            </a:r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endParaRPr lang="en-US" sz="1800" b="1" dirty="0" smtClean="0"/>
          </a:p>
          <a:p>
            <a:pPr marL="742950" lvl="1" indent="-285750">
              <a:buFont typeface="Arial"/>
              <a:buChar char="•"/>
            </a:pPr>
            <a:endParaRPr lang="en-US" sz="1800" dirty="0"/>
          </a:p>
          <a:p>
            <a:pPr marL="742950" lvl="1" indent="-285750">
              <a:buFont typeface="Arial"/>
              <a:buChar char="•"/>
            </a:pPr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endParaRPr lang="en-US" sz="1800" dirty="0"/>
          </a:p>
          <a:p>
            <a:pPr marL="742950" lvl="1" indent="-285750">
              <a:buFont typeface="Arial"/>
              <a:buChar char="•"/>
            </a:pPr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endParaRPr lang="en-US" sz="1800" dirty="0"/>
          </a:p>
          <a:p>
            <a:pPr marL="742950" lvl="1" indent="-285750">
              <a:buFont typeface="Arial"/>
              <a:buChar char="•"/>
            </a:pPr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endParaRPr lang="en-US" sz="1800" dirty="0"/>
          </a:p>
          <a:p>
            <a:pPr marL="742950" lvl="1" indent="-285750">
              <a:buFont typeface="Arial"/>
              <a:buChar char="•"/>
            </a:pPr>
            <a:endParaRPr lang="en-US" sz="1800" dirty="0" smtClean="0"/>
          </a:p>
          <a:p>
            <a:pPr lvl="1"/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s-ES" sz="1800" dirty="0"/>
          </a:p>
        </p:txBody>
      </p:sp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Humnst777 BT" pitchFamily="34" charset="0"/>
              </a:rPr>
              <a:t>Results</a:t>
            </a:r>
            <a:r>
              <a:rPr lang="es-ES" sz="2000" b="1" dirty="0" smtClean="0">
                <a:latin typeface="Humnst777 BT" pitchFamily="34" charset="0"/>
              </a:rPr>
              <a:t> (III)</a:t>
            </a:r>
            <a:endParaRPr lang="es-ES" sz="2000" b="1" dirty="0">
              <a:latin typeface="Humnst777 BT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14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75140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System architecture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2" y="3198470"/>
            <a:ext cx="8229656" cy="181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8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Humnst777 BT" pitchFamily="34" charset="0"/>
              </a:rPr>
              <a:t>Applications</a:t>
            </a:r>
            <a:endParaRPr lang="es-ES" sz="2000" b="1" dirty="0">
              <a:latin typeface="Humnst777 BT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pic>
        <p:nvPicPr>
          <p:cNvPr id="14" name="KinectHealth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835696" y="1340768"/>
            <a:ext cx="5445224" cy="43561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15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39671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System architecture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Applications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Humnst777 BT" pitchFamily="34" charset="0"/>
              </a:rPr>
              <a:t>Conclusions</a:t>
            </a:r>
            <a:endParaRPr lang="es-ES" b="1" dirty="0">
              <a:latin typeface="Humnst777 BT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14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8103844" cy="4807436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 smtClean="0"/>
              <a:t>Semi</a:t>
            </a:r>
            <a:r>
              <a:rPr lang="en-US" sz="2000" dirty="0"/>
              <a:t>-</a:t>
            </a:r>
            <a:r>
              <a:rPr lang="en-US" sz="2000" dirty="0" smtClean="0"/>
              <a:t>automatic posture analysis </a:t>
            </a:r>
            <a:r>
              <a:rPr lang="en-US" sz="2000" dirty="0"/>
              <a:t>and range of movement estimation using </a:t>
            </a:r>
            <a:r>
              <a:rPr lang="en-US" sz="2000" b="1" dirty="0" smtClean="0"/>
              <a:t>multi-modal data (</a:t>
            </a:r>
            <a:r>
              <a:rPr lang="en-US" sz="2000" b="1" dirty="0" err="1" smtClean="0"/>
              <a:t>rgb</a:t>
            </a:r>
            <a:r>
              <a:rPr lang="en-US" sz="2000" b="1" dirty="0" smtClean="0"/>
              <a:t> + depth).</a:t>
            </a: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/>
              <a:t>Provides assistance in </a:t>
            </a:r>
            <a:r>
              <a:rPr lang="en-US" sz="2000" dirty="0"/>
              <a:t>the </a:t>
            </a:r>
            <a:r>
              <a:rPr lang="en-US" sz="2000" b="1" dirty="0" smtClean="0"/>
              <a:t>posture reeducation task</a:t>
            </a:r>
            <a:r>
              <a:rPr lang="en-US" sz="2000" dirty="0" smtClean="0"/>
              <a:t> </a:t>
            </a:r>
            <a:r>
              <a:rPr lang="en-US" sz="2000" dirty="0"/>
              <a:t>to </a:t>
            </a:r>
            <a:r>
              <a:rPr lang="en-US" sz="2000" b="1" dirty="0"/>
              <a:t>prevent and treat</a:t>
            </a:r>
            <a:r>
              <a:rPr lang="en-US" sz="2000" dirty="0"/>
              <a:t> </a:t>
            </a:r>
            <a:r>
              <a:rPr lang="en-US" sz="2000" dirty="0" smtClean="0"/>
              <a:t>MSDs. </a:t>
            </a:r>
          </a:p>
          <a:p>
            <a:pPr marL="285750" indent="-285750" algn="just">
              <a:buFont typeface="Arial"/>
              <a:buChar char="•"/>
            </a:pP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/>
              <a:t>Gaussian noise is removed and depth map is reconstruct as a </a:t>
            </a:r>
            <a:r>
              <a:rPr lang="en-US" sz="2000" b="1" dirty="0" smtClean="0"/>
              <a:t>preprocessing step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000" dirty="0" err="1"/>
              <a:t>K</a:t>
            </a:r>
            <a:r>
              <a:rPr lang="en-US" sz="2000" dirty="0" err="1" smtClean="0"/>
              <a:t>eypoints</a:t>
            </a:r>
            <a:r>
              <a:rPr lang="en-US" sz="2000" dirty="0" smtClean="0"/>
              <a:t> defined by the physician are matched using </a:t>
            </a:r>
            <a:r>
              <a:rPr lang="en-US" sz="2000" dirty="0"/>
              <a:t>a </a:t>
            </a:r>
            <a:r>
              <a:rPr lang="en-US" sz="2000" b="1" dirty="0"/>
              <a:t>novel </a:t>
            </a:r>
            <a:r>
              <a:rPr lang="en-US" sz="2000" b="1" dirty="0" smtClean="0"/>
              <a:t>point</a:t>
            </a:r>
            <a:r>
              <a:rPr lang="en-US" sz="2000" b="1" dirty="0"/>
              <a:t>-to</a:t>
            </a:r>
            <a:r>
              <a:rPr lang="en-US" sz="2000" b="1" dirty="0" smtClean="0"/>
              <a:t>-point </a:t>
            </a:r>
            <a:r>
              <a:rPr lang="en-US" sz="2000" b="1" dirty="0"/>
              <a:t>fitting </a:t>
            </a:r>
            <a:r>
              <a:rPr lang="en-US" sz="2000" b="1" dirty="0" smtClean="0"/>
              <a:t>procedure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000" b="1" dirty="0"/>
              <a:t>H</a:t>
            </a:r>
            <a:r>
              <a:rPr lang="en-US" sz="2000" b="1" dirty="0" smtClean="0"/>
              <a:t>igh </a:t>
            </a:r>
            <a:r>
              <a:rPr lang="en-US" sz="2000" b="1" dirty="0"/>
              <a:t>precision</a:t>
            </a:r>
            <a:r>
              <a:rPr lang="en-US" sz="2000" dirty="0"/>
              <a:t> in terms of </a:t>
            </a:r>
            <a:r>
              <a:rPr lang="en-US" sz="2000" b="1" dirty="0"/>
              <a:t>distance</a:t>
            </a:r>
            <a:r>
              <a:rPr lang="en-US" sz="2000" dirty="0"/>
              <a:t>, </a:t>
            </a:r>
            <a:r>
              <a:rPr lang="en-US" sz="2000" b="1" dirty="0"/>
              <a:t>degree</a:t>
            </a:r>
            <a:r>
              <a:rPr lang="en-US" sz="2000" dirty="0"/>
              <a:t>, and </a:t>
            </a:r>
            <a:r>
              <a:rPr lang="en-US" sz="2000" b="1" dirty="0"/>
              <a:t>range of </a:t>
            </a:r>
            <a:r>
              <a:rPr lang="en-US" sz="2000" b="1" dirty="0" smtClean="0"/>
              <a:t>movement </a:t>
            </a:r>
            <a:r>
              <a:rPr lang="en-US" sz="2000" dirty="0"/>
              <a:t>estimation. </a:t>
            </a: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000" b="1" dirty="0"/>
              <a:t>C</a:t>
            </a:r>
            <a:r>
              <a:rPr lang="en-US" sz="2000" b="1" dirty="0" smtClean="0"/>
              <a:t>linical specialists</a:t>
            </a:r>
            <a:r>
              <a:rPr lang="en-US" sz="2000" dirty="0" smtClean="0"/>
              <a:t> supports its inclusion in </a:t>
            </a:r>
            <a:r>
              <a:rPr lang="en-US" sz="2000" dirty="0"/>
              <a:t>the </a:t>
            </a:r>
            <a:r>
              <a:rPr lang="en-US" sz="2000" b="1" dirty="0"/>
              <a:t>clinical routine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endParaRPr lang="en-US" dirty="0"/>
          </a:p>
          <a:p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30031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System architecture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Conclusions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gradado 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78101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46598" y="430529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Miguel Reyes, Albert </a:t>
            </a:r>
            <a:r>
              <a:rPr lang="es-ES" sz="2000" dirty="0" err="1" smtClean="0"/>
              <a:t>Clapés</a:t>
            </a:r>
            <a:r>
              <a:rPr lang="es-ES" sz="2000" dirty="0" smtClean="0"/>
              <a:t>, Luis Felipe Mejía, José Ramírez, Juan R. Revilla, and Sergio Escalera</a:t>
            </a:r>
            <a:endParaRPr lang="es-ES" sz="1600" dirty="0">
              <a:latin typeface="Humnst777 BT" pitchFamily="34" charset="0"/>
            </a:endParaRPr>
          </a:p>
        </p:txBody>
      </p:sp>
      <p:pic>
        <p:nvPicPr>
          <p:cNvPr id="7" name="6 Imagen" descr="logo-gran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42918"/>
            <a:ext cx="1628775" cy="952500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429124" y="3143248"/>
            <a:ext cx="3043230" cy="1839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3174590" y="2636912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/>
              <a:t>Thank</a:t>
            </a:r>
            <a:r>
              <a:rPr lang="es-ES" sz="3200" b="1" dirty="0" err="1"/>
              <a:t>s</a:t>
            </a:r>
            <a:endParaRPr lang="es-ES" sz="3200" b="1" dirty="0">
              <a:latin typeface="Humnst777 BT" pitchFamily="34" charset="0"/>
            </a:endParaRPr>
          </a:p>
        </p:txBody>
      </p:sp>
      <p:sp>
        <p:nvSpPr>
          <p:cNvPr id="13" name="13 Rectángulo"/>
          <p:cNvSpPr/>
          <p:nvPr/>
        </p:nvSpPr>
        <p:spPr>
          <a:xfrm>
            <a:off x="251520" y="1700808"/>
            <a:ext cx="20441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Human Pose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R</a:t>
            </a:r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ecovery </a:t>
            </a:r>
          </a:p>
          <a:p>
            <a:pPr algn="ctr"/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and Behavior Analysis</a:t>
            </a:r>
          </a:p>
          <a:p>
            <a:pPr algn="ctr"/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group</a:t>
            </a:r>
            <a:endParaRPr lang="es-ES" sz="1400" u="sng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sp>
        <p:nvSpPr>
          <p:cNvPr id="15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997" y="4293096"/>
            <a:ext cx="103499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532" y="5542681"/>
            <a:ext cx="1691924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29" name="2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Humnst777 BT" pitchFamily="34" charset="0"/>
              </a:rPr>
              <a:t>Index</a:t>
            </a:r>
            <a:endParaRPr lang="es-ES" b="1" dirty="0">
              <a:latin typeface="Humnst777 BT" pitchFamily="34" charset="0"/>
            </a:endParaRPr>
          </a:p>
        </p:txBody>
      </p:sp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28596" y="1285860"/>
            <a:ext cx="8175852" cy="47354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dirty="0" err="1" smtClean="0">
                <a:latin typeface="Calibri"/>
                <a:cs typeface="Calibri"/>
              </a:rPr>
              <a:t>Motivation</a:t>
            </a:r>
            <a:endParaRPr lang="es-ES" sz="28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/>
              <a:t>System</a:t>
            </a:r>
            <a:r>
              <a:rPr lang="es-ES" sz="2800" dirty="0" smtClean="0"/>
              <a:t> </a:t>
            </a:r>
            <a:r>
              <a:rPr lang="es-ES" sz="2800" dirty="0" err="1" smtClean="0"/>
              <a:t>Architecture</a:t>
            </a:r>
            <a:endParaRPr lang="es-ES" sz="2800" dirty="0" smtClean="0"/>
          </a:p>
          <a:p>
            <a:pPr lvl="1"/>
            <a:r>
              <a:rPr lang="es-ES" sz="2400" dirty="0" err="1" smtClean="0"/>
              <a:t>Static</a:t>
            </a:r>
            <a:r>
              <a:rPr lang="es-ES" sz="2400" dirty="0" smtClean="0"/>
              <a:t> </a:t>
            </a:r>
            <a:r>
              <a:rPr lang="es-ES" sz="2400" dirty="0" err="1" smtClean="0"/>
              <a:t>posture</a:t>
            </a:r>
            <a:r>
              <a:rPr lang="es-ES" sz="2400" dirty="0" smtClean="0"/>
              <a:t> (SP) </a:t>
            </a:r>
            <a:r>
              <a:rPr lang="es-ES" sz="2400" dirty="0" err="1" smtClean="0"/>
              <a:t>analysis</a:t>
            </a:r>
            <a:endParaRPr lang="es-ES" sz="2400" dirty="0" smtClean="0"/>
          </a:p>
          <a:p>
            <a:pPr lvl="2"/>
            <a:r>
              <a:rPr lang="es-ES" sz="2000" dirty="0" smtClean="0"/>
              <a:t>Data </a:t>
            </a:r>
            <a:r>
              <a:rPr lang="es-ES" sz="2000" dirty="0" err="1" smtClean="0"/>
              <a:t>alignment</a:t>
            </a:r>
            <a:r>
              <a:rPr lang="es-ES" sz="2000" dirty="0" smtClean="0"/>
              <a:t> and </a:t>
            </a:r>
            <a:r>
              <a:rPr lang="es-ES" sz="2000" dirty="0" err="1" smtClean="0"/>
              <a:t>noise</a:t>
            </a:r>
            <a:r>
              <a:rPr lang="es-ES" sz="2000" dirty="0" smtClean="0"/>
              <a:t> </a:t>
            </a:r>
            <a:r>
              <a:rPr lang="es-ES" sz="2000" dirty="0" err="1" smtClean="0"/>
              <a:t>removal</a:t>
            </a:r>
            <a:endParaRPr lang="es-ES" sz="2000" dirty="0" smtClean="0"/>
          </a:p>
          <a:p>
            <a:pPr lvl="2"/>
            <a:r>
              <a:rPr lang="es-ES" sz="2000" dirty="0" err="1" smtClean="0"/>
              <a:t>Matching</a:t>
            </a:r>
            <a:r>
              <a:rPr lang="es-ES" sz="2000" dirty="0" smtClean="0"/>
              <a:t> </a:t>
            </a:r>
            <a:r>
              <a:rPr lang="es-ES" sz="2000" dirty="0" err="1" smtClean="0"/>
              <a:t>protocol</a:t>
            </a:r>
            <a:endParaRPr lang="es-ES" sz="2000" dirty="0" smtClean="0"/>
          </a:p>
          <a:p>
            <a:pPr lvl="1"/>
            <a:r>
              <a:rPr lang="es-ES" sz="2400" dirty="0" err="1" smtClean="0"/>
              <a:t>Spine</a:t>
            </a:r>
            <a:r>
              <a:rPr lang="es-ES" sz="2400" dirty="0" smtClean="0"/>
              <a:t> </a:t>
            </a:r>
            <a:r>
              <a:rPr lang="es-ES" sz="2400" dirty="0" err="1" smtClean="0"/>
              <a:t>curvature</a:t>
            </a:r>
            <a:r>
              <a:rPr lang="es-ES" sz="2400" dirty="0" smtClean="0"/>
              <a:t> </a:t>
            </a:r>
            <a:r>
              <a:rPr lang="es-ES" sz="2400" dirty="0"/>
              <a:t>(</a:t>
            </a:r>
            <a:r>
              <a:rPr lang="es-ES" sz="2400" dirty="0" smtClean="0"/>
              <a:t>SC) </a:t>
            </a:r>
            <a:r>
              <a:rPr lang="es-ES" sz="2400" dirty="0" err="1" smtClean="0"/>
              <a:t>analysis</a:t>
            </a:r>
            <a:endParaRPr lang="es-ES" sz="2400" dirty="0" smtClean="0"/>
          </a:p>
          <a:p>
            <a:pPr lvl="1"/>
            <a:r>
              <a:rPr lang="es-ES" sz="2400" dirty="0" err="1" smtClean="0"/>
              <a:t>Range</a:t>
            </a:r>
            <a:r>
              <a:rPr lang="es-ES" sz="2400" dirty="0" smtClean="0"/>
              <a:t> of </a:t>
            </a:r>
            <a:r>
              <a:rPr lang="es-ES" sz="2400" dirty="0" err="1" smtClean="0"/>
              <a:t>movement</a:t>
            </a:r>
            <a:r>
              <a:rPr lang="es-ES" sz="2400" dirty="0" smtClean="0"/>
              <a:t> (</a:t>
            </a:r>
            <a:r>
              <a:rPr lang="es-ES" sz="2400" dirty="0" err="1" smtClean="0"/>
              <a:t>RoM</a:t>
            </a:r>
            <a:r>
              <a:rPr lang="es-ES" sz="2400" dirty="0" smtClean="0"/>
              <a:t>) </a:t>
            </a:r>
            <a:r>
              <a:rPr lang="es-ES" sz="2400" dirty="0" err="1" smtClean="0"/>
              <a:t>estimation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/>
              <a:t>Results</a:t>
            </a: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/>
              <a:t>Applications</a:t>
            </a: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/>
              <a:t>Conclusions</a:t>
            </a:r>
            <a:endParaRPr lang="es-ES" sz="2800" dirty="0" smtClean="0"/>
          </a:p>
          <a:p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829048" cy="4353347"/>
          </a:xfrm>
        </p:spPr>
        <p:txBody>
          <a:bodyPr>
            <a:norm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1800" b="1" dirty="0" smtClean="0"/>
              <a:t>80% of </a:t>
            </a:r>
            <a:r>
              <a:rPr lang="es-ES" sz="1800" b="1" dirty="0" err="1" smtClean="0"/>
              <a:t>the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world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population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affected</a:t>
            </a:r>
            <a:r>
              <a:rPr lang="es-ES" sz="1800" dirty="0" smtClean="0"/>
              <a:t> of </a:t>
            </a:r>
            <a:r>
              <a:rPr lang="es-ES" sz="1800" b="1" dirty="0" smtClean="0"/>
              <a:t>back </a:t>
            </a:r>
            <a:r>
              <a:rPr lang="es-ES" sz="1800" b="1" dirty="0" err="1" smtClean="0"/>
              <a:t>pain</a:t>
            </a:r>
            <a:r>
              <a:rPr lang="es-ES" sz="1800" dirty="0" smtClean="0"/>
              <a:t> </a:t>
            </a:r>
            <a:r>
              <a:rPr lang="es-ES" sz="1800" dirty="0" err="1" smtClean="0"/>
              <a:t>during</a:t>
            </a:r>
            <a:r>
              <a:rPr lang="es-ES" sz="1800" dirty="0" smtClean="0"/>
              <a:t> </a:t>
            </a:r>
            <a:r>
              <a:rPr lang="es-ES" sz="1800" dirty="0" err="1" smtClean="0"/>
              <a:t>his</a:t>
            </a:r>
            <a:r>
              <a:rPr lang="es-ES" sz="1800" dirty="0" smtClean="0"/>
              <a:t> </a:t>
            </a:r>
            <a:r>
              <a:rPr lang="es-ES" sz="1800" dirty="0" err="1" smtClean="0"/>
              <a:t>life</a:t>
            </a:r>
            <a:r>
              <a:rPr lang="es-ES" sz="1800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s-ES" sz="1800" dirty="0" err="1" smtClean="0"/>
              <a:t>Many</a:t>
            </a:r>
            <a:r>
              <a:rPr lang="es-ES" sz="1800" dirty="0" smtClean="0"/>
              <a:t> </a:t>
            </a:r>
            <a:r>
              <a:rPr lang="es-ES" sz="1800" dirty="0" err="1" smtClean="0"/>
              <a:t>current</a:t>
            </a:r>
            <a:r>
              <a:rPr lang="es-ES" sz="1800" dirty="0" smtClean="0"/>
              <a:t> </a:t>
            </a:r>
            <a:r>
              <a:rPr lang="es-ES" sz="1800" dirty="0" err="1" smtClean="0"/>
              <a:t>practices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analyze</a:t>
            </a:r>
            <a:r>
              <a:rPr lang="es-ES" sz="1800" dirty="0" smtClean="0"/>
              <a:t> back </a:t>
            </a:r>
            <a:r>
              <a:rPr lang="es-ES" sz="1800" dirty="0" err="1" smtClean="0"/>
              <a:t>problems</a:t>
            </a:r>
            <a:r>
              <a:rPr lang="es-ES" sz="1800" dirty="0" smtClean="0"/>
              <a:t> are </a:t>
            </a:r>
            <a:r>
              <a:rPr lang="es-ES" sz="1800" dirty="0" err="1" smtClean="0"/>
              <a:t>expensive</a:t>
            </a:r>
            <a:r>
              <a:rPr lang="es-ES" sz="1800" dirty="0" smtClean="0"/>
              <a:t>, </a:t>
            </a:r>
            <a:r>
              <a:rPr lang="es-ES" sz="1800" dirty="0" err="1" smtClean="0"/>
              <a:t>subjective</a:t>
            </a:r>
            <a:r>
              <a:rPr lang="es-ES" sz="1800" dirty="0" smtClean="0"/>
              <a:t>, and </a:t>
            </a:r>
            <a:r>
              <a:rPr lang="es-ES" sz="1800" dirty="0" err="1" smtClean="0"/>
              <a:t>invasive</a:t>
            </a:r>
            <a:r>
              <a:rPr lang="es-ES" sz="1800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ES" sz="1800" dirty="0"/>
          </a:p>
          <a:p>
            <a:pPr marL="285750" indent="-285750" algn="just">
              <a:buFont typeface="Arial"/>
              <a:buChar char="•"/>
            </a:pPr>
            <a:r>
              <a:rPr lang="en-US" sz="1800" dirty="0" smtClean="0"/>
              <a:t>A </a:t>
            </a:r>
            <a:r>
              <a:rPr lang="en-US" sz="1800" b="1" dirty="0"/>
              <a:t>novel tool</a:t>
            </a:r>
            <a:r>
              <a:rPr lang="en-US" sz="1800" dirty="0"/>
              <a:t> for posture and range of movement estimation based on the analysis of 3D information from depth </a:t>
            </a:r>
            <a:r>
              <a:rPr lang="en-US" sz="1800" dirty="0" smtClean="0"/>
              <a:t>maps:</a:t>
            </a:r>
            <a:endParaRPr lang="es-ES" sz="1600" dirty="0" smtClean="0"/>
          </a:p>
          <a:p>
            <a:pPr marL="742950" lvl="1" indent="-285750" algn="just">
              <a:buFont typeface="Arial"/>
              <a:buChar char="•"/>
            </a:pPr>
            <a:r>
              <a:rPr lang="es-ES" sz="1600" dirty="0" err="1" smtClean="0"/>
              <a:t>Reeducating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prevent</a:t>
            </a:r>
            <a:r>
              <a:rPr lang="es-ES" sz="1600" dirty="0" smtClean="0"/>
              <a:t> </a:t>
            </a:r>
            <a:r>
              <a:rPr lang="es-ES" sz="1600" dirty="0" err="1" smtClean="0"/>
              <a:t>MSDs</a:t>
            </a:r>
            <a:r>
              <a:rPr lang="es-ES" sz="1600" dirty="0" smtClean="0"/>
              <a:t>.</a:t>
            </a:r>
          </a:p>
          <a:p>
            <a:pPr marL="742950" lvl="1" indent="-285750" algn="just">
              <a:buFont typeface="Arial"/>
              <a:buChar char="•"/>
            </a:pPr>
            <a:r>
              <a:rPr lang="es-ES" sz="1600" dirty="0" smtClean="0"/>
              <a:t>Tracking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patient’s</a:t>
            </a:r>
            <a:r>
              <a:rPr lang="es-ES" sz="1600" dirty="0" smtClean="0"/>
              <a:t> </a:t>
            </a:r>
            <a:r>
              <a:rPr lang="es-ES" sz="1600" dirty="0" err="1" smtClean="0"/>
              <a:t>evolution</a:t>
            </a:r>
            <a:r>
              <a:rPr lang="es-ES" sz="1600" dirty="0" smtClean="0"/>
              <a:t> in </a:t>
            </a:r>
            <a:r>
              <a:rPr lang="es-ES" sz="1600" dirty="0" err="1" smtClean="0"/>
              <a:t>rehab</a:t>
            </a:r>
            <a:r>
              <a:rPr lang="es-ES" sz="1600" dirty="0"/>
              <a:t>.</a:t>
            </a:r>
            <a:endParaRPr lang="es-ES" sz="1600" dirty="0" smtClean="0"/>
          </a:p>
          <a:p>
            <a:pPr marL="285750" indent="-285750">
              <a:buFont typeface="Arial"/>
              <a:buChar char="•"/>
            </a:pPr>
            <a:endParaRPr lang="es-ES" sz="1800" dirty="0" smtClean="0"/>
          </a:p>
        </p:txBody>
      </p:sp>
      <p:pic>
        <p:nvPicPr>
          <p:cNvPr id="26" name="25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Humnst777 BT" pitchFamily="34" charset="0"/>
              </a:rPr>
              <a:t>Motivation</a:t>
            </a:r>
            <a:endParaRPr lang="es-ES" b="1" dirty="0">
              <a:latin typeface="Humnst777 BT" pitchFamily="34" charset="0"/>
            </a:endParaRPr>
          </a:p>
        </p:txBody>
      </p:sp>
      <p:pic>
        <p:nvPicPr>
          <p:cNvPr id="29" name="28 Imagen" descr="degradado dia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pic>
        <p:nvPicPr>
          <p:cNvPr id="32" name="31 Imagen" descr="logo-pequeñ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276872"/>
            <a:ext cx="39588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12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Humnst777 BT" pitchFamily="34" charset="0"/>
              </a:rPr>
              <a:t>System</a:t>
            </a:r>
            <a:r>
              <a:rPr lang="es-ES" sz="2000" b="1" dirty="0" smtClean="0">
                <a:latin typeface="Humnst777 BT" pitchFamily="34" charset="0"/>
              </a:rPr>
              <a:t> </a:t>
            </a:r>
            <a:r>
              <a:rPr lang="es-ES" sz="2000" b="1" dirty="0" err="1" smtClean="0">
                <a:latin typeface="Humnst777 BT" pitchFamily="34" charset="0"/>
              </a:rPr>
              <a:t>architecture</a:t>
            </a:r>
            <a:endParaRPr lang="es-ES" sz="2000" b="1" dirty="0">
              <a:latin typeface="Humnst777 BT" pitchFamily="34" charset="0"/>
            </a:endParaRPr>
          </a:p>
        </p:txBody>
      </p:sp>
      <p:pic>
        <p:nvPicPr>
          <p:cNvPr id="29" name="28 Imagen" descr="degradado dia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pic>
        <p:nvPicPr>
          <p:cNvPr id="32" name="31 Imagen" descr="logo-pequeñ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24744"/>
            <a:ext cx="66178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11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34741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System architecture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Static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Posture</a:t>
            </a:r>
            <a:r>
              <a:rPr lang="es-ES" sz="2000" b="1" dirty="0" smtClean="0"/>
              <a:t> (SP) </a:t>
            </a:r>
            <a:r>
              <a:rPr lang="es-ES" sz="2000" b="1" dirty="0" err="1" smtClean="0"/>
              <a:t>analysis</a:t>
            </a:r>
            <a:endParaRPr lang="es-ES" sz="2000" b="1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5726" y="1680567"/>
            <a:ext cx="4846754" cy="390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4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682" y="1363989"/>
            <a:ext cx="331236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b="1" dirty="0" err="1"/>
              <a:t>keypoints</a:t>
            </a:r>
            <a:r>
              <a:rPr lang="en-US" dirty="0"/>
              <a:t> are manually set from RGB data displayed in the screen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The relations (three-dimensional measurements) are established among the </a:t>
            </a:r>
            <a:r>
              <a:rPr lang="en-US" b="1" dirty="0" err="1"/>
              <a:t>keypoints</a:t>
            </a:r>
            <a:r>
              <a:rPr lang="en-US" dirty="0"/>
              <a:t> defined by the </a:t>
            </a:r>
            <a:r>
              <a:rPr lang="en-US" dirty="0" smtClean="0"/>
              <a:t>user.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We define a </a:t>
            </a:r>
            <a:r>
              <a:rPr lang="en-US" b="1" dirty="0" smtClean="0"/>
              <a:t>protocol </a:t>
            </a:r>
            <a:r>
              <a:rPr lang="en-US" dirty="0" smtClean="0"/>
              <a:t>as a set of </a:t>
            </a:r>
            <a:r>
              <a:rPr lang="en-US" dirty="0" err="1" smtClean="0"/>
              <a:t>keypoints</a:t>
            </a:r>
            <a:r>
              <a:rPr lang="en-US" dirty="0" smtClean="0"/>
              <a:t> and the relations among them. 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Given a new set of points, we could </a:t>
            </a:r>
            <a:r>
              <a:rPr lang="en-US" b="1" dirty="0" smtClean="0"/>
              <a:t>apply a predefined protocol</a:t>
            </a:r>
            <a:r>
              <a:rPr lang="en-US" dirty="0" smtClean="0"/>
              <a:t> or perform a </a:t>
            </a:r>
            <a:r>
              <a:rPr lang="en-US" b="1" dirty="0" smtClean="0"/>
              <a:t>free analysis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88735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System architecture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SP </a:t>
            </a:r>
            <a:r>
              <a:rPr lang="es-ES" sz="2000" b="1" dirty="0" err="1" smtClean="0"/>
              <a:t>analysis</a:t>
            </a:r>
            <a:r>
              <a:rPr lang="es-ES" sz="2000" b="1" dirty="0" smtClean="0"/>
              <a:t> : </a:t>
            </a:r>
            <a:r>
              <a:rPr lang="es-ES" sz="2000" b="1" dirty="0" err="1" smtClean="0"/>
              <a:t>Matching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protocol</a:t>
            </a:r>
            <a:endParaRPr lang="es-ES" sz="2000" b="1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89280"/>
            <a:ext cx="2994017" cy="91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0624" y="3429000"/>
            <a:ext cx="5265672" cy="93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157192"/>
            <a:ext cx="3872425" cy="76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4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34076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Sum of least squares minimization.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457183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Correspondence relaxation based on adjacency matrix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291565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Soft pre-alignment using </a:t>
            </a:r>
            <a:r>
              <a:rPr lang="en-US" i="1" dirty="0" smtClean="0"/>
              <a:t>Iterative Closest Point </a:t>
            </a:r>
            <a:r>
              <a:rPr lang="en-US" dirty="0" smtClean="0"/>
              <a:t>(ICP).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05012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System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1" dirty="0" smtClean="0"/>
                        <a:t>architecture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78500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Spine</a:t>
            </a:r>
            <a:r>
              <a:rPr lang="es-ES" sz="2000" b="1" dirty="0" smtClean="0"/>
              <a:t> </a:t>
            </a:r>
            <a:r>
              <a:rPr lang="es-ES" sz="2000" b="1" dirty="0" err="1"/>
              <a:t>C</a:t>
            </a:r>
            <a:r>
              <a:rPr lang="es-ES" sz="2000" b="1" dirty="0" err="1" smtClean="0"/>
              <a:t>urvature</a:t>
            </a:r>
            <a:r>
              <a:rPr lang="es-ES" sz="2000" b="1" dirty="0" smtClean="0"/>
              <a:t> (SC) </a:t>
            </a:r>
            <a:r>
              <a:rPr lang="es-ES" sz="2000" b="1" dirty="0" err="1" smtClean="0"/>
              <a:t>analysis</a:t>
            </a:r>
            <a:endParaRPr lang="es-ES" sz="2000" b="1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6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93531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System architecture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18" y="1352064"/>
            <a:ext cx="3307968" cy="24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50816"/>
            <a:ext cx="1639971" cy="237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9993"/>
            <a:ext cx="4167978" cy="23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78500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Spine</a:t>
            </a:r>
            <a:r>
              <a:rPr lang="es-ES" sz="2000" b="1" dirty="0" smtClean="0"/>
              <a:t> </a:t>
            </a:r>
            <a:r>
              <a:rPr lang="es-ES" sz="2000" b="1" dirty="0" err="1"/>
              <a:t>C</a:t>
            </a:r>
            <a:r>
              <a:rPr lang="es-ES" sz="2000" b="1" dirty="0" err="1" smtClean="0"/>
              <a:t>urvature</a:t>
            </a:r>
            <a:r>
              <a:rPr lang="es-ES" sz="2000" b="1" dirty="0" smtClean="0"/>
              <a:t> (SC) </a:t>
            </a:r>
            <a:r>
              <a:rPr lang="es-ES" sz="2000" b="1" dirty="0" err="1" smtClean="0"/>
              <a:t>analysis</a:t>
            </a:r>
            <a:endParaRPr lang="es-ES" sz="2000" b="1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86441" r="-3215"/>
          <a:stretch/>
        </p:blipFill>
        <p:spPr bwMode="auto">
          <a:xfrm>
            <a:off x="5940256" y="3789040"/>
            <a:ext cx="936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268760"/>
            <a:ext cx="507166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utoScreenRecorder_08 May. 23 14.57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67544" y="1484784"/>
            <a:ext cx="2713229" cy="14401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16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2608" t="-1479" r="49694" b="1479"/>
          <a:stretch/>
        </p:blipFill>
        <p:spPr bwMode="auto">
          <a:xfrm>
            <a:off x="3492208" y="3789040"/>
            <a:ext cx="2952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5301208"/>
            <a:ext cx="2808312" cy="69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10006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System architecture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3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3265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Data </a:t>
            </a:r>
            <a:r>
              <a:rPr lang="es-ES" sz="2000" b="1" dirty="0" err="1" smtClean="0"/>
              <a:t>alignment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noise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removal</a:t>
            </a:r>
            <a:endParaRPr lang="es-ES" sz="2000" b="1" dirty="0">
              <a:latin typeface="Humnst777 BT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63" y="2420888"/>
            <a:ext cx="805213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14" name="12 Rectángulo"/>
          <p:cNvSpPr/>
          <p:nvPr/>
        </p:nvSpPr>
        <p:spPr>
          <a:xfrm>
            <a:off x="2051720" y="1793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and Behavior Analysis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group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53542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Noisy depth</a:t>
            </a:r>
            <a:r>
              <a:rPr lang="en-US" dirty="0" smtClean="0"/>
              <a:t> maps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Statistical noise removal.</a:t>
            </a:r>
          </a:p>
          <a:p>
            <a:pPr marL="742950" lvl="1" indent="-285750">
              <a:buFont typeface="Arial"/>
              <a:buChar char="•"/>
            </a:pPr>
            <a:r>
              <a:rPr lang="es-ES_tradnl" dirty="0" err="1" smtClean="0"/>
              <a:t>Filling</a:t>
            </a:r>
            <a:r>
              <a:rPr lang="es-ES_tradnl" dirty="0" smtClean="0"/>
              <a:t> </a:t>
            </a:r>
            <a:r>
              <a:rPr lang="es-ES_tradnl" dirty="0" err="1" smtClean="0"/>
              <a:t>Holes</a:t>
            </a:r>
            <a:r>
              <a:rPr lang="es-ES_tradnl" dirty="0" smtClean="0"/>
              <a:t> (</a:t>
            </a:r>
            <a:r>
              <a:rPr lang="es-ES_tradnl" dirty="0" err="1" smtClean="0"/>
              <a:t>Inpaint</a:t>
            </a:r>
            <a:r>
              <a:rPr lang="es-ES_tradnl" dirty="0" smtClean="0"/>
              <a:t> </a:t>
            </a:r>
            <a:r>
              <a:rPr lang="es-ES_tradnl" dirty="0" err="1" smtClean="0"/>
              <a:t>Naive</a:t>
            </a:r>
            <a:r>
              <a:rPr lang="es-ES_tradnl" dirty="0" smtClean="0"/>
              <a:t> </a:t>
            </a:r>
            <a:r>
              <a:rPr lang="es-ES_tradnl" dirty="0" err="1" smtClean="0"/>
              <a:t>Strokes</a:t>
            </a:r>
            <a:r>
              <a:rPr lang="es-ES_tradnl" dirty="0" smtClean="0"/>
              <a:t>*).</a:t>
            </a:r>
            <a:endParaRPr lang="en-US" dirty="0" smtClean="0"/>
          </a:p>
          <a:p>
            <a:pPr lvl="1"/>
            <a:endParaRPr lang="es-ES_tradnl" dirty="0"/>
          </a:p>
          <a:p>
            <a:pPr lvl="1"/>
            <a:endParaRPr lang="es-ES_tradnl" dirty="0"/>
          </a:p>
          <a:p>
            <a:pPr lvl="1"/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594320" y="5661248"/>
            <a:ext cx="7866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M. </a:t>
            </a:r>
            <a:r>
              <a:rPr lang="en-US" baseline="30000" dirty="0" err="1"/>
              <a:t>Bertalmio</a:t>
            </a:r>
            <a:r>
              <a:rPr lang="en-US" baseline="30000" dirty="0"/>
              <a:t>, A. L. </a:t>
            </a:r>
            <a:r>
              <a:rPr lang="en-US" baseline="30000" dirty="0" err="1"/>
              <a:t>Bertozzi</a:t>
            </a:r>
            <a:r>
              <a:rPr lang="en-US" baseline="30000" dirty="0"/>
              <a:t>, G. </a:t>
            </a:r>
            <a:r>
              <a:rPr lang="en-US" baseline="30000" dirty="0" err="1"/>
              <a:t>Sapiro</a:t>
            </a:r>
            <a:r>
              <a:rPr lang="en-US" baseline="30000" dirty="0"/>
              <a:t>, ”</a:t>
            </a:r>
            <a:r>
              <a:rPr lang="en-US" baseline="30000" dirty="0" err="1"/>
              <a:t>Navier</a:t>
            </a:r>
            <a:r>
              <a:rPr lang="en-US" baseline="30000" dirty="0"/>
              <a:t>-Stokes, Fluid Dynamics, and </a:t>
            </a:r>
            <a:r>
              <a:rPr lang="en-US" baseline="30000" dirty="0" smtClean="0"/>
              <a:t>Image</a:t>
            </a:r>
            <a:r>
              <a:rPr lang="en-US" dirty="0" smtClean="0"/>
              <a:t> </a:t>
            </a:r>
            <a:r>
              <a:rPr lang="en-US" baseline="30000" dirty="0" smtClean="0"/>
              <a:t>and </a:t>
            </a:r>
            <a:r>
              <a:rPr lang="en-US" baseline="30000" dirty="0"/>
              <a:t>Video </a:t>
            </a:r>
            <a:r>
              <a:rPr lang="en-US" baseline="30000" dirty="0" err="1"/>
              <a:t>Inpainting</a:t>
            </a:r>
            <a:r>
              <a:rPr lang="en-US" baseline="30000" dirty="0"/>
              <a:t>”, Proceedings of the International Conference on Computer </a:t>
            </a:r>
            <a:r>
              <a:rPr lang="en-US" baseline="30000" dirty="0" smtClean="0"/>
              <a:t>Vision</a:t>
            </a:r>
            <a:r>
              <a:rPr lang="en-US" dirty="0" smtClean="0"/>
              <a:t> </a:t>
            </a:r>
            <a:r>
              <a:rPr lang="en-US" baseline="30000" dirty="0" smtClean="0"/>
              <a:t>and </a:t>
            </a:r>
            <a:r>
              <a:rPr lang="en-US" baseline="30000" dirty="0"/>
              <a:t>Pattern Recognition , IEEE, Dec. 2001, Kauai, HI, volume I, pp. I-355-I362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73878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1697"/>
              </p:ext>
            </p:extLst>
          </p:nvPr>
        </p:nvGraphicFramePr>
        <p:xfrm>
          <a:off x="0" y="738788"/>
          <a:ext cx="9144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System architecture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Conclusions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8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hup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hupba.potx</Template>
  <TotalTime>523</TotalTime>
  <Words>819</Words>
  <Application>Microsoft Office PowerPoint</Application>
  <PresentationFormat>On-screen Show (4:3)</PresentationFormat>
  <Paragraphs>223</Paragraphs>
  <Slides>16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plantilla hupba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</dc:creator>
  <cp:lastModifiedBy>PC</cp:lastModifiedBy>
  <cp:revision>79</cp:revision>
  <dcterms:created xsi:type="dcterms:W3CDTF">2012-08-01T22:21:53Z</dcterms:created>
  <dcterms:modified xsi:type="dcterms:W3CDTF">2012-12-01T12:05:47Z</dcterms:modified>
</cp:coreProperties>
</file>