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20"/>
  </p:notesMasterIdLst>
  <p:sldIdLst>
    <p:sldId id="256" r:id="rId2"/>
    <p:sldId id="265" r:id="rId3"/>
    <p:sldId id="267" r:id="rId4"/>
    <p:sldId id="273" r:id="rId5"/>
    <p:sldId id="269" r:id="rId6"/>
    <p:sldId id="274" r:id="rId7"/>
    <p:sldId id="271" r:id="rId8"/>
    <p:sldId id="270" r:id="rId9"/>
    <p:sldId id="281" r:id="rId10"/>
    <p:sldId id="272" r:id="rId11"/>
    <p:sldId id="283" r:id="rId12"/>
    <p:sldId id="276" r:id="rId13"/>
    <p:sldId id="277" r:id="rId14"/>
    <p:sldId id="280" r:id="rId15"/>
    <p:sldId id="284" r:id="rId16"/>
    <p:sldId id="282" r:id="rId17"/>
    <p:sldId id="279" r:id="rId18"/>
    <p:sldId id="275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 autoAdjust="0"/>
    <p:restoredTop sz="94665"/>
  </p:normalViewPr>
  <p:slideViewPr>
    <p:cSldViewPr snapToGrid="0">
      <p:cViewPr varScale="1">
        <p:scale>
          <a:sx n="107" d="100"/>
          <a:sy n="107" d="100"/>
        </p:scale>
        <p:origin x="5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6B1BA-117D-BE47-B7A1-C9296B6A4F0E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25315-6B57-1146-95E8-7855E9344DB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09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Folie kann bei Bedarf abgerufen / an den </a:t>
            </a:r>
            <a:r>
              <a:rPr lang="de-DE" dirty="0" err="1"/>
              <a:t>Beamer</a:t>
            </a:r>
            <a:r>
              <a:rPr lang="de-DE" dirty="0"/>
              <a:t> geworfen werden, sodass die Schüler*innen den Verlauf der Stunde präsent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F25315-6B57-1146-95E8-7855E9344DB4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191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501733-1DBC-6744-BFAF-1BC0CA9840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8857251-7F64-DB41-97F1-811278B6C5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53318-6548-F949-B907-8B85A2B30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7C1243-6A9C-9740-864D-B2599490D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666AFE-EAA1-4141-ADA5-419D5C8DF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6433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9EAEDD-E450-3048-97CA-A006ACE76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E1BA301-5A49-1248-9D59-910CF9DB9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9B9ECE-665B-E64D-9FC3-65E354570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19FDD6-230B-2B44-AB79-DBE8B0246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0A7D177-288B-B141-9C44-8F8DB6720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22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34ADC19-CFBF-A84D-921B-5A3895984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F1CBCCF-57F2-464F-9AE6-F6BF3F6CE1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348AA8-B40F-3D4E-A83E-23224543F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26F103-418E-3B40-95F1-44EF39403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D57E610-2F64-BC40-B9C2-6576DF0B8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015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E5C5D1-B8F1-2141-9963-E504FB7E7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9223B7-F499-7443-90D2-C785A026A8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9DBD2E-BE1B-184C-B685-E53BD833A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A1C3DDB-4D39-774C-80E5-58772E7CA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A19713-3EF1-7D45-A24F-7D4406899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40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D56988-FF79-8848-9C27-E8B0B09F9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9C13513-FED1-6141-A542-59FB3132B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8B09A69-9851-3449-A489-43AFB4B4A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AA0A09-C203-114D-ACC6-02856561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58F4A64-B23E-094B-B0C6-BD0DDF10E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13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5796FB-A92C-F640-9DC3-E1A5772C3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6BE085-8357-A14A-878C-17B857645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3339C7E-BE20-994B-908F-B3087B77F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8DD95D-85FD-284D-BB7E-B76A3AB0B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84D628E-BFB9-3049-A05B-4A8553672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D623EA3-1195-C44B-BC85-AE8999D7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620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5B6488-C24E-A140-8EE2-CBA13565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5256F61-D915-104B-908A-0E0207EAA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8DDE26-999A-1E4E-A714-2EBBABAA0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764B3F-75F6-B848-8E17-80DA4441C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DDDC6F3-4563-E946-8892-7CA2D92B0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BFBF0C2-B577-9F44-9EC8-5B4A9F368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701E749-E1F1-274B-85F1-3F7EF2CF6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3E0F02F-17E4-9A4F-A592-E8F2755B6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176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2C872B-7CA5-1C45-8AFD-3BEF1659C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53C3B86-C996-474B-8976-7D672BFE2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E0A530C-2CEC-2E43-BF49-8D8D75681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EC01D7-23F7-EB4F-AB91-DE9478CE0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250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3D1A505-58B8-284F-B966-43ADF6BD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F9FE81D-4082-0E46-8DB8-8EFABF358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9A0CAB-87F5-094D-8521-41B42354A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3713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91D3C8-E795-344E-A21E-5FD814838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351408-B560-4F44-8D7C-6F505BCE4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9E3BB03-93AA-ED44-8C90-D7205CDDD5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29F4603-839C-6444-8B77-AA8DB2F98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688E6CA-4DDF-2748-96F2-AD050DE9D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C67E40D-95D6-4A40-8238-0F8B6583C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505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ECCE2-0222-8244-882D-3CD899F8B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AEB5AC3-3229-284B-BB96-3A854E79EC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DD040C-2A6E-A449-B52E-198D05CCB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0F2A81B-AF9A-3C42-A5D2-A3E954427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52ED810-E062-C041-A128-ADF7220B7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092BC3-3141-DC42-BDB7-2ACA30DC8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72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A10C80F-AAB1-6A4F-9C86-C3265BA78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84FA430-DC0B-3C46-AA3B-6A9E8E7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A5C38F-AD2D-E746-8A41-01D2048AF1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543F1-499F-4998-9126-5BFBA1809B7B}" type="datetimeFigureOut">
              <a:rPr lang="de-DE" smtClean="0"/>
              <a:t>09.08.20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731F437-D592-1E4C-B118-B1821B72C7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522281-11E8-1940-AC84-AC5309865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A5FC9-E67E-4D19-A99A-4A8DE51189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1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5.svg"/><Relationship Id="rId3" Type="http://schemas.openxmlformats.org/officeDocument/2006/relationships/image" Target="../media/image29.svg"/><Relationship Id="rId7" Type="http://schemas.openxmlformats.org/officeDocument/2006/relationships/image" Target="../media/image27.svg"/><Relationship Id="rId12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23.svg"/><Relationship Id="rId15" Type="http://schemas.openxmlformats.org/officeDocument/2006/relationships/image" Target="../media/image11.sv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9.svg"/><Relationship Id="rId1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22.png"/><Relationship Id="rId12" Type="http://schemas.openxmlformats.org/officeDocument/2006/relationships/image" Target="../media/image9.svg"/><Relationship Id="rId2" Type="http://schemas.openxmlformats.org/officeDocument/2006/relationships/image" Target="../media/image30.pn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svg"/><Relationship Id="rId4" Type="http://schemas.openxmlformats.org/officeDocument/2006/relationships/image" Target="../media/image32.svg"/><Relationship Id="rId9" Type="http://schemas.openxmlformats.org/officeDocument/2006/relationships/image" Target="../media/image6.png"/><Relationship Id="rId14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7.svg"/><Relationship Id="rId18" Type="http://schemas.openxmlformats.org/officeDocument/2006/relationships/image" Target="../media/image10.png"/><Relationship Id="rId3" Type="http://schemas.openxmlformats.org/officeDocument/2006/relationships/image" Target="../media/image34.svg"/><Relationship Id="rId21" Type="http://schemas.openxmlformats.org/officeDocument/2006/relationships/image" Target="../media/image14.svg"/><Relationship Id="rId7" Type="http://schemas.openxmlformats.org/officeDocument/2006/relationships/image" Target="../media/image38.svg"/><Relationship Id="rId12" Type="http://schemas.openxmlformats.org/officeDocument/2006/relationships/image" Target="../media/image22.png"/><Relationship Id="rId17" Type="http://schemas.openxmlformats.org/officeDocument/2006/relationships/image" Target="../media/image9.svg"/><Relationship Id="rId2" Type="http://schemas.openxmlformats.org/officeDocument/2006/relationships/image" Target="../media/image33.png"/><Relationship Id="rId16" Type="http://schemas.openxmlformats.org/officeDocument/2006/relationships/image" Target="../media/image8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7.svg"/><Relationship Id="rId10" Type="http://schemas.openxmlformats.org/officeDocument/2006/relationships/image" Target="../media/image41.png"/><Relationship Id="rId19" Type="http://schemas.openxmlformats.org/officeDocument/2006/relationships/image" Target="../media/image11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svg"/><Relationship Id="rId18" Type="http://schemas.openxmlformats.org/officeDocument/2006/relationships/image" Target="../media/image13.png"/><Relationship Id="rId3" Type="http://schemas.openxmlformats.org/officeDocument/2006/relationships/image" Target="../media/image32.svg"/><Relationship Id="rId7" Type="http://schemas.openxmlformats.org/officeDocument/2006/relationships/image" Target="../media/image40.svg"/><Relationship Id="rId12" Type="http://schemas.openxmlformats.org/officeDocument/2006/relationships/image" Target="../media/image6.png"/><Relationship Id="rId17" Type="http://schemas.openxmlformats.org/officeDocument/2006/relationships/image" Target="../media/image11.svg"/><Relationship Id="rId2" Type="http://schemas.openxmlformats.org/officeDocument/2006/relationships/image" Target="../media/image3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27.svg"/><Relationship Id="rId5" Type="http://schemas.openxmlformats.org/officeDocument/2006/relationships/image" Target="../media/image34.svg"/><Relationship Id="rId15" Type="http://schemas.openxmlformats.org/officeDocument/2006/relationships/image" Target="../media/image44.svg"/><Relationship Id="rId10" Type="http://schemas.openxmlformats.org/officeDocument/2006/relationships/image" Target="../media/image22.png"/><Relationship Id="rId19" Type="http://schemas.openxmlformats.org/officeDocument/2006/relationships/image" Target="../media/image14.svg"/><Relationship Id="rId4" Type="http://schemas.openxmlformats.org/officeDocument/2006/relationships/image" Target="../media/image33.png"/><Relationship Id="rId9" Type="http://schemas.openxmlformats.org/officeDocument/2006/relationships/image" Target="../media/image3.svg"/><Relationship Id="rId1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11" Type="http://schemas.openxmlformats.org/officeDocument/2006/relationships/image" Target="../media/image24.png"/><Relationship Id="rId5" Type="http://schemas.openxmlformats.org/officeDocument/2006/relationships/image" Target="../media/image22.png"/><Relationship Id="rId15" Type="http://schemas.openxmlformats.org/officeDocument/2006/relationships/image" Target="../media/image10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1.svg"/><Relationship Id="rId3" Type="http://schemas.openxmlformats.org/officeDocument/2006/relationships/image" Target="../media/image46.svg"/><Relationship Id="rId7" Type="http://schemas.openxmlformats.org/officeDocument/2006/relationships/image" Target="../media/image27.svg"/><Relationship Id="rId12" Type="http://schemas.openxmlformats.org/officeDocument/2006/relationships/image" Target="../media/image1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48.svg"/><Relationship Id="rId1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50.svg"/><Relationship Id="rId7" Type="http://schemas.openxmlformats.org/officeDocument/2006/relationships/image" Target="../media/image27.svg"/><Relationship Id="rId12" Type="http://schemas.openxmlformats.org/officeDocument/2006/relationships/image" Target="../media/image1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52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53.svg"/><Relationship Id="rId5" Type="http://schemas.openxmlformats.org/officeDocument/2006/relationships/image" Target="../media/image23.svg"/><Relationship Id="rId10" Type="http://schemas.openxmlformats.org/officeDocument/2006/relationships/image" Target="../media/image10.png"/><Relationship Id="rId4" Type="http://schemas.openxmlformats.org/officeDocument/2006/relationships/image" Target="../media/image22.png"/><Relationship Id="rId9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6.sv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microsoft.com/office/2007/relationships/media" Target="../media/media1.mp4"/><Relationship Id="rId16" Type="http://schemas.openxmlformats.org/officeDocument/2006/relationships/image" Target="../media/image14.svg"/><Relationship Id="rId1" Type="http://schemas.openxmlformats.org/officeDocument/2006/relationships/video" Target="NULL" TargetMode="Externa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svg"/><Relationship Id="rId4" Type="http://schemas.openxmlformats.org/officeDocument/2006/relationships/image" Target="../media/image17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6.sv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microsoft.com/office/2007/relationships/media" Target="../media/media1.mp4"/><Relationship Id="rId16" Type="http://schemas.openxmlformats.org/officeDocument/2006/relationships/image" Target="../media/image14.svg"/><Relationship Id="rId1" Type="http://schemas.openxmlformats.org/officeDocument/2006/relationships/video" Target="NULL" TargetMode="Externa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svg"/><Relationship Id="rId4" Type="http://schemas.openxmlformats.org/officeDocument/2006/relationships/image" Target="../media/image18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image" Target="../media/image9.svg"/><Relationship Id="rId2" Type="http://schemas.openxmlformats.org/officeDocument/2006/relationships/image" Target="../media/image19.pn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svg"/><Relationship Id="rId4" Type="http://schemas.openxmlformats.org/officeDocument/2006/relationships/image" Target="../media/image21.svg"/><Relationship Id="rId9" Type="http://schemas.openxmlformats.org/officeDocument/2006/relationships/image" Target="../media/image6.png"/><Relationship Id="rId14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9.svg"/><Relationship Id="rId2" Type="http://schemas.openxmlformats.org/officeDocument/2006/relationships/image" Target="../media/image26.pn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svg"/><Relationship Id="rId4" Type="http://schemas.openxmlformats.org/officeDocument/2006/relationships/image" Target="../media/image16.svg"/><Relationship Id="rId9" Type="http://schemas.openxmlformats.org/officeDocument/2006/relationships/image" Target="../media/image6.png"/><Relationship Id="rId14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5.svg"/><Relationship Id="rId3" Type="http://schemas.openxmlformats.org/officeDocument/2006/relationships/image" Target="../media/image16.svg"/><Relationship Id="rId7" Type="http://schemas.openxmlformats.org/officeDocument/2006/relationships/image" Target="../media/image27.sv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1882D6A-F50E-4913-95FA-E6823B71DD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1" r="9091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559835A-EC4D-4414-93EF-4A2D5AC4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552" y="3091928"/>
            <a:ext cx="10747861" cy="3194572"/>
          </a:xfrm>
        </p:spPr>
        <p:txBody>
          <a:bodyPr>
            <a:normAutofit/>
          </a:bodyPr>
          <a:lstStyle/>
          <a:p>
            <a:pPr algn="l"/>
            <a:r>
              <a:rPr lang="de-DE" sz="6600" dirty="0"/>
              <a:t>Zugvögel und ihre Reiserouten</a:t>
            </a:r>
          </a:p>
        </p:txBody>
      </p:sp>
    </p:spTree>
    <p:extLst>
      <p:ext uri="{BB962C8B-B14F-4D97-AF65-F5344CB8AC3E}">
        <p14:creationId xmlns:p14="http://schemas.microsoft.com/office/powerpoint/2010/main" val="8969934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Verkehrsregeln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8F95E57-EE6D-C449-B0E3-8357CB6B7E9A}"/>
              </a:ext>
            </a:extLst>
          </p:cNvPr>
          <p:cNvSpPr/>
          <p:nvPr/>
        </p:nvSpPr>
        <p:spPr>
          <a:xfrm>
            <a:off x="2188029" y="2865382"/>
            <a:ext cx="8659586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buClr>
                <a:schemeClr val="accent6"/>
              </a:buClr>
              <a:buSzPct val="80000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Dicke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der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Linien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sollte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durchgehend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2,5cm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breit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sein.</a:t>
            </a:r>
          </a:p>
          <a:p>
            <a:pPr>
              <a:spcBef>
                <a:spcPts val="1000"/>
              </a:spcBef>
              <a:buClr>
                <a:schemeClr val="accent6"/>
              </a:buClr>
              <a:buSzPct val="80000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000"/>
              </a:spcBef>
              <a:buClr>
                <a:schemeClr val="accent6"/>
              </a:buClr>
              <a:buSzPct val="80000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Kurven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dürfen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nicht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gezeichnet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werden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9" name="Grafik 8" descr="Warnung">
            <a:extLst>
              <a:ext uri="{FF2B5EF4-FFF2-40B4-BE49-F238E27FC236}">
                <a16:creationId xmlns:a16="http://schemas.microsoft.com/office/drawing/2014/main" id="{A91EBC3C-1C8F-8946-BB6C-7E9A64B7C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472" y="3742141"/>
            <a:ext cx="914400" cy="914400"/>
          </a:xfrm>
          <a:prstGeom prst="rect">
            <a:avLst/>
          </a:prstGeom>
        </p:spPr>
      </p:pic>
      <p:pic>
        <p:nvPicPr>
          <p:cNvPr id="12" name="Grafik 11" descr="Warnung">
            <a:extLst>
              <a:ext uri="{FF2B5EF4-FFF2-40B4-BE49-F238E27FC236}">
                <a16:creationId xmlns:a16="http://schemas.microsoft.com/office/drawing/2014/main" id="{D4BA6D10-8EDA-4F41-ADFE-D5CC68A0E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472" y="2617926"/>
            <a:ext cx="914400" cy="914400"/>
          </a:xfrm>
          <a:prstGeom prst="rect">
            <a:avLst/>
          </a:prstGeom>
        </p:spPr>
      </p:pic>
      <p:pic>
        <p:nvPicPr>
          <p:cNvPr id="21" name="Inhaltsplatzhalter 5" descr="Bleistift">
            <a:extLst>
              <a:ext uri="{FF2B5EF4-FFF2-40B4-BE49-F238E27FC236}">
                <a16:creationId xmlns:a16="http://schemas.microsoft.com/office/drawing/2014/main" id="{20304DDF-E10E-BF47-BE27-1AAD2D3084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2" name="Grafik 21" descr="Kopf mit Zahnrädern">
            <a:extLst>
              <a:ext uri="{FF2B5EF4-FFF2-40B4-BE49-F238E27FC236}">
                <a16:creationId xmlns:a16="http://schemas.microsoft.com/office/drawing/2014/main" id="{619456D7-F17B-2147-B53F-2B2F2B5EE8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23" name="Grafik 22" descr="Untertitel von rechts nach links">
            <a:extLst>
              <a:ext uri="{FF2B5EF4-FFF2-40B4-BE49-F238E27FC236}">
                <a16:creationId xmlns:a16="http://schemas.microsoft.com/office/drawing/2014/main" id="{54442442-ACA4-4D4C-ABE1-DE8B30C331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4" name="Grafik 23" descr="Kundenbewertung RNL">
            <a:extLst>
              <a:ext uri="{FF2B5EF4-FFF2-40B4-BE49-F238E27FC236}">
                <a16:creationId xmlns:a16="http://schemas.microsoft.com/office/drawing/2014/main" id="{599D1E2F-7C23-CF43-8004-26B161387E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25" name="Grafik 24" descr="Wegweiser">
            <a:extLst>
              <a:ext uri="{FF2B5EF4-FFF2-40B4-BE49-F238E27FC236}">
                <a16:creationId xmlns:a16="http://schemas.microsoft.com/office/drawing/2014/main" id="{997488F8-5CB4-9549-9848-CE61C5C1BF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26" name="Grafik 25" descr="Händedruck">
            <a:extLst>
              <a:ext uri="{FF2B5EF4-FFF2-40B4-BE49-F238E27FC236}">
                <a16:creationId xmlns:a16="http://schemas.microsoft.com/office/drawing/2014/main" id="{E44A5EFD-9265-744D-8916-204B8A5C9C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51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Arbeitsschritte</a:t>
            </a:r>
          </a:p>
        </p:txBody>
      </p:sp>
      <p:pic>
        <p:nvPicPr>
          <p:cNvPr id="6" name="Inhaltsplatzhalter 5" descr="Bleistift">
            <a:extLst>
              <a:ext uri="{FF2B5EF4-FFF2-40B4-BE49-F238E27FC236}">
                <a16:creationId xmlns:a16="http://schemas.microsoft.com/office/drawing/2014/main" id="{4D7AE38A-08E2-AE40-B9B8-ED4786BFD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</p:spPr>
      </p:pic>
      <p:pic>
        <p:nvPicPr>
          <p:cNvPr id="8" name="Grafik 7" descr="Kopf mit Zahnrädern">
            <a:extLst>
              <a:ext uri="{FF2B5EF4-FFF2-40B4-BE49-F238E27FC236}">
                <a16:creationId xmlns:a16="http://schemas.microsoft.com/office/drawing/2014/main" id="{550ADD01-C61E-F148-9B1D-BA3D5FEC2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10" name="Grafik 9" descr="Untertitel von rechts nach links">
            <a:extLst>
              <a:ext uri="{FF2B5EF4-FFF2-40B4-BE49-F238E27FC236}">
                <a16:creationId xmlns:a16="http://schemas.microsoft.com/office/drawing/2014/main" id="{4E533C5C-F101-4D4A-94CB-C7450B193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14" name="Grafik 13" descr="Kundenbewertung RNL">
            <a:extLst>
              <a:ext uri="{FF2B5EF4-FFF2-40B4-BE49-F238E27FC236}">
                <a16:creationId xmlns:a16="http://schemas.microsoft.com/office/drawing/2014/main" id="{B12E67E9-50F8-754A-AB06-A9E113B725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16" name="Grafik 15" descr="Wegweiser">
            <a:extLst>
              <a:ext uri="{FF2B5EF4-FFF2-40B4-BE49-F238E27FC236}">
                <a16:creationId xmlns:a16="http://schemas.microsoft.com/office/drawing/2014/main" id="{34EA64F1-ABB7-B143-A9DE-DE87DC5E02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30" name="Grafik 29" descr="Händedruck">
            <a:extLst>
              <a:ext uri="{FF2B5EF4-FFF2-40B4-BE49-F238E27FC236}">
                <a16:creationId xmlns:a16="http://schemas.microsoft.com/office/drawing/2014/main" id="{EDF4C5F3-2D58-7448-9504-DC607FBE6B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  <p:sp>
        <p:nvSpPr>
          <p:cNvPr id="31" name="Pfeil nach rechts 30">
            <a:extLst>
              <a:ext uri="{FF2B5EF4-FFF2-40B4-BE49-F238E27FC236}">
                <a16:creationId xmlns:a16="http://schemas.microsoft.com/office/drawing/2014/main" id="{CEEEAE9D-80C5-3247-AEBE-AF84F9619574}"/>
              </a:ext>
            </a:extLst>
          </p:cNvPr>
          <p:cNvSpPr/>
          <p:nvPr/>
        </p:nvSpPr>
        <p:spPr>
          <a:xfrm>
            <a:off x="838200" y="1740427"/>
            <a:ext cx="10902043" cy="4284816"/>
          </a:xfrm>
          <a:prstGeom prst="rightArrow">
            <a:avLst>
              <a:gd name="adj1" fmla="val 64481"/>
              <a:gd name="adj2" fmla="val 57284"/>
            </a:avLst>
          </a:prstGeom>
          <a:solidFill>
            <a:schemeClr val="bg1">
              <a:lumMod val="65000"/>
            </a:schemeClr>
          </a:solidFill>
          <a:ln w="28575" cap="rnd">
            <a:solidFill>
              <a:schemeClr val="tx1">
                <a:lumMod val="95000"/>
                <a:lumOff val="5000"/>
              </a:schemeClr>
            </a:solidFill>
            <a:round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C190958-F60A-CE43-A489-78A30C83F16C}"/>
              </a:ext>
            </a:extLst>
          </p:cNvPr>
          <p:cNvSpPr/>
          <p:nvPr/>
        </p:nvSpPr>
        <p:spPr>
          <a:xfrm>
            <a:off x="9248145" y="2870461"/>
            <a:ext cx="1758453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6.Reflexion</a:t>
            </a:r>
          </a:p>
        </p:txBody>
      </p:sp>
      <p:sp>
        <p:nvSpPr>
          <p:cNvPr id="43" name="Abgerundetes Rechteck 42">
            <a:extLst>
              <a:ext uri="{FF2B5EF4-FFF2-40B4-BE49-F238E27FC236}">
                <a16:creationId xmlns:a16="http://schemas.microsoft.com/office/drawing/2014/main" id="{1184942A-0EF4-E74A-8DC7-4C9F82E05562}"/>
              </a:ext>
            </a:extLst>
          </p:cNvPr>
          <p:cNvSpPr/>
          <p:nvPr/>
        </p:nvSpPr>
        <p:spPr>
          <a:xfrm>
            <a:off x="7489691" y="2870461"/>
            <a:ext cx="1758454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5. Sicherung im Plenum</a:t>
            </a:r>
          </a:p>
        </p:txBody>
      </p:sp>
      <p:sp>
        <p:nvSpPr>
          <p:cNvPr id="44" name="Abgerundetes Rechteck 43">
            <a:extLst>
              <a:ext uri="{FF2B5EF4-FFF2-40B4-BE49-F238E27FC236}">
                <a16:creationId xmlns:a16="http://schemas.microsoft.com/office/drawing/2014/main" id="{F0FAB7A7-CD4B-E043-BC67-3E5ACE3E824F}"/>
              </a:ext>
            </a:extLst>
          </p:cNvPr>
          <p:cNvSpPr/>
          <p:nvPr/>
        </p:nvSpPr>
        <p:spPr>
          <a:xfrm>
            <a:off x="5731236" y="2870461"/>
            <a:ext cx="1758454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sz="1600" b="1" dirty="0">
                <a:solidFill>
                  <a:schemeClr val="tx1"/>
                </a:solidFill>
              </a:rPr>
              <a:t>4. Präsentation in den Experten-gruppen</a:t>
            </a:r>
          </a:p>
        </p:txBody>
      </p:sp>
      <p:sp>
        <p:nvSpPr>
          <p:cNvPr id="45" name="Abgerundetes Rechteck 44">
            <a:extLst>
              <a:ext uri="{FF2B5EF4-FFF2-40B4-BE49-F238E27FC236}">
                <a16:creationId xmlns:a16="http://schemas.microsoft.com/office/drawing/2014/main" id="{B1660D44-297A-5B48-A48B-8BB3AD9889F6}"/>
              </a:ext>
            </a:extLst>
          </p:cNvPr>
          <p:cNvSpPr/>
          <p:nvPr/>
        </p:nvSpPr>
        <p:spPr>
          <a:xfrm>
            <a:off x="3972780" y="2854132"/>
            <a:ext cx="1758455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3. Bearbeitung in den Stamm-gruppen</a:t>
            </a:r>
          </a:p>
        </p:txBody>
      </p:sp>
      <p:sp>
        <p:nvSpPr>
          <p:cNvPr id="46" name="Abgerundetes Rechteck 45">
            <a:extLst>
              <a:ext uri="{FF2B5EF4-FFF2-40B4-BE49-F238E27FC236}">
                <a16:creationId xmlns:a16="http://schemas.microsoft.com/office/drawing/2014/main" id="{234DF405-2AA6-E044-8212-7DF8486CAF33}"/>
              </a:ext>
            </a:extLst>
          </p:cNvPr>
          <p:cNvSpPr/>
          <p:nvPr/>
        </p:nvSpPr>
        <p:spPr>
          <a:xfrm>
            <a:off x="2138020" y="2854132"/>
            <a:ext cx="1834760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2. Einzelarbeit Arbeitsblatt lesen</a:t>
            </a:r>
          </a:p>
        </p:txBody>
      </p:sp>
      <p:sp>
        <p:nvSpPr>
          <p:cNvPr id="47" name="Abgerundetes Rechteck 46">
            <a:extLst>
              <a:ext uri="{FF2B5EF4-FFF2-40B4-BE49-F238E27FC236}">
                <a16:creationId xmlns:a16="http://schemas.microsoft.com/office/drawing/2014/main" id="{341489D7-7396-BF4B-8AF7-5311A398E635}"/>
              </a:ext>
            </a:extLst>
          </p:cNvPr>
          <p:cNvSpPr/>
          <p:nvPr/>
        </p:nvSpPr>
        <p:spPr>
          <a:xfrm>
            <a:off x="317015" y="2854132"/>
            <a:ext cx="1821005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1. Gruppen-einteilung</a:t>
            </a:r>
          </a:p>
        </p:txBody>
      </p:sp>
      <p:pic>
        <p:nvPicPr>
          <p:cNvPr id="48" name="Grafik 47" descr="Wegweiser">
            <a:extLst>
              <a:ext uri="{FF2B5EF4-FFF2-40B4-BE49-F238E27FC236}">
                <a16:creationId xmlns:a16="http://schemas.microsoft.com/office/drawing/2014/main" id="{F880B16B-A2E6-0247-881E-A7926AF228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1592" y="2977894"/>
            <a:ext cx="914400" cy="914400"/>
          </a:xfrm>
          <a:prstGeom prst="rect">
            <a:avLst/>
          </a:prstGeom>
        </p:spPr>
      </p:pic>
      <p:pic>
        <p:nvPicPr>
          <p:cNvPr id="49" name="Inhaltsplatzhalter 5" descr="Bleistift">
            <a:extLst>
              <a:ext uri="{FF2B5EF4-FFF2-40B4-BE49-F238E27FC236}">
                <a16:creationId xmlns:a16="http://schemas.microsoft.com/office/drawing/2014/main" id="{70C979E2-9CA4-4349-B530-BA71E571B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9205" y="2984760"/>
            <a:ext cx="914400" cy="914400"/>
          </a:xfrm>
          <a:prstGeom prst="rect">
            <a:avLst/>
          </a:prstGeom>
        </p:spPr>
      </p:pic>
      <p:pic>
        <p:nvPicPr>
          <p:cNvPr id="50" name="Inhaltsplatzhalter 5" descr="Bleistift">
            <a:extLst>
              <a:ext uri="{FF2B5EF4-FFF2-40B4-BE49-F238E27FC236}">
                <a16:creationId xmlns:a16="http://schemas.microsoft.com/office/drawing/2014/main" id="{464F3728-3A95-C149-B3A4-758A0ACD7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96973" y="2966663"/>
            <a:ext cx="914400" cy="914400"/>
          </a:xfrm>
          <a:prstGeom prst="rect">
            <a:avLst/>
          </a:prstGeom>
        </p:spPr>
      </p:pic>
      <p:pic>
        <p:nvPicPr>
          <p:cNvPr id="51" name="Grafik 50" descr="Kundenbewertung RNL">
            <a:extLst>
              <a:ext uri="{FF2B5EF4-FFF2-40B4-BE49-F238E27FC236}">
                <a16:creationId xmlns:a16="http://schemas.microsoft.com/office/drawing/2014/main" id="{627D291C-C6AC-9F49-9846-286EE1C2EA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51828" y="2966663"/>
            <a:ext cx="914400" cy="914400"/>
          </a:xfrm>
          <a:prstGeom prst="rect">
            <a:avLst/>
          </a:prstGeom>
        </p:spPr>
      </p:pic>
      <p:pic>
        <p:nvPicPr>
          <p:cNvPr id="52" name="Grafik 51" descr="Untertitel von rechts nach links">
            <a:extLst>
              <a:ext uri="{FF2B5EF4-FFF2-40B4-BE49-F238E27FC236}">
                <a16:creationId xmlns:a16="http://schemas.microsoft.com/office/drawing/2014/main" id="{3097877E-85DC-0E42-AC6E-B3575BDD8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12859" y="2985028"/>
            <a:ext cx="914400" cy="914400"/>
          </a:xfrm>
          <a:prstGeom prst="rect">
            <a:avLst/>
          </a:prstGeom>
        </p:spPr>
      </p:pic>
      <p:pic>
        <p:nvPicPr>
          <p:cNvPr id="53" name="Grafik 52" descr="Händedruck">
            <a:extLst>
              <a:ext uri="{FF2B5EF4-FFF2-40B4-BE49-F238E27FC236}">
                <a16:creationId xmlns:a16="http://schemas.microsoft.com/office/drawing/2014/main" id="{B442F097-B721-DC43-A332-A56051841D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13040" y="300663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96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Gruppeneinteilung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8EA6B42-774A-BE43-87BA-33C45A832DA2}"/>
              </a:ext>
            </a:extLst>
          </p:cNvPr>
          <p:cNvSpPr/>
          <p:nvPr/>
        </p:nvSpPr>
        <p:spPr>
          <a:xfrm>
            <a:off x="1778310" y="3385397"/>
            <a:ext cx="2166257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A Gruppe Herrmann</a:t>
            </a:r>
            <a:endParaRPr lang="de-DE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7E8926-6B29-294C-8C8C-212C516B7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868" y="3360572"/>
            <a:ext cx="1793140" cy="149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C385F684-730E-7747-BA09-9A750296A506}"/>
              </a:ext>
            </a:extLst>
          </p:cNvPr>
          <p:cNvSpPr/>
          <p:nvPr/>
        </p:nvSpPr>
        <p:spPr>
          <a:xfrm>
            <a:off x="5657503" y="3360572"/>
            <a:ext cx="2166257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B Gruppe Herrmann</a:t>
            </a:r>
            <a:endParaRPr lang="de-DE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FE925E64-F830-7246-8874-A4CED88DA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892" y="3360572"/>
            <a:ext cx="1793140" cy="149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afik 12" descr="Besprechung">
            <a:extLst>
              <a:ext uri="{FF2B5EF4-FFF2-40B4-BE49-F238E27FC236}">
                <a16:creationId xmlns:a16="http://schemas.microsoft.com/office/drawing/2014/main" id="{52B668CA-D737-AF44-9E5B-9810FB777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35980" y="1948483"/>
            <a:ext cx="914400" cy="914400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8246F79A-2A8B-9E49-8307-CD3B5B6E5D7B}"/>
              </a:ext>
            </a:extLst>
          </p:cNvPr>
          <p:cNvSpPr txBox="1"/>
          <p:nvPr/>
        </p:nvSpPr>
        <p:spPr>
          <a:xfrm>
            <a:off x="838200" y="1989418"/>
            <a:ext cx="3597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sym typeface="Wingdings" pitchFamily="2" charset="2"/>
              </a:rPr>
              <a:t></a:t>
            </a:r>
            <a:r>
              <a:rPr lang="de-DE" sz="3600" b="1" dirty="0"/>
              <a:t>Stammgruppen</a:t>
            </a:r>
          </a:p>
        </p:txBody>
      </p:sp>
      <p:pic>
        <p:nvPicPr>
          <p:cNvPr id="28" name="Inhaltsplatzhalter 5" descr="Bleistift">
            <a:extLst>
              <a:ext uri="{FF2B5EF4-FFF2-40B4-BE49-F238E27FC236}">
                <a16:creationId xmlns:a16="http://schemas.microsoft.com/office/drawing/2014/main" id="{4A4BDAB9-046E-2C48-891C-A5CD70E75F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9" name="Grafik 28" descr="Kopf mit Zahnrädern">
            <a:extLst>
              <a:ext uri="{FF2B5EF4-FFF2-40B4-BE49-F238E27FC236}">
                <a16:creationId xmlns:a16="http://schemas.microsoft.com/office/drawing/2014/main" id="{51BFBB17-7F05-6A45-B4EB-694E51E655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30" name="Grafik 29" descr="Untertitel von rechts nach links">
            <a:extLst>
              <a:ext uri="{FF2B5EF4-FFF2-40B4-BE49-F238E27FC236}">
                <a16:creationId xmlns:a16="http://schemas.microsoft.com/office/drawing/2014/main" id="{37CF15D4-65BE-D048-80BD-98475209CB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31" name="Grafik 30" descr="Kundenbewertung RNL">
            <a:extLst>
              <a:ext uri="{FF2B5EF4-FFF2-40B4-BE49-F238E27FC236}">
                <a16:creationId xmlns:a16="http://schemas.microsoft.com/office/drawing/2014/main" id="{E7A39F33-657F-6D46-A1F3-B7A35426F8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32" name="Grafik 31" descr="Wegweiser">
            <a:extLst>
              <a:ext uri="{FF2B5EF4-FFF2-40B4-BE49-F238E27FC236}">
                <a16:creationId xmlns:a16="http://schemas.microsoft.com/office/drawing/2014/main" id="{3113889F-523C-EF43-8346-F218588D3A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33" name="Grafik 32" descr="Händedruck">
            <a:extLst>
              <a:ext uri="{FF2B5EF4-FFF2-40B4-BE49-F238E27FC236}">
                <a16:creationId xmlns:a16="http://schemas.microsoft.com/office/drawing/2014/main" id="{81D7D80F-B9CA-F44C-8A8C-31A9A016EBE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EAC4CD2-768A-F84D-8B73-E8233FAD4B93}"/>
              </a:ext>
            </a:extLst>
          </p:cNvPr>
          <p:cNvSpPr txBox="1"/>
          <p:nvPr/>
        </p:nvSpPr>
        <p:spPr>
          <a:xfrm>
            <a:off x="213755" y="6492875"/>
            <a:ext cx="2959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Bild: bearbeitet nach saz74 / </a:t>
            </a:r>
            <a:r>
              <a:rPr lang="de-DE" sz="1000" dirty="0" err="1"/>
              <a:t>pixabay</a:t>
            </a:r>
            <a:r>
              <a:rPr lang="de-DE" sz="1000" dirty="0"/>
              <a:t> / </a:t>
            </a:r>
            <a:r>
              <a:rPr lang="de-DE" sz="1000" dirty="0" err="1"/>
              <a:t>Pixabay</a:t>
            </a:r>
            <a:r>
              <a:rPr lang="de-DE" sz="1000" dirty="0"/>
              <a:t>-Lizenz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553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Arbeitsphase I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5DC310C-0121-DD4E-890A-3907579C3E4A}"/>
              </a:ext>
            </a:extLst>
          </p:cNvPr>
          <p:cNvSpPr txBox="1"/>
          <p:nvPr/>
        </p:nvSpPr>
        <p:spPr>
          <a:xfrm>
            <a:off x="1332169" y="2155372"/>
            <a:ext cx="42544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Zeitwächter*in</a:t>
            </a:r>
          </a:p>
          <a:p>
            <a:endParaRPr lang="de-DE" sz="2800" dirty="0"/>
          </a:p>
          <a:p>
            <a:r>
              <a:rPr lang="de-DE" sz="2800" dirty="0"/>
              <a:t>Lautstärkewächter*in</a:t>
            </a:r>
          </a:p>
          <a:p>
            <a:endParaRPr lang="de-DE" sz="2800" dirty="0"/>
          </a:p>
          <a:p>
            <a:r>
              <a:rPr lang="de-DE" sz="2800" dirty="0"/>
              <a:t>Programmierkoordinator*in</a:t>
            </a:r>
          </a:p>
          <a:p>
            <a:endParaRPr lang="de-DE" sz="2800" dirty="0"/>
          </a:p>
          <a:p>
            <a:r>
              <a:rPr lang="de-DE" sz="2800" dirty="0"/>
              <a:t>Zeichner*in</a:t>
            </a:r>
          </a:p>
        </p:txBody>
      </p:sp>
      <p:pic>
        <p:nvPicPr>
          <p:cNvPr id="9" name="Grafik 8" descr="Sanduhr">
            <a:extLst>
              <a:ext uri="{FF2B5EF4-FFF2-40B4-BE49-F238E27FC236}">
                <a16:creationId xmlns:a16="http://schemas.microsoft.com/office/drawing/2014/main" id="{167F4B29-79AD-0240-8E34-56721E9E3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8349" y="1985645"/>
            <a:ext cx="799702" cy="799702"/>
          </a:xfrm>
          <a:prstGeom prst="rect">
            <a:avLst/>
          </a:prstGeom>
        </p:spPr>
      </p:pic>
      <p:pic>
        <p:nvPicPr>
          <p:cNvPr id="12" name="Grafik 11" descr="Volume">
            <a:extLst>
              <a:ext uri="{FF2B5EF4-FFF2-40B4-BE49-F238E27FC236}">
                <a16:creationId xmlns:a16="http://schemas.microsoft.com/office/drawing/2014/main" id="{A20376D8-3AE3-144B-BE7F-8272A3FDB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2467" y="2802727"/>
            <a:ext cx="914400" cy="914400"/>
          </a:xfrm>
          <a:prstGeom prst="rect">
            <a:avLst/>
          </a:prstGeom>
        </p:spPr>
      </p:pic>
      <p:pic>
        <p:nvPicPr>
          <p:cNvPr id="15" name="Grafik 14" descr="Programmierer">
            <a:extLst>
              <a:ext uri="{FF2B5EF4-FFF2-40B4-BE49-F238E27FC236}">
                <a16:creationId xmlns:a16="http://schemas.microsoft.com/office/drawing/2014/main" id="{28EF6606-CC15-2D4C-A5F4-C15B058E77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1000" y="3615454"/>
            <a:ext cx="914400" cy="914400"/>
          </a:xfrm>
          <a:prstGeom prst="rect">
            <a:avLst/>
          </a:prstGeom>
        </p:spPr>
      </p:pic>
      <p:pic>
        <p:nvPicPr>
          <p:cNvPr id="18" name="Grafik 17" descr="Pinsel">
            <a:extLst>
              <a:ext uri="{FF2B5EF4-FFF2-40B4-BE49-F238E27FC236}">
                <a16:creationId xmlns:a16="http://schemas.microsoft.com/office/drawing/2014/main" id="{8084CC45-9E95-504D-8F23-E635DDCE59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0710" y="4547234"/>
            <a:ext cx="914400" cy="914400"/>
          </a:xfrm>
          <a:prstGeom prst="rect">
            <a:avLst/>
          </a:prstGeom>
        </p:spPr>
      </p:pic>
      <p:pic>
        <p:nvPicPr>
          <p:cNvPr id="21" name="Inhaltsplatzhalter 5" descr="Bleistift">
            <a:extLst>
              <a:ext uri="{FF2B5EF4-FFF2-40B4-BE49-F238E27FC236}">
                <a16:creationId xmlns:a16="http://schemas.microsoft.com/office/drawing/2014/main" id="{073083B6-D0C9-054A-8174-E44FF6541D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2" name="Grafik 21" descr="Kopf mit Zahnrädern">
            <a:extLst>
              <a:ext uri="{FF2B5EF4-FFF2-40B4-BE49-F238E27FC236}">
                <a16:creationId xmlns:a16="http://schemas.microsoft.com/office/drawing/2014/main" id="{F47B96CE-7ACC-654E-AD59-01B49991BD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23" name="Grafik 22" descr="Untertitel von rechts nach links">
            <a:extLst>
              <a:ext uri="{FF2B5EF4-FFF2-40B4-BE49-F238E27FC236}">
                <a16:creationId xmlns:a16="http://schemas.microsoft.com/office/drawing/2014/main" id="{3CCF3986-68F9-E34A-B043-66C692325A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4" name="Grafik 23" descr="Kundenbewertung RNL">
            <a:extLst>
              <a:ext uri="{FF2B5EF4-FFF2-40B4-BE49-F238E27FC236}">
                <a16:creationId xmlns:a16="http://schemas.microsoft.com/office/drawing/2014/main" id="{550A4966-26F9-9645-AC66-C2E253CEA6F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25" name="Grafik 24" descr="Wegweiser">
            <a:extLst>
              <a:ext uri="{FF2B5EF4-FFF2-40B4-BE49-F238E27FC236}">
                <a16:creationId xmlns:a16="http://schemas.microsoft.com/office/drawing/2014/main" id="{9F3082FA-03A2-3143-87E3-4A25456BDE2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26" name="Grafik 25" descr="Händedruck">
            <a:extLst>
              <a:ext uri="{FF2B5EF4-FFF2-40B4-BE49-F238E27FC236}">
                <a16:creationId xmlns:a16="http://schemas.microsoft.com/office/drawing/2014/main" id="{10B9B644-6763-3B43-8BE7-3E317C43ADB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80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Arbeitsphase II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8EA6B42-774A-BE43-87BA-33C45A832DA2}"/>
              </a:ext>
            </a:extLst>
          </p:cNvPr>
          <p:cNvSpPr/>
          <p:nvPr/>
        </p:nvSpPr>
        <p:spPr>
          <a:xfrm>
            <a:off x="1953982" y="2690251"/>
            <a:ext cx="2634345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A Gruppe Zeitwächter*in</a:t>
            </a:r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385F684-730E-7747-BA09-9A750296A506}"/>
              </a:ext>
            </a:extLst>
          </p:cNvPr>
          <p:cNvSpPr/>
          <p:nvPr/>
        </p:nvSpPr>
        <p:spPr>
          <a:xfrm>
            <a:off x="6902770" y="2690251"/>
            <a:ext cx="2623457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B Gruppe Zeitwächter*in</a:t>
            </a:r>
            <a:endParaRPr lang="de-DE" dirty="0"/>
          </a:p>
        </p:txBody>
      </p:sp>
      <p:pic>
        <p:nvPicPr>
          <p:cNvPr id="13" name="Grafik 12" descr="Besprechung">
            <a:extLst>
              <a:ext uri="{FF2B5EF4-FFF2-40B4-BE49-F238E27FC236}">
                <a16:creationId xmlns:a16="http://schemas.microsoft.com/office/drawing/2014/main" id="{52B668CA-D737-AF44-9E5B-9810FB777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1044" y="1948483"/>
            <a:ext cx="914400" cy="914400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8246F79A-2A8B-9E49-8307-CD3B5B6E5D7B}"/>
              </a:ext>
            </a:extLst>
          </p:cNvPr>
          <p:cNvSpPr txBox="1"/>
          <p:nvPr/>
        </p:nvSpPr>
        <p:spPr>
          <a:xfrm>
            <a:off x="838200" y="1989418"/>
            <a:ext cx="396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sym typeface="Wingdings" pitchFamily="2" charset="2"/>
              </a:rPr>
              <a:t>Expertengruppen</a:t>
            </a:r>
            <a:endParaRPr lang="de-DE" sz="3600" b="1" dirty="0"/>
          </a:p>
        </p:txBody>
      </p:sp>
      <p:pic>
        <p:nvPicPr>
          <p:cNvPr id="17" name="Grafik 16" descr="Sanduhr">
            <a:extLst>
              <a:ext uri="{FF2B5EF4-FFF2-40B4-BE49-F238E27FC236}">
                <a16:creationId xmlns:a16="http://schemas.microsoft.com/office/drawing/2014/main" id="{9A436BDE-1586-B940-8872-4664D1EBFF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65773" y="2690251"/>
            <a:ext cx="1210764" cy="1210764"/>
          </a:xfrm>
          <a:prstGeom prst="rect">
            <a:avLst/>
          </a:prstGeom>
        </p:spPr>
      </p:pic>
      <p:pic>
        <p:nvPicPr>
          <p:cNvPr id="18" name="Grafik 17" descr="Sanduhr">
            <a:extLst>
              <a:ext uri="{FF2B5EF4-FFF2-40B4-BE49-F238E27FC236}">
                <a16:creationId xmlns:a16="http://schemas.microsoft.com/office/drawing/2014/main" id="{13CDC2DF-0C60-E74B-93C1-0FAC79328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7311" y="2690251"/>
            <a:ext cx="1210764" cy="1210764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D2AF51CC-65A5-4A40-9CCD-C519013CBAC2}"/>
              </a:ext>
            </a:extLst>
          </p:cNvPr>
          <p:cNvSpPr/>
          <p:nvPr/>
        </p:nvSpPr>
        <p:spPr>
          <a:xfrm>
            <a:off x="1953982" y="4804683"/>
            <a:ext cx="2634345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A Gruppe Zeichner*in</a:t>
            </a:r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88684D3B-27F3-6449-B504-485B9548E99F}"/>
              </a:ext>
            </a:extLst>
          </p:cNvPr>
          <p:cNvSpPr/>
          <p:nvPr/>
        </p:nvSpPr>
        <p:spPr>
          <a:xfrm>
            <a:off x="6902770" y="4759780"/>
            <a:ext cx="2634345" cy="19316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B Gruppe Zeichner*in</a:t>
            </a:r>
            <a:endParaRPr lang="de-DE" dirty="0"/>
          </a:p>
        </p:txBody>
      </p:sp>
      <p:pic>
        <p:nvPicPr>
          <p:cNvPr id="22" name="Grafik 21" descr="Pinsel">
            <a:extLst>
              <a:ext uri="{FF2B5EF4-FFF2-40B4-BE49-F238E27FC236}">
                <a16:creationId xmlns:a16="http://schemas.microsoft.com/office/drawing/2014/main" id="{6032C61F-FDFB-AC45-925A-46CD945536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05394" y="4804683"/>
            <a:ext cx="1131519" cy="1131519"/>
          </a:xfrm>
          <a:prstGeom prst="rect">
            <a:avLst/>
          </a:prstGeom>
        </p:spPr>
      </p:pic>
      <p:pic>
        <p:nvPicPr>
          <p:cNvPr id="25" name="Grafik 24" descr="Pinsel">
            <a:extLst>
              <a:ext uri="{FF2B5EF4-FFF2-40B4-BE49-F238E27FC236}">
                <a16:creationId xmlns:a16="http://schemas.microsoft.com/office/drawing/2014/main" id="{11F980D1-F409-B045-B228-9B4BC8CA14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66933" y="4804683"/>
            <a:ext cx="1131519" cy="1131519"/>
          </a:xfrm>
          <a:prstGeom prst="rect">
            <a:avLst/>
          </a:prstGeom>
        </p:spPr>
      </p:pic>
      <p:pic>
        <p:nvPicPr>
          <p:cNvPr id="26" name="Inhaltsplatzhalter 5" descr="Bleistift">
            <a:extLst>
              <a:ext uri="{FF2B5EF4-FFF2-40B4-BE49-F238E27FC236}">
                <a16:creationId xmlns:a16="http://schemas.microsoft.com/office/drawing/2014/main" id="{5B266EBE-AC78-9D4A-8943-04A9A349E4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7" name="Grafik 26" descr="Kopf mit Zahnrädern">
            <a:extLst>
              <a:ext uri="{FF2B5EF4-FFF2-40B4-BE49-F238E27FC236}">
                <a16:creationId xmlns:a16="http://schemas.microsoft.com/office/drawing/2014/main" id="{2B5EFD57-6916-BF42-B420-52769CD6FC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28" name="Grafik 27" descr="Untertitel von rechts nach links">
            <a:extLst>
              <a:ext uri="{FF2B5EF4-FFF2-40B4-BE49-F238E27FC236}">
                <a16:creationId xmlns:a16="http://schemas.microsoft.com/office/drawing/2014/main" id="{32493165-D96D-1E48-8995-04F36310BD5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9" name="Grafik 28" descr="Kundenbewertung RNL">
            <a:extLst>
              <a:ext uri="{FF2B5EF4-FFF2-40B4-BE49-F238E27FC236}">
                <a16:creationId xmlns:a16="http://schemas.microsoft.com/office/drawing/2014/main" id="{5CA27BDA-8D74-7844-A06B-4298E9D907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30" name="Grafik 29" descr="Wegweiser">
            <a:extLst>
              <a:ext uri="{FF2B5EF4-FFF2-40B4-BE49-F238E27FC236}">
                <a16:creationId xmlns:a16="http://schemas.microsoft.com/office/drawing/2014/main" id="{565610E5-85A0-8B40-8557-CA3E778C48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31" name="Grafik 30" descr="Händedruck">
            <a:extLst>
              <a:ext uri="{FF2B5EF4-FFF2-40B4-BE49-F238E27FC236}">
                <a16:creationId xmlns:a16="http://schemas.microsoft.com/office/drawing/2014/main" id="{A75FF101-84A0-7846-94D8-61AA68A41EC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34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Arbeitsschritte</a:t>
            </a:r>
          </a:p>
        </p:txBody>
      </p:sp>
      <p:pic>
        <p:nvPicPr>
          <p:cNvPr id="6" name="Inhaltsplatzhalter 5" descr="Bleistift">
            <a:extLst>
              <a:ext uri="{FF2B5EF4-FFF2-40B4-BE49-F238E27FC236}">
                <a16:creationId xmlns:a16="http://schemas.microsoft.com/office/drawing/2014/main" id="{4D7AE38A-08E2-AE40-B9B8-ED4786BFD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</p:spPr>
      </p:pic>
      <p:pic>
        <p:nvPicPr>
          <p:cNvPr id="8" name="Grafik 7" descr="Kopf mit Zahnrädern">
            <a:extLst>
              <a:ext uri="{FF2B5EF4-FFF2-40B4-BE49-F238E27FC236}">
                <a16:creationId xmlns:a16="http://schemas.microsoft.com/office/drawing/2014/main" id="{550ADD01-C61E-F148-9B1D-BA3D5FEC2C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10" name="Grafik 9" descr="Untertitel von rechts nach links">
            <a:extLst>
              <a:ext uri="{FF2B5EF4-FFF2-40B4-BE49-F238E27FC236}">
                <a16:creationId xmlns:a16="http://schemas.microsoft.com/office/drawing/2014/main" id="{4E533C5C-F101-4D4A-94CB-C7450B1933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14" name="Grafik 13" descr="Kundenbewertung RNL">
            <a:extLst>
              <a:ext uri="{FF2B5EF4-FFF2-40B4-BE49-F238E27FC236}">
                <a16:creationId xmlns:a16="http://schemas.microsoft.com/office/drawing/2014/main" id="{B12E67E9-50F8-754A-AB06-A9E113B725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16" name="Grafik 15" descr="Wegweiser">
            <a:extLst>
              <a:ext uri="{FF2B5EF4-FFF2-40B4-BE49-F238E27FC236}">
                <a16:creationId xmlns:a16="http://schemas.microsoft.com/office/drawing/2014/main" id="{34EA64F1-ABB7-B143-A9DE-DE87DC5E02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30" name="Grafik 29" descr="Händedruck">
            <a:extLst>
              <a:ext uri="{FF2B5EF4-FFF2-40B4-BE49-F238E27FC236}">
                <a16:creationId xmlns:a16="http://schemas.microsoft.com/office/drawing/2014/main" id="{EDF4C5F3-2D58-7448-9504-DC607FBE6B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  <p:sp>
        <p:nvSpPr>
          <p:cNvPr id="31" name="Pfeil nach rechts 30">
            <a:extLst>
              <a:ext uri="{FF2B5EF4-FFF2-40B4-BE49-F238E27FC236}">
                <a16:creationId xmlns:a16="http://schemas.microsoft.com/office/drawing/2014/main" id="{CEEEAE9D-80C5-3247-AEBE-AF84F9619574}"/>
              </a:ext>
            </a:extLst>
          </p:cNvPr>
          <p:cNvSpPr/>
          <p:nvPr/>
        </p:nvSpPr>
        <p:spPr>
          <a:xfrm>
            <a:off x="838200" y="1740427"/>
            <a:ext cx="10902043" cy="4284816"/>
          </a:xfrm>
          <a:prstGeom prst="rightArrow">
            <a:avLst>
              <a:gd name="adj1" fmla="val 64481"/>
              <a:gd name="adj2" fmla="val 57284"/>
            </a:avLst>
          </a:prstGeom>
          <a:solidFill>
            <a:schemeClr val="bg1">
              <a:lumMod val="65000"/>
            </a:schemeClr>
          </a:solidFill>
          <a:ln w="28575" cap="rnd">
            <a:solidFill>
              <a:schemeClr val="tx1">
                <a:lumMod val="95000"/>
                <a:lumOff val="5000"/>
              </a:schemeClr>
            </a:solidFill>
            <a:round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C190958-F60A-CE43-A489-78A30C83F16C}"/>
              </a:ext>
            </a:extLst>
          </p:cNvPr>
          <p:cNvSpPr/>
          <p:nvPr/>
        </p:nvSpPr>
        <p:spPr>
          <a:xfrm>
            <a:off x="9248145" y="2870461"/>
            <a:ext cx="1758453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6.Reflexion</a:t>
            </a:r>
          </a:p>
        </p:txBody>
      </p:sp>
      <p:sp>
        <p:nvSpPr>
          <p:cNvPr id="43" name="Abgerundetes Rechteck 42">
            <a:extLst>
              <a:ext uri="{FF2B5EF4-FFF2-40B4-BE49-F238E27FC236}">
                <a16:creationId xmlns:a16="http://schemas.microsoft.com/office/drawing/2014/main" id="{1184942A-0EF4-E74A-8DC7-4C9F82E05562}"/>
              </a:ext>
            </a:extLst>
          </p:cNvPr>
          <p:cNvSpPr/>
          <p:nvPr/>
        </p:nvSpPr>
        <p:spPr>
          <a:xfrm>
            <a:off x="7489691" y="2870461"/>
            <a:ext cx="1758454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5. Sicherung im Plenum</a:t>
            </a:r>
          </a:p>
        </p:txBody>
      </p:sp>
      <p:sp>
        <p:nvSpPr>
          <p:cNvPr id="44" name="Abgerundetes Rechteck 43">
            <a:extLst>
              <a:ext uri="{FF2B5EF4-FFF2-40B4-BE49-F238E27FC236}">
                <a16:creationId xmlns:a16="http://schemas.microsoft.com/office/drawing/2014/main" id="{F0FAB7A7-CD4B-E043-BC67-3E5ACE3E824F}"/>
              </a:ext>
            </a:extLst>
          </p:cNvPr>
          <p:cNvSpPr/>
          <p:nvPr/>
        </p:nvSpPr>
        <p:spPr>
          <a:xfrm>
            <a:off x="5731236" y="2870461"/>
            <a:ext cx="1758454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sz="1600" b="1" dirty="0">
                <a:solidFill>
                  <a:schemeClr val="tx1"/>
                </a:solidFill>
              </a:rPr>
              <a:t>4. Präsentation in den Experten-gruppen</a:t>
            </a:r>
          </a:p>
        </p:txBody>
      </p:sp>
      <p:sp>
        <p:nvSpPr>
          <p:cNvPr id="45" name="Abgerundetes Rechteck 44">
            <a:extLst>
              <a:ext uri="{FF2B5EF4-FFF2-40B4-BE49-F238E27FC236}">
                <a16:creationId xmlns:a16="http://schemas.microsoft.com/office/drawing/2014/main" id="{B1660D44-297A-5B48-A48B-8BB3AD9889F6}"/>
              </a:ext>
            </a:extLst>
          </p:cNvPr>
          <p:cNvSpPr/>
          <p:nvPr/>
        </p:nvSpPr>
        <p:spPr>
          <a:xfrm>
            <a:off x="3972780" y="2854132"/>
            <a:ext cx="1758455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3. Bearbeitung in den Stamm-gruppen</a:t>
            </a:r>
          </a:p>
        </p:txBody>
      </p:sp>
      <p:sp>
        <p:nvSpPr>
          <p:cNvPr id="46" name="Abgerundetes Rechteck 45">
            <a:extLst>
              <a:ext uri="{FF2B5EF4-FFF2-40B4-BE49-F238E27FC236}">
                <a16:creationId xmlns:a16="http://schemas.microsoft.com/office/drawing/2014/main" id="{234DF405-2AA6-E044-8212-7DF8486CAF33}"/>
              </a:ext>
            </a:extLst>
          </p:cNvPr>
          <p:cNvSpPr/>
          <p:nvPr/>
        </p:nvSpPr>
        <p:spPr>
          <a:xfrm>
            <a:off x="2138020" y="2854132"/>
            <a:ext cx="1834760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2. Einzelarbeit Arbeitsblatt lesen</a:t>
            </a:r>
          </a:p>
        </p:txBody>
      </p:sp>
      <p:sp>
        <p:nvSpPr>
          <p:cNvPr id="47" name="Abgerundetes Rechteck 46">
            <a:extLst>
              <a:ext uri="{FF2B5EF4-FFF2-40B4-BE49-F238E27FC236}">
                <a16:creationId xmlns:a16="http://schemas.microsoft.com/office/drawing/2014/main" id="{341489D7-7396-BF4B-8AF7-5311A398E635}"/>
              </a:ext>
            </a:extLst>
          </p:cNvPr>
          <p:cNvSpPr/>
          <p:nvPr/>
        </p:nvSpPr>
        <p:spPr>
          <a:xfrm>
            <a:off x="317015" y="2854132"/>
            <a:ext cx="1821005" cy="20573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1. Gruppen-einteilung</a:t>
            </a:r>
          </a:p>
        </p:txBody>
      </p:sp>
      <p:pic>
        <p:nvPicPr>
          <p:cNvPr id="48" name="Grafik 47" descr="Wegweiser">
            <a:extLst>
              <a:ext uri="{FF2B5EF4-FFF2-40B4-BE49-F238E27FC236}">
                <a16:creationId xmlns:a16="http://schemas.microsoft.com/office/drawing/2014/main" id="{F880B16B-A2E6-0247-881E-A7926AF228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01592" y="2977894"/>
            <a:ext cx="914400" cy="914400"/>
          </a:xfrm>
          <a:prstGeom prst="rect">
            <a:avLst/>
          </a:prstGeom>
        </p:spPr>
      </p:pic>
      <p:pic>
        <p:nvPicPr>
          <p:cNvPr id="49" name="Inhaltsplatzhalter 5" descr="Bleistift">
            <a:extLst>
              <a:ext uri="{FF2B5EF4-FFF2-40B4-BE49-F238E27FC236}">
                <a16:creationId xmlns:a16="http://schemas.microsoft.com/office/drawing/2014/main" id="{70C979E2-9CA4-4349-B530-BA71E571B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9205" y="2984760"/>
            <a:ext cx="914400" cy="914400"/>
          </a:xfrm>
          <a:prstGeom prst="rect">
            <a:avLst/>
          </a:prstGeom>
        </p:spPr>
      </p:pic>
      <p:pic>
        <p:nvPicPr>
          <p:cNvPr id="50" name="Inhaltsplatzhalter 5" descr="Bleistift">
            <a:extLst>
              <a:ext uri="{FF2B5EF4-FFF2-40B4-BE49-F238E27FC236}">
                <a16:creationId xmlns:a16="http://schemas.microsoft.com/office/drawing/2014/main" id="{464F3728-3A95-C149-B3A4-758A0ACD7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96973" y="2966663"/>
            <a:ext cx="914400" cy="914400"/>
          </a:xfrm>
          <a:prstGeom prst="rect">
            <a:avLst/>
          </a:prstGeom>
        </p:spPr>
      </p:pic>
      <p:pic>
        <p:nvPicPr>
          <p:cNvPr id="51" name="Grafik 50" descr="Kundenbewertung RNL">
            <a:extLst>
              <a:ext uri="{FF2B5EF4-FFF2-40B4-BE49-F238E27FC236}">
                <a16:creationId xmlns:a16="http://schemas.microsoft.com/office/drawing/2014/main" id="{627D291C-C6AC-9F49-9846-286EE1C2EA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51828" y="2966663"/>
            <a:ext cx="914400" cy="914400"/>
          </a:xfrm>
          <a:prstGeom prst="rect">
            <a:avLst/>
          </a:prstGeom>
        </p:spPr>
      </p:pic>
      <p:pic>
        <p:nvPicPr>
          <p:cNvPr id="52" name="Grafik 51" descr="Untertitel von rechts nach links">
            <a:extLst>
              <a:ext uri="{FF2B5EF4-FFF2-40B4-BE49-F238E27FC236}">
                <a16:creationId xmlns:a16="http://schemas.microsoft.com/office/drawing/2014/main" id="{3097877E-85DC-0E42-AC6E-B3575BDD8C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12859" y="2985028"/>
            <a:ext cx="914400" cy="914400"/>
          </a:xfrm>
          <a:prstGeom prst="rect">
            <a:avLst/>
          </a:prstGeom>
        </p:spPr>
      </p:pic>
      <p:pic>
        <p:nvPicPr>
          <p:cNvPr id="53" name="Grafik 52" descr="Händedruck">
            <a:extLst>
              <a:ext uri="{FF2B5EF4-FFF2-40B4-BE49-F238E27FC236}">
                <a16:creationId xmlns:a16="http://schemas.microsoft.com/office/drawing/2014/main" id="{B442F097-B721-DC43-A332-A56051841D1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13040" y="300663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1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Sicherung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246F79A-2A8B-9E49-8307-CD3B5B6E5D7B}"/>
              </a:ext>
            </a:extLst>
          </p:cNvPr>
          <p:cNvSpPr txBox="1"/>
          <p:nvPr/>
        </p:nvSpPr>
        <p:spPr>
          <a:xfrm>
            <a:off x="490679" y="4725976"/>
            <a:ext cx="4111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sym typeface="Wingdings" pitchFamily="2" charset="2"/>
              </a:rPr>
              <a:t>Großvater von Lukas</a:t>
            </a:r>
            <a:endParaRPr lang="de-DE" sz="3600" b="1" dirty="0"/>
          </a:p>
        </p:txBody>
      </p:sp>
      <p:pic>
        <p:nvPicPr>
          <p:cNvPr id="12" name="Grafik 11" descr="Schuljunge">
            <a:extLst>
              <a:ext uri="{FF2B5EF4-FFF2-40B4-BE49-F238E27FC236}">
                <a16:creationId xmlns:a16="http://schemas.microsoft.com/office/drawing/2014/main" id="{9DB3B6EC-D9D3-1949-9CAD-E2C8AB694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8779" y="1989418"/>
            <a:ext cx="2911149" cy="2911149"/>
          </a:xfrm>
          <a:prstGeom prst="rect">
            <a:avLst/>
          </a:prstGeom>
        </p:spPr>
      </p:pic>
      <p:sp>
        <p:nvSpPr>
          <p:cNvPr id="19" name="Ovale Legende 18">
            <a:extLst>
              <a:ext uri="{FF2B5EF4-FFF2-40B4-BE49-F238E27FC236}">
                <a16:creationId xmlns:a16="http://schemas.microsoft.com/office/drawing/2014/main" id="{7309A3EB-A969-4A45-BB9C-91D0868868FA}"/>
              </a:ext>
            </a:extLst>
          </p:cNvPr>
          <p:cNvSpPr/>
          <p:nvPr/>
        </p:nvSpPr>
        <p:spPr>
          <a:xfrm>
            <a:off x="4602189" y="1989418"/>
            <a:ext cx="6517568" cy="4052153"/>
          </a:xfrm>
          <a:prstGeom prst="wedgeEllipseCallout">
            <a:avLst>
              <a:gd name="adj1" fmla="val -68434"/>
              <a:gd name="adj2" fmla="val -188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de-DE" sz="2400" dirty="0"/>
              <a:t>Das hast du super gemacht Lukas! Ich habe im Internet gelesen, dass viele Gefahren auf menschliche Einflüsse zurückzuführen sind. Welche könnten </a:t>
            </a:r>
            <a:r>
              <a:rPr lang="de-DE" sz="2400" b="1" dirty="0"/>
              <a:t>anthropologisch</a:t>
            </a:r>
            <a:r>
              <a:rPr lang="de-DE" sz="2400" dirty="0"/>
              <a:t> und welche </a:t>
            </a:r>
            <a:r>
              <a:rPr lang="de-DE" sz="2400" b="1" dirty="0"/>
              <a:t>ökologisch</a:t>
            </a:r>
            <a:r>
              <a:rPr lang="de-DE" sz="2400" dirty="0"/>
              <a:t> bedingt sein? </a:t>
            </a:r>
          </a:p>
        </p:txBody>
      </p:sp>
      <p:pic>
        <p:nvPicPr>
          <p:cNvPr id="27" name="Inhaltsplatzhalter 5" descr="Bleistift">
            <a:extLst>
              <a:ext uri="{FF2B5EF4-FFF2-40B4-BE49-F238E27FC236}">
                <a16:creationId xmlns:a16="http://schemas.microsoft.com/office/drawing/2014/main" id="{76907356-8FFB-6244-AEAD-6A1409C51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8" name="Grafik 27" descr="Kopf mit Zahnrädern">
            <a:extLst>
              <a:ext uri="{FF2B5EF4-FFF2-40B4-BE49-F238E27FC236}">
                <a16:creationId xmlns:a16="http://schemas.microsoft.com/office/drawing/2014/main" id="{A842BC6F-40A2-E34C-A3FE-EFDF6B18ED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29" name="Grafik 28" descr="Untertitel von rechts nach links">
            <a:extLst>
              <a:ext uri="{FF2B5EF4-FFF2-40B4-BE49-F238E27FC236}">
                <a16:creationId xmlns:a16="http://schemas.microsoft.com/office/drawing/2014/main" id="{1BBFC476-4793-E846-8CD5-63598C4105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30" name="Grafik 29" descr="Kundenbewertung RNL">
            <a:extLst>
              <a:ext uri="{FF2B5EF4-FFF2-40B4-BE49-F238E27FC236}">
                <a16:creationId xmlns:a16="http://schemas.microsoft.com/office/drawing/2014/main" id="{3F330ECC-5EE2-6044-B922-F8E97AC3B1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31" name="Grafik 30" descr="Wegweiser">
            <a:extLst>
              <a:ext uri="{FF2B5EF4-FFF2-40B4-BE49-F238E27FC236}">
                <a16:creationId xmlns:a16="http://schemas.microsoft.com/office/drawing/2014/main" id="{9A145644-626B-ED4C-A3BD-7299EA0E9F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32" name="Grafik 31" descr="Händedruck">
            <a:extLst>
              <a:ext uri="{FF2B5EF4-FFF2-40B4-BE49-F238E27FC236}">
                <a16:creationId xmlns:a16="http://schemas.microsoft.com/office/drawing/2014/main" id="{8118DB36-607F-974B-A096-97C824573F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51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68271083-676A-E14E-B221-98301CE423D1}"/>
              </a:ext>
            </a:extLst>
          </p:cNvPr>
          <p:cNvSpPr/>
          <p:nvPr/>
        </p:nvSpPr>
        <p:spPr>
          <a:xfrm>
            <a:off x="2902911" y="2429785"/>
            <a:ext cx="6098375" cy="21474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Reflexion</a:t>
            </a:r>
          </a:p>
        </p:txBody>
      </p:sp>
      <p:pic>
        <p:nvPicPr>
          <p:cNvPr id="7" name="Grafik 6" descr="Ziel">
            <a:extLst>
              <a:ext uri="{FF2B5EF4-FFF2-40B4-BE49-F238E27FC236}">
                <a16:creationId xmlns:a16="http://schemas.microsoft.com/office/drawing/2014/main" id="{7AF71D8B-3A36-2343-BCC5-C4100E837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7928" y="2631620"/>
            <a:ext cx="1594757" cy="159475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55F25F75-0C74-8449-92F5-C6A3257132AB}"/>
              </a:ext>
            </a:extLst>
          </p:cNvPr>
          <p:cNvSpPr txBox="1"/>
          <p:nvPr/>
        </p:nvSpPr>
        <p:spPr>
          <a:xfrm>
            <a:off x="4983243" y="2828835"/>
            <a:ext cx="19377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600" dirty="0" err="1"/>
              <a:t>oncoo.de</a:t>
            </a:r>
            <a:endParaRPr lang="de-DE" sz="3600" dirty="0"/>
          </a:p>
          <a:p>
            <a:pPr algn="ctr"/>
            <a:r>
              <a:rPr lang="de-DE" sz="3600" dirty="0"/>
              <a:t>Code:</a:t>
            </a:r>
          </a:p>
        </p:txBody>
      </p:sp>
      <p:pic>
        <p:nvPicPr>
          <p:cNvPr id="17" name="Inhaltsplatzhalter 5" descr="Bleistift">
            <a:extLst>
              <a:ext uri="{FF2B5EF4-FFF2-40B4-BE49-F238E27FC236}">
                <a16:creationId xmlns:a16="http://schemas.microsoft.com/office/drawing/2014/main" id="{A6FA67FC-A4D0-8947-8D23-870C08CF5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11383B8E-2D48-0147-A099-3F86FAA56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19" name="Grafik 18" descr="Untertitel von rechts nach links">
            <a:extLst>
              <a:ext uri="{FF2B5EF4-FFF2-40B4-BE49-F238E27FC236}">
                <a16:creationId xmlns:a16="http://schemas.microsoft.com/office/drawing/2014/main" id="{0E8D0C11-073F-704C-90F7-924D46CAA4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0" name="Grafik 19" descr="Kundenbewertung RNL">
            <a:extLst>
              <a:ext uri="{FF2B5EF4-FFF2-40B4-BE49-F238E27FC236}">
                <a16:creationId xmlns:a16="http://schemas.microsoft.com/office/drawing/2014/main" id="{92CAAD10-6863-0746-8418-2F7FEAFC50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21" name="Grafik 20" descr="Wegweiser">
            <a:extLst>
              <a:ext uri="{FF2B5EF4-FFF2-40B4-BE49-F238E27FC236}">
                <a16:creationId xmlns:a16="http://schemas.microsoft.com/office/drawing/2014/main" id="{E50F91E2-C3F6-5743-B5BB-D2430288E2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22" name="Grafik 21" descr="Händedruck">
            <a:extLst>
              <a:ext uri="{FF2B5EF4-FFF2-40B4-BE49-F238E27FC236}">
                <a16:creationId xmlns:a16="http://schemas.microsoft.com/office/drawing/2014/main" id="{72F4B10E-C57D-F844-80DE-683B73631DF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62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Bildquellen</a:t>
            </a:r>
          </a:p>
        </p:txBody>
      </p:sp>
      <p:pic>
        <p:nvPicPr>
          <p:cNvPr id="6" name="Inhaltsplatzhalter 5" descr="Bleistift">
            <a:extLst>
              <a:ext uri="{FF2B5EF4-FFF2-40B4-BE49-F238E27FC236}">
                <a16:creationId xmlns:a16="http://schemas.microsoft.com/office/drawing/2014/main" id="{4D7AE38A-08E2-AE40-B9B8-ED4786BFD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44086" y="587888"/>
            <a:ext cx="914400" cy="914400"/>
          </a:xfrm>
        </p:spPr>
      </p:pic>
      <p:pic>
        <p:nvPicPr>
          <p:cNvPr id="8" name="Grafik 7" descr="Kopf mit Zahnrädern">
            <a:extLst>
              <a:ext uri="{FF2B5EF4-FFF2-40B4-BE49-F238E27FC236}">
                <a16:creationId xmlns:a16="http://schemas.microsoft.com/office/drawing/2014/main" id="{550ADD01-C61E-F148-9B1D-BA3D5FEC2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0632" y="603278"/>
            <a:ext cx="914400" cy="914400"/>
          </a:xfrm>
          <a:prstGeom prst="rect">
            <a:avLst/>
          </a:prstGeom>
        </p:spPr>
      </p:pic>
      <p:pic>
        <p:nvPicPr>
          <p:cNvPr id="10" name="Grafik 9" descr="Untertitel von rechts nach links">
            <a:extLst>
              <a:ext uri="{FF2B5EF4-FFF2-40B4-BE49-F238E27FC236}">
                <a16:creationId xmlns:a16="http://schemas.microsoft.com/office/drawing/2014/main" id="{4E533C5C-F101-4D4A-94CB-C7450B193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72886" y="587888"/>
            <a:ext cx="914400" cy="914400"/>
          </a:xfrm>
          <a:prstGeom prst="rect">
            <a:avLst/>
          </a:prstGeom>
        </p:spPr>
      </p:pic>
      <p:pic>
        <p:nvPicPr>
          <p:cNvPr id="14" name="Grafik 13" descr="Kundenbewertung RNL">
            <a:extLst>
              <a:ext uri="{FF2B5EF4-FFF2-40B4-BE49-F238E27FC236}">
                <a16:creationId xmlns:a16="http://schemas.microsoft.com/office/drawing/2014/main" id="{B12E67E9-50F8-754A-AB06-A9E113B725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83832" y="603278"/>
            <a:ext cx="914400" cy="914400"/>
          </a:xfrm>
          <a:prstGeom prst="rect">
            <a:avLst/>
          </a:prstGeom>
        </p:spPr>
      </p:pic>
      <p:pic>
        <p:nvPicPr>
          <p:cNvPr id="16" name="Grafik 15" descr="Wegweiser">
            <a:extLst>
              <a:ext uri="{FF2B5EF4-FFF2-40B4-BE49-F238E27FC236}">
                <a16:creationId xmlns:a16="http://schemas.microsoft.com/office/drawing/2014/main" id="{34EA64F1-ABB7-B143-A9DE-DE87DC5E02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04340" y="570706"/>
            <a:ext cx="914400" cy="9144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4C7D055-8A20-9848-A25F-44104DD5E373}"/>
              </a:ext>
            </a:extLst>
          </p:cNvPr>
          <p:cNvSpPr txBox="1"/>
          <p:nvPr/>
        </p:nvSpPr>
        <p:spPr>
          <a:xfrm>
            <a:off x="838200" y="1988574"/>
            <a:ext cx="1083524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i="1" dirty="0"/>
              <a:t>Raphael Fehrmann | „Projekt Lernroboter im Unterricht an der WWU Münster“ | Lizenz: CC-BY 4.0 |  </a:t>
            </a:r>
            <a:r>
              <a:rPr lang="de-DE" sz="1400" i="1" dirty="0" err="1"/>
              <a:t>www.wwu.de</a:t>
            </a:r>
            <a:r>
              <a:rPr lang="de-DE" sz="1400" i="1" dirty="0"/>
              <a:t>/Lernroboter | Link zur Lizenz: 	https://</a:t>
            </a:r>
            <a:r>
              <a:rPr lang="de-DE" sz="1400" i="1" dirty="0" err="1"/>
              <a:t>creativecommons.org</a:t>
            </a:r>
            <a:r>
              <a:rPr lang="de-DE" sz="1400" i="1" dirty="0"/>
              <a:t>/</a:t>
            </a:r>
            <a:r>
              <a:rPr lang="de-DE" sz="1400" i="1" dirty="0" err="1"/>
              <a:t>licenses</a:t>
            </a:r>
            <a:r>
              <a:rPr lang="de-DE" sz="1400" i="1" dirty="0"/>
              <a:t>/</a:t>
            </a:r>
            <a:r>
              <a:rPr lang="de-DE" sz="1400" i="1" dirty="0" err="1"/>
              <a:t>by</a:t>
            </a:r>
            <a:r>
              <a:rPr lang="de-DE" sz="1400" i="1" dirty="0"/>
              <a:t>/4.0/</a:t>
            </a:r>
            <a:r>
              <a:rPr lang="de-DE" sz="1400" i="1" dirty="0" err="1"/>
              <a:t>deed.de</a:t>
            </a:r>
            <a:endParaRPr lang="de-DE" sz="1400" i="1" dirty="0"/>
          </a:p>
          <a:p>
            <a:pPr algn="just"/>
            <a:endParaRPr lang="de-DE" sz="1400" i="1" dirty="0"/>
          </a:p>
          <a:p>
            <a:pPr algn="just"/>
            <a:r>
              <a:rPr lang="de-DE" sz="1400" i="1" dirty="0"/>
              <a:t>saz74 | „Vogel“ | Lizenz</a:t>
            </a:r>
            <a:r>
              <a:rPr lang="de-DE" sz="1400" b="1" i="1" dirty="0"/>
              <a:t>: </a:t>
            </a:r>
            <a:r>
              <a:rPr lang="de-DE" sz="1400" i="1" dirty="0" err="1"/>
              <a:t>Pixabay</a:t>
            </a:r>
            <a:r>
              <a:rPr lang="de-DE" sz="1400" i="1" dirty="0"/>
              <a:t> Lizenz | https://pixabay.com/de/photos/vogel-tierwelt-tier-flügel-natur-3089799/ | Link zur Lizenz: 	https://pixabay.com/de/service/</a:t>
            </a:r>
            <a:r>
              <a:rPr lang="de-DE" sz="1400" i="1" dirty="0" err="1"/>
              <a:t>license</a:t>
            </a:r>
            <a:r>
              <a:rPr lang="de-DE" sz="1400" i="1" dirty="0"/>
              <a:t>/</a:t>
            </a:r>
          </a:p>
          <a:p>
            <a:pPr algn="just"/>
            <a:endParaRPr lang="de-DE" sz="1400" dirty="0"/>
          </a:p>
          <a:p>
            <a:pPr algn="just"/>
            <a:r>
              <a:rPr lang="de-DE" sz="1400" i="1" dirty="0" err="1"/>
              <a:t>Sinihte</a:t>
            </a:r>
            <a:r>
              <a:rPr lang="de-DE" sz="1400" i="1" dirty="0"/>
              <a:t> |„Zugvögel“ | Lizenz: </a:t>
            </a:r>
            <a:r>
              <a:rPr lang="de-DE" sz="1400" i="1" dirty="0" err="1"/>
              <a:t>Pixabay</a:t>
            </a:r>
            <a:r>
              <a:rPr lang="de-DE" sz="1400" i="1" dirty="0"/>
              <a:t> Lizenz | https://</a:t>
            </a:r>
            <a:r>
              <a:rPr lang="de-DE" sz="1400" i="1" dirty="0" err="1"/>
              <a:t>pixabay.com</a:t>
            </a:r>
            <a:r>
              <a:rPr lang="de-DE" sz="1400" i="1" dirty="0"/>
              <a:t>/de/</a:t>
            </a:r>
            <a:r>
              <a:rPr lang="de-DE" sz="1400" i="1" dirty="0" err="1"/>
              <a:t>photos</a:t>
            </a:r>
            <a:r>
              <a:rPr lang="de-DE" sz="1400" i="1" dirty="0"/>
              <a:t>/zugvögel-himmel-zugvogel-vogel-2749045/ | Link zur Lizenz: 	https://pixabay.com/de/service/license/</a:t>
            </a:r>
          </a:p>
          <a:p>
            <a:pPr algn="just"/>
            <a:endParaRPr lang="de-DE" sz="1400" i="1" dirty="0"/>
          </a:p>
          <a:p>
            <a:pPr algn="just"/>
            <a:r>
              <a:rPr lang="de-DE" sz="1400" i="1" dirty="0"/>
              <a:t>Team des Projektes „Lernroboter im Unterricht, WWU Münster“ | „Kalibrierungskarte“ entnommen aus: „Lernroboter in der Grundschule - Der 	„</a:t>
            </a:r>
            <a:r>
              <a:rPr lang="de-DE" sz="1400" i="1" dirty="0" err="1"/>
              <a:t>Ozobot</a:t>
            </a:r>
            <a:r>
              <a:rPr lang="de-DE" sz="1400" i="1" dirty="0"/>
              <a:t>" in der Praxis | Gestaltung einer Einführungsstunde zur Handhabung des "</a:t>
            </a:r>
            <a:r>
              <a:rPr lang="de-DE" sz="1400" i="1" dirty="0" err="1"/>
              <a:t>Ozobots</a:t>
            </a:r>
            <a:r>
              <a:rPr lang="de-DE" sz="1400" i="1" dirty="0"/>
              <a:t>" sowie zur Codierung erster 	Befehlsanweisungen für den Roboter anhand (vorgegebener) 	Problemstellungen | Lizenz: CC-BY 4.0 |Projektwebsite 	</a:t>
            </a:r>
            <a:r>
              <a:rPr lang="de-DE" sz="1400" i="1" dirty="0" err="1"/>
              <a:t>www.wwu.de</a:t>
            </a:r>
            <a:r>
              <a:rPr lang="de-DE" sz="1400" i="1" dirty="0"/>
              <a:t>/Lernroboter/ | Link zur Lizenz: https://creativecommons.org/licenses/by/4.0/deed.de</a:t>
            </a:r>
          </a:p>
          <a:p>
            <a:pPr algn="just"/>
            <a:endParaRPr lang="de-DE" sz="1400" i="1" dirty="0"/>
          </a:p>
          <a:p>
            <a:pPr algn="just"/>
            <a:r>
              <a:rPr lang="de-DE" sz="1400" i="1" dirty="0" err="1"/>
              <a:t>Tumisu</a:t>
            </a:r>
            <a:r>
              <a:rPr lang="de-DE" sz="1400" i="1" dirty="0"/>
              <a:t> | „Quiz“ | Lizenz: </a:t>
            </a:r>
            <a:r>
              <a:rPr lang="de-DE" sz="1400" i="1" dirty="0" err="1"/>
              <a:t>Pixabay</a:t>
            </a:r>
            <a:r>
              <a:rPr lang="de-DE" sz="1400" i="1" dirty="0"/>
              <a:t> Lizenz | https://</a:t>
            </a:r>
            <a:r>
              <a:rPr lang="de-DE" sz="1400" i="1" dirty="0" err="1"/>
              <a:t>pixabay.com</a:t>
            </a:r>
            <a:r>
              <a:rPr lang="de-DE" sz="1400" i="1" dirty="0"/>
              <a:t>/de/</a:t>
            </a:r>
            <a:r>
              <a:rPr lang="de-DE" sz="1400" i="1" dirty="0" err="1"/>
              <a:t>illustrations</a:t>
            </a:r>
            <a:r>
              <a:rPr lang="de-DE" sz="1400" i="1" dirty="0"/>
              <a:t>/quiz-frage-spiel-test-antwort-2004350/ | Link zur Lizenz: 	https://pixabay.com/de/service/license/</a:t>
            </a:r>
          </a:p>
          <a:p>
            <a:pPr algn="just"/>
            <a:endParaRPr lang="de-DE" sz="1400" i="1" dirty="0"/>
          </a:p>
          <a:p>
            <a:pPr algn="just"/>
            <a:endParaRPr lang="de-DE" sz="1400" i="1" dirty="0"/>
          </a:p>
          <a:p>
            <a:pPr algn="just"/>
            <a:endParaRPr lang="de-DE" i="1" dirty="0"/>
          </a:p>
          <a:p>
            <a:pPr algn="just"/>
            <a:endParaRPr lang="de-DE" i="1" dirty="0"/>
          </a:p>
          <a:p>
            <a:pPr algn="just"/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426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0384EFA-5DE2-4441-AEA2-40F8A2E8D9B7}"/>
              </a:ext>
            </a:extLst>
          </p:cNvPr>
          <p:cNvSpPr/>
          <p:nvPr/>
        </p:nvSpPr>
        <p:spPr>
          <a:xfrm>
            <a:off x="1212742" y="3983867"/>
            <a:ext cx="5036949" cy="125536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Zugvögel?</a:t>
            </a:r>
          </a:p>
        </p:txBody>
      </p:sp>
      <p:pic>
        <p:nvPicPr>
          <p:cNvPr id="6" name="Inhaltsplatzhalter 5" descr="Bleistift">
            <a:extLst>
              <a:ext uri="{FF2B5EF4-FFF2-40B4-BE49-F238E27FC236}">
                <a16:creationId xmlns:a16="http://schemas.microsoft.com/office/drawing/2014/main" id="{4D7AE38A-08E2-AE40-B9B8-ED4786BFD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</p:spPr>
      </p:pic>
      <p:pic>
        <p:nvPicPr>
          <p:cNvPr id="8" name="Grafik 7" descr="Kopf mit Zahnrädern">
            <a:extLst>
              <a:ext uri="{FF2B5EF4-FFF2-40B4-BE49-F238E27FC236}">
                <a16:creationId xmlns:a16="http://schemas.microsoft.com/office/drawing/2014/main" id="{550ADD01-C61E-F148-9B1D-BA3D5FEC2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10" name="Grafik 9" descr="Untertitel von rechts nach links">
            <a:extLst>
              <a:ext uri="{FF2B5EF4-FFF2-40B4-BE49-F238E27FC236}">
                <a16:creationId xmlns:a16="http://schemas.microsoft.com/office/drawing/2014/main" id="{4E533C5C-F101-4D4A-94CB-C7450B193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14" name="Grafik 13" descr="Kundenbewertung RNL">
            <a:extLst>
              <a:ext uri="{FF2B5EF4-FFF2-40B4-BE49-F238E27FC236}">
                <a16:creationId xmlns:a16="http://schemas.microsoft.com/office/drawing/2014/main" id="{B12E67E9-50F8-754A-AB06-A9E113B725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16" name="Grafik 15" descr="Wegweiser">
            <a:extLst>
              <a:ext uri="{FF2B5EF4-FFF2-40B4-BE49-F238E27FC236}">
                <a16:creationId xmlns:a16="http://schemas.microsoft.com/office/drawing/2014/main" id="{34EA64F1-ABB7-B143-A9DE-DE87DC5E02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18" name="Grafik 17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DCD12786-C356-AE48-AA2E-F5393A696F4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178" r="11350" b="-1"/>
          <a:stretch/>
        </p:blipFill>
        <p:spPr>
          <a:xfrm>
            <a:off x="7780125" y="1954064"/>
            <a:ext cx="3573675" cy="2949872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A78144C3-5D7E-F34E-BD3D-59DDFD676ECC}"/>
              </a:ext>
            </a:extLst>
          </p:cNvPr>
          <p:cNvSpPr/>
          <p:nvPr/>
        </p:nvSpPr>
        <p:spPr>
          <a:xfrm>
            <a:off x="838200" y="2228671"/>
            <a:ext cx="6816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/>
              <a:t>Was weißt du schon alles über Zugvögel? </a:t>
            </a:r>
            <a:r>
              <a:rPr lang="de-DE" sz="2800" b="1" dirty="0"/>
              <a:t>Wir starten mit einem Quiz!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27FA2E8-2CE4-EF48-9E93-01277092492D}"/>
              </a:ext>
            </a:extLst>
          </p:cNvPr>
          <p:cNvSpPr/>
          <p:nvPr/>
        </p:nvSpPr>
        <p:spPr>
          <a:xfrm>
            <a:off x="501745" y="416201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de-DE" sz="3200" dirty="0"/>
              <a:t>kahoot.it</a:t>
            </a:r>
          </a:p>
          <a:p>
            <a:pPr algn="ctr"/>
            <a:r>
              <a:rPr lang="de-DE" sz="3200" dirty="0"/>
              <a:t>PIN: </a:t>
            </a:r>
          </a:p>
        </p:txBody>
      </p:sp>
      <p:pic>
        <p:nvPicPr>
          <p:cNvPr id="22" name="Grafik 21" descr="Händedruck">
            <a:extLst>
              <a:ext uri="{FF2B5EF4-FFF2-40B4-BE49-F238E27FC236}">
                <a16:creationId xmlns:a16="http://schemas.microsoft.com/office/drawing/2014/main" id="{AB69A580-34CD-FA47-8CC0-1AB536079E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905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Zugvögel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78144C3-5D7E-F34E-BD3D-59DDFD676ECC}"/>
              </a:ext>
            </a:extLst>
          </p:cNvPr>
          <p:cNvSpPr/>
          <p:nvPr/>
        </p:nvSpPr>
        <p:spPr>
          <a:xfrm>
            <a:off x="838200" y="2519427"/>
            <a:ext cx="86202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Was hat euch bei dem Quiz besonders </a:t>
            </a:r>
            <a:r>
              <a:rPr lang="de-DE" sz="3200" b="1" dirty="0"/>
              <a:t>überrascht</a:t>
            </a:r>
            <a:r>
              <a:rPr lang="de-DE" sz="3200" dirty="0"/>
              <a:t>?</a:t>
            </a:r>
            <a:endParaRPr lang="de-DE" sz="3200" b="1" dirty="0"/>
          </a:p>
        </p:txBody>
      </p:sp>
      <p:pic>
        <p:nvPicPr>
          <p:cNvPr id="17" name="Grafik 16" descr="Kundenbewertung">
            <a:extLst>
              <a:ext uri="{FF2B5EF4-FFF2-40B4-BE49-F238E27FC236}">
                <a16:creationId xmlns:a16="http://schemas.microsoft.com/office/drawing/2014/main" id="{94202122-4C75-1042-9C4B-115B41E95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18937" y="1957865"/>
            <a:ext cx="1707898" cy="1707898"/>
          </a:xfrm>
          <a:prstGeom prst="rect">
            <a:avLst/>
          </a:prstGeom>
        </p:spPr>
      </p:pic>
      <p:pic>
        <p:nvPicPr>
          <p:cNvPr id="29" name="Inhaltsplatzhalter 5" descr="Bleistift">
            <a:extLst>
              <a:ext uri="{FF2B5EF4-FFF2-40B4-BE49-F238E27FC236}">
                <a16:creationId xmlns:a16="http://schemas.microsoft.com/office/drawing/2014/main" id="{21E5500F-5DF6-AA4D-BBB8-DF0A38C46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  <a:prstGeom prst="rect">
            <a:avLst/>
          </a:prstGeom>
        </p:spPr>
      </p:pic>
      <p:pic>
        <p:nvPicPr>
          <p:cNvPr id="30" name="Grafik 29" descr="Kopf mit Zahnrädern">
            <a:extLst>
              <a:ext uri="{FF2B5EF4-FFF2-40B4-BE49-F238E27FC236}">
                <a16:creationId xmlns:a16="http://schemas.microsoft.com/office/drawing/2014/main" id="{B1342F5B-6128-FB40-856E-C7D200DB16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31" name="Grafik 30" descr="Untertitel von rechts nach links">
            <a:extLst>
              <a:ext uri="{FF2B5EF4-FFF2-40B4-BE49-F238E27FC236}">
                <a16:creationId xmlns:a16="http://schemas.microsoft.com/office/drawing/2014/main" id="{00CCCCD5-A84A-AC44-B7A3-52FD869211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32" name="Grafik 31" descr="Kundenbewertung RNL">
            <a:extLst>
              <a:ext uri="{FF2B5EF4-FFF2-40B4-BE49-F238E27FC236}">
                <a16:creationId xmlns:a16="http://schemas.microsoft.com/office/drawing/2014/main" id="{8352E136-99F0-E740-86A6-9501D98DB7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33" name="Grafik 32" descr="Wegweiser">
            <a:extLst>
              <a:ext uri="{FF2B5EF4-FFF2-40B4-BE49-F238E27FC236}">
                <a16:creationId xmlns:a16="http://schemas.microsoft.com/office/drawing/2014/main" id="{A73000E0-3F3F-0344-86E4-5E728F36C6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34" name="Grafik 33" descr="Händedruck">
            <a:extLst>
              <a:ext uri="{FF2B5EF4-FFF2-40B4-BE49-F238E27FC236}">
                <a16:creationId xmlns:a16="http://schemas.microsoft.com/office/drawing/2014/main" id="{DE016F3D-F4E8-2745-9667-FBDC4A72C0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0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Zugvögel</a:t>
            </a:r>
          </a:p>
        </p:txBody>
      </p:sp>
      <p:pic>
        <p:nvPicPr>
          <p:cNvPr id="3" name="Zugvögel_Einführung" descr="Zugvögel_Einführung">
            <a:hlinkClick r:id="" action="ppaction://media"/>
            <a:extLst>
              <a:ext uri="{FF2B5EF4-FFF2-40B4-BE49-F238E27FC236}">
                <a16:creationId xmlns:a16="http://schemas.microsoft.com/office/drawing/2014/main" id="{871260D4-DEDE-B64A-AFB0-C3E01C4555F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534.10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90057" y="1690687"/>
            <a:ext cx="7724321" cy="4344931"/>
          </a:xfrm>
          <a:prstGeom prst="rect">
            <a:avLst/>
          </a:prstGeom>
        </p:spPr>
      </p:pic>
      <p:pic>
        <p:nvPicPr>
          <p:cNvPr id="15" name="Inhaltsplatzhalter 5" descr="Bleistift">
            <a:extLst>
              <a:ext uri="{FF2B5EF4-FFF2-40B4-BE49-F238E27FC236}">
                <a16:creationId xmlns:a16="http://schemas.microsoft.com/office/drawing/2014/main" id="{F7686824-1281-DD4F-BA9E-C611721996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  <a:prstGeom prst="rect">
            <a:avLst/>
          </a:prstGeom>
        </p:spPr>
      </p:pic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6E497072-CF4B-A948-A7C9-201C4A036B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20" name="Grafik 19" descr="Untertitel von rechts nach links">
            <a:extLst>
              <a:ext uri="{FF2B5EF4-FFF2-40B4-BE49-F238E27FC236}">
                <a16:creationId xmlns:a16="http://schemas.microsoft.com/office/drawing/2014/main" id="{1328CA30-2F49-BB4F-87B7-CAA4AE7E26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21" name="Grafik 20" descr="Kundenbewertung RNL">
            <a:extLst>
              <a:ext uri="{FF2B5EF4-FFF2-40B4-BE49-F238E27FC236}">
                <a16:creationId xmlns:a16="http://schemas.microsoft.com/office/drawing/2014/main" id="{E9DCDEA4-CF75-2D41-896A-3059B2B6AD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22" name="Grafik 21" descr="Wegweiser">
            <a:extLst>
              <a:ext uri="{FF2B5EF4-FFF2-40B4-BE49-F238E27FC236}">
                <a16:creationId xmlns:a16="http://schemas.microsoft.com/office/drawing/2014/main" id="{DC3D0875-C070-F146-A636-7CFE96BB8D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23" name="Grafik 22" descr="Händedruck">
            <a:extLst>
              <a:ext uri="{FF2B5EF4-FFF2-40B4-BE49-F238E27FC236}">
                <a16:creationId xmlns:a16="http://schemas.microsoft.com/office/drawing/2014/main" id="{C34E7BC4-437A-A84B-A8A0-A62D07F2CF8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20466CA5-2947-7F45-ADD8-F717CA583FD4}"/>
              </a:ext>
            </a:extLst>
          </p:cNvPr>
          <p:cNvSpPr/>
          <p:nvPr/>
        </p:nvSpPr>
        <p:spPr>
          <a:xfrm rot="16200000">
            <a:off x="8880294" y="3860171"/>
            <a:ext cx="24432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dirty="0"/>
              <a:t>Bild </a:t>
            </a:r>
            <a:r>
              <a:rPr lang="de-DE" sz="1000" dirty="0" err="1"/>
              <a:t>Ozobot</a:t>
            </a:r>
            <a:r>
              <a:rPr lang="de-DE" sz="1000" dirty="0"/>
              <a:t>: Raphael Fehrmann / CC-BY 4.0</a:t>
            </a:r>
          </a:p>
        </p:txBody>
      </p:sp>
    </p:spTree>
    <p:extLst>
      <p:ext uri="{BB962C8B-B14F-4D97-AF65-F5344CB8AC3E}">
        <p14:creationId xmlns:p14="http://schemas.microsoft.com/office/powerpoint/2010/main" val="261119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Brainstorming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78144C3-5D7E-F34E-BD3D-59DDFD676ECC}"/>
              </a:ext>
            </a:extLst>
          </p:cNvPr>
          <p:cNvSpPr/>
          <p:nvPr/>
        </p:nvSpPr>
        <p:spPr>
          <a:xfrm>
            <a:off x="1244708" y="2705724"/>
            <a:ext cx="6816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Warum sind die 20 Störche </a:t>
            </a:r>
            <a:r>
              <a:rPr lang="de-DE" sz="3200" b="1" dirty="0"/>
              <a:t>nicht</a:t>
            </a:r>
            <a:r>
              <a:rPr lang="de-DE" sz="3200" dirty="0"/>
              <a:t> zurück gekehrt?</a:t>
            </a:r>
            <a:endParaRPr lang="de-DE" sz="3200" b="1" dirty="0"/>
          </a:p>
        </p:txBody>
      </p:sp>
      <p:pic>
        <p:nvPicPr>
          <p:cNvPr id="9" name="Grafik 8" descr="Kundenbewertung">
            <a:extLst>
              <a:ext uri="{FF2B5EF4-FFF2-40B4-BE49-F238E27FC236}">
                <a16:creationId xmlns:a16="http://schemas.microsoft.com/office/drawing/2014/main" id="{D81B5F61-3FF3-6443-805B-557B151EF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5703" y="2328829"/>
            <a:ext cx="1707898" cy="1707898"/>
          </a:xfrm>
          <a:prstGeom prst="rect">
            <a:avLst/>
          </a:prstGeom>
        </p:spPr>
      </p:pic>
      <p:pic>
        <p:nvPicPr>
          <p:cNvPr id="22" name="Inhaltsplatzhalter 5" descr="Bleistift">
            <a:extLst>
              <a:ext uri="{FF2B5EF4-FFF2-40B4-BE49-F238E27FC236}">
                <a16:creationId xmlns:a16="http://schemas.microsoft.com/office/drawing/2014/main" id="{D1186BC7-6462-4046-9F54-14AFA02DE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  <a:prstGeom prst="rect">
            <a:avLst/>
          </a:prstGeom>
        </p:spPr>
      </p:pic>
      <p:pic>
        <p:nvPicPr>
          <p:cNvPr id="23" name="Grafik 22" descr="Kopf mit Zahnrädern">
            <a:extLst>
              <a:ext uri="{FF2B5EF4-FFF2-40B4-BE49-F238E27FC236}">
                <a16:creationId xmlns:a16="http://schemas.microsoft.com/office/drawing/2014/main" id="{44601195-50AB-CC4B-9414-F74DED36D7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24" name="Grafik 23" descr="Untertitel von rechts nach links">
            <a:extLst>
              <a:ext uri="{FF2B5EF4-FFF2-40B4-BE49-F238E27FC236}">
                <a16:creationId xmlns:a16="http://schemas.microsoft.com/office/drawing/2014/main" id="{C29739F6-1804-4542-A94C-39C979EE06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25" name="Grafik 24" descr="Kundenbewertung RNL">
            <a:extLst>
              <a:ext uri="{FF2B5EF4-FFF2-40B4-BE49-F238E27FC236}">
                <a16:creationId xmlns:a16="http://schemas.microsoft.com/office/drawing/2014/main" id="{28D8E01F-976D-3D44-B05F-A9D73D3D2B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26" name="Grafik 25" descr="Wegweiser">
            <a:extLst>
              <a:ext uri="{FF2B5EF4-FFF2-40B4-BE49-F238E27FC236}">
                <a16:creationId xmlns:a16="http://schemas.microsoft.com/office/drawing/2014/main" id="{CF6BCCF2-40C4-7141-BEAE-5577BA6134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27" name="Grafik 26" descr="Händedruck">
            <a:extLst>
              <a:ext uri="{FF2B5EF4-FFF2-40B4-BE49-F238E27FC236}">
                <a16:creationId xmlns:a16="http://schemas.microsoft.com/office/drawing/2014/main" id="{043179DD-925E-AC4E-97BE-26E240BB527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89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Zugvögel</a:t>
            </a:r>
          </a:p>
        </p:txBody>
      </p:sp>
      <p:pic>
        <p:nvPicPr>
          <p:cNvPr id="5" name="Zugvögel_Einführung" descr="Zugvögel_Einführung">
            <a:hlinkClick r:id="" action="ppaction://media"/>
            <a:extLst>
              <a:ext uri="{FF2B5EF4-FFF2-40B4-BE49-F238E27FC236}">
                <a16:creationId xmlns:a16="http://schemas.microsoft.com/office/drawing/2014/main" id="{21F9504D-6718-1E43-BC06-5F08F6136D8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0220.86289999999"/>
                  <p14:fade in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2117" y="1605853"/>
            <a:ext cx="7988915" cy="4493765"/>
          </a:xfrm>
          <a:prstGeom prst="rect">
            <a:avLst/>
          </a:prstGeom>
        </p:spPr>
      </p:pic>
      <p:pic>
        <p:nvPicPr>
          <p:cNvPr id="13" name="Inhaltsplatzhalter 5" descr="Bleistift">
            <a:extLst>
              <a:ext uri="{FF2B5EF4-FFF2-40B4-BE49-F238E27FC236}">
                <a16:creationId xmlns:a16="http://schemas.microsoft.com/office/drawing/2014/main" id="{22AE26B0-BE49-AD49-92DD-F74BEF74D1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  <a:prstGeom prst="rect">
            <a:avLst/>
          </a:prstGeom>
        </p:spPr>
      </p:pic>
      <p:pic>
        <p:nvPicPr>
          <p:cNvPr id="15" name="Grafik 14" descr="Kopf mit Zahnrädern">
            <a:extLst>
              <a:ext uri="{FF2B5EF4-FFF2-40B4-BE49-F238E27FC236}">
                <a16:creationId xmlns:a16="http://schemas.microsoft.com/office/drawing/2014/main" id="{8A368E6C-59F3-154E-B428-662CDD4443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17" name="Grafik 16" descr="Untertitel von rechts nach links">
            <a:extLst>
              <a:ext uri="{FF2B5EF4-FFF2-40B4-BE49-F238E27FC236}">
                <a16:creationId xmlns:a16="http://schemas.microsoft.com/office/drawing/2014/main" id="{5A3FAB3E-53B4-E342-92B7-36E2525BA6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18" name="Grafik 17" descr="Kundenbewertung RNL">
            <a:extLst>
              <a:ext uri="{FF2B5EF4-FFF2-40B4-BE49-F238E27FC236}">
                <a16:creationId xmlns:a16="http://schemas.microsoft.com/office/drawing/2014/main" id="{2CAC7F72-1DC7-E24C-BEFA-002EB4B651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19" name="Grafik 18" descr="Wegweiser">
            <a:extLst>
              <a:ext uri="{FF2B5EF4-FFF2-40B4-BE49-F238E27FC236}">
                <a16:creationId xmlns:a16="http://schemas.microsoft.com/office/drawing/2014/main" id="{C9F0BC2E-3792-5246-8C29-5684E086C8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20" name="Grafik 19" descr="Händedruck">
            <a:extLst>
              <a:ext uri="{FF2B5EF4-FFF2-40B4-BE49-F238E27FC236}">
                <a16:creationId xmlns:a16="http://schemas.microsoft.com/office/drawing/2014/main" id="{C49408E6-4BE3-AB44-8BF2-D19287A52BA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FBF218F-2690-3042-BC83-4E91749C42A8}"/>
              </a:ext>
            </a:extLst>
          </p:cNvPr>
          <p:cNvSpPr txBox="1"/>
          <p:nvPr/>
        </p:nvSpPr>
        <p:spPr>
          <a:xfrm rot="16200000">
            <a:off x="9291787" y="4012541"/>
            <a:ext cx="247375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 </a:t>
            </a:r>
            <a:r>
              <a:rPr lang="de-DE" sz="1000" dirty="0" err="1"/>
              <a:t>Ozobot</a:t>
            </a:r>
            <a:r>
              <a:rPr lang="de-DE" sz="1000" dirty="0"/>
              <a:t>: Raphael Fehrmann / CC-BY 4.0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742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76F9360E-FCE4-2340-95C2-EE29D82E8AF5}"/>
              </a:ext>
            </a:extLst>
          </p:cNvPr>
          <p:cNvSpPr/>
          <p:nvPr/>
        </p:nvSpPr>
        <p:spPr>
          <a:xfrm>
            <a:off x="557940" y="3276365"/>
            <a:ext cx="7986146" cy="250324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 die Plätze, fertig, los!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8F95E57-EE6D-C449-B0E3-8357CB6B7E9A}"/>
              </a:ext>
            </a:extLst>
          </p:cNvPr>
          <p:cNvSpPr/>
          <p:nvPr/>
        </p:nvSpPr>
        <p:spPr>
          <a:xfrm>
            <a:off x="669978" y="3276365"/>
            <a:ext cx="7874108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r>
              <a:rPr lang="en-US" sz="2800" b="1" dirty="0" err="1"/>
              <a:t>Schalte</a:t>
            </a:r>
            <a:r>
              <a:rPr lang="en-US" sz="2800" dirty="0"/>
              <a:t> den </a:t>
            </a:r>
            <a:r>
              <a:rPr lang="en-US" sz="2800" dirty="0" err="1"/>
              <a:t>Roboter</a:t>
            </a:r>
            <a:r>
              <a:rPr lang="en-US" sz="2800" dirty="0"/>
              <a:t> </a:t>
            </a:r>
            <a:r>
              <a:rPr lang="en-US" sz="2800" dirty="0" err="1"/>
              <a:t>ein</a:t>
            </a:r>
            <a:r>
              <a:rPr lang="en-US" sz="2800" dirty="0"/>
              <a:t>. </a:t>
            </a:r>
            <a:r>
              <a:rPr lang="en-US" sz="2800" b="1" dirty="0" err="1"/>
              <a:t>Halte</a:t>
            </a:r>
            <a:r>
              <a:rPr lang="en-US" sz="2800" dirty="0"/>
              <a:t> den Ein-/</a:t>
            </a:r>
            <a:r>
              <a:rPr lang="en-US" sz="2800" dirty="0" err="1"/>
              <a:t>Aus</a:t>
            </a:r>
            <a:r>
              <a:rPr lang="en-US" sz="2800" dirty="0"/>
              <a:t>-Knopf </a:t>
            </a:r>
            <a:r>
              <a:rPr lang="en-US" sz="2800" dirty="0" err="1"/>
              <a:t>solange</a:t>
            </a:r>
            <a:r>
              <a:rPr lang="en-US" sz="2800" dirty="0"/>
              <a:t> </a:t>
            </a:r>
            <a:r>
              <a:rPr lang="en-US" sz="2800" dirty="0" err="1"/>
              <a:t>gedrückt</a:t>
            </a:r>
            <a:r>
              <a:rPr lang="en-US" sz="2800" dirty="0"/>
              <a:t> </a:t>
            </a:r>
            <a:r>
              <a:rPr lang="en-US" sz="2800" b="1" dirty="0"/>
              <a:t>bis</a:t>
            </a:r>
            <a:r>
              <a:rPr lang="en-US" sz="2800" dirty="0"/>
              <a:t> der </a:t>
            </a:r>
            <a:r>
              <a:rPr lang="en-US" sz="2800" dirty="0" err="1"/>
              <a:t>Ozobot</a:t>
            </a:r>
            <a:r>
              <a:rPr lang="en-US" sz="2800" dirty="0"/>
              <a:t> </a:t>
            </a:r>
            <a:r>
              <a:rPr lang="en-US" sz="2800" dirty="0" err="1"/>
              <a:t>weiß</a:t>
            </a:r>
            <a:r>
              <a:rPr lang="en-US" sz="2800" dirty="0"/>
              <a:t> </a:t>
            </a:r>
            <a:r>
              <a:rPr lang="en-US" sz="2800" dirty="0" err="1"/>
              <a:t>blinkt</a:t>
            </a:r>
            <a:endParaRPr lang="en-US" sz="2800" dirty="0"/>
          </a:p>
          <a:p>
            <a:pPr marL="742950" indent="-742950" algn="just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r>
              <a:rPr lang="en-US" sz="2800" b="1" dirty="0" err="1"/>
              <a:t>Setze</a:t>
            </a:r>
            <a:r>
              <a:rPr lang="en-US" sz="2800" dirty="0"/>
              <a:t> den </a:t>
            </a:r>
            <a:r>
              <a:rPr lang="en-US" sz="2800" dirty="0" err="1"/>
              <a:t>Roboter</a:t>
            </a:r>
            <a:r>
              <a:rPr lang="en-US" sz="2800" dirty="0"/>
              <a:t> auf den </a:t>
            </a:r>
            <a:r>
              <a:rPr lang="en-US" sz="2800" dirty="0" err="1"/>
              <a:t>Kalibrierungspunkt</a:t>
            </a:r>
            <a:r>
              <a:rPr lang="en-US" sz="2800" dirty="0"/>
              <a:t> </a:t>
            </a:r>
          </a:p>
          <a:p>
            <a:pPr marL="742950" indent="-742950" algn="just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r>
              <a:rPr lang="en-US" sz="2800" b="1" dirty="0" err="1"/>
              <a:t>Warte</a:t>
            </a:r>
            <a:r>
              <a:rPr lang="en-US" sz="2800" dirty="0"/>
              <a:t> bis der </a:t>
            </a:r>
            <a:r>
              <a:rPr lang="en-US" sz="2800" dirty="0" err="1"/>
              <a:t>Roboter</a:t>
            </a:r>
            <a:r>
              <a:rPr lang="en-US" sz="2800" dirty="0"/>
              <a:t> </a:t>
            </a:r>
            <a:r>
              <a:rPr lang="en-US" sz="2800" dirty="0" err="1"/>
              <a:t>grün</a:t>
            </a:r>
            <a:r>
              <a:rPr lang="en-US" sz="2800" dirty="0"/>
              <a:t> </a:t>
            </a:r>
            <a:r>
              <a:rPr lang="en-US" sz="2800" dirty="0" err="1"/>
              <a:t>blinkt</a:t>
            </a:r>
            <a:r>
              <a:rPr lang="en-US" sz="2800" dirty="0"/>
              <a:t>. 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6FD1F08-103D-0E49-8C93-39EE39211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003" y="1905980"/>
            <a:ext cx="2240797" cy="463741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F9C30B2-B329-F14D-9577-F662CADC656A}"/>
              </a:ext>
            </a:extLst>
          </p:cNvPr>
          <p:cNvSpPr txBox="1"/>
          <p:nvPr/>
        </p:nvSpPr>
        <p:spPr>
          <a:xfrm>
            <a:off x="1840922" y="2059199"/>
            <a:ext cx="5532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ym typeface="Wingdings" pitchFamily="2" charset="2"/>
              </a:rPr>
              <a:t>Mach deinen Roboter startklar!</a:t>
            </a:r>
            <a:endParaRPr lang="de-DE" sz="3200" b="1" dirty="0"/>
          </a:p>
        </p:txBody>
      </p:sp>
      <p:pic>
        <p:nvPicPr>
          <p:cNvPr id="17" name="Grafik 16" descr="Flagge">
            <a:extLst>
              <a:ext uri="{FF2B5EF4-FFF2-40B4-BE49-F238E27FC236}">
                <a16:creationId xmlns:a16="http://schemas.microsoft.com/office/drawing/2014/main" id="{966F62A5-F065-7A4D-8416-D389CC7CE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9264" y="1865879"/>
            <a:ext cx="914400" cy="914400"/>
          </a:xfrm>
          <a:prstGeom prst="rect">
            <a:avLst/>
          </a:prstGeom>
        </p:spPr>
      </p:pic>
      <p:pic>
        <p:nvPicPr>
          <p:cNvPr id="23" name="Inhaltsplatzhalter 5" descr="Bleistift">
            <a:extLst>
              <a:ext uri="{FF2B5EF4-FFF2-40B4-BE49-F238E27FC236}">
                <a16:creationId xmlns:a16="http://schemas.microsoft.com/office/drawing/2014/main" id="{B5CCA55C-B49A-6D43-940A-40D3C51A4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15270" y="618813"/>
            <a:ext cx="914400" cy="914400"/>
          </a:xfrm>
          <a:prstGeom prst="rect">
            <a:avLst/>
          </a:prstGeom>
        </p:spPr>
      </p:pic>
      <p:pic>
        <p:nvPicPr>
          <p:cNvPr id="24" name="Grafik 23" descr="Kopf mit Zahnrädern">
            <a:extLst>
              <a:ext uri="{FF2B5EF4-FFF2-40B4-BE49-F238E27FC236}">
                <a16:creationId xmlns:a16="http://schemas.microsoft.com/office/drawing/2014/main" id="{06CE3BB4-9EB5-564B-A6DF-D3133F0A16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87259" y="618813"/>
            <a:ext cx="914400" cy="914400"/>
          </a:xfrm>
          <a:prstGeom prst="rect">
            <a:avLst/>
          </a:prstGeom>
        </p:spPr>
      </p:pic>
      <p:pic>
        <p:nvPicPr>
          <p:cNvPr id="25" name="Grafik 24" descr="Untertitel von rechts nach links">
            <a:extLst>
              <a:ext uri="{FF2B5EF4-FFF2-40B4-BE49-F238E27FC236}">
                <a16:creationId xmlns:a16="http://schemas.microsoft.com/office/drawing/2014/main" id="{1970B8C6-7FCB-2647-B99F-B10F52AC87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2492" y="603278"/>
            <a:ext cx="914400" cy="914400"/>
          </a:xfrm>
          <a:prstGeom prst="rect">
            <a:avLst/>
          </a:prstGeom>
        </p:spPr>
      </p:pic>
      <p:pic>
        <p:nvPicPr>
          <p:cNvPr id="26" name="Grafik 25" descr="Kundenbewertung RNL">
            <a:extLst>
              <a:ext uri="{FF2B5EF4-FFF2-40B4-BE49-F238E27FC236}">
                <a16:creationId xmlns:a16="http://schemas.microsoft.com/office/drawing/2014/main" id="{E28AE664-E99A-0C49-80D9-48379B3489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31248" y="612990"/>
            <a:ext cx="914400" cy="914400"/>
          </a:xfrm>
          <a:prstGeom prst="rect">
            <a:avLst/>
          </a:prstGeom>
        </p:spPr>
      </p:pic>
      <p:pic>
        <p:nvPicPr>
          <p:cNvPr id="27" name="Grafik 26" descr="Wegweiser">
            <a:extLst>
              <a:ext uri="{FF2B5EF4-FFF2-40B4-BE49-F238E27FC236}">
                <a16:creationId xmlns:a16="http://schemas.microsoft.com/office/drawing/2014/main" id="{862EC465-67BB-6248-97B9-FAA411F841F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07772" y="603278"/>
            <a:ext cx="914400" cy="914400"/>
          </a:xfrm>
          <a:prstGeom prst="rect">
            <a:avLst/>
          </a:prstGeom>
        </p:spPr>
      </p:pic>
      <p:pic>
        <p:nvPicPr>
          <p:cNvPr id="28" name="Grafik 27" descr="Händedruck">
            <a:extLst>
              <a:ext uri="{FF2B5EF4-FFF2-40B4-BE49-F238E27FC236}">
                <a16:creationId xmlns:a16="http://schemas.microsoft.com/office/drawing/2014/main" id="{FAA1797E-5C5E-DA44-BA8B-76A97F6504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54724" y="613170"/>
            <a:ext cx="914400" cy="9144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BA3E380-73C5-CC46-B452-2F092D0318AF}"/>
              </a:ext>
            </a:extLst>
          </p:cNvPr>
          <p:cNvSpPr txBox="1"/>
          <p:nvPr/>
        </p:nvSpPr>
        <p:spPr>
          <a:xfrm>
            <a:off x="6935433" y="6565071"/>
            <a:ext cx="525656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Bild: (entnommen aus) </a:t>
            </a:r>
            <a:r>
              <a:rPr lang="de-DE" sz="1000" i="1" dirty="0"/>
              <a:t>Team des Projektes „Lernroboter im Unterricht, WWU Münster / CC-BY 4.0</a:t>
            </a:r>
            <a:endParaRPr lang="de-DE" sz="1000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951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11D7BE4C-1419-DC4E-8CD1-8213C93437E4}"/>
              </a:ext>
            </a:extLst>
          </p:cNvPr>
          <p:cNvSpPr/>
          <p:nvPr/>
        </p:nvSpPr>
        <p:spPr>
          <a:xfrm>
            <a:off x="726162" y="1923760"/>
            <a:ext cx="7986146" cy="20748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Probefahrt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8F95E57-EE6D-C449-B0E3-8357CB6B7E9A}"/>
              </a:ext>
            </a:extLst>
          </p:cNvPr>
          <p:cNvSpPr/>
          <p:nvPr/>
        </p:nvSpPr>
        <p:spPr>
          <a:xfrm>
            <a:off x="838200" y="2051999"/>
            <a:ext cx="7874108" cy="2375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Clr>
                <a:schemeClr val="accent6"/>
              </a:buClr>
              <a:buFont typeface="+mj-lt"/>
              <a:buAutoNum type="arabicParenR"/>
            </a:pPr>
            <a:r>
              <a:rPr lang="de-DE" sz="2800" b="1" dirty="0"/>
              <a:t>Zeichne</a:t>
            </a:r>
            <a:r>
              <a:rPr lang="de-DE" sz="2800" dirty="0"/>
              <a:t> eine schwarze Linie auf ein weißes Blatt. </a:t>
            </a:r>
          </a:p>
          <a:p>
            <a:pPr marL="514350" indent="-514350" algn="just">
              <a:buClr>
                <a:schemeClr val="accent6"/>
              </a:buClr>
              <a:buFont typeface="+mj-lt"/>
              <a:buAutoNum type="arabicParenR"/>
            </a:pPr>
            <a:r>
              <a:rPr lang="de-DE" sz="2800" b="1" dirty="0"/>
              <a:t>Schalte</a:t>
            </a:r>
            <a:r>
              <a:rPr lang="de-DE" sz="2800" dirty="0"/>
              <a:t> den Roboter </a:t>
            </a:r>
            <a:r>
              <a:rPr lang="de-DE" sz="2800" b="1" dirty="0"/>
              <a:t>ein</a:t>
            </a:r>
            <a:r>
              <a:rPr lang="de-DE" sz="2800" dirty="0"/>
              <a:t> und </a:t>
            </a:r>
            <a:r>
              <a:rPr lang="de-DE" sz="2800" b="1" dirty="0"/>
              <a:t>stell</a:t>
            </a:r>
            <a:r>
              <a:rPr lang="de-DE" sz="2800" dirty="0"/>
              <a:t> ihn auf die Linie. </a:t>
            </a:r>
          </a:p>
          <a:p>
            <a:pPr algn="just">
              <a:buClr>
                <a:schemeClr val="accent6"/>
              </a:buClr>
            </a:pPr>
            <a:r>
              <a:rPr lang="de-DE" sz="2800" dirty="0">
                <a:sym typeface="Wingdings" pitchFamily="2" charset="2"/>
              </a:rPr>
              <a:t></a:t>
            </a:r>
            <a:r>
              <a:rPr lang="de-DE" sz="2800" dirty="0"/>
              <a:t>Der </a:t>
            </a:r>
            <a:r>
              <a:rPr lang="de-DE" sz="2800" dirty="0" err="1"/>
              <a:t>Ozobot</a:t>
            </a:r>
            <a:r>
              <a:rPr lang="de-DE" sz="2800" dirty="0"/>
              <a:t> fährt nun die Linie entlang. </a:t>
            </a:r>
          </a:p>
          <a:p>
            <a:pPr marL="742950" indent="-742950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F9D1ED4-23C0-B843-A14D-1409AA59D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470" y="1773003"/>
            <a:ext cx="2484330" cy="237631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D6F26C3A-EE22-E642-9BBB-6757FEFF0F25}"/>
              </a:ext>
            </a:extLst>
          </p:cNvPr>
          <p:cNvSpPr/>
          <p:nvPr/>
        </p:nvSpPr>
        <p:spPr>
          <a:xfrm>
            <a:off x="637222" y="4716672"/>
            <a:ext cx="82760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b="1" dirty="0">
                <a:sym typeface="Wingdings" pitchFamily="2" charset="2"/>
              </a:rPr>
              <a:t>Welche technischen Bestandteile des Roboters sind hierbei aktiv?</a:t>
            </a:r>
            <a:endParaRPr lang="de-DE" sz="3200" b="1" dirty="0"/>
          </a:p>
        </p:txBody>
      </p:sp>
      <p:pic>
        <p:nvPicPr>
          <p:cNvPr id="20" name="Grafik 19" descr="Kundenbewertung">
            <a:extLst>
              <a:ext uri="{FF2B5EF4-FFF2-40B4-BE49-F238E27FC236}">
                <a16:creationId xmlns:a16="http://schemas.microsoft.com/office/drawing/2014/main" id="{153A75F8-894E-3243-A179-07A040641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12308" y="4575575"/>
            <a:ext cx="1359411" cy="1359411"/>
          </a:xfrm>
          <a:prstGeom prst="rect">
            <a:avLst/>
          </a:prstGeom>
        </p:spPr>
      </p:pic>
      <p:pic>
        <p:nvPicPr>
          <p:cNvPr id="23" name="Inhaltsplatzhalter 5" descr="Bleistift">
            <a:extLst>
              <a:ext uri="{FF2B5EF4-FFF2-40B4-BE49-F238E27FC236}">
                <a16:creationId xmlns:a16="http://schemas.microsoft.com/office/drawing/2014/main" id="{A1DB4FD3-B723-F344-A7DD-802F721BBD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24" name="Grafik 23" descr="Kopf mit Zahnrädern">
            <a:extLst>
              <a:ext uri="{FF2B5EF4-FFF2-40B4-BE49-F238E27FC236}">
                <a16:creationId xmlns:a16="http://schemas.microsoft.com/office/drawing/2014/main" id="{E6FA23AC-C3B7-4048-B101-98AFF582C9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25" name="Grafik 24" descr="Untertitel von rechts nach links">
            <a:extLst>
              <a:ext uri="{FF2B5EF4-FFF2-40B4-BE49-F238E27FC236}">
                <a16:creationId xmlns:a16="http://schemas.microsoft.com/office/drawing/2014/main" id="{0B9702B3-4F51-2C43-B383-D297A8F35D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6" name="Grafik 25" descr="Kundenbewertung RNL">
            <a:extLst>
              <a:ext uri="{FF2B5EF4-FFF2-40B4-BE49-F238E27FC236}">
                <a16:creationId xmlns:a16="http://schemas.microsoft.com/office/drawing/2014/main" id="{55E72FAB-0318-8549-9D52-909A9F3A7D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27" name="Grafik 26" descr="Wegweiser">
            <a:extLst>
              <a:ext uri="{FF2B5EF4-FFF2-40B4-BE49-F238E27FC236}">
                <a16:creationId xmlns:a16="http://schemas.microsoft.com/office/drawing/2014/main" id="{3FDF33E9-66CC-5240-A432-ECC0C210DFD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28" name="Grafik 27" descr="Händedruck">
            <a:extLst>
              <a:ext uri="{FF2B5EF4-FFF2-40B4-BE49-F238E27FC236}">
                <a16:creationId xmlns:a16="http://schemas.microsoft.com/office/drawing/2014/main" id="{7A7DB00B-3C31-624B-8AC3-10CEE3860F1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7141067-B7F5-B345-A81B-3A33E1EB3AA1}"/>
              </a:ext>
            </a:extLst>
          </p:cNvPr>
          <p:cNvSpPr txBox="1"/>
          <p:nvPr/>
        </p:nvSpPr>
        <p:spPr>
          <a:xfrm>
            <a:off x="6828808" y="4279454"/>
            <a:ext cx="52277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Bild: (entnommen aus) </a:t>
            </a:r>
            <a:r>
              <a:rPr lang="de-DE" sz="1000" i="1" dirty="0"/>
              <a:t>Team des Projektes „Lernroboter im Unterricht, WWU Münster / CC-BY 4.0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4070872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11D7BE4C-1419-DC4E-8CD1-8213C93437E4}"/>
              </a:ext>
            </a:extLst>
          </p:cNvPr>
          <p:cNvSpPr/>
          <p:nvPr/>
        </p:nvSpPr>
        <p:spPr>
          <a:xfrm>
            <a:off x="726162" y="1923760"/>
            <a:ext cx="7986146" cy="107721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BA6879A-66C9-524B-879E-5C0D461018FC}"/>
              </a:ext>
            </a:extLst>
          </p:cNvPr>
          <p:cNvSpPr/>
          <p:nvPr/>
        </p:nvSpPr>
        <p:spPr>
          <a:xfrm>
            <a:off x="838200" y="580418"/>
            <a:ext cx="10515600" cy="937260"/>
          </a:xfrm>
          <a:prstGeom prst="rect">
            <a:avLst/>
          </a:prstGeom>
          <a:noFill/>
          <a:ln w="25400" cap="rnd" cmpd="thinThick">
            <a:solidFill>
              <a:schemeClr val="accent6"/>
            </a:solidFill>
            <a:beve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749317-F00E-274E-A80D-6B0D09359A3D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softEdge rad="12700"/>
          </a:effectLst>
          <a:scene3d>
            <a:camera prst="orthographicFront"/>
            <a:lightRig rig="threePt" dir="t"/>
          </a:scene3d>
          <a:sp3d extrusionH="76200">
            <a:bevelB prst="convex"/>
            <a:extrusionClr>
              <a:schemeClr val="accent6"/>
            </a:extrusionClr>
          </a:sp3d>
        </p:spPr>
        <p:txBody>
          <a:bodyPr/>
          <a:lstStyle/>
          <a:p>
            <a:r>
              <a:rPr lang="de-DE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Kurvenfahrt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8F95E57-EE6D-C449-B0E3-8357CB6B7E9A}"/>
              </a:ext>
            </a:extLst>
          </p:cNvPr>
          <p:cNvSpPr/>
          <p:nvPr/>
        </p:nvSpPr>
        <p:spPr>
          <a:xfrm>
            <a:off x="838200" y="2051999"/>
            <a:ext cx="7874108" cy="151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r>
              <a:rPr lang="de-DE" sz="2800" b="1" dirty="0"/>
              <a:t>Zeichne</a:t>
            </a:r>
            <a:r>
              <a:rPr lang="de-DE" sz="2800" dirty="0"/>
              <a:t> Linien mit unterschiedlichen Kurven auf. (unterschiedliche Größen, eckig, spitz, usw.)</a:t>
            </a:r>
          </a:p>
          <a:p>
            <a:pPr marL="742950" indent="-742950">
              <a:spcBef>
                <a:spcPts val="1000"/>
              </a:spcBef>
              <a:buClr>
                <a:schemeClr val="accent6"/>
              </a:buClr>
              <a:buSzPct val="80000"/>
              <a:buFont typeface="+mj-lt"/>
              <a:buAutoNum type="arabicParenR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6F26C3A-EE22-E642-9BBB-6757FEFF0F25}"/>
              </a:ext>
            </a:extLst>
          </p:cNvPr>
          <p:cNvSpPr/>
          <p:nvPr/>
        </p:nvSpPr>
        <p:spPr>
          <a:xfrm>
            <a:off x="637222" y="4716672"/>
            <a:ext cx="82760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b="1" dirty="0">
                <a:sym typeface="Wingdings" pitchFamily="2" charset="2"/>
              </a:rPr>
              <a:t>Wann traten Probleme auf?</a:t>
            </a:r>
            <a:endParaRPr lang="de-DE" sz="3200" b="1" dirty="0"/>
          </a:p>
        </p:txBody>
      </p:sp>
      <p:pic>
        <p:nvPicPr>
          <p:cNvPr id="20" name="Grafik 19" descr="Kundenbewertung">
            <a:extLst>
              <a:ext uri="{FF2B5EF4-FFF2-40B4-BE49-F238E27FC236}">
                <a16:creationId xmlns:a16="http://schemas.microsoft.com/office/drawing/2014/main" id="{153A75F8-894E-3243-A179-07A040641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60926" y="4329353"/>
            <a:ext cx="1359411" cy="1359411"/>
          </a:xfrm>
          <a:prstGeom prst="rect">
            <a:avLst/>
          </a:prstGeom>
        </p:spPr>
      </p:pic>
      <p:pic>
        <p:nvPicPr>
          <p:cNvPr id="17" name="Inhaltsplatzhalter 5" descr="Bleistift">
            <a:extLst>
              <a:ext uri="{FF2B5EF4-FFF2-40B4-BE49-F238E27FC236}">
                <a16:creationId xmlns:a16="http://schemas.microsoft.com/office/drawing/2014/main" id="{D1DFE000-A3CA-F940-98CD-569E9DE91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9427" y="619607"/>
            <a:ext cx="914400" cy="914400"/>
          </a:xfrm>
          <a:prstGeom prst="rect">
            <a:avLst/>
          </a:prstGeom>
        </p:spPr>
      </p:pic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1FFE652F-81A7-C842-8E93-87301E91A2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31235" y="614708"/>
            <a:ext cx="914400" cy="914400"/>
          </a:xfrm>
          <a:prstGeom prst="rect">
            <a:avLst/>
          </a:prstGeom>
        </p:spPr>
      </p:pic>
      <p:pic>
        <p:nvPicPr>
          <p:cNvPr id="19" name="Grafik 18" descr="Untertitel von rechts nach links">
            <a:extLst>
              <a:ext uri="{FF2B5EF4-FFF2-40B4-BE49-F238E27FC236}">
                <a16:creationId xmlns:a16="http://schemas.microsoft.com/office/drawing/2014/main" id="{A879D3E1-E9C2-F84B-B0C3-AF75BBBB94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2665" y="630157"/>
            <a:ext cx="914400" cy="914400"/>
          </a:xfrm>
          <a:prstGeom prst="rect">
            <a:avLst/>
          </a:prstGeom>
        </p:spPr>
      </p:pic>
      <p:pic>
        <p:nvPicPr>
          <p:cNvPr id="21" name="Grafik 20" descr="Kundenbewertung RNL">
            <a:extLst>
              <a:ext uri="{FF2B5EF4-FFF2-40B4-BE49-F238E27FC236}">
                <a16:creationId xmlns:a16="http://schemas.microsoft.com/office/drawing/2014/main" id="{CCE78B9F-4947-104C-82E6-6ECA8E471C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10119" y="619607"/>
            <a:ext cx="914400" cy="914400"/>
          </a:xfrm>
          <a:prstGeom prst="rect">
            <a:avLst/>
          </a:prstGeom>
        </p:spPr>
      </p:pic>
      <p:pic>
        <p:nvPicPr>
          <p:cNvPr id="22" name="Grafik 21" descr="Wegweiser">
            <a:extLst>
              <a:ext uri="{FF2B5EF4-FFF2-40B4-BE49-F238E27FC236}">
                <a16:creationId xmlns:a16="http://schemas.microsoft.com/office/drawing/2014/main" id="{F591AFF9-1655-6247-92A4-1820F85A21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45027" y="591848"/>
            <a:ext cx="914400" cy="914400"/>
          </a:xfrm>
          <a:prstGeom prst="rect">
            <a:avLst/>
          </a:prstGeom>
        </p:spPr>
      </p:pic>
      <p:pic>
        <p:nvPicPr>
          <p:cNvPr id="23" name="Grafik 22" descr="Händedruck">
            <a:extLst>
              <a:ext uri="{FF2B5EF4-FFF2-40B4-BE49-F238E27FC236}">
                <a16:creationId xmlns:a16="http://schemas.microsoft.com/office/drawing/2014/main" id="{46FDEDBA-8608-364F-B8AB-4FDCBB28B4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75211" y="6196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86594"/>
      </p:ext>
    </p:extLst>
  </p:cSld>
  <p:clrMapOvr>
    <a:masterClrMapping/>
  </p:clrMapOvr>
</p:sld>
</file>

<file path=ppt/theme/theme1.xml><?xml version="1.0" encoding="utf-8"?>
<a:theme xmlns:a="http://schemas.openxmlformats.org/drawingml/2006/main" name="Schu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hule" id="{03369712-AC66-9C47-9F41-20AE5188D5F1}" vid="{FFFE0225-6C6C-1747-9D2E-4229252B4DF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Schule</Template>
  <TotalTime>0</TotalTime>
  <Words>669</Words>
  <Application>Microsoft Macintosh PowerPoint</Application>
  <PresentationFormat>Breitbild</PresentationFormat>
  <Paragraphs>117</Paragraphs>
  <Slides>18</Slides>
  <Notes>1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Schule</vt:lpstr>
      <vt:lpstr>Zugvögel und ihre Reiserouten</vt:lpstr>
      <vt:lpstr>Zugvögel?</vt:lpstr>
      <vt:lpstr>Zugvögel</vt:lpstr>
      <vt:lpstr>Zugvögel</vt:lpstr>
      <vt:lpstr>Brainstorming</vt:lpstr>
      <vt:lpstr>Zugvögel</vt:lpstr>
      <vt:lpstr>Auf die Plätze, fertig, los!</vt:lpstr>
      <vt:lpstr>Probefahrt</vt:lpstr>
      <vt:lpstr>Kurvenfahrt</vt:lpstr>
      <vt:lpstr>Verkehrsregeln</vt:lpstr>
      <vt:lpstr>Arbeitsschritte</vt:lpstr>
      <vt:lpstr>Gruppeneinteilung</vt:lpstr>
      <vt:lpstr>Arbeitsphase I</vt:lpstr>
      <vt:lpstr>Arbeitsphase II</vt:lpstr>
      <vt:lpstr>Arbeitsschritte</vt:lpstr>
      <vt:lpstr>Sicherung</vt:lpstr>
      <vt:lpstr>Reflexion</vt:lpstr>
      <vt:lpstr>Bildquellen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Zugvögel und ihre Reiserouten</dc:title>
  <dc:creator>Maria Jedig</dc:creator>
  <cp:lastModifiedBy>Maria Jedig</cp:lastModifiedBy>
  <cp:revision>40</cp:revision>
  <dcterms:created xsi:type="dcterms:W3CDTF">2020-07-31T14:09:53Z</dcterms:created>
  <dcterms:modified xsi:type="dcterms:W3CDTF">2020-08-09T16:14:17Z</dcterms:modified>
</cp:coreProperties>
</file>