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0413" cy="6858000"/>
  <p:notesSz cx="6858000" cy="12190413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folie und Inhaltsverz ohne Fußzeile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alle Folien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324000" y="238542"/>
            <a:ext cx="11541600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323999" y="854994"/>
            <a:ext cx="11541600" cy="336244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umsplatzhalter 10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4E67A3C7-CCB7-4FE4-8447-BC2D6A82E406}" type="datetime1">
              <a:rPr lang="de-DE"/>
              <a:t>23.03.2021</a:t>
            </a:fld>
            <a:endParaRPr lang="de-DE"/>
          </a:p>
        </p:txBody>
      </p:sp>
      <p:sp>
        <p:nvSpPr>
          <p:cNvPr id="7" name="Fußzeilenplatzhalter 11"/>
          <p:cNvSpPr>
            <a:spLocks noGrp="1"/>
          </p:cNvSpPr>
          <p:nvPr>
            <p:ph type="ftr" sz="quarter" idx="15"/>
          </p:nvPr>
        </p:nvSpPr>
        <p:spPr bwMode="auto">
          <a:xfrm>
            <a:off x="2458648" y="6356350"/>
            <a:ext cx="7273114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Dies ist ein Test!</a:t>
            </a:r>
            <a:endParaRPr/>
          </a:p>
        </p:txBody>
      </p:sp>
      <p:sp>
        <p:nvSpPr>
          <p:cNvPr id="8" name="Foliennummernplatzhalter 12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9DC1E638-3F78-4E0D-883A-B278700C48C0}" type="slidenum">
              <a:rPr lang="de-DE"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idx="1"/>
          </p:nvPr>
        </p:nvSpPr>
        <p:spPr bwMode="auto">
          <a:xfrm>
            <a:off x="323847" y="1392964"/>
            <a:ext cx="11542714" cy="48283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eer-für-Grafikvorlag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324000" y="238542"/>
            <a:ext cx="11541600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323999" y="854994"/>
            <a:ext cx="11541600" cy="336244"/>
          </a:xfr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umsplatzhalter 10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C99F69B-0126-4324-8032-D1EEE2ADB635}" type="datetime1">
              <a:rPr lang="de-DE">
                <a:solidFill>
                  <a:prstClr val="black">
                    <a:tint val="75000"/>
                  </a:prstClr>
                </a:solidFill>
              </a:rPr>
              <a:t>23.03.2021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11"/>
          <p:cNvSpPr>
            <a:spLocks noGrp="1"/>
          </p:cNvSpPr>
          <p:nvPr>
            <p:ph type="ftr" sz="quarter" idx="15"/>
          </p:nvPr>
        </p:nvSpPr>
        <p:spPr bwMode="auto">
          <a:xfrm>
            <a:off x="2458648" y="6356350"/>
            <a:ext cx="727311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</a:rPr>
              <a:t>Dies ist ein Test!</a:t>
            </a:r>
            <a:endParaRPr/>
          </a:p>
        </p:txBody>
      </p:sp>
      <p:sp>
        <p:nvSpPr>
          <p:cNvPr id="8" name="Foliennummernplatzhalter 12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9DC1E638-3F78-4E0D-883A-B278700C48C0}" type="slidenum">
              <a:rPr lang="de-DE">
                <a:solidFill>
                  <a:prstClr val="black">
                    <a:tint val="75000"/>
                  </a:prstClr>
                </a:solidFill>
              </a:r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6"/>
          <p:cNvGrpSpPr/>
          <p:nvPr userDrawn="1"/>
        </p:nvGrpSpPr>
        <p:grpSpPr bwMode="auto">
          <a:xfrm>
            <a:off x="9859796" y="6125890"/>
            <a:ext cx="2005803" cy="360000"/>
            <a:chOff x="6687343" y="6125890"/>
            <a:chExt cx="2005803" cy="360000"/>
          </a:xfrm>
        </p:grpSpPr>
        <p:sp>
          <p:nvSpPr>
            <p:cNvPr id="10" name="Datumsplatzhalter 4"/>
            <p:cNvSpPr>
              <a:spLocks noAdjustHandles="1"/>
            </p:cNvSpPr>
            <p:nvPr userDrawn="1"/>
          </p:nvSpPr>
          <p:spPr bwMode="auto">
            <a:xfrm>
              <a:off x="6687343" y="6125890"/>
              <a:ext cx="2005803" cy="360000"/>
            </a:xfrm>
            <a:prstGeom prst="rect">
              <a:avLst/>
            </a:prstGeom>
            <a:noFill/>
            <a:ln>
              <a:noFill/>
            </a:ln>
            <a:effectLst>
              <a:outerShdw blurRad="2413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lIns="432000" rIns="0" anchor="ctr"/>
            <a:lstStyle>
              <a:defPPr>
                <a:defRPr lang="de-DE"/>
              </a:defPPr>
              <a:lvl1pPr algn="ctr">
                <a:defRPr sz="2000">
                  <a:solidFill>
                    <a:schemeClr val="bg1"/>
                  </a:solidFill>
                </a:defRPr>
              </a:lvl1pPr>
            </a:lstStyle>
            <a:p>
              <a:pPr>
                <a:defRPr/>
              </a:pPr>
              <a:r>
                <a:rPr lang="en-US" sz="1200" spc="200">
                  <a:solidFill>
                    <a:prstClr val="white">
                      <a:lumMod val="65000"/>
                    </a:prstClr>
                  </a:solidFill>
                </a:rPr>
                <a:t>Universitäts </a:t>
              </a:r>
              <a:r>
                <a:rPr lang="en-US" sz="1200" b="1" spc="200">
                  <a:solidFill>
                    <a:prstClr val="white">
                      <a:lumMod val="65000"/>
                    </a:prstClr>
                  </a:solidFill>
                </a:rPr>
                <a:t>LOGO</a:t>
              </a:r>
              <a:endParaRPr/>
            </a:p>
          </p:txBody>
        </p:sp>
        <p:grpSp>
          <p:nvGrpSpPr>
            <p:cNvPr id="11" name="Gruppieren 9"/>
            <p:cNvGrpSpPr/>
            <p:nvPr/>
          </p:nvGrpSpPr>
          <p:grpSpPr bwMode="auto">
            <a:xfrm>
              <a:off x="6840193" y="6178613"/>
              <a:ext cx="189516" cy="255453"/>
              <a:chOff x="4967288" y="2282825"/>
              <a:chExt cx="2259012" cy="2284413"/>
            </a:xfrm>
          </p:grpSpPr>
          <p:sp>
            <p:nvSpPr>
              <p:cNvPr id="12" name="Freeform 6"/>
              <p:cNvSpPr/>
              <p:nvPr/>
            </p:nvSpPr>
            <p:spPr bwMode="auto">
              <a:xfrm>
                <a:off x="6389688" y="2341563"/>
                <a:ext cx="836612" cy="2225675"/>
              </a:xfrm>
              <a:custGeom>
                <a:avLst/>
                <a:gdLst>
                  <a:gd name="T0" fmla="*/ 0 w 527"/>
                  <a:gd name="T1" fmla="*/ 461 h 1402"/>
                  <a:gd name="T2" fmla="*/ 522 w 527"/>
                  <a:gd name="T3" fmla="*/ 0 h 1402"/>
                  <a:gd name="T4" fmla="*/ 527 w 527"/>
                  <a:gd name="T5" fmla="*/ 804 h 1402"/>
                  <a:gd name="T6" fmla="*/ 137 w 527"/>
                  <a:gd name="T7" fmla="*/ 1402 h 1402"/>
                  <a:gd name="T8" fmla="*/ 0 w 527"/>
                  <a:gd name="T9" fmla="*/ 461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7" h="1402" extrusionOk="0">
                    <a:moveTo>
                      <a:pt x="0" y="461"/>
                    </a:moveTo>
                    <a:lnTo>
                      <a:pt x="522" y="0"/>
                    </a:lnTo>
                    <a:lnTo>
                      <a:pt x="527" y="804"/>
                    </a:lnTo>
                    <a:lnTo>
                      <a:pt x="137" y="1402"/>
                    </a:lnTo>
                    <a:lnTo>
                      <a:pt x="0" y="461"/>
                    </a:lnTo>
                    <a:close/>
                  </a:path>
                </a:pathLst>
              </a:custGeom>
              <a:gradFill>
                <a:gsLst>
                  <a:gs pos="0">
                    <a:srgbClr val="C8C8C8"/>
                  </a:gs>
                  <a:gs pos="100000">
                    <a:srgbClr val="969696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4967288" y="2282825"/>
                <a:ext cx="2251075" cy="790575"/>
              </a:xfrm>
              <a:custGeom>
                <a:avLst/>
                <a:gdLst>
                  <a:gd name="T0" fmla="*/ 0 w 1418"/>
                  <a:gd name="T1" fmla="*/ 328 h 498"/>
                  <a:gd name="T2" fmla="*/ 631 w 1418"/>
                  <a:gd name="T3" fmla="*/ 0 h 498"/>
                  <a:gd name="T4" fmla="*/ 1418 w 1418"/>
                  <a:gd name="T5" fmla="*/ 37 h 498"/>
                  <a:gd name="T6" fmla="*/ 896 w 1418"/>
                  <a:gd name="T7" fmla="*/ 498 h 498"/>
                  <a:gd name="T8" fmla="*/ 0 w 1418"/>
                  <a:gd name="T9" fmla="*/ 328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8" h="498" extrusionOk="0">
                    <a:moveTo>
                      <a:pt x="0" y="328"/>
                    </a:moveTo>
                    <a:lnTo>
                      <a:pt x="631" y="0"/>
                    </a:lnTo>
                    <a:lnTo>
                      <a:pt x="1418" y="37"/>
                    </a:lnTo>
                    <a:lnTo>
                      <a:pt x="896" y="498"/>
                    </a:lnTo>
                    <a:lnTo>
                      <a:pt x="0" y="32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8"/>
              <p:cNvSpPr/>
              <p:nvPr/>
            </p:nvSpPr>
            <p:spPr bwMode="auto">
              <a:xfrm>
                <a:off x="4967288" y="2803525"/>
                <a:ext cx="1639887" cy="1763713"/>
              </a:xfrm>
              <a:custGeom>
                <a:avLst/>
                <a:gdLst>
                  <a:gd name="T0" fmla="*/ 896 w 1033"/>
                  <a:gd name="T1" fmla="*/ 170 h 1111"/>
                  <a:gd name="T2" fmla="*/ 1033 w 1033"/>
                  <a:gd name="T3" fmla="*/ 1111 h 1111"/>
                  <a:gd name="T4" fmla="*/ 286 w 1033"/>
                  <a:gd name="T5" fmla="*/ 780 h 1111"/>
                  <a:gd name="T6" fmla="*/ 0 w 1033"/>
                  <a:gd name="T7" fmla="*/ 0 h 1111"/>
                  <a:gd name="T8" fmla="*/ 896 w 1033"/>
                  <a:gd name="T9" fmla="*/ 17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3" h="1111" extrusionOk="0">
                    <a:moveTo>
                      <a:pt x="896" y="170"/>
                    </a:moveTo>
                    <a:lnTo>
                      <a:pt x="1033" y="1111"/>
                    </a:lnTo>
                    <a:lnTo>
                      <a:pt x="286" y="780"/>
                    </a:lnTo>
                    <a:lnTo>
                      <a:pt x="0" y="0"/>
                    </a:lnTo>
                    <a:lnTo>
                      <a:pt x="896" y="170"/>
                    </a:ln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rgbClr val="DDDDDD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ABEB92B-8226-4421-B061-83177E0B6048}" type="datetime1">
              <a:rPr lang="de-DE">
                <a:solidFill>
                  <a:prstClr val="black">
                    <a:tint val="75000"/>
                  </a:prstClr>
                </a:solidFill>
              </a:rPr>
              <a:t>23.03.2021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 bwMode="auto">
          <a:xfrm>
            <a:off x="2458648" y="6356350"/>
            <a:ext cx="727311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</a:rPr>
              <a:t>Dies ist ein Test!</a:t>
            </a:r>
            <a:endParaRPr/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C1E638-3F78-4E0D-883A-B278700C48C0}" type="slidenum">
              <a:rPr lang="de-DE">
                <a:solidFill>
                  <a:prstClr val="black">
                    <a:tint val="75000"/>
                  </a:prstClr>
                </a:solidFill>
              </a:r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gray">
          <a:xfrm>
            <a:off x="1" y="2017714"/>
            <a:ext cx="12190412" cy="4840286"/>
          </a:xfrm>
          <a:prstGeom prst="rect">
            <a:avLst/>
          </a:prstGeom>
          <a:gradFill>
            <a:gsLst>
              <a:gs pos="0">
                <a:srgbClr val="000000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</a:gradFill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buFont typeface="Wingdings"/>
              <a:buChar char="§"/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23847" y="1554957"/>
            <a:ext cx="11542714" cy="4247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6" name="Titelplatzhalter 1"/>
          <p:cNvSpPr>
            <a:spLocks noGrp="1"/>
          </p:cNvSpPr>
          <p:nvPr>
            <p:ph type="title"/>
          </p:nvPr>
        </p:nvSpPr>
        <p:spPr bwMode="auto">
          <a:xfrm>
            <a:off x="323849" y="-1"/>
            <a:ext cx="11542713" cy="10908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323847" y="6356350"/>
            <a:ext cx="21348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3E88B6-FA5A-4C3D-ADFA-9AE1990D2B70}" type="datetime1">
              <a:rPr lang="de-DE"/>
              <a:t>23.03.2021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2458648" y="6356350"/>
            <a:ext cx="727311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Dies ist ein Test!</a:t>
            </a:r>
            <a:endParaRPr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9731761" y="6356350"/>
            <a:ext cx="21348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C1E638-3F78-4E0D-883A-B278700C48C0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>
        <a:spcBef>
          <a:spcPts val="0"/>
        </a:spcBef>
        <a:buNone/>
        <a:defRPr sz="30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>
        <a:spcBef>
          <a:spcPts val="0"/>
        </a:spcBef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914400">
        <a:spcBef>
          <a:spcPts val="0"/>
        </a:spcBef>
        <a:buFont typeface="Symbol"/>
        <a:buChar char="-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914400">
        <a:spcBef>
          <a:spcPts val="0"/>
        </a:spcBef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720724" indent="-184150" algn="l" defTabSz="914400">
        <a:spcBef>
          <a:spcPts val="0"/>
        </a:spcBef>
        <a:buFont typeface="Symbol"/>
        <a:buChar char="-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914400">
        <a:spcBef>
          <a:spcPts val="0"/>
        </a:spcBef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users/publicdomainpictures-14/" TargetMode="External"/><Relationship Id="rId2" Type="http://schemas.openxmlformats.org/officeDocument/2006/relationships/hyperlink" Target="https://pixabay.com/de/photos/biene-insekt-nektar-honigbiene-1819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de/users/mohamed_hassan-5229782/" TargetMode="External"/><Relationship Id="rId5" Type="http://schemas.openxmlformats.org/officeDocument/2006/relationships/hyperlink" Target="https://pixabay.com/de/illustrations/icon-frage-quiz-clipart-2425861/" TargetMode="External"/><Relationship Id="rId4" Type="http://schemas.openxmlformats.org/officeDocument/2006/relationships/hyperlink" Target="https://pixabay.com/de/service/licens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lum/>
          </a:blip>
          <a:srcRect t="7627" b="7626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feld 1"/>
          <p:cNvSpPr/>
          <p:nvPr/>
        </p:nvSpPr>
        <p:spPr bwMode="auto">
          <a:xfrm>
            <a:off x="337352" y="186430"/>
            <a:ext cx="7731715" cy="106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 i="1">
                <a:solidFill>
                  <a:schemeClr val="bg1"/>
                </a:solidFill>
              </a:rPr>
              <a:t>Bienen?</a:t>
            </a:r>
            <a:endParaRPr/>
          </a:p>
          <a:p>
            <a:pPr>
              <a:defRPr/>
            </a:pPr>
            <a:r>
              <a:rPr lang="de-DE" sz="3200" i="1">
                <a:solidFill>
                  <a:schemeClr val="bg1"/>
                </a:solidFill>
              </a:rPr>
              <a:t>Die machen doch nur Honig!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Präsentation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879370" y="1640098"/>
            <a:ext cx="9679806" cy="1188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Beobachtet 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die einzelnen Präsentationen. </a:t>
            </a: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Notiert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euch eure Einschätzungen auf den Beobachtungsbögen. </a:t>
            </a:r>
            <a:endParaRPr/>
          </a:p>
          <a:p>
            <a:pPr>
              <a:defRPr/>
            </a:pPr>
            <a:endParaRPr lang="de-DE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Grafik 12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9" name="Grafik 16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10" name="Grafik 18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1" name="Grafik 21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2" name="Grafik 22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3" name="Grafik 23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Sicherung im Plenum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2544887" y="2381034"/>
            <a:ext cx="63724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 b="1">
                <a:solidFill>
                  <a:srgbClr val="002060"/>
                </a:solidFill>
              </a:rPr>
              <a:t>Bienen? </a:t>
            </a:r>
            <a:endParaRPr/>
          </a:p>
          <a:p>
            <a:pPr>
              <a:defRPr/>
            </a:pPr>
            <a:r>
              <a:rPr lang="de-DE" sz="3200" b="1">
                <a:solidFill>
                  <a:srgbClr val="002060"/>
                </a:solidFill>
              </a:rPr>
              <a:t>Die machen doch </a:t>
            </a:r>
            <a:endParaRPr/>
          </a:p>
          <a:p>
            <a:pPr>
              <a:defRPr/>
            </a:pPr>
            <a:r>
              <a:rPr lang="de-DE" sz="3200" b="1">
                <a:solidFill>
                  <a:srgbClr val="002060"/>
                </a:solidFill>
              </a:rPr>
              <a:t>nur Honig!</a:t>
            </a:r>
            <a:endParaRPr/>
          </a:p>
        </p:txBody>
      </p:sp>
      <p:pic>
        <p:nvPicPr>
          <p:cNvPr id="8" name="Grafik 12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9" name="Grafik 16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10" name="Grafik 18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1" name="Grafik 21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2" name="Grafik 22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3" name="Grafik 23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  <p:pic>
        <p:nvPicPr>
          <p:cNvPr id="14" name="Grafik 2" descr="Verwirrte Person Silhouette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731134" y="4709587"/>
            <a:ext cx="1655423" cy="1655423"/>
          </a:xfrm>
          <a:prstGeom prst="rect">
            <a:avLst/>
          </a:prstGeom>
        </p:spPr>
      </p:pic>
      <p:pic>
        <p:nvPicPr>
          <p:cNvPr id="15" name="Grafik 4" descr="Rede Silhouette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530006" y="1297762"/>
            <a:ext cx="5455437" cy="42624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Reflexion im Plenum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12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8" name="Grafik 16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9" name="Grafik 18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0" name="Grafik 21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1" name="Grafik 22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2" name="Grafik 23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  <p:sp>
        <p:nvSpPr>
          <p:cNvPr id="13" name="Rechteck 2"/>
          <p:cNvSpPr/>
          <p:nvPr/>
        </p:nvSpPr>
        <p:spPr bwMode="auto">
          <a:xfrm>
            <a:off x="881743" y="1905330"/>
            <a:ext cx="84255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3200">
                <a:solidFill>
                  <a:prstClr val="black">
                    <a:lumMod val="75000"/>
                    <a:lumOff val="25000"/>
                  </a:prstClr>
                </a:solidFill>
              </a:rPr>
              <a:t>Wir starten mit einer kleinen </a:t>
            </a:r>
            <a:r>
              <a:rPr lang="de-DE" sz="3200" b="1">
                <a:solidFill>
                  <a:prstClr val="black">
                    <a:lumMod val="75000"/>
                    <a:lumOff val="25000"/>
                  </a:prstClr>
                </a:solidFill>
              </a:rPr>
              <a:t>Umfrage</a:t>
            </a:r>
            <a:r>
              <a:rPr lang="de-DE" sz="320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  <a:endParaRPr/>
          </a:p>
          <a:p>
            <a:pPr lvl="0">
              <a:defRPr/>
            </a:pPr>
            <a:endParaRPr lang="de-DE" sz="320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defRPr/>
            </a:pPr>
            <a:endParaRPr lang="de-DE" sz="320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defRPr/>
            </a:pPr>
            <a:r>
              <a:rPr lang="de-DE" sz="2400">
                <a:solidFill>
                  <a:prstClr val="black">
                    <a:lumMod val="75000"/>
                    <a:lumOff val="25000"/>
                  </a:prstClr>
                </a:solidFill>
              </a:rPr>
              <a:t>tweedback.de</a:t>
            </a:r>
            <a:endParaRPr/>
          </a:p>
          <a:p>
            <a:pPr lvl="0">
              <a:defRPr/>
            </a:pPr>
            <a:endParaRPr lang="de-DE" sz="240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defRPr/>
            </a:pPr>
            <a:r>
              <a:rPr lang="de-DE" sz="2400">
                <a:solidFill>
                  <a:prstClr val="black">
                    <a:lumMod val="75000"/>
                    <a:lumOff val="25000"/>
                  </a:prstClr>
                </a:solidFill>
              </a:rPr>
              <a:t>Session-ID: </a:t>
            </a:r>
            <a:endParaRPr/>
          </a:p>
        </p:txBody>
      </p:sp>
      <p:pic>
        <p:nvPicPr>
          <p:cNvPr id="14" name="Grafik 6" descr="Balkendiagramm mit einfarbiger Füllu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365845" y="2873829"/>
            <a:ext cx="2362994" cy="23629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/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Bildquellen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725492" y="1659755"/>
            <a:ext cx="107703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DE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https://pixabay.com/de/photos/biene-insekt-nektar-honigbiene-18192/"/>
              </a:rPr>
              <a:t>https://pixabay.com/de/photos/biene-insekt-nektar-honigbiene-18192/</a:t>
            </a:r>
            <a:r>
              <a:rPr lang="de-DE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b="0" i="0" u="none" strike="noStrike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PublicDomainPictures</a:t>
            </a:r>
            <a:r>
              <a:rPr lang="de-DE" sz="1400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via Pixabay, </a:t>
            </a: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Pixabay License</a:t>
            </a: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400" b="0" i="0" dirty="0">
                <a:solidFill>
                  <a:srgbClr val="191B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Freie kommerzielle Nutzung, Kein Bildnachweis nötig)</a:t>
            </a: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DE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 tooltip="https://pixabay.com/de/illustrations/icon-frage-quiz-clipart-2425861/"/>
              </a:rPr>
              <a:t>https://pixabay.com/de/illustrations/icon-frage-quiz-clipart-2425861/</a:t>
            </a:r>
            <a:r>
              <a:rPr lang="de-DE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b="0" i="0" u="none" strike="noStrike" dirty="0" err="1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mohamed_hassan</a:t>
            </a:r>
            <a:r>
              <a:rPr lang="de-DE" sz="1400" b="0" i="0" u="none" strike="noStrike" dirty="0">
                <a:solidFill>
                  <a:srgbClr val="5555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via Pixabay, </a:t>
            </a: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Pixabay License</a:t>
            </a: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b="0" i="0" u="sng" dirty="0">
                <a:solidFill>
                  <a:srgbClr val="63636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400" b="0" i="0" dirty="0">
                <a:solidFill>
                  <a:srgbClr val="191B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Freie kommerzielle Nutzung, Kein Bildnachweis nötig)</a:t>
            </a: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/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  </a:t>
              </a: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Die</a:t>
              </a:r>
              <a:r>
                <a:rPr lang="de-DE" sz="23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Biene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725493" y="1659755"/>
            <a:ext cx="8560550" cy="268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Wie viel weißt du bereits über die Biene? Wir starten mit einem </a:t>
            </a: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Quiz</a:t>
            </a: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endParaRPr/>
          </a:p>
          <a:p>
            <a:pPr>
              <a:lnSpc>
                <a:spcPct val="150000"/>
              </a:lnSpc>
              <a:defRPr/>
            </a:pPr>
            <a:endParaRPr lang="de-DE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Kahoot.it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PIN: </a:t>
            </a:r>
            <a:endParaRPr/>
          </a:p>
        </p:txBody>
      </p:sp>
      <p:pic>
        <p:nvPicPr>
          <p:cNvPr id="8" name="Grafik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38428" y="894952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/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  </a:t>
              </a: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Die</a:t>
              </a:r>
              <a:r>
                <a:rPr lang="de-DE" sz="23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Biene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725493" y="1659755"/>
            <a:ext cx="8560550" cy="15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Was hat euch am meisten bei dem Quiz </a:t>
            </a: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überrascht</a:t>
            </a: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/>
          </a:p>
          <a:p>
            <a:pPr>
              <a:lnSpc>
                <a:spcPct val="150000"/>
              </a:lnSpc>
              <a:defRPr/>
            </a:pPr>
            <a:endParaRPr lang="de-DE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Grafik 8" descr="Gedanken Silhouette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966784" y="2529172"/>
            <a:ext cx="3601202" cy="3601202"/>
          </a:xfrm>
          <a:prstGeom prst="rect">
            <a:avLst/>
          </a:prstGeom>
        </p:spPr>
      </p:pic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/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 Brainstorming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725493" y="1659755"/>
            <a:ext cx="8560550" cy="10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Was sind die </a:t>
            </a: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Aufgaben</a:t>
            </a:r>
            <a:r>
              <a:rPr lang="de-DE" sz="3200">
                <a:solidFill>
                  <a:schemeClr val="tx1">
                    <a:lumMod val="75000"/>
                    <a:lumOff val="25000"/>
                  </a:schemeClr>
                </a:solidFill>
              </a:rPr>
              <a:t> einer Arbeiterbiene?</a:t>
            </a:r>
            <a:endParaRPr/>
          </a:p>
          <a:p>
            <a:pPr>
              <a:lnSpc>
                <a:spcPct val="150000"/>
              </a:lnSpc>
              <a:defRPr/>
            </a:pPr>
            <a:endParaRPr lang="de-DE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Verlauf der Unterrichtsstunde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725493" y="1659755"/>
            <a:ext cx="85605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Erarbeitung des Lebensverlaufs einer </a:t>
            </a:r>
            <a:r>
              <a:rPr lang="de-DE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Arbeiterbiene</a:t>
            </a:r>
            <a:r>
              <a:rPr lang="de-DE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anhand des </a:t>
            </a:r>
            <a:r>
              <a:rPr lang="de-DE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Ozobots</a:t>
            </a:r>
            <a:endParaRPr dirty="0"/>
          </a:p>
          <a:p>
            <a:pPr>
              <a:defRPr/>
            </a:pPr>
            <a:endParaRPr lang="de-DE" sz="32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de-DE" sz="3200" b="1" dirty="0">
                <a:solidFill>
                  <a:prstClr val="black"/>
                </a:solidFill>
              </a:rPr>
              <a:t> </a:t>
            </a:r>
            <a:endParaRPr dirty="0"/>
          </a:p>
          <a:p>
            <a:pPr marL="457200" indent="-457200">
              <a:buFont typeface="Arial"/>
              <a:buChar char="•"/>
              <a:defRPr/>
            </a:pPr>
            <a:endParaRPr lang="de-DE" sz="3200" b="1" dirty="0">
              <a:solidFill>
                <a:prstClr val="black"/>
              </a:solidFill>
            </a:endParaRPr>
          </a:p>
        </p:txBody>
      </p:sp>
      <p:grpSp>
        <p:nvGrpSpPr>
          <p:cNvPr id="8" name="Diagramm 1"/>
          <p:cNvGrpSpPr/>
          <p:nvPr/>
        </p:nvGrpSpPr>
        <p:grpSpPr bwMode="auto">
          <a:xfrm>
            <a:off x="2662049" y="1793289"/>
            <a:ext cx="8177585" cy="4923061"/>
            <a:chOff x="0" y="0"/>
            <a:chExt cx="8177585" cy="4923061"/>
          </a:xfrm>
        </p:grpSpPr>
        <p:sp>
          <p:nvSpPr>
            <p:cNvPr id="9" name="Pfeil: nach rechts 8"/>
            <p:cNvSpPr/>
            <p:nvPr/>
          </p:nvSpPr>
          <p:spPr bwMode="auto">
            <a:xfrm>
              <a:off x="608105" y="0"/>
              <a:ext cx="6950947" cy="492306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dk2">
                <a:tint val="4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0" name="Rechteck: abgerundete Ecken 9"/>
            <p:cNvSpPr/>
            <p:nvPr/>
          </p:nvSpPr>
          <p:spPr bwMode="auto">
            <a:xfrm>
              <a:off x="99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b="0"/>
                <a:t>1.</a:t>
              </a:r>
              <a:endParaRPr/>
            </a:p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b="0"/>
                <a:t>Wiederholung Ozobot</a:t>
              </a:r>
              <a:endParaRPr/>
            </a:p>
          </p:txBody>
        </p:sp>
        <p:sp>
          <p:nvSpPr>
            <p:cNvPr id="11" name="Rechteck: abgerundete Ecken 10"/>
            <p:cNvSpPr/>
            <p:nvPr/>
          </p:nvSpPr>
          <p:spPr bwMode="auto">
            <a:xfrm>
              <a:off x="1396238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dirty="0"/>
                <a:t>2.</a:t>
              </a:r>
              <a:endParaRPr dirty="0"/>
            </a:p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dirty="0"/>
                <a:t>Bearbeitungs-phase I</a:t>
              </a:r>
              <a:endParaRPr dirty="0"/>
            </a:p>
          </p:txBody>
        </p:sp>
        <p:sp>
          <p:nvSpPr>
            <p:cNvPr id="12" name="Rechteck: abgerundete Ecken 11"/>
            <p:cNvSpPr/>
            <p:nvPr/>
          </p:nvSpPr>
          <p:spPr bwMode="auto">
            <a:xfrm>
              <a:off x="2792377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dirty="0"/>
                <a:t>3.</a:t>
              </a:r>
              <a:endParaRPr dirty="0"/>
            </a:p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 dirty="0"/>
                <a:t>Bearbeitungs-phase II</a:t>
              </a:r>
              <a:endParaRPr dirty="0"/>
            </a:p>
          </p:txBody>
        </p:sp>
        <p:sp>
          <p:nvSpPr>
            <p:cNvPr id="13" name="Rechteck: abgerundete Ecken 12"/>
            <p:cNvSpPr/>
            <p:nvPr/>
          </p:nvSpPr>
          <p:spPr bwMode="auto">
            <a:xfrm>
              <a:off x="4188516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/>
                <a:t>4. Präsentation</a:t>
              </a:r>
              <a:endParaRPr/>
            </a:p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300"/>
            </a:p>
          </p:txBody>
        </p:sp>
        <p:sp>
          <p:nvSpPr>
            <p:cNvPr id="14" name="Rechteck: abgerundete Ecken 13"/>
            <p:cNvSpPr/>
            <p:nvPr/>
          </p:nvSpPr>
          <p:spPr bwMode="auto">
            <a:xfrm>
              <a:off x="5584655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/>
                <a:t>5. </a:t>
              </a:r>
              <a:endParaRPr/>
            </a:p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/>
                <a:t>Sicherung im Plenum</a:t>
              </a:r>
              <a:endParaRPr/>
            </a:p>
          </p:txBody>
        </p:sp>
        <p:sp>
          <p:nvSpPr>
            <p:cNvPr id="15" name="Rechteck: abgerundete Ecken 14"/>
            <p:cNvSpPr/>
            <p:nvPr/>
          </p:nvSpPr>
          <p:spPr bwMode="auto">
            <a:xfrm>
              <a:off x="6980794" y="1476918"/>
              <a:ext cx="1196690" cy="1969223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25400" cap="flat" cmpd="sng" algn="ctr">
              <a:solidFill>
                <a:schemeClr val="lt2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b" anchorCtr="0">
              <a:noAutofit/>
            </a:bodyPr>
            <a:lstStyle/>
            <a:p>
              <a:pPr marL="0" lvl="0" indent="0" algn="ctr" defTabSz="57784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300"/>
                <a:t>6.       Reflexion im Plenum</a:t>
              </a:r>
              <a:endParaRPr/>
            </a:p>
          </p:txBody>
        </p:sp>
      </p:grpSp>
      <p:pic>
        <p:nvPicPr>
          <p:cNvPr id="16" name="Grafik 18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73792" y="3449122"/>
            <a:ext cx="914400" cy="914400"/>
          </a:xfrm>
          <a:prstGeom prst="rect">
            <a:avLst/>
          </a:prstGeom>
        </p:spPr>
      </p:pic>
      <p:pic>
        <p:nvPicPr>
          <p:cNvPr id="17" name="Grafik 3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02596" y="3449122"/>
            <a:ext cx="914400" cy="914400"/>
          </a:xfrm>
          <a:prstGeom prst="rect">
            <a:avLst/>
          </a:prstGeom>
        </p:spPr>
      </p:pic>
      <p:pic>
        <p:nvPicPr>
          <p:cNvPr id="18" name="Grafik 14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215127" y="3483764"/>
            <a:ext cx="914400" cy="914400"/>
          </a:xfrm>
          <a:prstGeom prst="rect">
            <a:avLst/>
          </a:prstGeom>
        </p:spPr>
      </p:pic>
      <p:pic>
        <p:nvPicPr>
          <p:cNvPr id="19" name="Grafik 5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964031" y="3483764"/>
            <a:ext cx="914400" cy="914400"/>
          </a:xfrm>
          <a:prstGeom prst="rect">
            <a:avLst/>
          </a:prstGeom>
        </p:spPr>
      </p:pic>
      <p:pic>
        <p:nvPicPr>
          <p:cNvPr id="20" name="Grafik 9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812978" y="3431442"/>
            <a:ext cx="914400" cy="914400"/>
          </a:xfrm>
          <a:prstGeom prst="rect">
            <a:avLst/>
          </a:prstGeom>
        </p:spPr>
      </p:pic>
      <p:pic>
        <p:nvPicPr>
          <p:cNvPr id="21" name="Grafik 8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392214" y="3429000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Wiederholung Ozobot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583965" y="2650095"/>
            <a:ext cx="110224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de-DE" sz="32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de-DE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Was muss bei der Verwendung des </a:t>
            </a:r>
            <a:r>
              <a:rPr lang="de-DE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Ozobots</a:t>
            </a:r>
            <a:r>
              <a:rPr lang="de-DE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beachtet werden? </a:t>
            </a:r>
          </a:p>
          <a:p>
            <a:pPr algn="ctr">
              <a:defRPr/>
            </a:pPr>
            <a:r>
              <a:rPr lang="de-DE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 können häufig Fehler auftreten?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ctr">
              <a:buFont typeface="Arial"/>
              <a:buChar char="•"/>
              <a:defRPr/>
            </a:pPr>
            <a:endParaRPr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Grafik 11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9" name="Grafik 14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10" name="Grafik 17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1" name="Grafik 19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2" name="Grafik 20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3" name="Grafik 12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  <p:sp>
        <p:nvSpPr>
          <p:cNvPr id="14" name="Textfeld 1"/>
          <p:cNvSpPr>
            <a:spLocks/>
          </p:cNvSpPr>
          <p:nvPr/>
        </p:nvSpPr>
        <p:spPr bwMode="auto">
          <a:xfrm>
            <a:off x="622597" y="1628799"/>
            <a:ext cx="11022481" cy="64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endParaRPr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0" y="141648"/>
            <a:ext cx="11554326" cy="924516"/>
            <a:chOff x="311270" y="141648"/>
            <a:chExt cx="11554326" cy="924516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0" y="141648"/>
              <a:ext cx="11554326" cy="924516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398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398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Wiederholung Ozobot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0" y="1053465"/>
              <a:ext cx="11554326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10"/>
          <p:cNvSpPr/>
          <p:nvPr/>
        </p:nvSpPr>
        <p:spPr bwMode="auto">
          <a:xfrm>
            <a:off x="2403371" y="2151726"/>
            <a:ext cx="8560549" cy="1569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de-DE" sz="3200" b="1">
              <a:solidFill>
                <a:srgbClr val="002060"/>
              </a:solidFill>
            </a:endParaRPr>
          </a:p>
          <a:p>
            <a:pPr>
              <a:defRPr/>
            </a:pPr>
            <a:r>
              <a:rPr lang="de-DE" sz="3200" b="1">
                <a:solidFill>
                  <a:prstClr val="black"/>
                </a:solidFill>
              </a:rPr>
              <a:t> </a:t>
            </a:r>
            <a:endParaRPr/>
          </a:p>
          <a:p>
            <a:pPr marL="457200" indent="-457200">
              <a:buFont typeface="Arial"/>
              <a:buChar char="•"/>
              <a:defRPr/>
            </a:pPr>
            <a:endParaRPr lang="de-DE" sz="3200" b="1">
              <a:solidFill>
                <a:prstClr val="black"/>
              </a:solidFill>
            </a:endParaRPr>
          </a:p>
        </p:txBody>
      </p:sp>
      <p:pic>
        <p:nvPicPr>
          <p:cNvPr id="8" name="Grafik 11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3" y="174621"/>
            <a:ext cx="914400" cy="914400"/>
          </a:xfrm>
          <a:prstGeom prst="rect">
            <a:avLst/>
          </a:prstGeom>
        </p:spPr>
      </p:pic>
      <p:pic>
        <p:nvPicPr>
          <p:cNvPr id="9" name="Grafik 14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1" y="141648"/>
            <a:ext cx="914400" cy="914400"/>
          </a:xfrm>
          <a:prstGeom prst="rect">
            <a:avLst/>
          </a:prstGeom>
        </p:spPr>
      </p:pic>
      <p:pic>
        <p:nvPicPr>
          <p:cNvPr id="10" name="Grafik 17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1349" y="151765"/>
            <a:ext cx="914400" cy="914400"/>
          </a:xfrm>
          <a:prstGeom prst="rect">
            <a:avLst/>
          </a:prstGeom>
        </p:spPr>
      </p:pic>
      <p:pic>
        <p:nvPicPr>
          <p:cNvPr id="11" name="Grafik 19" descr="Präsentation mit Medien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5866" y="163193"/>
            <a:ext cx="914400" cy="914400"/>
          </a:xfrm>
          <a:prstGeom prst="rect">
            <a:avLst/>
          </a:prstGeom>
        </p:spPr>
      </p:pic>
      <p:pic>
        <p:nvPicPr>
          <p:cNvPr id="12" name="Grafik 20" descr="Aktualisier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78377" y="151765"/>
            <a:ext cx="914400" cy="914400"/>
          </a:xfrm>
          <a:prstGeom prst="rect">
            <a:avLst/>
          </a:prstGeom>
        </p:spPr>
      </p:pic>
      <p:pic>
        <p:nvPicPr>
          <p:cNvPr id="13" name="Grafik 12" descr="Besprechung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28838" y="127638"/>
            <a:ext cx="914400" cy="914400"/>
          </a:xfrm>
          <a:prstGeom prst="rect">
            <a:avLst/>
          </a:prstGeom>
        </p:spPr>
      </p:pic>
      <p:sp>
        <p:nvSpPr>
          <p:cNvPr id="14" name="Textfeld 1"/>
          <p:cNvSpPr>
            <a:spLocks/>
          </p:cNvSpPr>
          <p:nvPr/>
        </p:nvSpPr>
        <p:spPr bwMode="auto">
          <a:xfrm>
            <a:off x="622596" y="1628798"/>
            <a:ext cx="11017152" cy="448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Das </a:t>
            </a:r>
            <a:r>
              <a:rPr lang="de-DE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Wichtigste 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zusammengefasst: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Ozobot  funktioniert über Liniencodierung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Farbcodes in </a:t>
            </a:r>
            <a:r>
              <a:rPr lang="de-DE" sz="2400" dirty="0">
                <a:solidFill>
                  <a:srgbClr val="0070C0"/>
                </a:solidFill>
              </a:rPr>
              <a:t>blau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2400" dirty="0">
                <a:solidFill>
                  <a:srgbClr val="00B050"/>
                </a:solidFill>
              </a:rPr>
              <a:t>grün 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 </a:t>
            </a:r>
            <a:r>
              <a:rPr lang="de-DE" sz="2400" dirty="0">
                <a:solidFill>
                  <a:schemeClr val="accent1"/>
                </a:solidFill>
              </a:rPr>
              <a:t>rot 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(schwarz)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Leserichtung der Farbcodes wichtig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Dem Roboter Platz lassen vor Kreuzungen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Nur Ozobot-</a:t>
            </a:r>
            <a:r>
              <a:rPr lang="de-D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Stife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verwenden! (Alternative: IKEA MALA mit Doppel-Strichen)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Linien sollten durchgehend 5 mm breit sein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Vor Benutzung des </a:t>
            </a:r>
            <a:r>
              <a:rPr lang="de-D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Ozobots</a:t>
            </a:r>
            <a:r>
              <a:rPr lang="de-D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muss dieser kalibriert werden.</a:t>
            </a:r>
            <a:endParaRPr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Bearbeitungsphase I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11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8" name="Grafik 12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9" name="Grafik 14" descr="Stift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0" name="Grafik 16" descr="Präsentation mit Medi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1" name="Grafik 17" descr="Aktualisieren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2" name="Grafik 18" descr="Besprechung mit einfarbiger Füllu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  <p:sp>
        <p:nvSpPr>
          <p:cNvPr id="13" name="Textfeld 19"/>
          <p:cNvSpPr/>
          <p:nvPr/>
        </p:nvSpPr>
        <p:spPr bwMode="auto">
          <a:xfrm>
            <a:off x="725492" y="1430220"/>
            <a:ext cx="109092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Ordnet den einzelnen Lebensphasen der Arbeiter Biene die passende </a:t>
            </a: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Bildnummer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zu. </a:t>
            </a:r>
            <a:endParaRPr/>
          </a:p>
          <a:p>
            <a:pPr>
              <a:defRPr/>
            </a:pP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Ordnet den Tätigkeiten der Arbeiter Biene passende </a:t>
            </a: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Programmcodes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für den Ozobot zu und </a:t>
            </a: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begründet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eure Entscheidung.</a:t>
            </a:r>
            <a:endParaRPr/>
          </a:p>
          <a:p>
            <a:pPr>
              <a:defRPr/>
            </a:pPr>
            <a:endParaRPr lang="de-DE" sz="2400" b="1">
              <a:solidFill>
                <a:prstClr val="black"/>
              </a:solidFill>
            </a:endParaRPr>
          </a:p>
          <a:p>
            <a:pPr>
              <a:defRPr/>
            </a:pPr>
            <a:endParaRPr lang="de-DE" sz="2400" b="1">
              <a:solidFill>
                <a:prstClr val="black"/>
              </a:solidFill>
            </a:endParaRPr>
          </a:p>
        </p:txBody>
      </p:sp>
      <p:pic>
        <p:nvPicPr>
          <p:cNvPr id="14" name="Grafik 2" descr="Sanduhr 90% mit einfarbiger Füllu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611087" y="2869404"/>
            <a:ext cx="914400" cy="914400"/>
          </a:xfrm>
          <a:prstGeom prst="rect">
            <a:avLst/>
          </a:prstGeom>
        </p:spPr>
      </p:pic>
      <p:pic>
        <p:nvPicPr>
          <p:cNvPr id="15" name="Grafik 4" descr="Megafon1 mit einfarbiger Füllu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1611087" y="3826412"/>
            <a:ext cx="914400" cy="914400"/>
          </a:xfrm>
          <a:prstGeom prst="rect">
            <a:avLst/>
          </a:prstGeom>
        </p:spPr>
      </p:pic>
      <p:sp>
        <p:nvSpPr>
          <p:cNvPr id="16" name="Textfeld 5"/>
          <p:cNvSpPr/>
          <p:nvPr/>
        </p:nvSpPr>
        <p:spPr bwMode="auto">
          <a:xfrm>
            <a:off x="2525487" y="2673462"/>
            <a:ext cx="720335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Zeitwächter*in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Lautstärkewächter*in 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Aufgabenmanager*in 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Moderator*in</a:t>
            </a:r>
            <a:endParaRPr/>
          </a:p>
          <a:p>
            <a:pPr>
              <a:defRPr/>
            </a:pPr>
            <a:endParaRPr lang="de-DE"/>
          </a:p>
        </p:txBody>
      </p:sp>
      <p:pic>
        <p:nvPicPr>
          <p:cNvPr id="17" name="Grafik 8" descr="Klemmbrett abgehakt mit einfarbiger Füllu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611087" y="4740812"/>
            <a:ext cx="914400" cy="914400"/>
          </a:xfrm>
          <a:prstGeom prst="rect">
            <a:avLst/>
          </a:prstGeom>
        </p:spPr>
      </p:pic>
      <p:pic>
        <p:nvPicPr>
          <p:cNvPr id="18" name="Grafik 20" descr="Radiomikrofon mit einfarbiger Füllung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1611087" y="5754519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13"/>
          <p:cNvGrpSpPr/>
          <p:nvPr/>
        </p:nvGrpSpPr>
        <p:grpSpPr bwMode="auto">
          <a:xfrm>
            <a:off x="311271" y="141649"/>
            <a:ext cx="11554327" cy="924517"/>
            <a:chOff x="311271" y="141649"/>
            <a:chExt cx="11554327" cy="924517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gray">
            <a:xfrm>
              <a:off x="311271" y="141649"/>
              <a:ext cx="11554327" cy="924517"/>
            </a:xfrm>
            <a:prstGeom prst="rect">
              <a:avLst/>
            </a:prstGeom>
            <a:solidFill>
              <a:srgbClr val="F9F9F9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108000" rIns="144000" bIns="72000" anchor="ctr"/>
            <a:lstStyle/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30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   </a:t>
              </a:r>
              <a:endParaRPr lang="de-DE" sz="280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  <a:p>
              <a:pPr>
                <a:lnSpc>
                  <a:spcPct val="95000"/>
                </a:lnSpc>
                <a:spcAft>
                  <a:spcPts val="400"/>
                </a:spcAft>
                <a:buClr>
                  <a:srgbClr val="969696"/>
                </a:buClr>
                <a:defRPr/>
              </a:pPr>
              <a:r>
                <a:rPr lang="de-DE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Bearbeitungsphase II</a:t>
              </a:r>
              <a:endParaRPr lang="de-DE" sz="23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endParaRPr>
            </a:p>
          </p:txBody>
        </p:sp>
        <p:cxnSp>
          <p:nvCxnSpPr>
            <p:cNvPr id="6" name="Gerader Verbinder 7"/>
            <p:cNvCxnSpPr>
              <a:cxnSpLocks/>
            </p:cNvCxnSpPr>
            <p:nvPr/>
          </p:nvCxnSpPr>
          <p:spPr bwMode="auto">
            <a:xfrm>
              <a:off x="311271" y="1053466"/>
              <a:ext cx="11554327" cy="0"/>
            </a:xfrm>
            <a:prstGeom prst="line">
              <a:avLst/>
            </a:prstGeom>
            <a:ln w="38100">
              <a:solidFill>
                <a:srgbClr val="094C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fik 11" descr="Handschlag mit einfarbiger Füllu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20384" y="174622"/>
            <a:ext cx="914400" cy="914400"/>
          </a:xfrm>
          <a:prstGeom prst="rect">
            <a:avLst/>
          </a:prstGeom>
        </p:spPr>
      </p:pic>
      <p:pic>
        <p:nvPicPr>
          <p:cNvPr id="8" name="Grafik 12" descr="Stift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4322" y="141649"/>
            <a:ext cx="914400" cy="914400"/>
          </a:xfrm>
          <a:prstGeom prst="rect">
            <a:avLst/>
          </a:prstGeom>
        </p:spPr>
      </p:pic>
      <p:pic>
        <p:nvPicPr>
          <p:cNvPr id="9" name="Grafik 14" descr="Stift mit einfarbiger Füll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31350" y="151766"/>
            <a:ext cx="914400" cy="914400"/>
          </a:xfrm>
          <a:prstGeom prst="rect">
            <a:avLst/>
          </a:prstGeom>
        </p:spPr>
      </p:pic>
      <p:pic>
        <p:nvPicPr>
          <p:cNvPr id="10" name="Grafik 16" descr="Präsentation mit Medien mit einfarbiger Füllu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775867" y="163194"/>
            <a:ext cx="914400" cy="914400"/>
          </a:xfrm>
          <a:prstGeom prst="rect">
            <a:avLst/>
          </a:prstGeom>
        </p:spPr>
      </p:pic>
      <p:pic>
        <p:nvPicPr>
          <p:cNvPr id="11" name="Grafik 17" descr="Aktualisieren mit einfarbiger Füll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878378" y="151766"/>
            <a:ext cx="914400" cy="914400"/>
          </a:xfrm>
          <a:prstGeom prst="rect">
            <a:avLst/>
          </a:prstGeom>
        </p:spPr>
      </p:pic>
      <p:pic>
        <p:nvPicPr>
          <p:cNvPr id="12" name="Grafik 18" descr="Besprechung mit einfarbiger Füllu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728839" y="127638"/>
            <a:ext cx="914400" cy="914400"/>
          </a:xfrm>
          <a:prstGeom prst="rect">
            <a:avLst/>
          </a:prstGeom>
        </p:spPr>
      </p:pic>
      <p:sp>
        <p:nvSpPr>
          <p:cNvPr id="13" name="Textfeld 19"/>
          <p:cNvSpPr/>
          <p:nvPr/>
        </p:nvSpPr>
        <p:spPr bwMode="auto">
          <a:xfrm>
            <a:off x="725492" y="1430220"/>
            <a:ext cx="10909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Gestaltet mit Hilfe des Arbeitsblatts den Lebenslauf einer Arbeiter Biene, den der </a:t>
            </a:r>
            <a:r>
              <a:rPr lang="de-DE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Ozobot</a:t>
            </a:r>
            <a:r>
              <a:rPr lang="de-DE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abfährt.</a:t>
            </a:r>
            <a:endParaRPr lang="de-DE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Grafik 2" descr="Sanduhr 90% mit einfarbiger Füllu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611087" y="2869404"/>
            <a:ext cx="914400" cy="914400"/>
          </a:xfrm>
          <a:prstGeom prst="rect">
            <a:avLst/>
          </a:prstGeom>
        </p:spPr>
      </p:pic>
      <p:pic>
        <p:nvPicPr>
          <p:cNvPr id="15" name="Grafik 4" descr="Megafon1 mit einfarbiger Füllu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1611087" y="3826412"/>
            <a:ext cx="914400" cy="914400"/>
          </a:xfrm>
          <a:prstGeom prst="rect">
            <a:avLst/>
          </a:prstGeom>
        </p:spPr>
      </p:pic>
      <p:sp>
        <p:nvSpPr>
          <p:cNvPr id="16" name="Textfeld 5"/>
          <p:cNvSpPr/>
          <p:nvPr/>
        </p:nvSpPr>
        <p:spPr bwMode="auto">
          <a:xfrm>
            <a:off x="2525487" y="2673462"/>
            <a:ext cx="720335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Zeitwächter*in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Lautstärkewächter*in 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Aufgabenmanager*in </a:t>
            </a:r>
            <a:endParaRPr/>
          </a:p>
          <a:p>
            <a:pPr>
              <a:lnSpc>
                <a:spcPct val="200000"/>
              </a:lnSpc>
              <a:defRPr/>
            </a:pPr>
            <a:r>
              <a:rPr lang="de-DE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Moderator*in</a:t>
            </a:r>
            <a:endParaRPr/>
          </a:p>
          <a:p>
            <a:pPr>
              <a:defRPr/>
            </a:pPr>
            <a:endParaRPr lang="de-DE"/>
          </a:p>
        </p:txBody>
      </p:sp>
      <p:pic>
        <p:nvPicPr>
          <p:cNvPr id="17" name="Grafik 8" descr="Klemmbrett abgehakt mit einfarbiger Füllu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611087" y="4740812"/>
            <a:ext cx="914400" cy="914400"/>
          </a:xfrm>
          <a:prstGeom prst="rect">
            <a:avLst/>
          </a:prstGeom>
        </p:spPr>
      </p:pic>
      <p:pic>
        <p:nvPicPr>
          <p:cNvPr id="18" name="Grafik 20" descr="Radiomikrofon mit einfarbiger Füllung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1611087" y="5754519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Larissa-Design">
  <a:themeElements>
    <a:clrScheme name="Benutzerdefiniert 9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A20000"/>
      </a:accent2>
      <a:accent3>
        <a:srgbClr val="7A0000"/>
      </a:accent3>
      <a:accent4>
        <a:srgbClr val="9E0000"/>
      </a:accent4>
      <a:accent5>
        <a:srgbClr val="800000"/>
      </a:accent5>
      <a:accent6>
        <a:srgbClr val="580A00"/>
      </a:accent6>
      <a:hlink>
        <a:srgbClr val="3F3F3F"/>
      </a:hlink>
      <a:folHlink>
        <a:srgbClr val="3F3F3F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noFill/>
        <a:ln w="12700">
          <a:solidFill>
            <a:srgbClr val="A50021"/>
          </a:solidFill>
          <a:round/>
          <a:headEnd/>
          <a:tailEnd/>
        </a:ln>
      </a:spPr>
      <a:bodyPr/>
      <a:lstStyle/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351</Words>
  <Application>Microsoft Office PowerPoint</Application>
  <DocSecurity>0</DocSecurity>
  <PresentationFormat>Benutzerdefiniert</PresentationFormat>
  <Paragraphs>95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>www.presentationload.com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</dc:title>
  <dc:subject/>
  <dc:creator>Fehrmann, Raphael</dc:creator>
  <cp:keywords/>
  <dc:description/>
  <cp:lastModifiedBy>Raphael Fehrmann</cp:lastModifiedBy>
  <cp:revision>171</cp:revision>
  <dcterms:created xsi:type="dcterms:W3CDTF">2010-05-21T10:35:54Z</dcterms:created>
  <dcterms:modified xsi:type="dcterms:W3CDTF">2021-03-23T11:46:34Z</dcterms:modified>
  <cp:category/>
  <dc:identifier/>
  <cp:contentStatus/>
  <dc:language/>
  <cp:version/>
</cp:coreProperties>
</file>