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9" r:id="rId2"/>
    <p:sldId id="311" r:id="rId3"/>
    <p:sldId id="316" r:id="rId4"/>
    <p:sldId id="315" r:id="rId5"/>
    <p:sldId id="304" r:id="rId6"/>
    <p:sldId id="312" r:id="rId7"/>
    <p:sldId id="308" r:id="rId8"/>
    <p:sldId id="297" r:id="rId9"/>
    <p:sldId id="288" r:id="rId10"/>
    <p:sldId id="313" r:id="rId11"/>
    <p:sldId id="309" r:id="rId12"/>
    <p:sldId id="287" r:id="rId13"/>
    <p:sldId id="307" r:id="rId14"/>
    <p:sldId id="294" r:id="rId15"/>
    <p:sldId id="295" r:id="rId16"/>
    <p:sldId id="305" r:id="rId17"/>
    <p:sldId id="318" r:id="rId18"/>
    <p:sldId id="301" r:id="rId19"/>
    <p:sldId id="298" r:id="rId20"/>
    <p:sldId id="293" r:id="rId21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63" autoAdjust="0"/>
    <p:restoredTop sz="96343" autoAdjust="0"/>
  </p:normalViewPr>
  <p:slideViewPr>
    <p:cSldViewPr snapToGrid="0" snapToObjects="1">
      <p:cViewPr varScale="1">
        <p:scale>
          <a:sx n="121" d="100"/>
          <a:sy n="121" d="100"/>
        </p:scale>
        <p:origin x="522" y="96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6B9F02-23D2-4349-8A8A-45244B3AE5F8}" type="doc">
      <dgm:prSet loTypeId="urn:microsoft.com/office/officeart/2005/8/layout/cycle8" loCatId="cycle" qsTypeId="urn:microsoft.com/office/officeart/2005/8/quickstyle/simple2" qsCatId="simple" csTypeId="urn:microsoft.com/office/officeart/2005/8/colors/colorful2" csCatId="colorful" phldr="1"/>
      <dgm:spPr/>
    </dgm:pt>
    <dgm:pt modelId="{BD6E9197-5D23-463C-AADF-EBCB150B68C9}">
      <dgm:prSet phldrT="[Text]" custT="1"/>
      <dgm:spPr/>
      <dgm:t>
        <a:bodyPr/>
        <a:lstStyle/>
        <a:p>
          <a:endParaRPr lang="de-DE" sz="1800" dirty="0"/>
        </a:p>
      </dgm:t>
    </dgm:pt>
    <dgm:pt modelId="{369F4708-3D84-4796-9879-6855B7C759DF}" type="parTrans" cxnId="{ACFF83E7-3600-46F2-8537-CB366F538E4F}">
      <dgm:prSet/>
      <dgm:spPr/>
      <dgm:t>
        <a:bodyPr/>
        <a:lstStyle/>
        <a:p>
          <a:endParaRPr lang="de-DE"/>
        </a:p>
      </dgm:t>
    </dgm:pt>
    <dgm:pt modelId="{CBFB351F-E0EF-4ED3-ACEE-5C023A208A01}" type="sibTrans" cxnId="{ACFF83E7-3600-46F2-8537-CB366F538E4F}">
      <dgm:prSet/>
      <dgm:spPr/>
      <dgm:t>
        <a:bodyPr/>
        <a:lstStyle/>
        <a:p>
          <a:endParaRPr lang="de-DE"/>
        </a:p>
      </dgm:t>
    </dgm:pt>
    <dgm:pt modelId="{C285C447-770F-49DF-9536-6461B0341287}">
      <dgm:prSet phldrT="[Text]" custT="1"/>
      <dgm:spPr/>
      <dgm:t>
        <a:bodyPr/>
        <a:lstStyle/>
        <a:p>
          <a:endParaRPr lang="de-DE" sz="1800" dirty="0"/>
        </a:p>
      </dgm:t>
    </dgm:pt>
    <dgm:pt modelId="{E7BE3238-FAF0-4AFF-AC84-0DC3545FDA01}" type="parTrans" cxnId="{99D06C9D-EE25-4711-B53B-119D906B6A7B}">
      <dgm:prSet/>
      <dgm:spPr/>
      <dgm:t>
        <a:bodyPr/>
        <a:lstStyle/>
        <a:p>
          <a:endParaRPr lang="de-DE"/>
        </a:p>
      </dgm:t>
    </dgm:pt>
    <dgm:pt modelId="{A633AD1D-F7F4-4E85-A7FF-F8CCDB4C3550}" type="sibTrans" cxnId="{99D06C9D-EE25-4711-B53B-119D906B6A7B}">
      <dgm:prSet/>
      <dgm:spPr/>
      <dgm:t>
        <a:bodyPr/>
        <a:lstStyle/>
        <a:p>
          <a:endParaRPr lang="de-DE"/>
        </a:p>
      </dgm:t>
    </dgm:pt>
    <dgm:pt modelId="{D703E6BA-A983-4C45-BE6B-832B00A6FF61}">
      <dgm:prSet phldrT="[Text]" custT="1"/>
      <dgm:spPr/>
      <dgm:t>
        <a:bodyPr/>
        <a:lstStyle/>
        <a:p>
          <a:endParaRPr lang="de-DE" sz="1800" dirty="0"/>
        </a:p>
      </dgm:t>
    </dgm:pt>
    <dgm:pt modelId="{88877761-86BE-4BAA-88C1-2BFE3620AC9A}" type="parTrans" cxnId="{FD3753F9-3D1D-42D0-9FBB-4E6746D7235A}">
      <dgm:prSet/>
      <dgm:spPr/>
      <dgm:t>
        <a:bodyPr/>
        <a:lstStyle/>
        <a:p>
          <a:endParaRPr lang="de-DE"/>
        </a:p>
      </dgm:t>
    </dgm:pt>
    <dgm:pt modelId="{D0F2681E-5C2F-4328-802D-E090635FA026}" type="sibTrans" cxnId="{FD3753F9-3D1D-42D0-9FBB-4E6746D7235A}">
      <dgm:prSet/>
      <dgm:spPr/>
      <dgm:t>
        <a:bodyPr/>
        <a:lstStyle/>
        <a:p>
          <a:endParaRPr lang="de-DE"/>
        </a:p>
      </dgm:t>
    </dgm:pt>
    <dgm:pt modelId="{565B4C4A-DB7F-4315-9314-98227BE5E216}" type="pres">
      <dgm:prSet presAssocID="{476B9F02-23D2-4349-8A8A-45244B3AE5F8}" presName="compositeShape" presStyleCnt="0">
        <dgm:presLayoutVars>
          <dgm:chMax val="7"/>
          <dgm:dir/>
          <dgm:resizeHandles val="exact"/>
        </dgm:presLayoutVars>
      </dgm:prSet>
      <dgm:spPr/>
    </dgm:pt>
    <dgm:pt modelId="{7F5B30D4-F8E6-4641-BD9E-995A68D3FD86}" type="pres">
      <dgm:prSet presAssocID="{476B9F02-23D2-4349-8A8A-45244B3AE5F8}" presName="wedge1" presStyleLbl="node1" presStyleIdx="0" presStyleCnt="3"/>
      <dgm:spPr/>
    </dgm:pt>
    <dgm:pt modelId="{FFE63E1C-2686-4C49-8AE7-342B644441D0}" type="pres">
      <dgm:prSet presAssocID="{476B9F02-23D2-4349-8A8A-45244B3AE5F8}" presName="dummy1a" presStyleCnt="0"/>
      <dgm:spPr/>
    </dgm:pt>
    <dgm:pt modelId="{204646E2-69C1-44FE-908C-F7CCDE72E89A}" type="pres">
      <dgm:prSet presAssocID="{476B9F02-23D2-4349-8A8A-45244B3AE5F8}" presName="dummy1b" presStyleCnt="0"/>
      <dgm:spPr/>
    </dgm:pt>
    <dgm:pt modelId="{5F1FCC97-8375-4214-983C-9C24593163FC}" type="pres">
      <dgm:prSet presAssocID="{476B9F02-23D2-4349-8A8A-45244B3AE5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A61015B-E719-4AE1-8CA5-4291B849D904}" type="pres">
      <dgm:prSet presAssocID="{476B9F02-23D2-4349-8A8A-45244B3AE5F8}" presName="wedge2" presStyleLbl="node1" presStyleIdx="1" presStyleCnt="3"/>
      <dgm:spPr/>
    </dgm:pt>
    <dgm:pt modelId="{172E5CE8-F548-4433-AB00-E377DA722440}" type="pres">
      <dgm:prSet presAssocID="{476B9F02-23D2-4349-8A8A-45244B3AE5F8}" presName="dummy2a" presStyleCnt="0"/>
      <dgm:spPr/>
    </dgm:pt>
    <dgm:pt modelId="{298E4EC7-E606-47A8-97CB-8C1C8BD8E6DD}" type="pres">
      <dgm:prSet presAssocID="{476B9F02-23D2-4349-8A8A-45244B3AE5F8}" presName="dummy2b" presStyleCnt="0"/>
      <dgm:spPr/>
    </dgm:pt>
    <dgm:pt modelId="{7BE50DF6-E430-416E-919C-2F17D8AC22F4}" type="pres">
      <dgm:prSet presAssocID="{476B9F02-23D2-4349-8A8A-45244B3AE5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CB7FBD5-C453-4F30-A590-14D0774526BA}" type="pres">
      <dgm:prSet presAssocID="{476B9F02-23D2-4349-8A8A-45244B3AE5F8}" presName="wedge3" presStyleLbl="node1" presStyleIdx="2" presStyleCnt="3"/>
      <dgm:spPr/>
    </dgm:pt>
    <dgm:pt modelId="{7F5598A4-F464-46FF-8E5B-C8E0046418A7}" type="pres">
      <dgm:prSet presAssocID="{476B9F02-23D2-4349-8A8A-45244B3AE5F8}" presName="dummy3a" presStyleCnt="0"/>
      <dgm:spPr/>
    </dgm:pt>
    <dgm:pt modelId="{534B8AFC-1DE2-4923-8AC0-F7DA45E77D3B}" type="pres">
      <dgm:prSet presAssocID="{476B9F02-23D2-4349-8A8A-45244B3AE5F8}" presName="dummy3b" presStyleCnt="0"/>
      <dgm:spPr/>
    </dgm:pt>
    <dgm:pt modelId="{C41B88AD-CC40-4075-A904-1B0341269A49}" type="pres">
      <dgm:prSet presAssocID="{476B9F02-23D2-4349-8A8A-45244B3AE5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13A3234-38AB-4BCC-B80F-92E29192A367}" type="pres">
      <dgm:prSet presAssocID="{CBFB351F-E0EF-4ED3-ACEE-5C023A208A01}" presName="arrowWedge1" presStyleLbl="fgSibTrans2D1" presStyleIdx="0" presStyleCnt="3"/>
      <dgm:spPr/>
    </dgm:pt>
    <dgm:pt modelId="{29D66EF5-E760-4AB4-A6A8-277F50CC9AD4}" type="pres">
      <dgm:prSet presAssocID="{A633AD1D-F7F4-4E85-A7FF-F8CCDB4C3550}" presName="arrowWedge2" presStyleLbl="fgSibTrans2D1" presStyleIdx="1" presStyleCnt="3"/>
      <dgm:spPr/>
    </dgm:pt>
    <dgm:pt modelId="{C3451243-24D8-481D-874E-428D35EEC0E4}" type="pres">
      <dgm:prSet presAssocID="{D0F2681E-5C2F-4328-802D-E090635FA026}" presName="arrowWedge3" presStyleLbl="fgSibTrans2D1" presStyleIdx="2" presStyleCnt="3"/>
      <dgm:spPr/>
    </dgm:pt>
  </dgm:ptLst>
  <dgm:cxnLst>
    <dgm:cxn modelId="{95826B31-854C-43C1-BF03-B76598ECC862}" type="presOf" srcId="{C285C447-770F-49DF-9536-6461B0341287}" destId="{8A61015B-E719-4AE1-8CA5-4291B849D904}" srcOrd="0" destOrd="0" presId="urn:microsoft.com/office/officeart/2005/8/layout/cycle8"/>
    <dgm:cxn modelId="{603FB844-9D4B-4368-979D-16644E1E9895}" type="presOf" srcId="{D703E6BA-A983-4C45-BE6B-832B00A6FF61}" destId="{2CB7FBD5-C453-4F30-A590-14D0774526BA}" srcOrd="0" destOrd="0" presId="urn:microsoft.com/office/officeart/2005/8/layout/cycle8"/>
    <dgm:cxn modelId="{3FB61B65-1AE9-4FA1-B161-7C1D238AF269}" type="presOf" srcId="{BD6E9197-5D23-463C-AADF-EBCB150B68C9}" destId="{5F1FCC97-8375-4214-983C-9C24593163FC}" srcOrd="1" destOrd="0" presId="urn:microsoft.com/office/officeart/2005/8/layout/cycle8"/>
    <dgm:cxn modelId="{FC383A96-E01A-4E96-94F7-3AF3407896A4}" type="presOf" srcId="{476B9F02-23D2-4349-8A8A-45244B3AE5F8}" destId="{565B4C4A-DB7F-4315-9314-98227BE5E216}" srcOrd="0" destOrd="0" presId="urn:microsoft.com/office/officeart/2005/8/layout/cycle8"/>
    <dgm:cxn modelId="{99D06C9D-EE25-4711-B53B-119D906B6A7B}" srcId="{476B9F02-23D2-4349-8A8A-45244B3AE5F8}" destId="{C285C447-770F-49DF-9536-6461B0341287}" srcOrd="1" destOrd="0" parTransId="{E7BE3238-FAF0-4AFF-AC84-0DC3545FDA01}" sibTransId="{A633AD1D-F7F4-4E85-A7FF-F8CCDB4C3550}"/>
    <dgm:cxn modelId="{3F66F6A6-F1F9-4F50-8C97-968E2F890684}" type="presOf" srcId="{C285C447-770F-49DF-9536-6461B0341287}" destId="{7BE50DF6-E430-416E-919C-2F17D8AC22F4}" srcOrd="1" destOrd="0" presId="urn:microsoft.com/office/officeart/2005/8/layout/cycle8"/>
    <dgm:cxn modelId="{ACFF83E7-3600-46F2-8537-CB366F538E4F}" srcId="{476B9F02-23D2-4349-8A8A-45244B3AE5F8}" destId="{BD6E9197-5D23-463C-AADF-EBCB150B68C9}" srcOrd="0" destOrd="0" parTransId="{369F4708-3D84-4796-9879-6855B7C759DF}" sibTransId="{CBFB351F-E0EF-4ED3-ACEE-5C023A208A01}"/>
    <dgm:cxn modelId="{9FA7ADED-C775-4FB5-8F90-F869E9793BCA}" type="presOf" srcId="{BD6E9197-5D23-463C-AADF-EBCB150B68C9}" destId="{7F5B30D4-F8E6-4641-BD9E-995A68D3FD86}" srcOrd="0" destOrd="0" presId="urn:microsoft.com/office/officeart/2005/8/layout/cycle8"/>
    <dgm:cxn modelId="{976A61F6-B777-4F7C-B134-BA0913EEDBCE}" type="presOf" srcId="{D703E6BA-A983-4C45-BE6B-832B00A6FF61}" destId="{C41B88AD-CC40-4075-A904-1B0341269A49}" srcOrd="1" destOrd="0" presId="urn:microsoft.com/office/officeart/2005/8/layout/cycle8"/>
    <dgm:cxn modelId="{FD3753F9-3D1D-42D0-9FBB-4E6746D7235A}" srcId="{476B9F02-23D2-4349-8A8A-45244B3AE5F8}" destId="{D703E6BA-A983-4C45-BE6B-832B00A6FF61}" srcOrd="2" destOrd="0" parTransId="{88877761-86BE-4BAA-88C1-2BFE3620AC9A}" sibTransId="{D0F2681E-5C2F-4328-802D-E090635FA026}"/>
    <dgm:cxn modelId="{083A583F-AD4E-4F77-8381-614C7AEDADFC}" type="presParOf" srcId="{565B4C4A-DB7F-4315-9314-98227BE5E216}" destId="{7F5B30D4-F8E6-4641-BD9E-995A68D3FD86}" srcOrd="0" destOrd="0" presId="urn:microsoft.com/office/officeart/2005/8/layout/cycle8"/>
    <dgm:cxn modelId="{D783D457-0FC6-4E91-B42E-A84C271E409E}" type="presParOf" srcId="{565B4C4A-DB7F-4315-9314-98227BE5E216}" destId="{FFE63E1C-2686-4C49-8AE7-342B644441D0}" srcOrd="1" destOrd="0" presId="urn:microsoft.com/office/officeart/2005/8/layout/cycle8"/>
    <dgm:cxn modelId="{36C1D0A8-F30D-4ADB-89C4-F87A81E6DD02}" type="presParOf" srcId="{565B4C4A-DB7F-4315-9314-98227BE5E216}" destId="{204646E2-69C1-44FE-908C-F7CCDE72E89A}" srcOrd="2" destOrd="0" presId="urn:microsoft.com/office/officeart/2005/8/layout/cycle8"/>
    <dgm:cxn modelId="{810FDBB4-0976-4A2A-9290-C142E2F2D1F2}" type="presParOf" srcId="{565B4C4A-DB7F-4315-9314-98227BE5E216}" destId="{5F1FCC97-8375-4214-983C-9C24593163FC}" srcOrd="3" destOrd="0" presId="urn:microsoft.com/office/officeart/2005/8/layout/cycle8"/>
    <dgm:cxn modelId="{DE57FDD6-5080-450D-A2B2-D661904D2482}" type="presParOf" srcId="{565B4C4A-DB7F-4315-9314-98227BE5E216}" destId="{8A61015B-E719-4AE1-8CA5-4291B849D904}" srcOrd="4" destOrd="0" presId="urn:microsoft.com/office/officeart/2005/8/layout/cycle8"/>
    <dgm:cxn modelId="{DA93FC2C-4A46-41E5-8D86-355E3B80F62F}" type="presParOf" srcId="{565B4C4A-DB7F-4315-9314-98227BE5E216}" destId="{172E5CE8-F548-4433-AB00-E377DA722440}" srcOrd="5" destOrd="0" presId="urn:microsoft.com/office/officeart/2005/8/layout/cycle8"/>
    <dgm:cxn modelId="{E685BBDA-DEF4-4BC1-8AC3-87C377BC5CD2}" type="presParOf" srcId="{565B4C4A-DB7F-4315-9314-98227BE5E216}" destId="{298E4EC7-E606-47A8-97CB-8C1C8BD8E6DD}" srcOrd="6" destOrd="0" presId="urn:microsoft.com/office/officeart/2005/8/layout/cycle8"/>
    <dgm:cxn modelId="{03396383-D046-4338-AC27-19E651E5F0A2}" type="presParOf" srcId="{565B4C4A-DB7F-4315-9314-98227BE5E216}" destId="{7BE50DF6-E430-416E-919C-2F17D8AC22F4}" srcOrd="7" destOrd="0" presId="urn:microsoft.com/office/officeart/2005/8/layout/cycle8"/>
    <dgm:cxn modelId="{C80135DF-AC30-4BB9-8030-9F6DBA14960E}" type="presParOf" srcId="{565B4C4A-DB7F-4315-9314-98227BE5E216}" destId="{2CB7FBD5-C453-4F30-A590-14D0774526BA}" srcOrd="8" destOrd="0" presId="urn:microsoft.com/office/officeart/2005/8/layout/cycle8"/>
    <dgm:cxn modelId="{CBCDDD40-85C1-43DB-996F-4F2577D74BB4}" type="presParOf" srcId="{565B4C4A-DB7F-4315-9314-98227BE5E216}" destId="{7F5598A4-F464-46FF-8E5B-C8E0046418A7}" srcOrd="9" destOrd="0" presId="urn:microsoft.com/office/officeart/2005/8/layout/cycle8"/>
    <dgm:cxn modelId="{FB03856D-EEB1-43E1-9840-487DE9B1B8A3}" type="presParOf" srcId="{565B4C4A-DB7F-4315-9314-98227BE5E216}" destId="{534B8AFC-1DE2-4923-8AC0-F7DA45E77D3B}" srcOrd="10" destOrd="0" presId="urn:microsoft.com/office/officeart/2005/8/layout/cycle8"/>
    <dgm:cxn modelId="{B2E083CE-283C-4D8B-91C0-22F88D1B4A10}" type="presParOf" srcId="{565B4C4A-DB7F-4315-9314-98227BE5E216}" destId="{C41B88AD-CC40-4075-A904-1B0341269A49}" srcOrd="11" destOrd="0" presId="urn:microsoft.com/office/officeart/2005/8/layout/cycle8"/>
    <dgm:cxn modelId="{6D985CBE-52F3-4BD8-8D18-A747BD792E18}" type="presParOf" srcId="{565B4C4A-DB7F-4315-9314-98227BE5E216}" destId="{D13A3234-38AB-4BCC-B80F-92E29192A367}" srcOrd="12" destOrd="0" presId="urn:microsoft.com/office/officeart/2005/8/layout/cycle8"/>
    <dgm:cxn modelId="{2C8B25AA-578A-493D-A90A-E9C29D568C57}" type="presParOf" srcId="{565B4C4A-DB7F-4315-9314-98227BE5E216}" destId="{29D66EF5-E760-4AB4-A6A8-277F50CC9AD4}" srcOrd="13" destOrd="0" presId="urn:microsoft.com/office/officeart/2005/8/layout/cycle8"/>
    <dgm:cxn modelId="{BAAD2873-2215-42A9-A671-25842C381979}" type="presParOf" srcId="{565B4C4A-DB7F-4315-9314-98227BE5E216}" destId="{C3451243-24D8-481D-874E-428D35EEC0E4}" srcOrd="14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B30D4-F8E6-4641-BD9E-995A68D3FD86}">
      <dsp:nvSpPr>
        <dsp:cNvPr id="0" name=""/>
        <dsp:cNvSpPr/>
      </dsp:nvSpPr>
      <dsp:spPr>
        <a:xfrm>
          <a:off x="1745566" y="246493"/>
          <a:ext cx="3185458" cy="3185458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/>
        </a:p>
      </dsp:txBody>
      <dsp:txXfrm>
        <a:off x="3424378" y="921507"/>
        <a:ext cx="1137663" cy="948053"/>
      </dsp:txXfrm>
    </dsp:sp>
    <dsp:sp modelId="{8A61015B-E719-4AE1-8CA5-4291B849D904}">
      <dsp:nvSpPr>
        <dsp:cNvPr id="0" name=""/>
        <dsp:cNvSpPr/>
      </dsp:nvSpPr>
      <dsp:spPr>
        <a:xfrm>
          <a:off x="1679960" y="360260"/>
          <a:ext cx="3185458" cy="3185458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-217341"/>
            <a:satOff val="0"/>
            <a:lumOff val="69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/>
        </a:p>
      </dsp:txBody>
      <dsp:txXfrm>
        <a:off x="2438403" y="2427015"/>
        <a:ext cx="1706495" cy="834286"/>
      </dsp:txXfrm>
    </dsp:sp>
    <dsp:sp modelId="{2CB7FBD5-C453-4F30-A590-14D0774526BA}">
      <dsp:nvSpPr>
        <dsp:cNvPr id="0" name=""/>
        <dsp:cNvSpPr/>
      </dsp:nvSpPr>
      <dsp:spPr>
        <a:xfrm>
          <a:off x="1614355" y="246493"/>
          <a:ext cx="3185458" cy="3185458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-434682"/>
            <a:satOff val="0"/>
            <a:lumOff val="139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/>
        </a:p>
      </dsp:txBody>
      <dsp:txXfrm>
        <a:off x="1983337" y="921507"/>
        <a:ext cx="1137663" cy="948053"/>
      </dsp:txXfrm>
    </dsp:sp>
    <dsp:sp modelId="{D13A3234-38AB-4BCC-B80F-92E29192A367}">
      <dsp:nvSpPr>
        <dsp:cNvPr id="0" name=""/>
        <dsp:cNvSpPr/>
      </dsp:nvSpPr>
      <dsp:spPr>
        <a:xfrm>
          <a:off x="1548634" y="49298"/>
          <a:ext cx="3579848" cy="357984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9D66EF5-E760-4AB4-A6A8-277F50CC9AD4}">
      <dsp:nvSpPr>
        <dsp:cNvPr id="0" name=""/>
        <dsp:cNvSpPr/>
      </dsp:nvSpPr>
      <dsp:spPr>
        <a:xfrm>
          <a:off x="1482765" y="162863"/>
          <a:ext cx="3579848" cy="357984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hueOff val="-217341"/>
            <a:satOff val="0"/>
            <a:lumOff val="69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451243-24D8-481D-874E-428D35EEC0E4}">
      <dsp:nvSpPr>
        <dsp:cNvPr id="0" name=""/>
        <dsp:cNvSpPr/>
      </dsp:nvSpPr>
      <dsp:spPr>
        <a:xfrm>
          <a:off x="1416897" y="49298"/>
          <a:ext cx="3579848" cy="357984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hueOff val="-434682"/>
            <a:satOff val="0"/>
            <a:lumOff val="1392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27.10.2025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35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6ACC08-E600-437E-A2B2-FB64953D020C}"/>
              </a:ext>
            </a:extLst>
          </p:cNvPr>
          <p:cNvSpPr txBox="1"/>
          <p:nvPr userDrawn="1"/>
        </p:nvSpPr>
        <p:spPr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None/>
              <a:tabLst/>
            </a:pP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2000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lvl="1" indent="-15875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>
                <a:tab pos="182563" algn="l"/>
              </a:tabLst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200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an. Falls Sie andere Fotomotive benötigen, wenden Sie sich gerne an die Stabsstelle Kommunikation und Öffentlichkeitsarbeit</a:t>
            </a:r>
          </a:p>
          <a:p>
            <a:pPr marL="441021" marR="0" lvl="1" indent="-41739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200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</a:t>
            </a:r>
            <a:r>
              <a:rPr lang="en-US" sz="1200" b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 "Crop".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PLEASE NOTE: Do not distort the image! When resizing an image, use only the corner marks and keep the shift button pressed while doing so.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copyright. If you need other pictures, please feel free to contact the team communication and public relations</a:t>
            </a: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30" name="Hilfslinien">
              <a:extLst>
                <a:ext uri="{FF2B5EF4-FFF2-40B4-BE49-F238E27FC236}">
                  <a16:creationId xmlns:a16="http://schemas.microsoft.com/office/drawing/2014/main" id="{EA6358B6-1F98-4780-1F17-A7B676CB6A7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1F487-2DD6-B4FE-D57B-D6960A6F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0F408E-869E-5FB0-9037-F95088A11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5" name="Hilfslinien">
              <a:extLst>
                <a:ext uri="{FF2B5EF4-FFF2-40B4-BE49-F238E27FC236}">
                  <a16:creationId xmlns:a16="http://schemas.microsoft.com/office/drawing/2014/main" id="{67092469-8237-7D0F-191D-E724110C7A4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B702F998-434E-4CBD-5603-75E04148AEFC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19749-203C-E47E-EE98-AB0DB45F1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4BE955-38F1-1D3F-A9A4-C0770F303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1" name="Hilfslinien">
              <a:extLst>
                <a:ext uri="{FF2B5EF4-FFF2-40B4-BE49-F238E27FC236}">
                  <a16:creationId xmlns:a16="http://schemas.microsoft.com/office/drawing/2014/main" id="{ECC4E247-0D66-525C-C482-70A4E70236A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CE599F6C-E052-7805-BE63-B4D5892E85A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77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Hilfslinien anzeigen über Menü: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Ansicht &gt; Anzeigen &gt; Haken bei Führungslinien setzen</a:t>
            </a:r>
          </a:p>
        </p:txBody>
      </p:sp>
      <p:cxnSp>
        <p:nvCxnSpPr>
          <p:cNvPr id="40" name="Linie"/>
          <p:cNvCxnSpPr/>
          <p:nvPr userDrawn="1"/>
        </p:nvCxnSpPr>
        <p:spPr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98D97F-4A11-D976-2BB1-FC183C5B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2" r:id="rId3"/>
    <p:sldLayoutId id="2147483649" r:id="rId4"/>
    <p:sldLayoutId id="2147483660" r:id="rId5"/>
    <p:sldLayoutId id="2147483650" r:id="rId6"/>
    <p:sldLayoutId id="2147483661" r:id="rId7"/>
    <p:sldLayoutId id="2147483666" r:id="rId8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938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None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 userDrawn="1">
          <p15:clr>
            <a:srgbClr val="A4A3A4"/>
          </p15:clr>
        </p15:guide>
        <p15:guide id="2" pos="7473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2.daad.de/ausland/studieren/stipendium/de/70-stipendien-finden-und-bewerben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hyperlink" Target="https://www.uni-muenster.de/CareerService/beratung/praktika/beratung-praktikumsfinanzierung.html" TargetMode="External"/><Relationship Id="rId7" Type="http://schemas.openxmlformats.org/officeDocument/2006/relationships/image" Target="../media/image7.png"/><Relationship Id="rId2" Type="http://schemas.openxmlformats.org/officeDocument/2006/relationships/hyperlink" Target="mailto:praktikumsfinanzierung@uni-muenster.de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jp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61093-40C5-D7E7-60CA-BB014F166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999" y="2563858"/>
            <a:ext cx="9562933" cy="1530345"/>
          </a:xfrm>
        </p:spPr>
        <p:txBody>
          <a:bodyPr/>
          <a:lstStyle/>
          <a:p>
            <a:r>
              <a:rPr lang="de-DE" dirty="0"/>
              <a:t>Ins Ausland mit dem Praktikum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09843BD-F904-FDFC-5955-76EBF7A02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650"/>
            <a:ext cx="6408000" cy="2074691"/>
          </a:xfrm>
        </p:spPr>
        <p:txBody>
          <a:bodyPr/>
          <a:lstStyle/>
          <a:p>
            <a:r>
              <a:rPr lang="de-DE" sz="2400" dirty="0">
                <a:solidFill>
                  <a:srgbClr val="009DD1"/>
                </a:solidFill>
              </a:rPr>
              <a:t>Anlaufstelle Career Service</a:t>
            </a:r>
          </a:p>
          <a:p>
            <a:endParaRPr lang="de-DE" sz="1200" dirty="0">
              <a:solidFill>
                <a:srgbClr val="009DD1"/>
              </a:solidFill>
            </a:endParaRPr>
          </a:p>
          <a:p>
            <a:endParaRPr lang="de-DE" sz="1200" dirty="0">
              <a:solidFill>
                <a:srgbClr val="009DD1"/>
              </a:solidFill>
            </a:endParaRPr>
          </a:p>
          <a:p>
            <a:r>
              <a:rPr lang="de-DE" sz="1600" dirty="0">
                <a:solidFill>
                  <a:srgbClr val="009DD1"/>
                </a:solidFill>
              </a:rPr>
              <a:t>Dr. Christiane Stroth</a:t>
            </a:r>
            <a:endParaRPr lang="de-DE" sz="2400" dirty="0">
              <a:solidFill>
                <a:srgbClr val="009DD1"/>
              </a:solidFill>
            </a:endParaRPr>
          </a:p>
          <a:p>
            <a:endParaRPr lang="de-DE" dirty="0">
              <a:solidFill>
                <a:srgbClr val="009DD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AF28C6-4C6F-4D1E-8DCF-D325E0D05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674" y="5709846"/>
            <a:ext cx="1216310" cy="66167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063" y="2548360"/>
            <a:ext cx="4068921" cy="271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5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9DD1"/>
                </a:solidFill>
              </a:rPr>
              <a:t>Angebote im Career Service</a:t>
            </a:r>
            <a:endParaRPr lang="de-DE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b="1" dirty="0"/>
              <a:t>Veranstaltungen (Modul A.2)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Vorbereitende Workshops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Netzwerktreffen Auslandspraktikum </a:t>
            </a:r>
            <a:br>
              <a:rPr lang="de-DE" sz="1800" dirty="0"/>
            </a:br>
            <a:r>
              <a:rPr lang="de-DE" sz="1800" b="1" dirty="0">
                <a:solidFill>
                  <a:srgbClr val="7AB51D"/>
                </a:solidFill>
                <a:sym typeface="Wingdings" panose="05000000000000000000" pitchFamily="2" charset="2"/>
              </a:rPr>
              <a:t> </a:t>
            </a:r>
            <a:r>
              <a:rPr lang="de-DE" sz="1800" b="1" dirty="0">
                <a:solidFill>
                  <a:srgbClr val="7AB51D"/>
                </a:solidFill>
              </a:rPr>
              <a:t>27.11.2025, um 15:15 Uhr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Online-Austausch während der Zeit im Ausland</a:t>
            </a:r>
          </a:p>
          <a:p>
            <a:endParaRPr lang="de-DE" sz="6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6647C2F-487E-49AF-A803-568561B74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0" t="28087" b="4360"/>
          <a:stretch/>
        </p:blipFill>
        <p:spPr>
          <a:xfrm>
            <a:off x="5438282" y="2453881"/>
            <a:ext cx="6385786" cy="342106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762BB29-4723-489B-B7DC-C5FBB4CFAEA4}"/>
              </a:ext>
            </a:extLst>
          </p:cNvPr>
          <p:cNvSpPr txBox="1"/>
          <p:nvPr/>
        </p:nvSpPr>
        <p:spPr>
          <a:xfrm>
            <a:off x="1382079" y="5353801"/>
            <a:ext cx="1537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rgbClr val="7AB51D"/>
                </a:solidFill>
              </a:rPr>
              <a:t>Infos und Anmeldung:</a:t>
            </a:r>
            <a:endParaRPr lang="de-DE" b="1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BFCF6F0-E8D5-470F-BDD8-BD0F1B1AD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921" y="5068614"/>
            <a:ext cx="1283834" cy="128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33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9DD1"/>
                </a:solidFill>
              </a:rPr>
              <a:t>Angebote im Career Service</a:t>
            </a:r>
            <a:endParaRPr lang="de-DE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b="1" dirty="0"/>
              <a:t>Individuelle Beratungen </a:t>
            </a:r>
            <a:br>
              <a:rPr lang="de-DE" b="1" dirty="0"/>
            </a:br>
            <a:r>
              <a:rPr lang="de-DE" b="1" dirty="0"/>
              <a:t>und Sprechstunden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55EC0B0-136F-48F2-848B-D43E9783E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720" y="1926291"/>
            <a:ext cx="4024925" cy="471099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1D092A4-F4CD-4232-9B53-43B37F9D72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83"/>
          <a:stretch/>
        </p:blipFill>
        <p:spPr>
          <a:xfrm>
            <a:off x="7347528" y="1926291"/>
            <a:ext cx="4084066" cy="23317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B1B95AA-B8AB-4DA0-93EB-DFF2FFA43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528" y="4356792"/>
            <a:ext cx="4084066" cy="22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99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9DD1"/>
                </a:solidFill>
                <a:latin typeface="Meta Offc Pro" panose="020B0504030101020102" pitchFamily="34" charset="0"/>
              </a:rPr>
              <a:t>Praktikumsfinanzierung</a:t>
            </a:r>
            <a:endParaRPr lang="de-DE" dirty="0">
              <a:solidFill>
                <a:srgbClr val="009DD1"/>
              </a:solidFill>
            </a:endParaRP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5" y="2322512"/>
            <a:ext cx="10765226" cy="4535487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Eigenfinanzierung, Arbeitgeberfinanzierung, </a:t>
            </a:r>
            <a:r>
              <a:rPr lang="de-DE" b="1" dirty="0">
                <a:sym typeface="Wingdings" panose="05000000000000000000" pitchFamily="2" charset="2"/>
              </a:rPr>
              <a:t>Stipendien/Förderungen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de-DE" dirty="0">
                <a:sym typeface="Wingdings" panose="05000000000000000000" pitchFamily="2" charset="2"/>
              </a:rPr>
              <a:t>Stipendien über den Career Service der Universität Münster:</a:t>
            </a:r>
            <a:endParaRPr lang="de-DE" sz="2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2300" t="31280" r="4552" b="20481"/>
          <a:stretch/>
        </p:blipFill>
        <p:spPr>
          <a:xfrm>
            <a:off x="2904261" y="3771930"/>
            <a:ext cx="6157223" cy="199291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28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9DD1"/>
                </a:solidFill>
                <a:latin typeface="Meta Offc Pro" panose="020B0504030101020102" pitchFamily="34" charset="0"/>
              </a:rPr>
              <a:t>Erasmus+ Praktikumsförderung</a:t>
            </a:r>
            <a:endParaRPr lang="de-DE" dirty="0">
              <a:solidFill>
                <a:srgbClr val="009DD1"/>
              </a:solidFill>
            </a:endParaRP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5" y="2244134"/>
            <a:ext cx="11125226" cy="4125135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11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Studierende, </a:t>
            </a:r>
            <a:r>
              <a:rPr lang="de-DE" sz="1800" dirty="0" err="1"/>
              <a:t>Doktorand:innen</a:t>
            </a:r>
            <a:r>
              <a:rPr lang="de-DE" sz="1800" dirty="0"/>
              <a:t> und </a:t>
            </a:r>
            <a:r>
              <a:rPr lang="de-DE" sz="1800" dirty="0" err="1"/>
              <a:t>Absolvent:innen</a:t>
            </a:r>
            <a:r>
              <a:rPr lang="de-DE" sz="1800" dirty="0"/>
              <a:t> (Antrag während Immatrikulation)</a:t>
            </a:r>
          </a:p>
          <a:p>
            <a:pPr marL="285750" indent="-285750">
              <a:lnSpc>
                <a:spcPct val="100000"/>
              </a:lnSpc>
              <a:spcBef>
                <a:spcPts val="11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Studienbezogenes </a:t>
            </a:r>
            <a:r>
              <a:rPr lang="de-DE" sz="1800" b="1" dirty="0"/>
              <a:t>Vollzeitpraktikum </a:t>
            </a:r>
            <a:r>
              <a:rPr lang="de-DE" sz="1800" dirty="0"/>
              <a:t>innerhalb der EU (bzw. der Erasmus+ Programmländer) </a:t>
            </a:r>
          </a:p>
          <a:p>
            <a:pPr marL="285750" indent="-285750">
              <a:lnSpc>
                <a:spcPct val="100000"/>
              </a:lnSpc>
              <a:spcBef>
                <a:spcPts val="11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vor Ort im Gastland, keine virtuellen Praktika von Deutschland aus</a:t>
            </a:r>
          </a:p>
          <a:p>
            <a:pPr marL="285750" indent="-285750">
              <a:lnSpc>
                <a:spcPct val="100000"/>
              </a:lnSpc>
              <a:spcBef>
                <a:spcPts val="11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Pflicht- und freiwillige Praktika</a:t>
            </a:r>
          </a:p>
          <a:p>
            <a:pPr marL="285750" indent="-285750">
              <a:lnSpc>
                <a:spcPct val="100000"/>
              </a:lnSpc>
              <a:spcBef>
                <a:spcPts val="1100"/>
              </a:spcBef>
              <a:buFont typeface="Wingdings" panose="05000000000000000000" pitchFamily="2" charset="2"/>
              <a:buChar char="§"/>
            </a:pPr>
            <a:r>
              <a:rPr lang="de-DE" sz="1800" b="1" dirty="0"/>
              <a:t>Mindestdauer</a:t>
            </a:r>
            <a:r>
              <a:rPr lang="de-DE" sz="1800" dirty="0"/>
              <a:t>: 2 volle Monate (bzw. 60 Tage nach DAAD-Rechnung)</a:t>
            </a:r>
          </a:p>
          <a:p>
            <a:pPr marL="285750" indent="-285750">
              <a:lnSpc>
                <a:spcPct val="100000"/>
              </a:lnSpc>
              <a:spcBef>
                <a:spcPts val="11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Mehrfachförderung in Studium </a:t>
            </a:r>
            <a:r>
              <a:rPr lang="de-DE" sz="1800" u="sng" dirty="0"/>
              <a:t>und</a:t>
            </a:r>
            <a:r>
              <a:rPr lang="de-DE" sz="1800" dirty="0"/>
              <a:t> Praktikum: bis zu 12 Monaten </a:t>
            </a:r>
            <a:br>
              <a:rPr lang="de-DE" sz="1800" dirty="0"/>
            </a:br>
            <a:r>
              <a:rPr lang="de-DE" sz="1800" dirty="0"/>
              <a:t>in jeweils Bachelor und Master (bzw. 24 Monate für Medizin etc.)</a:t>
            </a:r>
          </a:p>
          <a:p>
            <a:pPr marL="285750" indent="-285750">
              <a:lnSpc>
                <a:spcPct val="100000"/>
              </a:lnSpc>
              <a:spcBef>
                <a:spcPts val="11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Praktika in Firmen, Schulen, Institutionen (</a:t>
            </a:r>
            <a:r>
              <a:rPr lang="de-DE" sz="1800" b="1" dirty="0"/>
              <a:t>nicht </a:t>
            </a:r>
            <a:r>
              <a:rPr lang="de-DE" sz="1800" dirty="0"/>
              <a:t>EU-Einrichtungen)</a:t>
            </a:r>
          </a:p>
          <a:p>
            <a:pPr marL="285750" indent="-285750">
              <a:lnSpc>
                <a:spcPct val="100000"/>
              </a:lnSpc>
              <a:spcBef>
                <a:spcPts val="11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Kombinierbar mit Auslands-BAföG</a:t>
            </a:r>
          </a:p>
          <a:p>
            <a:pPr marL="285750" indent="-285750">
              <a:lnSpc>
                <a:spcPct val="100000"/>
              </a:lnSpc>
              <a:spcBef>
                <a:spcPts val="11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Förderung </a:t>
            </a:r>
            <a:r>
              <a:rPr lang="de-DE" sz="1800" b="1" dirty="0"/>
              <a:t>länderspezifisch</a:t>
            </a:r>
            <a:r>
              <a:rPr lang="de-DE" sz="1800" dirty="0"/>
              <a:t> 690-750€ im Monat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78" y="3669412"/>
            <a:ext cx="3452922" cy="20200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74923" y="5670927"/>
            <a:ext cx="1129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Quelle: </a:t>
            </a:r>
            <a:r>
              <a:rPr lang="de-DE" sz="800" dirty="0" err="1"/>
              <a:t>unsplash</a:t>
            </a:r>
            <a:endParaRPr lang="de-DE" sz="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93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9DD1"/>
                </a:solidFill>
                <a:latin typeface="Meta Offc Pro" panose="020B0504030101020102" pitchFamily="34" charset="0"/>
              </a:rPr>
              <a:t>Erasmus+ Praktikumsförderung</a:t>
            </a:r>
            <a:endParaRPr lang="de-DE" dirty="0">
              <a:solidFill>
                <a:srgbClr val="009DD1"/>
              </a:solidFill>
            </a:endParaRP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4" y="2322513"/>
            <a:ext cx="7159625" cy="342106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b="1" dirty="0"/>
              <a:t>Zusatzförderungen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für „Grünes Reisen“ oder „Standardreisen“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für Studierende mit Beeinträchtigung oder chronischer Erkrankung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für Studierende mit Kind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für Studierende aus nicht-akademischen Elternhäusern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für erwerbstätige Studierende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Realkostenantrag und vorbereitende Reisen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de-DE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78" y="3669412"/>
            <a:ext cx="3452922" cy="202006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1074923" y="5670927"/>
            <a:ext cx="1129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Quelle: </a:t>
            </a:r>
            <a:r>
              <a:rPr lang="de-DE" sz="800" dirty="0" err="1"/>
              <a:t>unsplash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72036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9DD1"/>
                </a:solidFill>
                <a:latin typeface="Meta Offc Pro" panose="020B0504030101020102" pitchFamily="34" charset="0"/>
              </a:rPr>
              <a:t>Erasmus+ Praktikumsförderung</a:t>
            </a:r>
            <a:endParaRPr lang="de-DE" dirty="0">
              <a:solidFill>
                <a:srgbClr val="009DD1"/>
              </a:solidFill>
            </a:endParaRP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4" y="2240794"/>
            <a:ext cx="6223329" cy="41073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/>
              <a:t>Beantragung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Informationen und Online-Bewerbungsformular auf der Webseite des Career Service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Ausschlussfrist: ein Monat vor Praktikumsstart </a:t>
            </a:r>
            <a:br>
              <a:rPr lang="de-DE" sz="1800" dirty="0"/>
            </a:br>
            <a:r>
              <a:rPr lang="de-DE" sz="1800" dirty="0"/>
              <a:t>(Sprechen Sie uns </a:t>
            </a:r>
            <a:r>
              <a:rPr lang="de-DE" sz="1800" u="sng" dirty="0"/>
              <a:t>frühzeitig</a:t>
            </a:r>
            <a:r>
              <a:rPr lang="de-DE" sz="1800" dirty="0"/>
              <a:t> an, falls Sie Schwierigkeiten haben, die Frist einzuhalten!)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19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365DB7-9986-4DC0-8205-80D23E577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565" y="4833192"/>
            <a:ext cx="1339256" cy="133925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6280F99-8DE9-4A6D-A1F5-0394438AE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78" y="3669412"/>
            <a:ext cx="3452922" cy="20200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063438D-F928-4F4D-880C-78E9E424D025}"/>
              </a:ext>
            </a:extLst>
          </p:cNvPr>
          <p:cNvSpPr txBox="1"/>
          <p:nvPr/>
        </p:nvSpPr>
        <p:spPr>
          <a:xfrm>
            <a:off x="11074923" y="5670927"/>
            <a:ext cx="1129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Quelle: </a:t>
            </a:r>
            <a:r>
              <a:rPr lang="de-DE" sz="800" dirty="0" err="1"/>
              <a:t>unsplash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29791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9DD1"/>
                </a:solidFill>
                <a:latin typeface="Meta Offc Pro" panose="020B0504030101020102" pitchFamily="34" charset="0"/>
              </a:rPr>
              <a:t>PROMOS Praktikumsförderung</a:t>
            </a:r>
            <a:endParaRPr lang="de-DE" dirty="0">
              <a:solidFill>
                <a:srgbClr val="009DD1"/>
              </a:solidFill>
            </a:endParaRP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3" y="2268393"/>
            <a:ext cx="11183193" cy="4008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900" b="1" dirty="0"/>
              <a:t>DAAD-Programm für Praktika außerhalb der Erasmus+ Programmländer 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Studierende, </a:t>
            </a:r>
            <a:r>
              <a:rPr lang="de-DE" sz="1800" u="sng" dirty="0"/>
              <a:t>keine</a:t>
            </a:r>
            <a:r>
              <a:rPr lang="de-DE" sz="1800" dirty="0"/>
              <a:t> </a:t>
            </a:r>
            <a:r>
              <a:rPr lang="de-DE" sz="1800" dirty="0" err="1"/>
              <a:t>Absolvent:innen</a:t>
            </a:r>
            <a:r>
              <a:rPr lang="de-DE" sz="1800" dirty="0"/>
              <a:t> oder </a:t>
            </a:r>
            <a:r>
              <a:rPr lang="de-DE" sz="1800" dirty="0" err="1"/>
              <a:t>Doktorand:innen</a:t>
            </a:r>
            <a:endParaRPr lang="de-DE" sz="1800" dirty="0"/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Studienbezogenes Vollzeitpraktikum 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vor Ort im Gastland, keine virtuellen Praktika von Deutschland aus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Pflicht- und freiwillige Praktika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b="1" dirty="0"/>
              <a:t>Mindestdauer</a:t>
            </a:r>
            <a:r>
              <a:rPr lang="de-DE" sz="1800" dirty="0"/>
              <a:t>: 6 Wochen 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Sprachkenntnisse der Arbeitssprache werden vorausgesetzt.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Es darf keine (Teil-)Reisewarnung vom Auswärtigen Amt für das Zielland (bzw. die Zielregion) vorliegen.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b="1" dirty="0"/>
              <a:t>Förderung</a:t>
            </a:r>
            <a:r>
              <a:rPr lang="de-DE" sz="1800" dirty="0"/>
              <a:t>: i.d.R. 1 bis max. 3 Monatspauschalen, </a:t>
            </a:r>
            <a:r>
              <a:rPr lang="de-DE" sz="1800" u="sng" dirty="0"/>
              <a:t>kein</a:t>
            </a:r>
            <a:r>
              <a:rPr lang="de-DE" sz="1800" dirty="0"/>
              <a:t> Voll-Stipendium!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Kombinierbar mit Auslands-BAföG (Promos ist bei der </a:t>
            </a:r>
            <a:r>
              <a:rPr lang="de-DE" sz="1800" dirty="0" err="1"/>
              <a:t>jew</a:t>
            </a:r>
            <a:r>
              <a:rPr lang="de-DE" sz="1800" dirty="0"/>
              <a:t>. BAföG-Stelle anzuzeigen)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900" dirty="0">
              <a:ea typeface="Verdana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9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19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14" y="2241885"/>
            <a:ext cx="3082555" cy="205776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818448" y="4266864"/>
            <a:ext cx="1129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Quelle: </a:t>
            </a:r>
            <a:r>
              <a:rPr lang="de-DE" sz="800" dirty="0" err="1"/>
              <a:t>unsplash</a:t>
            </a:r>
            <a:endParaRPr lang="de-DE" sz="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85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9DD1"/>
                </a:solidFill>
                <a:latin typeface="Meta Offc Pro" panose="020B0504030101020102" pitchFamily="34" charset="0"/>
              </a:rPr>
              <a:t>PROMOS Praktikumsförderung</a:t>
            </a:r>
            <a:endParaRPr lang="de-DE" dirty="0">
              <a:solidFill>
                <a:srgbClr val="009DD1"/>
              </a:solidFill>
            </a:endParaRP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3" y="2268393"/>
            <a:ext cx="11183193" cy="4008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b="1" dirty="0"/>
              <a:t>Bewerbungsprozess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Informationen und Online-Bewerbungsportal auf der </a:t>
            </a:r>
            <a:br>
              <a:rPr lang="de-DE" sz="1800" dirty="0"/>
            </a:br>
            <a:r>
              <a:rPr lang="de-DE" sz="1800" dirty="0"/>
              <a:t>Webseite des Career Service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dirty="0"/>
              <a:t>4 Bewerbungsfristen im Jahr (30. November für Praktika ab Januar, …)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800" u="sng" dirty="0"/>
              <a:t>Auswahlkriterien</a:t>
            </a:r>
            <a:r>
              <a:rPr lang="de-DE" sz="1800" dirty="0"/>
              <a:t>: Notendurchschnitt, Motivationsschreiben, </a:t>
            </a:r>
            <a:br>
              <a:rPr lang="de-DE" sz="1800" dirty="0"/>
            </a:br>
            <a:r>
              <a:rPr lang="de-DE" sz="1800" dirty="0"/>
              <a:t>Sprachkenntnisse, nachrangig berücksichtigte Kriterien</a:t>
            </a:r>
          </a:p>
          <a:p>
            <a:pPr>
              <a:lnSpc>
                <a:spcPct val="100000"/>
              </a:lnSpc>
            </a:pPr>
            <a:endParaRPr lang="de-DE" sz="1800" dirty="0"/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de-DE" sz="19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19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14" y="2241885"/>
            <a:ext cx="3082555" cy="205776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818448" y="4266864"/>
            <a:ext cx="1129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Quelle: </a:t>
            </a:r>
            <a:r>
              <a:rPr lang="de-DE" sz="800" dirty="0" err="1"/>
              <a:t>unsplash</a:t>
            </a:r>
            <a:endParaRPr lang="de-DE" sz="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67270-017D-40D0-BDCA-181A23A02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945" y="4858567"/>
            <a:ext cx="1344240" cy="13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20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9DD1"/>
                </a:solidFill>
                <a:latin typeface="Meta Offc Pro" panose="020B0504030101020102" pitchFamily="34" charset="0"/>
              </a:rPr>
              <a:t>Weitere Stipendien für Praktika: DAAD Stipendiendatenbank</a:t>
            </a:r>
            <a:endParaRPr lang="de-DE" dirty="0">
              <a:solidFill>
                <a:srgbClr val="009DD1"/>
              </a:solidFill>
            </a:endParaRP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3" y="2268393"/>
            <a:ext cx="11183193" cy="400856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1400"/>
              </a:spcBef>
              <a:buFont typeface="Wingdings" panose="05000000000000000000" pitchFamily="2" charset="2"/>
              <a:buChar char="§"/>
            </a:pPr>
            <a:r>
              <a:rPr lang="de-DE" sz="1800" dirty="0">
                <a:hlinkClick r:id="rId2"/>
              </a:rPr>
              <a:t>https://www2.daad.de/ausland/studieren/stipendium/de/70-stipendien-finden-und-bewerben/</a:t>
            </a:r>
            <a:endParaRPr lang="de-DE" sz="1800" dirty="0"/>
          </a:p>
          <a:p>
            <a:pPr marL="285750" indent="-285750">
              <a:lnSpc>
                <a:spcPct val="100000"/>
              </a:lnSpc>
              <a:spcBef>
                <a:spcPts val="14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Z.B. Kurzstipendien für Praktika im Ausland,</a:t>
            </a:r>
            <a:br>
              <a:rPr lang="de-DE" sz="1800" dirty="0"/>
            </a:br>
            <a:r>
              <a:rPr lang="de-DE" sz="1800" dirty="0"/>
              <a:t>Lehramt International, RISE weltweit, …</a:t>
            </a:r>
          </a:p>
          <a:p>
            <a:pPr marL="285750" indent="-285750">
              <a:lnSpc>
                <a:spcPct val="100000"/>
              </a:lnSpc>
              <a:spcBef>
                <a:spcPts val="14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Beachten Sie die verschiedenen Kriterien wie </a:t>
            </a:r>
            <a:br>
              <a:rPr lang="de-DE" sz="1800" dirty="0"/>
            </a:br>
            <a:r>
              <a:rPr lang="de-DE" sz="1800" dirty="0"/>
              <a:t>Studienphase, Fächer, Dauer etc.</a:t>
            </a:r>
            <a:br>
              <a:rPr lang="de-DE" sz="1800" dirty="0"/>
            </a:br>
            <a:r>
              <a:rPr lang="de-DE" sz="1800" dirty="0"/>
              <a:t>sowie die jeweiligen Bewerbungsfristen!</a:t>
            </a:r>
          </a:p>
          <a:p>
            <a:pPr marL="342900" indent="-342900">
              <a:spcBef>
                <a:spcPts val="1400"/>
              </a:spcBef>
              <a:buFont typeface="Wingdings" panose="05000000000000000000" pitchFamily="2" charset="2"/>
              <a:buChar char="§"/>
            </a:pPr>
            <a:endParaRPr lang="de-DE" sz="19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E9FC50D-F7A0-4B83-BA18-2CBD06CBC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08" t="3555" r="10550" b="3837"/>
          <a:stretch/>
        </p:blipFill>
        <p:spPr>
          <a:xfrm>
            <a:off x="6102350" y="2661025"/>
            <a:ext cx="5171090" cy="381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0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19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9DD1"/>
                </a:solidFill>
                <a:latin typeface="Meta Offc Pro" panose="020B0504030101020102" pitchFamily="34" charset="0"/>
              </a:rPr>
              <a:t>Kontakt</a:t>
            </a:r>
            <a:endParaRPr lang="de-DE" dirty="0">
              <a:solidFill>
                <a:srgbClr val="009DD1"/>
              </a:solidFill>
            </a:endParaRP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3" y="2322512"/>
            <a:ext cx="11032037" cy="3599993"/>
          </a:xfrm>
        </p:spPr>
        <p:txBody>
          <a:bodyPr/>
          <a:lstStyle/>
          <a:p>
            <a:pPr indent="-143958">
              <a:spcBef>
                <a:spcPts val="600"/>
              </a:spcBef>
              <a:spcAft>
                <a:spcPts val="1200"/>
              </a:spcAft>
            </a:pPr>
            <a:r>
              <a:rPr lang="de-DE" sz="1800" b="1" dirty="0"/>
              <a:t>Dr. Christiane Stroth &amp; Ina Mukherjee</a:t>
            </a:r>
          </a:p>
          <a:p>
            <a:pPr indent="-143958">
              <a:spcBef>
                <a:spcPts val="0"/>
              </a:spcBef>
            </a:pPr>
            <a:r>
              <a:rPr lang="de-DE" sz="1800" b="0" dirty="0"/>
              <a:t>Career Service der Universität Münster </a:t>
            </a:r>
          </a:p>
          <a:p>
            <a:pPr indent="-143958">
              <a:spcBef>
                <a:spcPts val="0"/>
              </a:spcBef>
            </a:pPr>
            <a:r>
              <a:rPr lang="de-DE" sz="1800" b="0" dirty="0" err="1"/>
              <a:t>Botanicum</a:t>
            </a:r>
            <a:endParaRPr lang="de-DE" sz="1800" b="0" dirty="0"/>
          </a:p>
          <a:p>
            <a:pPr indent="-143958">
              <a:spcBef>
                <a:spcPts val="0"/>
              </a:spcBef>
            </a:pPr>
            <a:r>
              <a:rPr lang="de-DE" sz="1800" b="0" dirty="0"/>
              <a:t>Schlossgarten 3</a:t>
            </a:r>
          </a:p>
          <a:p>
            <a:pPr indent="-143958">
              <a:spcBef>
                <a:spcPts val="0"/>
              </a:spcBef>
            </a:pPr>
            <a:r>
              <a:rPr lang="de-DE" sz="1800" b="0" dirty="0"/>
              <a:t>48149 Münster</a:t>
            </a:r>
          </a:p>
          <a:p>
            <a:pPr marL="720000" lvl="5">
              <a:lnSpc>
                <a:spcPct val="150000"/>
              </a:lnSpc>
              <a:spcBef>
                <a:spcPts val="1500"/>
              </a:spcBef>
            </a:pPr>
            <a:r>
              <a:rPr lang="de-DE" sz="1800" b="0" dirty="0">
                <a:hlinkClick r:id="rId2"/>
              </a:rPr>
              <a:t>praktikumsfinanzierung@uni-muenster.de</a:t>
            </a:r>
            <a:endParaRPr lang="de-DE" sz="1800" b="0" dirty="0"/>
          </a:p>
          <a:p>
            <a:pPr marL="720000" lvl="5">
              <a:lnSpc>
                <a:spcPct val="150000"/>
              </a:lnSpc>
              <a:spcBef>
                <a:spcPts val="1500"/>
              </a:spcBef>
            </a:pPr>
            <a:r>
              <a:rPr lang="de-DE" sz="1800" b="0" dirty="0"/>
              <a:t>0251 83-30070 und -32287</a:t>
            </a:r>
          </a:p>
          <a:p>
            <a:pPr marL="720000" lvl="5">
              <a:lnSpc>
                <a:spcPct val="100000"/>
              </a:lnSpc>
              <a:spcBef>
                <a:spcPts val="1500"/>
              </a:spcBef>
            </a:pPr>
            <a:r>
              <a:rPr lang="de-DE" sz="1800" b="0" dirty="0">
                <a:hlinkClick r:id="rId3"/>
              </a:rPr>
              <a:t>https://www.uni-muenster.de/CareerService/beratung/praktika/beratung-praktikumsfinanzierung.html</a:t>
            </a:r>
            <a:r>
              <a:rPr lang="de-DE" sz="1800" b="0" dirty="0"/>
              <a:t> 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de-DE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FBE698B-8D0A-B141-8D0C-B93E4B396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03" y="4312438"/>
            <a:ext cx="392880" cy="39288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3E3F2C5-91CA-C344-8704-143E35226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03" y="4824051"/>
            <a:ext cx="375736" cy="37573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9A1DE01-3A2D-274B-A949-FCD229E21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645" y="5424507"/>
            <a:ext cx="339466" cy="33946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1CD69A-2952-45F1-B12D-5F2BFD224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8856" y="2442211"/>
            <a:ext cx="3428834" cy="25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0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16940DB-2F1F-4AEE-8BAF-8F945D6FA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128" y="2086399"/>
            <a:ext cx="7346443" cy="3925940"/>
          </a:xfrm>
          <a:prstGeom prst="rect">
            <a:avLst/>
          </a:prstGeom>
        </p:spPr>
      </p:pic>
      <p:sp>
        <p:nvSpPr>
          <p:cNvPr id="15" name="Titel 2">
            <a:extLst>
              <a:ext uri="{FF2B5EF4-FFF2-40B4-BE49-F238E27FC236}">
                <a16:creationId xmlns:a16="http://schemas.microsoft.com/office/drawing/2014/main" id="{B217E30C-F5A8-424A-A560-D38A694D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>
                <a:solidFill>
                  <a:srgbClr val="7AB51D"/>
                </a:solidFill>
              </a:rPr>
              <a:t>Impressionen…</a:t>
            </a:r>
          </a:p>
        </p:txBody>
      </p:sp>
    </p:spTree>
    <p:extLst>
      <p:ext uri="{BB962C8B-B14F-4D97-AF65-F5344CB8AC3E}">
        <p14:creationId xmlns:p14="http://schemas.microsoft.com/office/powerpoint/2010/main" val="3731961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7AB51D"/>
                </a:solidFill>
              </a:rPr>
              <a:t>Offene Fragen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1" y="2724539"/>
            <a:ext cx="2331958" cy="233195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66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  <p:pic>
        <p:nvPicPr>
          <p:cNvPr id="14" name="Daad-Video-Final Studis">
            <a:hlinkClick r:id="" action="ppaction://media"/>
            <a:extLst>
              <a:ext uri="{FF2B5EF4-FFF2-40B4-BE49-F238E27FC236}">
                <a16:creationId xmlns:a16="http://schemas.microsoft.com/office/drawing/2014/main" id="{7668E819-7DA1-4DC6-B09F-70582EBEF8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392" y="960690"/>
            <a:ext cx="10066608" cy="566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7AB51D"/>
                </a:solidFill>
              </a:rPr>
              <a:t>Ihre Fragen und Schritte zum Auslandspraktikum </a:t>
            </a: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2316562"/>
            <a:ext cx="4387887" cy="3855885"/>
          </a:xfrm>
        </p:spPr>
        <p:txBody>
          <a:bodyPr/>
          <a:lstStyle/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rgbClr val="333F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Inlands- oder Auslandspraktikum?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rgbClr val="333F48"/>
                </a:solidFill>
              </a:rPr>
              <a:t>Ziele für das Praktikum festlegen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rgbClr val="333F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Passende Berufsfelder identifizieren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rgbClr val="333F48"/>
                </a:solidFill>
              </a:rPr>
              <a:t>P</a:t>
            </a:r>
            <a:r>
              <a:rPr lang="de-DE" altLang="de-DE" sz="1800" dirty="0">
                <a:solidFill>
                  <a:srgbClr val="333F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assende Arbeitgeber und Praktikumsstellen finden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altLang="de-DE" sz="1800" dirty="0">
                <a:solidFill>
                  <a:srgbClr val="333F48"/>
                </a:solidFill>
              </a:rPr>
              <a:t>Bewerbung schreiben und jeweilige länderspezifische Kriterien beachten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>
                <a:sym typeface="Wingdings" panose="05000000000000000000" pitchFamily="2" charset="2"/>
              </a:rPr>
              <a:t>Praktikumsvereinbarung und Praktikumszeugnis  Qualitätssicherung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de-DE" altLang="de-DE" sz="1800" dirty="0">
              <a:solidFill>
                <a:srgbClr val="333F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de-DE" altLang="de-DE" sz="1800" dirty="0">
              <a:solidFill>
                <a:srgbClr val="333F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de-DE" altLang="de-DE" sz="1800" dirty="0">
              <a:solidFill>
                <a:srgbClr val="333F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de-DE" sz="1800" dirty="0">
              <a:solidFill>
                <a:srgbClr val="333F48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  <p:sp>
        <p:nvSpPr>
          <p:cNvPr id="6" name="Vertikaler Textplatzhalter 3">
            <a:extLst>
              <a:ext uri="{FF2B5EF4-FFF2-40B4-BE49-F238E27FC236}">
                <a16:creationId xmlns:a16="http://schemas.microsoft.com/office/drawing/2014/main" id="{B4290766-6E6B-4B47-8CB6-FFA4CA53CE70}"/>
              </a:ext>
            </a:extLst>
          </p:cNvPr>
          <p:cNvSpPr txBox="1">
            <a:spLocks/>
          </p:cNvSpPr>
          <p:nvPr/>
        </p:nvSpPr>
        <p:spPr>
          <a:xfrm>
            <a:off x="6769100" y="2316563"/>
            <a:ext cx="5074900" cy="45414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719938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None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>
                <a:sym typeface="Wingdings" panose="05000000000000000000" pitchFamily="2" charset="2"/>
              </a:rPr>
              <a:t>Status im Praktikum (Arbeitgeber, Uni)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>
                <a:sym typeface="Wingdings" panose="05000000000000000000" pitchFamily="2" charset="2"/>
              </a:rPr>
              <a:t>Finanzielles (Steuern, BAföG, Stipendien) 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>
                <a:sym typeface="Wingdings" panose="05000000000000000000" pitchFamily="2" charset="2"/>
              </a:rPr>
              <a:t>Versicherungen (Unfall-, Haftpflicht-, Krankenversicherung) 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>
                <a:sym typeface="Wingdings" panose="05000000000000000000" pitchFamily="2" charset="2"/>
              </a:rPr>
              <a:t>Reisewarnungen 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>
                <a:sym typeface="Wingdings" panose="05000000000000000000" pitchFamily="2" charset="2"/>
              </a:rPr>
              <a:t>Visum  Vertretung Ihres Ziellandes (kann </a:t>
            </a:r>
            <a:r>
              <a:rPr lang="de-DE" sz="1800" dirty="0" err="1">
                <a:sym typeface="Wingdings" panose="05000000000000000000" pitchFamily="2" charset="2"/>
              </a:rPr>
              <a:t>evt.</a:t>
            </a:r>
            <a:r>
              <a:rPr lang="de-DE" sz="1800" dirty="0">
                <a:sym typeface="Wingdings" panose="05000000000000000000" pitchFamily="2" charset="2"/>
              </a:rPr>
              <a:t> mehrere Monate dauern)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>
                <a:sym typeface="Wingdings" panose="05000000000000000000" pitchFamily="2" charset="2"/>
              </a:rPr>
              <a:t>Wohnungssuche (Netzwerke…)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>
                <a:sym typeface="Wingdings" panose="05000000000000000000" pitchFamily="2" charset="2"/>
              </a:rPr>
              <a:t>Rechtliche Aspekte &amp; Kulturen im Zielland (Recherche!)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de-DE" sz="1800" dirty="0">
              <a:sym typeface="Wingdings" panose="05000000000000000000" pitchFamily="2" charset="2"/>
            </a:endParaRP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de-DE" sz="1800" dirty="0">
              <a:sym typeface="Wingdings" panose="05000000000000000000" pitchFamily="2" charset="2"/>
            </a:endParaRP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de-DE" sz="1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3464E24-F08C-4490-A7CE-8A5416B3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789" y="4474319"/>
            <a:ext cx="914780" cy="91478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4363AD7-9F9B-4DDA-AEBA-3A88DEEBB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418" y="2971610"/>
            <a:ext cx="914780" cy="914780"/>
          </a:xfrm>
          <a:prstGeom prst="rect">
            <a:avLst/>
          </a:prstGeom>
        </p:spPr>
      </p:pic>
      <p:sp>
        <p:nvSpPr>
          <p:cNvPr id="10" name="Titel 2">
            <a:extLst>
              <a:ext uri="{FF2B5EF4-FFF2-40B4-BE49-F238E27FC236}">
                <a16:creationId xmlns:a16="http://schemas.microsoft.com/office/drawing/2014/main" id="{ECD35190-E8E3-4BDA-8A19-8728A46809F0}"/>
              </a:ext>
            </a:extLst>
          </p:cNvPr>
          <p:cNvSpPr txBox="1">
            <a:spLocks/>
          </p:cNvSpPr>
          <p:nvPr/>
        </p:nvSpPr>
        <p:spPr>
          <a:xfrm>
            <a:off x="1282157" y="6172447"/>
            <a:ext cx="5216177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29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rgbClr val="333F4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de-DE" dirty="0">
                <a:solidFill>
                  <a:srgbClr val="AF0078"/>
                </a:solidFill>
                <a:sym typeface="Wingdings" panose="05000000000000000000" pitchFamily="2" charset="2"/>
              </a:rPr>
              <a:t> </a:t>
            </a:r>
            <a:r>
              <a:rPr lang="de-DE" dirty="0">
                <a:solidFill>
                  <a:srgbClr val="AF0078"/>
                </a:solidFill>
              </a:rPr>
              <a:t>Ihr Praktikum beginnt „jetzt“…</a:t>
            </a:r>
          </a:p>
        </p:txBody>
      </p:sp>
    </p:spTree>
    <p:extLst>
      <p:ext uri="{BB962C8B-B14F-4D97-AF65-F5344CB8AC3E}">
        <p14:creationId xmlns:p14="http://schemas.microsoft.com/office/powerpoint/2010/main" val="121644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9DD1"/>
                </a:solidFill>
              </a:rPr>
              <a:t>Angebote im Career Service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C631057-73DC-4EE1-B2E9-8F5585308F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44" r="32580" b="3112"/>
          <a:stretch/>
        </p:blipFill>
        <p:spPr>
          <a:xfrm>
            <a:off x="6403272" y="2736320"/>
            <a:ext cx="3962555" cy="3543879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058AE75-A0EB-49CA-8807-75725A556BCF}"/>
              </a:ext>
            </a:extLst>
          </p:cNvPr>
          <p:cNvGrpSpPr/>
          <p:nvPr/>
        </p:nvGrpSpPr>
        <p:grpSpPr>
          <a:xfrm>
            <a:off x="170814" y="2669291"/>
            <a:ext cx="6545380" cy="3792212"/>
            <a:chOff x="360000" y="2560236"/>
            <a:chExt cx="6545380" cy="3792212"/>
          </a:xfrm>
        </p:grpSpPr>
        <p:graphicFrame>
          <p:nvGraphicFramePr>
            <p:cNvPr id="10" name="Diagramm 9">
              <a:extLst>
                <a:ext uri="{FF2B5EF4-FFF2-40B4-BE49-F238E27FC236}">
                  <a16:creationId xmlns:a16="http://schemas.microsoft.com/office/drawing/2014/main" id="{30F583B3-6F74-49A1-BCA1-8193BBD1C25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49335588"/>
                </p:ext>
              </p:extLst>
            </p:nvPr>
          </p:nvGraphicFramePr>
          <p:xfrm>
            <a:off x="360000" y="2560236"/>
            <a:ext cx="6545380" cy="37922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BB70CAC-2D24-4817-98C3-00D901D4A0AC}"/>
                </a:ext>
              </a:extLst>
            </p:cNvPr>
            <p:cNvSpPr txBox="1"/>
            <p:nvPr/>
          </p:nvSpPr>
          <p:spPr>
            <a:xfrm>
              <a:off x="1848065" y="3822078"/>
              <a:ext cx="18664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Interdisziplinäre Workshops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78337AAC-E3D7-4BAA-ACCE-D4A5DDBE8AAE}"/>
                </a:ext>
              </a:extLst>
            </p:cNvPr>
            <p:cNvSpPr txBox="1"/>
            <p:nvPr/>
          </p:nvSpPr>
          <p:spPr>
            <a:xfrm>
              <a:off x="3581400" y="3545079"/>
              <a:ext cx="18664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Individuelle Beratungen &amp; Sprechstunden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298FCC1-F37C-4538-80C1-C69F9189BBFF}"/>
                </a:ext>
              </a:extLst>
            </p:cNvPr>
            <p:cNvSpPr txBox="1"/>
            <p:nvPr/>
          </p:nvSpPr>
          <p:spPr>
            <a:xfrm>
              <a:off x="2648165" y="4941036"/>
              <a:ext cx="18664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Online</a:t>
              </a:r>
            </a:p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Informationen &amp; Kurse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9062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9DD1"/>
                </a:solidFill>
              </a:rPr>
              <a:t>Angebote im Career Service</a:t>
            </a:r>
            <a:endParaRPr lang="de-DE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4" y="2322513"/>
            <a:ext cx="11485225" cy="2609197"/>
          </a:xfrm>
        </p:spPr>
        <p:txBody>
          <a:bodyPr/>
          <a:lstStyle/>
          <a:p>
            <a:r>
              <a:rPr lang="de-DE" b="1" dirty="0"/>
              <a:t>Online-Informationen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800" dirty="0"/>
              <a:t>…zur Suche und Bewerbung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800" dirty="0"/>
              <a:t>…zu rechtlichen und organisatorischen Aspekten </a:t>
            </a:r>
            <a:endParaRPr lang="de-DE" sz="1800" dirty="0">
              <a:solidFill>
                <a:srgbClr val="333F48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800" dirty="0"/>
              <a:t>…zu Finanzierungsprogrammen (ERASMUS/PROMOS)</a:t>
            </a:r>
            <a:endParaRPr lang="de-DE" sz="1800" b="1" dirty="0">
              <a:solidFill>
                <a:srgbClr val="7AB51D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800" dirty="0"/>
              <a:t>…zur Qualitätssicherung und Reflexion </a:t>
            </a:r>
          </a:p>
          <a:p>
            <a:endParaRPr lang="de-DE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75FCDA1-DDD5-48EC-8DEB-408F7C24A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310" y="5041758"/>
            <a:ext cx="1310690" cy="13106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B8A4E7C-FD25-4287-BE19-52EE6D71A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386" y="1744952"/>
            <a:ext cx="5777633" cy="452184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A7975C6-8FF2-4896-B58B-5D4D3DDA334A}"/>
              </a:ext>
            </a:extLst>
          </p:cNvPr>
          <p:cNvSpPr txBox="1"/>
          <p:nvPr/>
        </p:nvSpPr>
        <p:spPr>
          <a:xfrm>
            <a:off x="1150885" y="5424925"/>
            <a:ext cx="6574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rgbClr val="7AB51D"/>
                </a:solidFill>
              </a:rPr>
              <a:t>Überblicksseite:</a:t>
            </a:r>
          </a:p>
        </p:txBody>
      </p:sp>
    </p:spTree>
    <p:extLst>
      <p:ext uri="{BB962C8B-B14F-4D97-AF65-F5344CB8AC3E}">
        <p14:creationId xmlns:p14="http://schemas.microsoft.com/office/powerpoint/2010/main" val="148015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9DD1"/>
                </a:solidFill>
              </a:rPr>
              <a:t>Angebote im Career Service</a:t>
            </a:r>
            <a:endParaRPr lang="de-DE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4" y="2322513"/>
            <a:ext cx="11485225" cy="2609197"/>
          </a:xfrm>
        </p:spPr>
        <p:txBody>
          <a:bodyPr/>
          <a:lstStyle/>
          <a:p>
            <a:r>
              <a:rPr lang="de-DE" b="1" dirty="0" err="1"/>
              <a:t>Learnweb</a:t>
            </a:r>
            <a:r>
              <a:rPr lang="de-DE" b="1" dirty="0"/>
              <a:t>-Kurs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800" dirty="0"/>
              <a:t>…als interaktiver Selbstlernkurs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800" dirty="0"/>
              <a:t>…zum Gesamtprozess des Praktikums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800" dirty="0"/>
              <a:t>…mit der Möglichkeit, ECTS zu erwerben</a:t>
            </a:r>
            <a:endParaRPr lang="de-DE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3319116-0E24-44D5-8D71-87F91FDB1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503" y="1551878"/>
            <a:ext cx="4782250" cy="483865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2D1F4E0-B597-4542-99C2-3799BFC1364A}"/>
              </a:ext>
            </a:extLst>
          </p:cNvPr>
          <p:cNvSpPr txBox="1"/>
          <p:nvPr/>
        </p:nvSpPr>
        <p:spPr>
          <a:xfrm>
            <a:off x="268014" y="5276183"/>
            <a:ext cx="29796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954" lvl="3" indent="0" algn="ctr">
              <a:buNone/>
            </a:pPr>
            <a:r>
              <a:rPr lang="de-DE" sz="1800" b="1" dirty="0">
                <a:solidFill>
                  <a:srgbClr val="7AB51D"/>
                </a:solidFill>
              </a:rPr>
              <a:t>Anmeldung über die </a:t>
            </a:r>
            <a:br>
              <a:rPr lang="de-DE" sz="1800" b="1" dirty="0">
                <a:solidFill>
                  <a:srgbClr val="7AB51D"/>
                </a:solidFill>
              </a:rPr>
            </a:br>
            <a:r>
              <a:rPr lang="de-DE" sz="1800" b="1" dirty="0">
                <a:solidFill>
                  <a:srgbClr val="7AB51D"/>
                </a:solidFill>
              </a:rPr>
              <a:t>Veranstaltungsseite </a:t>
            </a:r>
            <a:br>
              <a:rPr lang="de-DE" sz="1800" b="1" dirty="0">
                <a:solidFill>
                  <a:srgbClr val="7AB51D"/>
                </a:solidFill>
              </a:rPr>
            </a:br>
            <a:r>
              <a:rPr lang="de-DE" sz="1800" b="1" dirty="0">
                <a:solidFill>
                  <a:srgbClr val="7AB51D"/>
                </a:solidFill>
              </a:rPr>
              <a:t>des Career Service: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DD17CDD-B9EE-4808-A8A1-B76627E46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014" y="5060730"/>
            <a:ext cx="1290391" cy="12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09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9DD1"/>
                </a:solidFill>
              </a:rPr>
              <a:t>Angebote im Career Service</a:t>
            </a: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4" y="2322512"/>
            <a:ext cx="9423856" cy="2241605"/>
          </a:xfrm>
        </p:spPr>
        <p:txBody>
          <a:bodyPr/>
          <a:lstStyle/>
          <a:p>
            <a:r>
              <a:rPr lang="de-DE" b="1" dirty="0"/>
              <a:t>Auslandspraktikumsblog</a:t>
            </a:r>
            <a:br>
              <a:rPr lang="de-DE" b="1" dirty="0"/>
            </a:br>
            <a:r>
              <a:rPr lang="de-DE" b="1" dirty="0"/>
              <a:t>„Hinterm Horizont“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Mehr als 1300 Blogbeiträge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Aus mehr als 70 Ländern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Kategorisiert nach Ländern, </a:t>
            </a:r>
            <a:br>
              <a:rPr lang="de-DE" sz="1800" dirty="0"/>
            </a:br>
            <a:r>
              <a:rPr lang="de-DE" sz="1800" dirty="0"/>
              <a:t>Tätigkeitsfeldern und Studienfeldern</a:t>
            </a:r>
          </a:p>
          <a:p>
            <a:pPr>
              <a:spcBef>
                <a:spcPts val="600"/>
              </a:spcBef>
            </a:pP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00" y="5111445"/>
            <a:ext cx="1223765" cy="122376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14DD101-DDB8-4A75-A2DD-018CDD65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982" y="2065346"/>
            <a:ext cx="7085108" cy="400995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80BF48A-656E-4CB3-B1BC-E76B5301FAB8}"/>
              </a:ext>
            </a:extLst>
          </p:cNvPr>
          <p:cNvSpPr txBox="1"/>
          <p:nvPr/>
        </p:nvSpPr>
        <p:spPr>
          <a:xfrm>
            <a:off x="358774" y="5334936"/>
            <a:ext cx="2782764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7AB51D"/>
                </a:solidFill>
                <a:sym typeface="Wingdings" panose="05000000000000000000" pitchFamily="2" charset="2"/>
              </a:rPr>
              <a:t>Vernetzung, Information, gegenseitige Inspiration:</a:t>
            </a:r>
          </a:p>
          <a:p>
            <a:pPr algn="ctr">
              <a:spcBef>
                <a:spcPts val="600"/>
              </a:spcBef>
            </a:pPr>
            <a:r>
              <a:rPr lang="de-DE" b="1" dirty="0">
                <a:solidFill>
                  <a:srgbClr val="7AB51D"/>
                </a:solidFill>
                <a:sym typeface="Wingdings" panose="05000000000000000000" pitchFamily="2" charset="2"/>
              </a:rPr>
              <a:t>	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3180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9DD1"/>
                </a:solidFill>
              </a:rPr>
              <a:t>Angebote im Career Service</a:t>
            </a:r>
            <a:endParaRPr lang="de-DE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b="1" dirty="0"/>
              <a:t>Veranstaltungen (Modul A.2)</a:t>
            </a:r>
          </a:p>
          <a:p>
            <a:pPr marL="342900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1800" dirty="0"/>
              <a:t>Vorbereitende Workshops</a:t>
            </a:r>
          </a:p>
          <a:p>
            <a:endParaRPr lang="de-DE" sz="6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B9BB68-8B3C-4E36-8225-8BB1595C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690" y="299016"/>
            <a:ext cx="1216310" cy="6616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9CAF1A4-B367-4B21-84F9-6F40F61A2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921" y="5068614"/>
            <a:ext cx="1283834" cy="128383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C84F0DA-4CAE-456B-885A-90E93543942F}"/>
              </a:ext>
            </a:extLst>
          </p:cNvPr>
          <p:cNvSpPr txBox="1"/>
          <p:nvPr/>
        </p:nvSpPr>
        <p:spPr>
          <a:xfrm>
            <a:off x="1382079" y="5353801"/>
            <a:ext cx="1537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rgbClr val="7AB51D"/>
                </a:solidFill>
              </a:rPr>
              <a:t>Infos und Anmeldung:</a:t>
            </a:r>
            <a:endParaRPr lang="de-DE" b="1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6E6D6A3-6A9F-46AE-9D67-0995113A1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36025" y="2874603"/>
            <a:ext cx="3421062" cy="256579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20AF2B8-0F22-4377-BFB0-972808191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410577" y="2874606"/>
            <a:ext cx="3421058" cy="256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35543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753</Words>
  <Application>Microsoft Office PowerPoint</Application>
  <PresentationFormat>Benutzerdefiniert</PresentationFormat>
  <Paragraphs>143</Paragraphs>
  <Slides>20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Calibri</vt:lpstr>
      <vt:lpstr>Meta Offc Pro</vt:lpstr>
      <vt:lpstr>Wingdings</vt:lpstr>
      <vt:lpstr>Universität Münster PowerPoint Master</vt:lpstr>
      <vt:lpstr>Ins Ausland mit dem Praktikum</vt:lpstr>
      <vt:lpstr>Impressionen…</vt:lpstr>
      <vt:lpstr>PowerPoint-Präsentation</vt:lpstr>
      <vt:lpstr>Ihre Fragen und Schritte zum Auslandspraktikum </vt:lpstr>
      <vt:lpstr>Angebote im Career Service</vt:lpstr>
      <vt:lpstr>Angebote im Career Service</vt:lpstr>
      <vt:lpstr>Angebote im Career Service</vt:lpstr>
      <vt:lpstr>Angebote im Career Service</vt:lpstr>
      <vt:lpstr>Angebote im Career Service</vt:lpstr>
      <vt:lpstr>Angebote im Career Service</vt:lpstr>
      <vt:lpstr>Angebote im Career Service</vt:lpstr>
      <vt:lpstr>Praktikumsfinanzierung</vt:lpstr>
      <vt:lpstr>Erasmus+ Praktikumsförderung</vt:lpstr>
      <vt:lpstr>Erasmus+ Praktikumsförderung</vt:lpstr>
      <vt:lpstr>Erasmus+ Praktikumsförderung</vt:lpstr>
      <vt:lpstr>PROMOS Praktikumsförderung</vt:lpstr>
      <vt:lpstr>PROMOS Praktikumsförderung</vt:lpstr>
      <vt:lpstr>Weitere Stipendien für Praktika: DAAD Stipendiendatenbank</vt:lpstr>
      <vt:lpstr>Kontakt</vt:lpstr>
      <vt:lpstr>Offene Fragen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Stroth, Christiane</cp:lastModifiedBy>
  <cp:revision>240</cp:revision>
  <dcterms:created xsi:type="dcterms:W3CDTF">2019-09-05T07:16:21Z</dcterms:created>
  <dcterms:modified xsi:type="dcterms:W3CDTF">2025-10-27T08:20:26Z</dcterms:modified>
</cp:coreProperties>
</file>