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312" r:id="rId3"/>
    <p:sldId id="257" r:id="rId4"/>
    <p:sldId id="258" r:id="rId5"/>
    <p:sldId id="261" r:id="rId6"/>
    <p:sldId id="311" r:id="rId7"/>
    <p:sldId id="317" r:id="rId8"/>
    <p:sldId id="313" r:id="rId9"/>
    <p:sldId id="259" r:id="rId10"/>
    <p:sldId id="263" r:id="rId11"/>
    <p:sldId id="266" r:id="rId12"/>
    <p:sldId id="264" r:id="rId13"/>
    <p:sldId id="265" r:id="rId14"/>
    <p:sldId id="267" r:id="rId15"/>
    <p:sldId id="269" r:id="rId16"/>
    <p:sldId id="268" r:id="rId17"/>
    <p:sldId id="310" r:id="rId18"/>
    <p:sldId id="309" r:id="rId19"/>
    <p:sldId id="334" r:id="rId20"/>
    <p:sldId id="330" r:id="rId21"/>
    <p:sldId id="333" r:id="rId22"/>
    <p:sldId id="319" r:id="rId23"/>
    <p:sldId id="331" r:id="rId24"/>
    <p:sldId id="332" r:id="rId25"/>
    <p:sldId id="320" r:id="rId26"/>
    <p:sldId id="273" r:id="rId27"/>
    <p:sldId id="276" r:id="rId28"/>
    <p:sldId id="278" r:id="rId29"/>
    <p:sldId id="279" r:id="rId30"/>
    <p:sldId id="280" r:id="rId31"/>
    <p:sldId id="281" r:id="rId32"/>
    <p:sldId id="282" r:id="rId33"/>
    <p:sldId id="283" r:id="rId34"/>
    <p:sldId id="314" r:id="rId35"/>
    <p:sldId id="315" r:id="rId36"/>
    <p:sldId id="316" r:id="rId37"/>
    <p:sldId id="285" r:id="rId38"/>
    <p:sldId id="284" r:id="rId39"/>
    <p:sldId id="286" r:id="rId40"/>
    <p:sldId id="287" r:id="rId41"/>
    <p:sldId id="288" r:id="rId42"/>
    <p:sldId id="289" r:id="rId43"/>
    <p:sldId id="290" r:id="rId44"/>
    <p:sldId id="291" r:id="rId45"/>
    <p:sldId id="292" r:id="rId46"/>
    <p:sldId id="293" r:id="rId47"/>
    <p:sldId id="294" r:id="rId48"/>
    <p:sldId id="297" r:id="rId49"/>
    <p:sldId id="298" r:id="rId50"/>
    <p:sldId id="299" r:id="rId51"/>
    <p:sldId id="300" r:id="rId52"/>
    <p:sldId id="321" r:id="rId53"/>
    <p:sldId id="322" r:id="rId54"/>
    <p:sldId id="323" r:id="rId55"/>
    <p:sldId id="324" r:id="rId56"/>
    <p:sldId id="325" r:id="rId57"/>
    <p:sldId id="326" r:id="rId58"/>
    <p:sldId id="302" r:id="rId59"/>
    <p:sldId id="327" r:id="rId60"/>
    <p:sldId id="328" r:id="rId61"/>
    <p:sldId id="329" r:id="rId62"/>
    <p:sldId id="303" r:id="rId63"/>
    <p:sldId id="305" r:id="rId64"/>
    <p:sldId id="306" r:id="rId65"/>
    <p:sldId id="318" r:id="rId66"/>
    <p:sldId id="307"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42" autoAdjust="0"/>
    <p:restoredTop sz="92406" autoAdjust="0"/>
  </p:normalViewPr>
  <p:slideViewPr>
    <p:cSldViewPr>
      <p:cViewPr varScale="1">
        <p:scale>
          <a:sx n="116" d="100"/>
          <a:sy n="116" d="100"/>
        </p:scale>
        <p:origin x="-14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70.wmf"/><Relationship Id="rId4"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8CF73B-2A07-4D0F-AC6B-4F248D53A560}" type="datetimeFigureOut">
              <a:rPr lang="de-DE" smtClean="0"/>
              <a:pPr/>
              <a:t>07.07.2009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132C1-7444-4D1C-940D-2417705DF8F2}"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22132C1-7444-4D1C-940D-2417705DF8F2}" type="slidenum">
              <a:rPr lang="de-DE" smtClean="0"/>
              <a:pPr/>
              <a:t>56</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Test</a:t>
            </a:r>
            <a:endParaRPr lang="de-DE" dirty="0"/>
          </a:p>
        </p:txBody>
      </p:sp>
      <p:sp>
        <p:nvSpPr>
          <p:cNvPr id="4" name="Foliennummernplatzhalter 3"/>
          <p:cNvSpPr>
            <a:spLocks noGrp="1"/>
          </p:cNvSpPr>
          <p:nvPr>
            <p:ph type="sldNum" sz="quarter" idx="10"/>
          </p:nvPr>
        </p:nvSpPr>
        <p:spPr/>
        <p:txBody>
          <a:bodyPr/>
          <a:lstStyle/>
          <a:p>
            <a:fld id="{522132C1-7444-4D1C-940D-2417705DF8F2}" type="slidenum">
              <a:rPr lang="de-DE" smtClean="0"/>
              <a:pPr/>
              <a:t>62</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de-DE" smtClean="0"/>
              <a:t>Titelmasterformat durch Klicken bearbeiten</a:t>
            </a:r>
            <a:endParaRPr kumimoji="0" lang="en-US"/>
          </a:p>
        </p:txBody>
      </p:sp>
      <p:sp>
        <p:nvSpPr>
          <p:cNvPr id="22" name="Unt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7" name="Datumsplatzhalter 6"/>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20" name="Fußzeilenplatzhalter 19"/>
          <p:cNvSpPr>
            <a:spLocks noGrp="1"/>
          </p:cNvSpPr>
          <p:nvPr>
            <p:ph type="ftr" sz="quarter" idx="11"/>
          </p:nvPr>
        </p:nvSpPr>
        <p:spPr/>
        <p:txBody>
          <a:bodyPr/>
          <a:lstStyle>
            <a:extLst/>
          </a:lstStyle>
          <a:p>
            <a:endParaRPr kumimoji="0" lang="en-US" dirty="0"/>
          </a:p>
        </p:txBody>
      </p:sp>
      <p:sp>
        <p:nvSpPr>
          <p:cNvPr id="10" name="Foliennummernplatzhalter 9"/>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5" name="Fußzeilenplatzhalter 4"/>
          <p:cNvSpPr>
            <a:spLocks noGrp="1"/>
          </p:cNvSpPr>
          <p:nvPr>
            <p:ph type="ftr" sz="quarter" idx="11"/>
          </p:nvPr>
        </p:nvSpPr>
        <p:spPr/>
        <p:txBody>
          <a:bodyPr/>
          <a:lstStyle>
            <a:extLst/>
          </a:lstStyle>
          <a:p>
            <a:endParaRPr kumimoji="0" lang="en-US" dirty="0"/>
          </a:p>
        </p:txBody>
      </p:sp>
      <p:sp>
        <p:nvSpPr>
          <p:cNvPr id="6" name="Foliennummernplatzhalter 5"/>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274639"/>
            <a:ext cx="18288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1143000" y="274640"/>
            <a:ext cx="55626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5" name="Fußzeilenplatzhalter 4"/>
          <p:cNvSpPr>
            <a:spLocks noGrp="1"/>
          </p:cNvSpPr>
          <p:nvPr>
            <p:ph type="ftr" sz="quarter" idx="11"/>
          </p:nvPr>
        </p:nvSpPr>
        <p:spPr/>
        <p:txBody>
          <a:bodyPr/>
          <a:lstStyle>
            <a:extLst/>
          </a:lstStyle>
          <a:p>
            <a:endParaRPr kumimoji="0" lang="en-US" dirty="0"/>
          </a:p>
        </p:txBody>
      </p:sp>
      <p:sp>
        <p:nvSpPr>
          <p:cNvPr id="6" name="Foliennummernplatzhalter 5"/>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5" name="Fußzeilenplatzhalter 4"/>
          <p:cNvSpPr>
            <a:spLocks noGrp="1"/>
          </p:cNvSpPr>
          <p:nvPr>
            <p:ph type="ftr" sz="quarter" idx="11"/>
          </p:nvPr>
        </p:nvSpPr>
        <p:spPr/>
        <p:txBody>
          <a:bodyPr/>
          <a:lstStyle>
            <a:extLst/>
          </a:lstStyle>
          <a:p>
            <a:endParaRPr kumimoji="0" lang="en-US" dirty="0"/>
          </a:p>
        </p:txBody>
      </p:sp>
      <p:sp>
        <p:nvSpPr>
          <p:cNvPr id="6" name="Foliennummernplatzhalter 5"/>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7" name="Rechtec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5" name="Fußzeilenplatzhalter 4"/>
          <p:cNvSpPr>
            <a:spLocks noGrp="1"/>
          </p:cNvSpPr>
          <p:nvPr>
            <p:ph type="ftr" sz="quarter" idx="11"/>
          </p:nvPr>
        </p:nvSpPr>
        <p:spPr/>
        <p:txBody>
          <a:bodyPr/>
          <a:lstStyle>
            <a:extLst/>
          </a:lstStyle>
          <a:p>
            <a:endParaRPr kumimoji="0" lang="en-US" dirty="0"/>
          </a:p>
        </p:txBody>
      </p:sp>
      <p:sp>
        <p:nvSpPr>
          <p:cNvPr id="6" name="Foliennummernplatzhalter 5"/>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
        <p:nvSpPr>
          <p:cNvPr id="10" name="Rechtec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6" name="Fußzeilenplatzhalter 5"/>
          <p:cNvSpPr>
            <a:spLocks noGrp="1"/>
          </p:cNvSpPr>
          <p:nvPr>
            <p:ph type="ftr" sz="quarter" idx="11"/>
          </p:nvPr>
        </p:nvSpPr>
        <p:spPr/>
        <p:txBody>
          <a:bodyPr/>
          <a:lstStyle>
            <a:extLst/>
          </a:lstStyle>
          <a:p>
            <a:endParaRPr kumimoji="0" lang="en-US" dirty="0"/>
          </a:p>
        </p:txBody>
      </p:sp>
      <p:sp>
        <p:nvSpPr>
          <p:cNvPr id="7" name="Foliennummernplatzhalter 6"/>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8" name="Fußzeilenplatzhalter 7"/>
          <p:cNvSpPr>
            <a:spLocks noGrp="1"/>
          </p:cNvSpPr>
          <p:nvPr>
            <p:ph type="ftr" sz="quarter" idx="11"/>
          </p:nvPr>
        </p:nvSpPr>
        <p:spPr/>
        <p:txBody>
          <a:bodyPr/>
          <a:lstStyle>
            <a:extLst/>
          </a:lstStyle>
          <a:p>
            <a:endParaRPr kumimoji="0" lang="en-US" dirty="0"/>
          </a:p>
        </p:txBody>
      </p:sp>
      <p:sp>
        <p:nvSpPr>
          <p:cNvPr id="9" name="Foliennummernplatzhalter 8"/>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4" name="Fußzeilenplatzhalter 3"/>
          <p:cNvSpPr>
            <a:spLocks noGrp="1"/>
          </p:cNvSpPr>
          <p:nvPr>
            <p:ph type="ftr" sz="quarter" idx="11"/>
          </p:nvPr>
        </p:nvSpPr>
        <p:spPr/>
        <p:txBody>
          <a:bodyPr/>
          <a:lstStyle>
            <a:extLst/>
          </a:lstStyle>
          <a:p>
            <a:endParaRPr kumimoji="0" lang="en-US" dirty="0"/>
          </a:p>
        </p:txBody>
      </p:sp>
      <p:sp>
        <p:nvSpPr>
          <p:cNvPr id="5" name="Foliennummernplatzhalter 4"/>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umsplatzhalter 1"/>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3" name="Fußzeilenplatzhalter 2"/>
          <p:cNvSpPr>
            <a:spLocks noGrp="1"/>
          </p:cNvSpPr>
          <p:nvPr>
            <p:ph type="ftr" sz="quarter" idx="11"/>
          </p:nvPr>
        </p:nvSpPr>
        <p:spPr/>
        <p:txBody>
          <a:bodyPr/>
          <a:lstStyle>
            <a:extLst/>
          </a:lstStyle>
          <a:p>
            <a:endParaRPr kumimoji="0" lang="en-US" dirty="0"/>
          </a:p>
        </p:txBody>
      </p:sp>
      <p:sp>
        <p:nvSpPr>
          <p:cNvPr id="4" name="Foliennummernplatzhalter 3"/>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
        <p:nvSpPr>
          <p:cNvPr id="6" name="Rechtec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6" name="Fußzeilenplatzhalter 5"/>
          <p:cNvSpPr>
            <a:spLocks noGrp="1"/>
          </p:cNvSpPr>
          <p:nvPr>
            <p:ph type="ftr" sz="quarter" idx="11"/>
          </p:nvPr>
        </p:nvSpPr>
        <p:spPr/>
        <p:txBody>
          <a:bodyPr/>
          <a:lstStyle>
            <a:extLst/>
          </a:lstStyle>
          <a:p>
            <a:endParaRPr kumimoji="0" lang="en-US" dirty="0"/>
          </a:p>
        </p:txBody>
      </p:sp>
      <p:sp>
        <p:nvSpPr>
          <p:cNvPr id="7" name="Foliennummernplatzhalter 6"/>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extLst/>
          </a:lstStyle>
          <a:p>
            <a:fld id="{54AB02A5-4FE5-49D9-9E24-09F23B90C450}" type="datetimeFigureOut">
              <a:rPr lang="en-US" smtClean="0"/>
              <a:pPr/>
              <a:t>7/7/2009</a:t>
            </a:fld>
            <a:endParaRPr lang="en-US" dirty="0"/>
          </a:p>
        </p:txBody>
      </p:sp>
      <p:sp>
        <p:nvSpPr>
          <p:cNvPr id="6" name="Fußzeilenplatzhalter 5"/>
          <p:cNvSpPr>
            <a:spLocks noGrp="1"/>
          </p:cNvSpPr>
          <p:nvPr>
            <p:ph type="ftr" sz="quarter" idx="11"/>
          </p:nvPr>
        </p:nvSpPr>
        <p:spPr/>
        <p:txBody>
          <a:bodyPr/>
          <a:lstStyle>
            <a:extLst/>
          </a:lstStyle>
          <a:p>
            <a:endParaRPr kumimoji="0" lang="en-US" dirty="0"/>
          </a:p>
        </p:txBody>
      </p:sp>
      <p:sp>
        <p:nvSpPr>
          <p:cNvPr id="7" name="Foliennummernplatzhalter 6"/>
          <p:cNvSpPr>
            <a:spLocks noGrp="1"/>
          </p:cNvSpPr>
          <p:nvPr>
            <p:ph type="sldNum" sz="quarter" idx="12"/>
          </p:nvPr>
        </p:nvSpPr>
        <p:spPr/>
        <p:txBody>
          <a:bodyPr/>
          <a:lstStyle>
            <a:extLst/>
          </a:lstStyle>
          <a:p>
            <a:fld id="{6294C92D-0306-4E69-9CD3-20855E849650}" type="slidenum">
              <a:rPr kumimoji="0" lang="en-US" smtClean="0"/>
              <a:pPr/>
              <a:t>‹Nr.›</a:t>
            </a:fld>
            <a:endParaRPr kumimoji="0" lang="en-US" dirty="0"/>
          </a:p>
        </p:txBody>
      </p:sp>
      <p:sp>
        <p:nvSpPr>
          <p:cNvPr id="8" name="Rechtec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Bildplatzhalt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e-DE" dirty="0" smtClean="0"/>
              <a:t>Bild durch Klicken auf Symbol hinzufügen</a:t>
            </a:r>
            <a:endParaRPr kumimoji="0" lang="en-US" dirty="0"/>
          </a:p>
        </p:txBody>
      </p:sp>
      <p:sp>
        <p:nvSpPr>
          <p:cNvPr id="9" name="Flussdiagramm: Proz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ussdiagramm: Proz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platzhalt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ad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htec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elplatzhalt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de-DE" smtClean="0"/>
              <a:t>Titelmasterformat durch Klicken bearbeiten</a:t>
            </a:r>
            <a:endParaRPr kumimoji="0" lang="en-US"/>
          </a:p>
        </p:txBody>
      </p:sp>
      <p:sp>
        <p:nvSpPr>
          <p:cNvPr id="9" name="Textplatzhalt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24" name="Datumsplatzhalt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7/7/2009</a:t>
            </a:fld>
            <a:endParaRPr lang="en-US" sz="1200" dirty="0">
              <a:solidFill>
                <a:schemeClr val="bg2">
                  <a:shade val="50000"/>
                </a:schemeClr>
              </a:solidFill>
            </a:endParaRPr>
          </a:p>
        </p:txBody>
      </p:sp>
      <p:sp>
        <p:nvSpPr>
          <p:cNvPr id="10" name="Fußzeilenplatzhalt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Foliennummernplatzhalt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‹Nr.›</a:t>
            </a:fld>
            <a:endParaRPr kumimoji="0" lang="en-US" sz="1200" dirty="0">
              <a:solidFill>
                <a:schemeClr val="bg2">
                  <a:shade val="50000"/>
                </a:schemeClr>
              </a:solidFill>
              <a:effectLst/>
            </a:endParaRPr>
          </a:p>
        </p:txBody>
      </p:sp>
      <p:sp>
        <p:nvSpPr>
          <p:cNvPr id="15" name="Rechtec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Vortrag/lotvolt.mov" TargetMode="Externa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51.jpeg"/><Relationship Id="rId4" Type="http://schemas.openxmlformats.org/officeDocument/2006/relationships/oleObject" Target="../embeddings/oleObject29.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36.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7.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Bakterielle Chemotaxis</a:t>
            </a:r>
            <a:endParaRPr lang="de-DE" dirty="0"/>
          </a:p>
        </p:txBody>
      </p:sp>
      <p:sp>
        <p:nvSpPr>
          <p:cNvPr id="3" name="Untertitel 2"/>
          <p:cNvSpPr>
            <a:spLocks noGrp="1"/>
          </p:cNvSpPr>
          <p:nvPr>
            <p:ph type="subTitle" idx="1"/>
          </p:nvPr>
        </p:nvSpPr>
        <p:spPr/>
        <p:txBody>
          <a:bodyPr>
            <a:normAutofit fontScale="70000" lnSpcReduction="20000"/>
          </a:bodyPr>
          <a:lstStyle/>
          <a:p>
            <a:endParaRPr lang="de-DE" sz="2000" dirty="0" smtClean="0"/>
          </a:p>
          <a:p>
            <a:endParaRPr lang="de-DE" sz="2000" dirty="0" smtClean="0"/>
          </a:p>
          <a:p>
            <a:endParaRPr lang="de-DE" sz="2000" dirty="0" smtClean="0"/>
          </a:p>
          <a:p>
            <a:endParaRPr lang="de-DE" sz="2000" dirty="0" smtClean="0"/>
          </a:p>
          <a:p>
            <a:endParaRPr lang="de-DE" sz="2000" dirty="0" smtClean="0"/>
          </a:p>
          <a:p>
            <a:endParaRPr lang="de-DE" sz="2000" dirty="0" smtClean="0"/>
          </a:p>
          <a:p>
            <a:r>
              <a:rPr lang="de-DE" sz="2000" dirty="0" smtClean="0"/>
              <a:t>Ein Vortrag von Hendrik Dirks</a:t>
            </a:r>
            <a:endParaRPr lang="de-DE"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2.4 Bewegung</a:t>
            </a:r>
            <a:endParaRPr lang="de-DE" dirty="0"/>
          </a:p>
        </p:txBody>
      </p:sp>
      <p:pic>
        <p:nvPicPr>
          <p:cNvPr id="8" name="Inhaltsplatzhalter 7" descr="506px-Bakterien_peritrich_Fortbewegung_Taumeln.png"/>
          <p:cNvPicPr>
            <a:picLocks noGrp="1" noChangeAspect="1"/>
          </p:cNvPicPr>
          <p:nvPr>
            <p:ph sz="half" idx="1"/>
          </p:nvPr>
        </p:nvPicPr>
        <p:blipFill>
          <a:blip r:embed="rId2" cstate="print"/>
          <a:stretch>
            <a:fillRect/>
          </a:stretch>
        </p:blipFill>
        <p:spPr>
          <a:xfrm>
            <a:off x="1071538" y="1214422"/>
            <a:ext cx="4214842" cy="4989507"/>
          </a:xfrm>
        </p:spPr>
      </p:pic>
      <p:sp>
        <p:nvSpPr>
          <p:cNvPr id="7" name="Inhaltsplatzhalter 6"/>
          <p:cNvSpPr>
            <a:spLocks noGrp="1"/>
          </p:cNvSpPr>
          <p:nvPr>
            <p:ph sz="half" idx="2"/>
          </p:nvPr>
        </p:nvSpPr>
        <p:spPr>
          <a:xfrm>
            <a:off x="5276088" y="1524000"/>
            <a:ext cx="3657600" cy="5119710"/>
          </a:xfrm>
        </p:spPr>
        <p:txBody>
          <a:bodyPr>
            <a:normAutofit fontScale="70000" lnSpcReduction="20000"/>
          </a:bodyPr>
          <a:lstStyle/>
          <a:p>
            <a:pPr lvl="0">
              <a:buNone/>
            </a:pPr>
            <a:r>
              <a:rPr lang="de-DE" sz="2400" dirty="0" smtClean="0"/>
              <a:t>Grundsätzlich taumelt das Bakterium durch die Flüssigkeit, in der es sich befindet. Dabei sind die </a:t>
            </a:r>
            <a:r>
              <a:rPr lang="de-DE" sz="2400" dirty="0" smtClean="0"/>
              <a:t>Flagella </a:t>
            </a:r>
            <a:r>
              <a:rPr lang="de-DE" sz="2400" dirty="0" smtClean="0"/>
              <a:t>zu den Außenseiten hin abgespreizt und drehen sich im Uhrzeigersinn (CW). Dies führt einen quasi Random Walk herbei.</a:t>
            </a:r>
          </a:p>
          <a:p>
            <a:pPr lvl="0">
              <a:buNone/>
            </a:pPr>
            <a:r>
              <a:rPr lang="de-DE" sz="2400" dirty="0" smtClean="0"/>
              <a:t>Stellt das Bakterium eine positive Konzentrationsveränderung in einer bestimmten Richtung fest, so wird das Taumeln für eine kurze Zeit unterbrochen und das Bakterium bewegt sich in Richtung des „Lockstoffs“. Hierbei legen sich die Flagella in eine Richtung an und drehen sich dann gegen den Uhrzeigersinn (CCW)</a:t>
            </a:r>
          </a:p>
          <a:p>
            <a:pPr lvl="0">
              <a:buNone/>
            </a:pPr>
            <a:r>
              <a:rPr lang="de-DE" sz="2400" dirty="0" smtClean="0"/>
              <a:t>Zusammengefasst:</a:t>
            </a:r>
          </a:p>
          <a:p>
            <a:pPr lvl="0">
              <a:buNone/>
            </a:pPr>
            <a:r>
              <a:rPr lang="de-DE" sz="2400" dirty="0" smtClean="0"/>
              <a:t>2 Bewegungsarten: „aktives Schwimmen“ und „Taumeln“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800px-Chemotaxis_positiv_peritriche_Bakterien.png"/>
          <p:cNvPicPr>
            <a:picLocks noChangeAspect="1"/>
          </p:cNvPicPr>
          <p:nvPr/>
        </p:nvPicPr>
        <p:blipFill>
          <a:blip r:embed="rId2" cstate="print"/>
          <a:stretch>
            <a:fillRect/>
          </a:stretch>
        </p:blipFill>
        <p:spPr>
          <a:xfrm>
            <a:off x="1785918" y="785794"/>
            <a:ext cx="6572264" cy="492919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Bakterium.png"/>
          <p:cNvPicPr>
            <a:picLocks noChangeAspect="1"/>
          </p:cNvPicPr>
          <p:nvPr/>
        </p:nvPicPr>
        <p:blipFill>
          <a:blip r:embed="rId2" cstate="print"/>
          <a:stretch>
            <a:fillRect/>
          </a:stretch>
        </p:blipFill>
        <p:spPr>
          <a:xfrm>
            <a:off x="2285984" y="571480"/>
            <a:ext cx="6148960" cy="4000528"/>
          </a:xfrm>
          <a:prstGeom prst="rect">
            <a:avLst/>
          </a:prstGeom>
        </p:spPr>
      </p:pic>
      <p:sp>
        <p:nvSpPr>
          <p:cNvPr id="5" name="Titel 4"/>
          <p:cNvSpPr>
            <a:spLocks noGrp="1"/>
          </p:cNvSpPr>
          <p:nvPr>
            <p:ph type="title"/>
          </p:nvPr>
        </p:nvSpPr>
        <p:spPr/>
        <p:txBody>
          <a:bodyPr/>
          <a:lstStyle/>
          <a:p>
            <a:r>
              <a:rPr lang="de-DE" dirty="0" smtClean="0"/>
              <a:t>2.5 Signalübermittlung</a:t>
            </a:r>
            <a:endParaRPr lang="de-DE" dirty="0"/>
          </a:p>
        </p:txBody>
      </p:sp>
      <p:sp>
        <p:nvSpPr>
          <p:cNvPr id="6" name="Inhaltsplatzhalter 5"/>
          <p:cNvSpPr>
            <a:spLocks noGrp="1"/>
          </p:cNvSpPr>
          <p:nvPr>
            <p:ph idx="1"/>
          </p:nvPr>
        </p:nvSpPr>
        <p:spPr>
          <a:xfrm>
            <a:off x="1428728" y="4000480"/>
            <a:ext cx="7498080" cy="2857520"/>
          </a:xfrm>
        </p:spPr>
        <p:txBody>
          <a:bodyPr>
            <a:normAutofit fontScale="40000" lnSpcReduction="20000"/>
          </a:bodyPr>
          <a:lstStyle/>
          <a:p>
            <a:r>
              <a:rPr lang="de-DE" dirty="0" smtClean="0"/>
              <a:t>Die Signalübermittlung funktioniert durch Protein-Protein Reaktionen bei denen Phosphor zwischen den Proteinen „weitergereicht“ wird.</a:t>
            </a:r>
          </a:p>
          <a:p>
            <a:r>
              <a:rPr lang="de-DE" dirty="0" smtClean="0"/>
              <a:t>In unserem Fall sind das die „Che“-Proteine (chemotaktisch)</a:t>
            </a:r>
          </a:p>
          <a:p>
            <a:r>
              <a:rPr lang="de-DE" dirty="0" smtClean="0"/>
              <a:t>Bindeglied zwischen Rezeptoren und Flagella</a:t>
            </a:r>
          </a:p>
          <a:p>
            <a:r>
              <a:rPr lang="de-DE" dirty="0" smtClean="0"/>
              <a:t>Es gibt eine ganze Reihe an Proteinen, die an der Reaktion mitwirken</a:t>
            </a:r>
          </a:p>
          <a:p>
            <a:r>
              <a:rPr lang="de-DE" dirty="0" smtClean="0"/>
              <a:t>CheA und CheW sind in den Rezeptoren vorhanden, wobei CheW nur Bindeglied zwischen Rezeptor und CheA ist.</a:t>
            </a:r>
          </a:p>
          <a:p>
            <a:r>
              <a:rPr lang="de-DE" dirty="0" smtClean="0"/>
              <a:t>CheY </a:t>
            </a:r>
            <a:r>
              <a:rPr lang="de-DE" dirty="0" smtClean="0"/>
              <a:t>dient als </a:t>
            </a:r>
            <a:r>
              <a:rPr lang="de-DE" dirty="0" smtClean="0"/>
              <a:t>Bindeglied zwischen CheA und den Flagella. Um Taumeln zu beenden wird die CheY</a:t>
            </a:r>
            <a:r>
              <a:rPr lang="de-DE" baseline="-25000" dirty="0" smtClean="0"/>
              <a:t>p</a:t>
            </a:r>
            <a:r>
              <a:rPr lang="de-DE" dirty="0" smtClean="0"/>
              <a:t> Konzentration gesenkt</a:t>
            </a:r>
          </a:p>
          <a:p>
            <a:r>
              <a:rPr lang="de-DE" dirty="0" smtClean="0"/>
              <a:t>CheZ reguliert CheY und damit die Rate der Signalübermittlung</a:t>
            </a:r>
          </a:p>
          <a:p>
            <a:r>
              <a:rPr lang="de-DE" dirty="0" smtClean="0"/>
              <a:t>CheR methyliert die Rezeptoren, um sie zu deaktivieren</a:t>
            </a:r>
          </a:p>
          <a:p>
            <a:r>
              <a:rPr lang="de-DE" dirty="0" smtClean="0"/>
              <a:t>CheB setzt Rezeptoren wieder in den Ursprungszustand zurück, indem es sie demethyliert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Bakterium.png"/>
          <p:cNvPicPr>
            <a:picLocks noChangeAspect="1"/>
          </p:cNvPicPr>
          <p:nvPr/>
        </p:nvPicPr>
        <p:blipFill>
          <a:blip r:embed="rId2" cstate="print"/>
          <a:stretch>
            <a:fillRect/>
          </a:stretch>
        </p:blipFill>
        <p:spPr>
          <a:xfrm>
            <a:off x="3857620" y="142852"/>
            <a:ext cx="4929222" cy="3206964"/>
          </a:xfrm>
          <a:prstGeom prst="rect">
            <a:avLst/>
          </a:prstGeom>
        </p:spPr>
      </p:pic>
      <p:sp>
        <p:nvSpPr>
          <p:cNvPr id="4" name="Inhaltsplatzhalter 5"/>
          <p:cNvSpPr txBox="1">
            <a:spLocks/>
          </p:cNvSpPr>
          <p:nvPr/>
        </p:nvSpPr>
        <p:spPr>
          <a:xfrm>
            <a:off x="1357290" y="3571852"/>
            <a:ext cx="7569518" cy="3286148"/>
          </a:xfrm>
          <a:prstGeom prst="rect">
            <a:avLst/>
          </a:prstGeom>
        </p:spPr>
        <p:txBody>
          <a:bodyPr>
            <a:normAutofit fontScale="47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Ausgangssituation:</a:t>
            </a:r>
            <a:r>
              <a:rPr kumimoji="0" lang="de-DE" sz="3200" b="0" i="0" u="none" strike="noStrike" kern="1200" cap="none" spc="0" normalizeH="0" noProof="0" dirty="0" smtClean="0">
                <a:ln>
                  <a:noFill/>
                </a:ln>
                <a:solidFill>
                  <a:schemeClr val="tx1"/>
                </a:solidFill>
                <a:effectLst/>
                <a:uLnTx/>
                <a:uFillTx/>
                <a:latin typeface="+mn-lt"/>
                <a:ea typeface="+mn-ea"/>
                <a:cs typeface="+mn-cs"/>
              </a:rPr>
              <a:t> Das Bakterium schwimmt in eine Richtung</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Auslöser für</a:t>
            </a:r>
            <a:r>
              <a:rPr kumimoji="0" lang="de-DE" sz="3200" b="0" i="0" u="none" strike="noStrike" kern="1200" cap="none" spc="0" normalizeH="0" noProof="0" dirty="0" smtClean="0">
                <a:ln>
                  <a:noFill/>
                </a:ln>
                <a:solidFill>
                  <a:schemeClr val="tx1"/>
                </a:solidFill>
                <a:effectLst/>
                <a:uLnTx/>
                <a:uFillTx/>
                <a:latin typeface="+mn-lt"/>
                <a:ea typeface="+mn-ea"/>
                <a:cs typeface="+mn-cs"/>
              </a:rPr>
              <a:t> den folgenden Prozess</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ist eine f</a:t>
            </a:r>
            <a:r>
              <a:rPr kumimoji="0" lang="de-DE" sz="3200" b="0" i="0" u="none" strike="noStrike" kern="1200" cap="none" spc="0" normalizeH="0" noProof="0" dirty="0" smtClean="0">
                <a:ln>
                  <a:noFill/>
                </a:ln>
                <a:solidFill>
                  <a:schemeClr val="tx1"/>
                </a:solidFill>
                <a:effectLst/>
                <a:uLnTx/>
                <a:uFillTx/>
                <a:latin typeface="+mn-lt"/>
                <a:ea typeface="+mn-ea"/>
                <a:cs typeface="+mn-cs"/>
              </a:rPr>
              <a:t>allende Lockstoff-Konzentration</a:t>
            </a:r>
          </a:p>
          <a:p>
            <a:pPr marL="365760" indent="-283464">
              <a:spcBef>
                <a:spcPts val="600"/>
              </a:spcBef>
              <a:buClr>
                <a:schemeClr val="accent1"/>
              </a:buClr>
              <a:buSzPct val="80000"/>
              <a:buFont typeface="Wingdings 2"/>
              <a:buChar char=""/>
            </a:pPr>
            <a:r>
              <a:rPr lang="de-DE" sz="3200" dirty="0" smtClean="0"/>
              <a:t>Zunächst steigt die Phosphorylationsrate der Rezeptoren CheA an den Rezeptoren</a:t>
            </a:r>
          </a:p>
          <a:p>
            <a:pPr marL="365760" indent="-283464">
              <a:spcBef>
                <a:spcPts val="600"/>
              </a:spcBef>
              <a:buClr>
                <a:schemeClr val="accent1"/>
              </a:buClr>
              <a:buSzPct val="80000"/>
              <a:buFont typeface="Wingdings 2"/>
              <a:buChar char=""/>
            </a:pPr>
            <a:r>
              <a:rPr lang="de-DE" sz="3200" dirty="0" smtClean="0"/>
              <a:t>Durch den höheren Anteil an CheA</a:t>
            </a:r>
            <a:r>
              <a:rPr lang="de-DE" sz="3200" baseline="-25000" dirty="0" smtClean="0"/>
              <a:t>p</a:t>
            </a:r>
            <a:r>
              <a:rPr lang="de-DE" sz="3200" dirty="0" smtClean="0"/>
              <a:t> wird auch mehr CheY phosphoryliert und wird damit zu CheY</a:t>
            </a:r>
            <a:r>
              <a:rPr lang="de-DE" sz="3200" baseline="-25000" dirty="0" smtClean="0"/>
              <a:t>p</a:t>
            </a:r>
            <a:endParaRPr lang="de-DE" sz="3200" dirty="0" smtClean="0"/>
          </a:p>
          <a:p>
            <a:pPr marL="365760" lvl="0" indent="-283464">
              <a:spcBef>
                <a:spcPts val="600"/>
              </a:spcBef>
              <a:buClr>
                <a:schemeClr val="accent1"/>
              </a:buClr>
              <a:buSzPct val="80000"/>
              <a:buFont typeface="Wingdings 2"/>
              <a:buChar cha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Die Konzentration von CheY</a:t>
            </a:r>
            <a:r>
              <a:rPr lang="de-DE" sz="3200" baseline="-25000" dirty="0" smtClean="0"/>
              <a:t>p</a:t>
            </a:r>
            <a:r>
              <a:rPr kumimoji="0" lang="de-DE" sz="3200" b="0" i="0" u="none" strike="noStrike" kern="1200" cap="none" spc="0" normalizeH="0" noProof="0" dirty="0" smtClean="0">
                <a:ln>
                  <a:noFill/>
                </a:ln>
                <a:solidFill>
                  <a:schemeClr val="tx1"/>
                </a:solidFill>
                <a:effectLst/>
                <a:uLnTx/>
                <a:uFillTx/>
                <a:latin typeface="+mn-lt"/>
                <a:ea typeface="+mn-ea"/>
                <a:cs typeface="+mn-cs"/>
              </a:rPr>
              <a:t>  an den Flagella steigt, worauf diese sich aufrichten und das Taumeln beginnt</a:t>
            </a:r>
          </a:p>
          <a:p>
            <a:pPr marL="365760" indent="-283464">
              <a:spcBef>
                <a:spcPts val="600"/>
              </a:spcBef>
              <a:buClr>
                <a:schemeClr val="accent1"/>
              </a:buClr>
              <a:buSzPct val="80000"/>
              <a:buFont typeface="Wingdings 2"/>
              <a:buChar char=""/>
            </a:pPr>
            <a:r>
              <a:rPr lang="de-DE" sz="3200" dirty="0" smtClean="0"/>
              <a:t>Gleichzeitig wird von CheA</a:t>
            </a:r>
            <a:r>
              <a:rPr lang="de-DE" sz="3200" baseline="-25000" dirty="0" smtClean="0"/>
              <a:t>p</a:t>
            </a:r>
            <a:r>
              <a:rPr lang="de-DE" sz="3200" dirty="0" smtClean="0"/>
              <a:t> auch das Protein CheB phosphoryliert</a:t>
            </a:r>
          </a:p>
          <a:p>
            <a:pPr marL="365760" indent="-283464">
              <a:spcBef>
                <a:spcPts val="600"/>
              </a:spcBef>
              <a:buClr>
                <a:schemeClr val="accent1"/>
              </a:buClr>
              <a:buSzPct val="80000"/>
              <a:buFont typeface="Wingdings 2"/>
              <a:buChar char=""/>
            </a:pPr>
            <a:r>
              <a:rPr lang="de-DE" sz="3200" dirty="0" smtClean="0"/>
              <a:t>CheB setzt Rezeptoren wieder in den Ursprungszustand zurück, indem es sie demethyliert</a:t>
            </a:r>
          </a:p>
          <a:p>
            <a:pPr marL="365760" indent="-283464">
              <a:spcBef>
                <a:spcPts val="600"/>
              </a:spcBef>
              <a:buClr>
                <a:schemeClr val="accent1"/>
              </a:buClr>
              <a:buSzPct val="80000"/>
              <a:buFont typeface="Wingdings 2"/>
              <a:buChar char=""/>
            </a:pPr>
            <a:r>
              <a:rPr lang="de-DE" sz="3200" dirty="0" smtClean="0"/>
              <a:t>CheR methyliert gleichzeitig die Rezeptoren</a:t>
            </a:r>
          </a:p>
          <a:p>
            <a:pPr marL="365760" indent="-283464">
              <a:spcBef>
                <a:spcPts val="600"/>
              </a:spcBef>
              <a:buClr>
                <a:schemeClr val="accent1"/>
              </a:buClr>
              <a:buSzPct val="80000"/>
              <a:buFont typeface="Wingdings 2"/>
              <a:buChar char=""/>
            </a:pPr>
            <a:r>
              <a:rPr lang="de-DE" sz="3200" dirty="0" smtClean="0"/>
              <a:t>Es gibt also im taumelnden Zustand ein Gleichgewicht dieser Proteine</a:t>
            </a:r>
          </a:p>
          <a:p>
            <a:pPr marL="365760" lvl="0" indent="-283464">
              <a:spcBef>
                <a:spcPts val="600"/>
              </a:spcBef>
              <a:buClr>
                <a:schemeClr val="accent1"/>
              </a:buClr>
              <a:buSzPct val="80000"/>
              <a:buFont typeface="Wingdings 2"/>
              <a:buChar cha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Inhaltsplatzhalter 5"/>
          <p:cNvSpPr txBox="1">
            <a:spLocks/>
          </p:cNvSpPr>
          <p:nvPr/>
        </p:nvSpPr>
        <p:spPr>
          <a:xfrm>
            <a:off x="1071538" y="71414"/>
            <a:ext cx="7498080" cy="242889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de-DE" sz="3200" dirty="0" smtClean="0"/>
              <a:t>Beispiel: </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de-DE" sz="3200" dirty="0" smtClean="0"/>
              <a:t>„Taumeln“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2.6 Wichtige Fähigkeiten des Bakteriums</a:t>
            </a:r>
            <a:endParaRPr lang="de-DE" dirty="0"/>
          </a:p>
        </p:txBody>
      </p:sp>
      <p:sp>
        <p:nvSpPr>
          <p:cNvPr id="3" name="Inhaltsplatzhalter 2"/>
          <p:cNvSpPr>
            <a:spLocks noGrp="1"/>
          </p:cNvSpPr>
          <p:nvPr>
            <p:ph idx="1"/>
          </p:nvPr>
        </p:nvSpPr>
        <p:spPr>
          <a:xfrm>
            <a:off x="1500166" y="2357430"/>
            <a:ext cx="7498080" cy="4214842"/>
          </a:xfrm>
        </p:spPr>
        <p:txBody>
          <a:bodyPr>
            <a:normAutofit fontScale="47500" lnSpcReduction="20000"/>
          </a:bodyPr>
          <a:lstStyle/>
          <a:p>
            <a:pPr>
              <a:buNone/>
            </a:pPr>
            <a:r>
              <a:rPr lang="de-DE" dirty="0" smtClean="0"/>
              <a:t>Im Folgenden einige Wichtige Fähigkeiten des Bakteriums, auf die bei der Modellierung besonderes Augenmerk gelegt worden ist</a:t>
            </a:r>
          </a:p>
          <a:p>
            <a:r>
              <a:rPr lang="de-DE" b="1" dirty="0" smtClean="0"/>
              <a:t>Adaption</a:t>
            </a:r>
            <a:r>
              <a:rPr lang="de-DE" dirty="0" smtClean="0"/>
              <a:t>: Bakterium kann sich an äußere Umstände anpassen. Ist das Bakterium in eine positivere Umgebung gelangt, so findet ein Prozess der Adaption statt und das Bakterium fasst die neue Umgebung als Basiswert auf. Es bedarf dann also weiterer Konzentrationserhöhung um wieder eine Reaktion hervorzurufen</a:t>
            </a:r>
          </a:p>
          <a:p>
            <a:r>
              <a:rPr lang="de-DE" b="1" dirty="0" smtClean="0"/>
              <a:t>Sensitivität</a:t>
            </a:r>
            <a:r>
              <a:rPr lang="de-DE" dirty="0" smtClean="0"/>
              <a:t>: Ein Bakterium kann schon kleinste Veränderungen in seiner Umgebung feststellen können. Eine Veränderung von 0.1% der Rezeptoraktivität  kann bereits eine Reaktion hervorrufen.</a:t>
            </a:r>
          </a:p>
          <a:p>
            <a:r>
              <a:rPr lang="de-DE" b="1" dirty="0" smtClean="0"/>
              <a:t>Vorteil</a:t>
            </a:r>
            <a:r>
              <a:rPr lang="de-DE" dirty="0" smtClean="0"/>
              <a:t>: Das Bakterium muss korrekt auf die eingehende Signalstärke reagieren. Vorteil wird als Veränderung der Bewegung im Hinblick auf die Rezeptorbeschäftigung definiert.</a:t>
            </a:r>
          </a:p>
          <a:p>
            <a:r>
              <a:rPr lang="de-DE" b="1" dirty="0" smtClean="0"/>
              <a:t>Robustheit</a:t>
            </a:r>
            <a:r>
              <a:rPr lang="de-DE" dirty="0" smtClean="0"/>
              <a:t>: Proteinverteilung unterscheidet sich von Zelle zu Zelle, das Signalnetzwerk muss trotzdem funktionieren</a:t>
            </a:r>
          </a:p>
          <a:p>
            <a:pPr>
              <a:buNone/>
            </a:pPr>
            <a:r>
              <a:rPr lang="de-DE" dirty="0" smtClean="0"/>
              <a:t>Diese Punkte sind natürlich alle dicht verwoben. Zum Beispiel kann Vorteil nur realisiert werden, wenn das Rezeptorgitter sensitiv genug ist.</a:t>
            </a:r>
          </a:p>
          <a:p>
            <a:pPr>
              <a:buNone/>
            </a:pPr>
            <a:r>
              <a:rPr lang="de-DE" dirty="0" smtClean="0"/>
              <a:t>Eine weitere Schwierigkeit stellen die unterschiedliche Zeiträume dar. Die Ortung eines Lockstoffes dauert nur Millisekunden. Adaption jedoch dauert Sekunden oder Minuten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3. Frühe Arbeiten</a:t>
            </a:r>
            <a:endParaRPr lang="de-DE" dirty="0"/>
          </a:p>
        </p:txBody>
      </p:sp>
      <p:sp>
        <p:nvSpPr>
          <p:cNvPr id="7" name="Textplatzhalter 6"/>
          <p:cNvSpPr>
            <a:spLocks noGrp="1"/>
          </p:cNvSpPr>
          <p:nvPr>
            <p:ph type="body" idx="1"/>
          </p:nvPr>
        </p:nvSpPr>
        <p:spPr/>
        <p:txBody>
          <a:bodyPr/>
          <a:lstStyle/>
          <a:p>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MacnabKoshland.png"/>
          <p:cNvPicPr>
            <a:picLocks noChangeAspect="1"/>
          </p:cNvPicPr>
          <p:nvPr/>
        </p:nvPicPr>
        <p:blipFill>
          <a:blip r:embed="rId2" cstate="print"/>
          <a:stretch>
            <a:fillRect/>
          </a:stretch>
        </p:blipFill>
        <p:spPr>
          <a:xfrm>
            <a:off x="1142976" y="3500414"/>
            <a:ext cx="4484293" cy="3357586"/>
          </a:xfrm>
          <a:prstGeom prst="rect">
            <a:avLst/>
          </a:prstGeom>
        </p:spPr>
      </p:pic>
      <p:sp>
        <p:nvSpPr>
          <p:cNvPr id="2" name="Titel 1"/>
          <p:cNvSpPr>
            <a:spLocks noGrp="1"/>
          </p:cNvSpPr>
          <p:nvPr>
            <p:ph type="title"/>
          </p:nvPr>
        </p:nvSpPr>
        <p:spPr/>
        <p:txBody>
          <a:bodyPr>
            <a:normAutofit fontScale="90000"/>
          </a:bodyPr>
          <a:lstStyle/>
          <a:p>
            <a:r>
              <a:rPr lang="de-DE" dirty="0" smtClean="0"/>
              <a:t>3.1 </a:t>
            </a:r>
            <a:r>
              <a:rPr lang="de-DE" dirty="0" smtClean="0"/>
              <a:t>Macnab</a:t>
            </a:r>
            <a:r>
              <a:rPr lang="de-DE" dirty="0" smtClean="0"/>
              <a:t> &amp; Koshland (1972)</a:t>
            </a:r>
            <a:endParaRPr lang="de-DE" dirty="0"/>
          </a:p>
        </p:txBody>
      </p:sp>
      <p:sp>
        <p:nvSpPr>
          <p:cNvPr id="3" name="Inhaltsplatzhalter 2"/>
          <p:cNvSpPr>
            <a:spLocks noGrp="1"/>
          </p:cNvSpPr>
          <p:nvPr>
            <p:ph idx="1"/>
          </p:nvPr>
        </p:nvSpPr>
        <p:spPr>
          <a:xfrm>
            <a:off x="5572132" y="4643446"/>
            <a:ext cx="3357586" cy="1714512"/>
          </a:xfrm>
        </p:spPr>
        <p:txBody>
          <a:bodyPr>
            <a:normAutofit fontScale="47500" lnSpcReduction="20000"/>
          </a:bodyPr>
          <a:lstStyle/>
          <a:p>
            <a:pPr>
              <a:buNone/>
            </a:pPr>
            <a:r>
              <a:rPr lang="de-DE" dirty="0" smtClean="0"/>
              <a:t>Gefäß  A enthält eine Lockstoffkonzentration C</a:t>
            </a:r>
            <a:r>
              <a:rPr lang="de-DE" baseline="-25000" dirty="0" smtClean="0"/>
              <a:t>1</a:t>
            </a:r>
          </a:p>
          <a:p>
            <a:pPr>
              <a:buNone/>
            </a:pPr>
            <a:r>
              <a:rPr lang="de-DE" dirty="0" smtClean="0"/>
              <a:t>Gefäß B enthält Lockstoffkonzentration C</a:t>
            </a:r>
            <a:r>
              <a:rPr lang="de-DE" baseline="-25000" dirty="0" smtClean="0"/>
              <a:t>2</a:t>
            </a:r>
            <a:r>
              <a:rPr lang="de-DE" dirty="0" smtClean="0"/>
              <a:t> und Bakterien</a:t>
            </a:r>
          </a:p>
          <a:p>
            <a:pPr>
              <a:buNone/>
            </a:pPr>
            <a:r>
              <a:rPr lang="de-DE" dirty="0" smtClean="0"/>
              <a:t>„Observation Cell“ enthält Lockstoff der Konzentration C</a:t>
            </a:r>
            <a:r>
              <a:rPr lang="de-DE" baseline="-25000" dirty="0" smtClean="0"/>
              <a:t>f</a:t>
            </a:r>
            <a:r>
              <a:rPr lang="de-DE" dirty="0" smtClean="0"/>
              <a:t> (also einen Mix zwischen C</a:t>
            </a:r>
            <a:r>
              <a:rPr lang="de-DE" baseline="-25000" dirty="0" smtClean="0"/>
              <a:t>1</a:t>
            </a:r>
            <a:r>
              <a:rPr lang="de-DE" dirty="0" smtClean="0"/>
              <a:t> und C</a:t>
            </a:r>
            <a:r>
              <a:rPr lang="de-DE" baseline="-25000" dirty="0" smtClean="0"/>
              <a:t>2</a:t>
            </a:r>
            <a:r>
              <a:rPr lang="de-DE" dirty="0" smtClean="0"/>
              <a:t>)</a:t>
            </a:r>
            <a:endParaRPr lang="de-DE" dirty="0"/>
          </a:p>
        </p:txBody>
      </p:sp>
      <p:sp>
        <p:nvSpPr>
          <p:cNvPr id="5" name="Rechteck 4"/>
          <p:cNvSpPr/>
          <p:nvPr/>
        </p:nvSpPr>
        <p:spPr>
          <a:xfrm>
            <a:off x="1214414" y="1285860"/>
            <a:ext cx="7500990" cy="1754326"/>
          </a:xfrm>
          <a:prstGeom prst="rect">
            <a:avLst/>
          </a:prstGeom>
        </p:spPr>
        <p:txBody>
          <a:bodyPr wrap="square">
            <a:spAutoFit/>
          </a:bodyPr>
          <a:lstStyle/>
          <a:p>
            <a:r>
              <a:rPr lang="de-DE" dirty="0" smtClean="0"/>
              <a:t>Ziel war es zunächst du Möglichkeit eines Temporären Gedächtnisses zu überprüfen.</a:t>
            </a:r>
          </a:p>
          <a:p>
            <a:r>
              <a:rPr lang="de-DE" dirty="0" smtClean="0"/>
              <a:t>Dabei haben Sie ein Experiment entwickelt bei dem Flüssigkeiten aus zwei Flaschen A und B mit Konzentration C</a:t>
            </a:r>
            <a:r>
              <a:rPr lang="de-DE" baseline="-25000" dirty="0" smtClean="0"/>
              <a:t>1</a:t>
            </a:r>
            <a:r>
              <a:rPr lang="de-DE" dirty="0" smtClean="0"/>
              <a:t> und C</a:t>
            </a:r>
            <a:r>
              <a:rPr lang="de-DE" baseline="-25000" dirty="0" smtClean="0"/>
              <a:t>2</a:t>
            </a:r>
            <a:r>
              <a:rPr lang="de-DE" dirty="0" smtClean="0"/>
              <a:t>  sehr schnell zusammen gemischt werden. Die Reaktion wird daraufhin in einer Mircophotozelle untersucht.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214414" y="2000240"/>
            <a:ext cx="4572032" cy="4143404"/>
          </a:xfrm>
          <a:solidFill>
            <a:schemeClr val="bg1"/>
          </a:solidFill>
          <a:ln>
            <a:solidFill>
              <a:schemeClr val="bg1"/>
            </a:solidFill>
          </a:ln>
        </p:spPr>
        <p:txBody>
          <a:bodyPr>
            <a:noAutofit/>
          </a:bodyPr>
          <a:lstStyle/>
          <a:p>
            <a:pPr>
              <a:buNone/>
            </a:pPr>
            <a:r>
              <a:rPr lang="de-DE" sz="1200" dirty="0" smtClean="0">
                <a:ea typeface="Cambria Math"/>
              </a:rPr>
              <a:t>∆ </a:t>
            </a:r>
            <a:r>
              <a:rPr lang="de-DE" sz="1200" dirty="0" smtClean="0"/>
              <a:t>C=0: Es wurden hier verschiedene Experimente durchgeführt. Egal ob in keinem der Gefäße Lockstoff vorhanden war, oder gleiche Konzentration in beiden Gefäßen. Das Bakterium hat regelmäßig zwischen taumeln und schwimmen gewechselt. Eine klare Richtung war nicht erkennbar. </a:t>
            </a:r>
          </a:p>
          <a:p>
            <a:pPr>
              <a:buNone/>
            </a:pPr>
            <a:r>
              <a:rPr lang="de-DE" sz="1200" dirty="0" smtClean="0">
                <a:ea typeface="Cambria Math"/>
              </a:rPr>
              <a:t>∆</a:t>
            </a:r>
            <a:r>
              <a:rPr lang="de-DE" sz="1200" dirty="0" smtClean="0"/>
              <a:t>C&gt;0: Es wurden eine Lockstofffreie Bakteriensubstanz und ein hoch angereicherte Lockstoffsubstanz gemischt. Das Bakterium hat sofort koordinierte Schwimmbewegungen durchgeführt. Taumeln war zunächst nicht mehr erkennbar. Nach und nach kehrte das Bakterium jedoch in seinen vorherigen Taumeln-Schwimmen Rhythmus zurück (ca. 5min.).</a:t>
            </a:r>
          </a:p>
          <a:p>
            <a:pPr>
              <a:buNone/>
            </a:pPr>
            <a:r>
              <a:rPr lang="de-DE" sz="1200" dirty="0" smtClean="0">
                <a:ea typeface="Cambria Math"/>
              </a:rPr>
              <a:t>∆ </a:t>
            </a:r>
            <a:r>
              <a:rPr lang="de-DE" sz="1200" dirty="0" smtClean="0"/>
              <a:t>C&lt;0: Hier wurde die Lockstoff-Angereicherte Substanz des </a:t>
            </a:r>
            <a:r>
              <a:rPr lang="de-DE" sz="1200" dirty="0" smtClean="0"/>
              <a:t>Bakterium </a:t>
            </a:r>
            <a:r>
              <a:rPr lang="de-DE" sz="1200" dirty="0" smtClean="0"/>
              <a:t>nicht einer reinen Wasserlösung vermischt. Die Lockstoffkonzentration fiel sofort auf ein Viertel des Wertes. Folge war nun völlig unkoordiniertes Bewegen, ständige Richtungswechsel und häufige Wechsel zwischen Schwimmen und Taumeln. Jedoch war der Normalzustand bereits nach ca. 12 Sekunden wiederhergestellt.</a:t>
            </a:r>
          </a:p>
        </p:txBody>
      </p:sp>
      <p:pic>
        <p:nvPicPr>
          <p:cNvPr id="5" name="Grafik 4" descr="MacnabKoshland2.png"/>
          <p:cNvPicPr>
            <a:picLocks noChangeAspect="1"/>
          </p:cNvPicPr>
          <p:nvPr/>
        </p:nvPicPr>
        <p:blipFill>
          <a:blip r:embed="rId3" cstate="print"/>
          <a:stretch>
            <a:fillRect/>
          </a:stretch>
        </p:blipFill>
        <p:spPr>
          <a:xfrm>
            <a:off x="5929321" y="15810"/>
            <a:ext cx="3214679" cy="6842190"/>
          </a:xfrm>
          <a:prstGeom prst="rect">
            <a:avLst/>
          </a:prstGeom>
        </p:spPr>
      </p:pic>
      <p:sp>
        <p:nvSpPr>
          <p:cNvPr id="10" name="Rechteck 9"/>
          <p:cNvSpPr/>
          <p:nvPr/>
        </p:nvSpPr>
        <p:spPr>
          <a:xfrm>
            <a:off x="1071538" y="142852"/>
            <a:ext cx="4643470" cy="369332"/>
          </a:xfrm>
          <a:prstGeom prst="rect">
            <a:avLst/>
          </a:prstGeom>
        </p:spPr>
        <p:txBody>
          <a:bodyPr wrap="square">
            <a:spAutoFit/>
          </a:bodyPr>
          <a:lstStyle/>
          <a:p>
            <a:r>
              <a:rPr lang="de-DE" dirty="0" smtClean="0"/>
              <a:t>Der Gradient ist gegeben als:</a:t>
            </a:r>
          </a:p>
        </p:txBody>
      </p:sp>
      <p:graphicFrame>
        <p:nvGraphicFramePr>
          <p:cNvPr id="11" name="Objekt 10"/>
          <p:cNvGraphicFramePr>
            <a:graphicFrameLocks noChangeAspect="1"/>
          </p:cNvGraphicFramePr>
          <p:nvPr/>
        </p:nvGraphicFramePr>
        <p:xfrm>
          <a:off x="2921000" y="546100"/>
          <a:ext cx="1169988" cy="1168400"/>
        </p:xfrm>
        <a:graphic>
          <a:graphicData uri="http://schemas.openxmlformats.org/presentationml/2006/ole">
            <p:oleObj spid="_x0000_s36866" name="Formel" r:id="rId4" imgW="876240" imgH="876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W-X-Y.png"/>
          <p:cNvPicPr>
            <a:picLocks noChangeAspect="1"/>
          </p:cNvPicPr>
          <p:nvPr/>
        </p:nvPicPr>
        <p:blipFill>
          <a:blip r:embed="rId2" cstate="print"/>
          <a:stretch>
            <a:fillRect/>
          </a:stretch>
        </p:blipFill>
        <p:spPr>
          <a:xfrm>
            <a:off x="5000628" y="0"/>
            <a:ext cx="4000528" cy="2977794"/>
          </a:xfrm>
          <a:prstGeom prst="rect">
            <a:avLst/>
          </a:prstGeom>
        </p:spPr>
      </p:pic>
      <p:sp>
        <p:nvSpPr>
          <p:cNvPr id="6" name="Titel 5"/>
          <p:cNvSpPr>
            <a:spLocks noGrp="1"/>
          </p:cNvSpPr>
          <p:nvPr>
            <p:ph type="title"/>
          </p:nvPr>
        </p:nvSpPr>
        <p:spPr/>
        <p:txBody>
          <a:bodyPr/>
          <a:lstStyle/>
          <a:p>
            <a:r>
              <a:rPr lang="de-DE" dirty="0" smtClean="0"/>
              <a:t>Auswertung</a:t>
            </a:r>
            <a:endParaRPr lang="de-DE" dirty="0"/>
          </a:p>
        </p:txBody>
      </p:sp>
      <p:sp>
        <p:nvSpPr>
          <p:cNvPr id="3" name="Inhaltsplatzhalter 2"/>
          <p:cNvSpPr>
            <a:spLocks noGrp="1"/>
          </p:cNvSpPr>
          <p:nvPr>
            <p:ph idx="4294967295"/>
          </p:nvPr>
        </p:nvSpPr>
        <p:spPr>
          <a:xfrm>
            <a:off x="1142976" y="3286124"/>
            <a:ext cx="7497762" cy="3571876"/>
          </a:xfrm>
        </p:spPr>
        <p:txBody>
          <a:bodyPr>
            <a:normAutofit fontScale="40000" lnSpcReduction="20000"/>
          </a:bodyPr>
          <a:lstStyle/>
          <a:p>
            <a:r>
              <a:rPr lang="de-DE" dirty="0" smtClean="0"/>
              <a:t>Man geht davon aus, dass Taumeln ein zufälliger Prozess ist, wobei das Bakterium selbst keine Orientierung hat.</a:t>
            </a:r>
          </a:p>
          <a:p>
            <a:r>
              <a:rPr lang="de-DE" dirty="0" smtClean="0"/>
              <a:t>Wird ein Lockstoff wahrgenommen, so schwimmt das Bakterium zufällig in eine Richtung.</a:t>
            </a:r>
          </a:p>
          <a:p>
            <a:r>
              <a:rPr lang="de-DE" dirty="0" smtClean="0"/>
              <a:t>Dieser Schwimmprozess dauert um so länger, wenn sich die Lockstoffkonzentration aus der Sicht des Bakteriums verbessert und bricht schneller ab falls sich die Konzentration verschlechtert.</a:t>
            </a:r>
          </a:p>
          <a:p>
            <a:pPr>
              <a:buNone/>
            </a:pPr>
            <a:r>
              <a:rPr lang="de-DE" dirty="0" smtClean="0"/>
              <a:t>Untersuchung der Reaktion</a:t>
            </a:r>
          </a:p>
          <a:p>
            <a:r>
              <a:rPr lang="de-DE" dirty="0" smtClean="0"/>
              <a:t>Der Lockstoff aktiviert gleichzeitig Enzym 1 und 2. Enzym 1 reagiert sehr schnell und das zweite sehr langsam. </a:t>
            </a:r>
          </a:p>
          <a:p>
            <a:r>
              <a:rPr lang="de-DE" dirty="0" smtClean="0"/>
              <a:t>Enzym 1 versetzt dabei einen Stoff W in einen Zustand X versetzt. Sobald X eine kritische Schwelle erreicht hat setzt das koordinierte Schwimmen an.</a:t>
            </a:r>
          </a:p>
          <a:p>
            <a:r>
              <a:rPr lang="de-DE" dirty="0" smtClean="0"/>
              <a:t>Gleichzeitig wird in einer langsamen Reaktion X wieder in einen Zustand Y zurückversetzt.</a:t>
            </a:r>
          </a:p>
          <a:p>
            <a:r>
              <a:rPr lang="de-DE" dirty="0" smtClean="0"/>
              <a:t>Bei einem Schreckstoff erreicht die Konzentration von X ein kritisch niedriges Niveau und das Bakterium taumelt.</a:t>
            </a:r>
          </a:p>
          <a:p>
            <a:r>
              <a:rPr lang="de-DE" dirty="0" smtClean="0"/>
              <a:t>Also wird sowohl Reaktion auf Lock als auch auf Schreckstoff von einer Gleichung gesteuert.</a:t>
            </a:r>
          </a:p>
          <a:p>
            <a:r>
              <a:rPr lang="de-DE" dirty="0" smtClean="0"/>
              <a:t>Widerspruch zu experimentellen Daten (Reaktionen unterschiedlich dauern unterschiedlich lang).</a:t>
            </a:r>
            <a:endParaRPr lang="de-DE" dirty="0"/>
          </a:p>
        </p:txBody>
      </p:sp>
      <p:sp>
        <p:nvSpPr>
          <p:cNvPr id="5" name="Rechteck 4"/>
          <p:cNvSpPr/>
          <p:nvPr/>
        </p:nvSpPr>
        <p:spPr>
          <a:xfrm>
            <a:off x="1142976" y="1285860"/>
            <a:ext cx="3929090" cy="1600438"/>
          </a:xfrm>
          <a:prstGeom prst="rect">
            <a:avLst/>
          </a:prstGeom>
        </p:spPr>
        <p:txBody>
          <a:bodyPr wrap="square">
            <a:spAutoFit/>
          </a:bodyPr>
          <a:lstStyle/>
          <a:p>
            <a:r>
              <a:rPr lang="de-DE" sz="1400" dirty="0" smtClean="0"/>
              <a:t>Frage, ob diese Art von Experiment gerechtfertigt ist. Dabei wurden zwei Probanden zufällig Experimente mit einem der drei Konzentrationszustände gezeigt. Beide konnten in allen 15 Fällen das korrekte Verhalten erkennen.</a:t>
            </a:r>
          </a:p>
          <a:p>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4. Adaption</a:t>
            </a:r>
            <a:endParaRPr lang="de-DE" dirty="0"/>
          </a:p>
        </p:txBody>
      </p:sp>
      <p:sp>
        <p:nvSpPr>
          <p:cNvPr id="7" name="Textplatzhalter 6"/>
          <p:cNvSpPr>
            <a:spLocks noGrp="1"/>
          </p:cNvSpPr>
          <p:nvPr>
            <p:ph type="body" idx="1"/>
          </p:nvPr>
        </p:nvSpPr>
        <p:spPr/>
        <p:txBody>
          <a:bodyPr/>
          <a:lstStyle/>
          <a:p>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1. Einführung</a:t>
            </a:r>
            <a:endParaRPr lang="de-DE" dirty="0"/>
          </a:p>
        </p:txBody>
      </p:sp>
      <p:sp>
        <p:nvSpPr>
          <p:cNvPr id="7" name="Textplatzhalter 6"/>
          <p:cNvSpPr>
            <a:spLocks noGrp="1"/>
          </p:cNvSpPr>
          <p:nvPr>
            <p:ph type="body" idx="1"/>
          </p:nvPr>
        </p:nvSpPr>
        <p:spPr/>
        <p:txBody>
          <a:bodyPr/>
          <a:lstStyle/>
          <a:p>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4.1 Block (1982/1983)</a:t>
            </a:r>
            <a:endParaRPr lang="de-DE" dirty="0"/>
          </a:p>
        </p:txBody>
      </p:sp>
      <p:sp>
        <p:nvSpPr>
          <p:cNvPr id="3" name="Inhaltsplatzhalter 2"/>
          <p:cNvSpPr>
            <a:spLocks noGrp="1"/>
          </p:cNvSpPr>
          <p:nvPr>
            <p:ph idx="1"/>
          </p:nvPr>
        </p:nvSpPr>
        <p:spPr>
          <a:xfrm>
            <a:off x="1435608" y="1447800"/>
            <a:ext cx="7498080" cy="5410200"/>
          </a:xfrm>
        </p:spPr>
        <p:txBody>
          <a:bodyPr>
            <a:normAutofit fontScale="40000" lnSpcReduction="20000"/>
          </a:bodyPr>
          <a:lstStyle/>
          <a:p>
            <a:r>
              <a:rPr lang="de-DE" dirty="0" smtClean="0"/>
              <a:t>Motivation waren experimentelle Daten, die zeigten, dass bei </a:t>
            </a:r>
            <a:r>
              <a:rPr lang="de-DE" dirty="0" smtClean="0"/>
              <a:t>stufenweiser Veränderung </a:t>
            </a:r>
            <a:r>
              <a:rPr lang="de-DE" dirty="0" smtClean="0"/>
              <a:t>der Lockstoffkonzentration das Verhalten der Flagella </a:t>
            </a:r>
            <a:r>
              <a:rPr lang="de-DE" dirty="0" smtClean="0"/>
              <a:t>asymmetrisch </a:t>
            </a:r>
            <a:r>
              <a:rPr lang="de-DE" dirty="0" smtClean="0"/>
              <a:t>ist. Das Bakterium verbrachte sehr viel längere Zeit im CCW Modus bei steigender Konzentration, als in CW Modus bei fallender-.</a:t>
            </a:r>
          </a:p>
          <a:p>
            <a:r>
              <a:rPr lang="de-DE" dirty="0" smtClean="0"/>
              <a:t>Es wurde weiter festgestellt, dass sich Bakterien bei einem Exponentiellen Lockstoffgradienten einheitlich fortbewegen, was auf darauf schließen lässt, dass die Reaktion eines Bakteriums proportional zur räumlichen Änderung des Log. der  Konzentration ist:</a:t>
            </a:r>
          </a:p>
          <a:p>
            <a:endParaRPr lang="de-DE" dirty="0" smtClean="0"/>
          </a:p>
          <a:p>
            <a:endParaRPr lang="de-DE" dirty="0" smtClean="0"/>
          </a:p>
          <a:p>
            <a:r>
              <a:rPr lang="de-DE" dirty="0" smtClean="0"/>
              <a:t>Weiter konnte man feststellen, dass die Reaktion eines Bakteriums proportional zur zeitlichen Änderung der Rezeptorbeschäftigung ist. Das führt uns insgesamt dazu, dass die „Antwort“ eines Bakteriums proportional zur zeitlichen Veränderung des log. der Konzentration ist:</a:t>
            </a:r>
          </a:p>
          <a:p>
            <a:endParaRPr lang="de-DE" dirty="0" smtClean="0"/>
          </a:p>
          <a:p>
            <a:pPr>
              <a:buNone/>
            </a:pPr>
            <a:endParaRPr lang="de-DE" dirty="0" smtClean="0"/>
          </a:p>
          <a:p>
            <a:r>
              <a:rPr lang="de-DE" dirty="0" smtClean="0"/>
              <a:t>Weiter hat man Rezeptoren über einen sehr kurzen Zeitraum hohen Konzentrationsveränderungen ausgesetzt. Die Reaktion hat immer eine bestimmte feste Zeit gedauert. Wir können also darauf schließen, dass Zellen über Rezeptoraktivitäten der letzten Sekunden integrieren können. Bakterien können in etwa über die letzten 4 Sekunden integrieren.</a:t>
            </a:r>
          </a:p>
          <a:p>
            <a:endParaRPr lang="de-DE" dirty="0" smtClean="0"/>
          </a:p>
          <a:p>
            <a:pPr>
              <a:buNone/>
            </a:pPr>
            <a:r>
              <a:rPr lang="de-DE" dirty="0" smtClean="0"/>
              <a:t>Akquirierung der Daten:</a:t>
            </a:r>
          </a:p>
          <a:p>
            <a:r>
              <a:rPr lang="de-DE" dirty="0" smtClean="0"/>
              <a:t>Bei Veränderung der Lockstoffkonzentration hat man mit einer Kamera das Verhalten eines Bakteriums beobachtet.</a:t>
            </a:r>
          </a:p>
          <a:p>
            <a:r>
              <a:rPr lang="de-DE" dirty="0" smtClean="0"/>
              <a:t>Einem Beobachter wurde das Video in langsamer Geschwindigkeit vorgespielt, wobei dieser während einer Taumel-Phase einen Knopf gedrückt hält.</a:t>
            </a:r>
          </a:p>
          <a:p>
            <a:endParaRPr lang="de-DE" dirty="0"/>
          </a:p>
        </p:txBody>
      </p:sp>
      <p:graphicFrame>
        <p:nvGraphicFramePr>
          <p:cNvPr id="4" name="Objekt 3"/>
          <p:cNvGraphicFramePr>
            <a:graphicFrameLocks noChangeAspect="1"/>
          </p:cNvGraphicFramePr>
          <p:nvPr/>
        </p:nvGraphicFramePr>
        <p:xfrm>
          <a:off x="7072330" y="2571744"/>
          <a:ext cx="928694" cy="464348"/>
        </p:xfrm>
        <a:graphic>
          <a:graphicData uri="http://schemas.openxmlformats.org/presentationml/2006/ole">
            <p:oleObj spid="_x0000_s96258" name="Formel" r:id="rId3" imgW="711000" imgH="393480" progId="Equation.3">
              <p:embed/>
            </p:oleObj>
          </a:graphicData>
        </a:graphic>
      </p:graphicFrame>
      <p:graphicFrame>
        <p:nvGraphicFramePr>
          <p:cNvPr id="96259" name="Object 1"/>
          <p:cNvGraphicFramePr>
            <a:graphicFrameLocks noChangeAspect="1"/>
          </p:cNvGraphicFramePr>
          <p:nvPr/>
        </p:nvGraphicFramePr>
        <p:xfrm>
          <a:off x="5214942" y="3714752"/>
          <a:ext cx="1000132" cy="500066"/>
        </p:xfrm>
        <a:graphic>
          <a:graphicData uri="http://schemas.openxmlformats.org/presentationml/2006/ole">
            <p:oleObj spid="_x0000_s96259" name="Formel" r:id="rId4" imgW="71100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2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block2.png"/>
          <p:cNvPicPr>
            <a:picLocks noChangeAspect="1"/>
          </p:cNvPicPr>
          <p:nvPr/>
        </p:nvPicPr>
        <p:blipFill>
          <a:blip r:embed="rId2" cstate="print"/>
          <a:stretch>
            <a:fillRect/>
          </a:stretch>
        </p:blipFill>
        <p:spPr>
          <a:xfrm>
            <a:off x="2285984" y="2000240"/>
            <a:ext cx="4953003" cy="3368042"/>
          </a:xfrm>
          <a:prstGeom prst="rect">
            <a:avLst/>
          </a:prstGeom>
        </p:spPr>
      </p:pic>
      <p:sp>
        <p:nvSpPr>
          <p:cNvPr id="5" name="Rechteck 4"/>
          <p:cNvSpPr/>
          <p:nvPr/>
        </p:nvSpPr>
        <p:spPr>
          <a:xfrm>
            <a:off x="3071802" y="1142984"/>
            <a:ext cx="2967544" cy="369332"/>
          </a:xfrm>
          <a:prstGeom prst="rect">
            <a:avLst/>
          </a:prstGeom>
        </p:spPr>
        <p:txBody>
          <a:bodyPr wrap="none">
            <a:spAutoFit/>
          </a:bodyPr>
          <a:lstStyle/>
          <a:p>
            <a:r>
              <a:rPr lang="de-DE" dirty="0" smtClean="0"/>
              <a:t>Versuchsaufbau von Block:</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644650" y="214290"/>
            <a:ext cx="7499350" cy="3500462"/>
          </a:xfrm>
        </p:spPr>
        <p:txBody>
          <a:bodyPr>
            <a:normAutofit fontScale="62500" lnSpcReduction="20000"/>
          </a:bodyPr>
          <a:lstStyle/>
          <a:p>
            <a:pPr algn="just">
              <a:buNone/>
            </a:pPr>
            <a:r>
              <a:rPr lang="de-DE" dirty="0" smtClean="0"/>
              <a:t>Folgende Daten wurden bei einer fixen Konzentration (also kein Konzentrationsunterschied in Flasche A und B) gesammelt:</a:t>
            </a:r>
          </a:p>
          <a:p>
            <a:pPr algn="just"/>
            <a:r>
              <a:rPr lang="de-DE" dirty="0" smtClean="0"/>
              <a:t>Zunächst ist festzuhalten, dass sich die nachfolgenden Messungen bei hohen und niedrigen fixen Konzentrationen nicht unterschieden haben.</a:t>
            </a:r>
          </a:p>
          <a:p>
            <a:pPr algn="just"/>
            <a:r>
              <a:rPr lang="de-DE" dirty="0" smtClean="0"/>
              <a:t>Die Anzahl der Intervalle die das Bakterium im CW oder CCW Intervallen nimmt exponentiell ab. (Bild links)</a:t>
            </a:r>
          </a:p>
          <a:p>
            <a:pPr algn="just"/>
            <a:r>
              <a:rPr lang="de-DE" dirty="0" smtClean="0"/>
              <a:t>Es sind also häufige Zustandswechsel zu beobachten die aber exponentiell abnehmen.</a:t>
            </a:r>
          </a:p>
          <a:p>
            <a:pPr algn="just"/>
            <a:r>
              <a:rPr lang="de-DE" dirty="0" smtClean="0"/>
              <a:t>Gleichzeitig nimmt die durchschnittliche Zeit, in der das Bakterium in einem Zustand verweilt kontinuierlich zu. Die W´keit für CW bzw. CCW liegt immer bei ca. 0.5</a:t>
            </a:r>
          </a:p>
          <a:p>
            <a:pPr algn="just"/>
            <a:endParaRPr lang="de-DE" dirty="0" smtClean="0"/>
          </a:p>
        </p:txBody>
      </p:sp>
      <p:pic>
        <p:nvPicPr>
          <p:cNvPr id="4" name="Grafik 3" descr="block3.png"/>
          <p:cNvPicPr>
            <a:picLocks noChangeAspect="1"/>
          </p:cNvPicPr>
          <p:nvPr/>
        </p:nvPicPr>
        <p:blipFill>
          <a:blip r:embed="rId2" cstate="print"/>
          <a:stretch>
            <a:fillRect/>
          </a:stretch>
        </p:blipFill>
        <p:spPr>
          <a:xfrm>
            <a:off x="1071538" y="4512994"/>
            <a:ext cx="5762300" cy="2345006"/>
          </a:xfrm>
          <a:prstGeom prst="rect">
            <a:avLst/>
          </a:prstGeom>
        </p:spPr>
      </p:pic>
      <p:pic>
        <p:nvPicPr>
          <p:cNvPr id="97282" name="Picture 2"/>
          <p:cNvPicPr>
            <a:picLocks noChangeAspect="1" noChangeArrowheads="1"/>
          </p:cNvPicPr>
          <p:nvPr/>
        </p:nvPicPr>
        <p:blipFill>
          <a:blip r:embed="rId3" cstate="print"/>
          <a:srcRect/>
          <a:stretch>
            <a:fillRect/>
          </a:stretch>
        </p:blipFill>
        <p:spPr bwMode="auto">
          <a:xfrm>
            <a:off x="6306419" y="4500570"/>
            <a:ext cx="2837581" cy="23574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2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214414" y="214290"/>
            <a:ext cx="4929222" cy="6500858"/>
          </a:xfrm>
        </p:spPr>
        <p:txBody>
          <a:bodyPr>
            <a:normAutofit fontScale="47500" lnSpcReduction="20000"/>
          </a:bodyPr>
          <a:lstStyle/>
          <a:p>
            <a:pPr algn="just">
              <a:buNone/>
            </a:pPr>
            <a:r>
              <a:rPr lang="de-DE" dirty="0" smtClean="0"/>
              <a:t>Als nächstes hat man die Konzentration des Lockstoffs exponentiell erhöht:</a:t>
            </a:r>
          </a:p>
          <a:p>
            <a:pPr algn="just">
              <a:buNone/>
            </a:pPr>
            <a:r>
              <a:rPr lang="de-DE" dirty="0" smtClean="0"/>
              <a:t>Nimmt man an, dass die Reaktion des Bakteriums proportional zu Rezeptorbeschäftigung ist:</a:t>
            </a:r>
          </a:p>
          <a:p>
            <a:pPr algn="just">
              <a:buNone/>
            </a:pPr>
            <a:endParaRPr lang="de-DE" dirty="0" smtClean="0"/>
          </a:p>
          <a:p>
            <a:pPr algn="just">
              <a:buNone/>
            </a:pPr>
            <a:r>
              <a:rPr lang="de-DE" dirty="0" smtClean="0"/>
              <a:t>Wenn man dann die Konzentration mit exp(at) steigen bzw. exp(-at) fallen lässt, so sollte die Antwort proportional zu a ausfallen.</a:t>
            </a:r>
          </a:p>
          <a:p>
            <a:pPr algn="just">
              <a:buNone/>
            </a:pPr>
            <a:endParaRPr lang="de-DE" dirty="0" smtClean="0"/>
          </a:p>
          <a:p>
            <a:pPr algn="just"/>
            <a:r>
              <a:rPr lang="de-DE" dirty="0" smtClean="0"/>
              <a:t>Sobald man nun die Konzentration änderte, hat sich die W´keit für CCW fest auf einem höheren (bzw. niedrigeren) Niveau eingependelt.</a:t>
            </a:r>
          </a:p>
          <a:p>
            <a:pPr algn="just"/>
            <a:r>
              <a:rPr lang="de-DE" dirty="0" smtClean="0"/>
              <a:t>Die Rate mit der die Konzentration stieg lässt darauf schließen, wie lange das Bakterium braucht um sich auf den neuen Zustand einzustellen.</a:t>
            </a:r>
          </a:p>
          <a:p>
            <a:pPr algn="just"/>
            <a:r>
              <a:rPr lang="de-DE" dirty="0" smtClean="0"/>
              <a:t>Es ist weiter festzuhalten, dass man dreifach steilere fallende Konzentrationen benötigte, um die gleiche Veränderung wie bei steigenden Konzentrationen zu erreichen.</a:t>
            </a:r>
          </a:p>
          <a:p>
            <a:pPr algn="just"/>
            <a:r>
              <a:rPr lang="de-DE" dirty="0" smtClean="0"/>
              <a:t>Für die Intervallrate konnte bei steigender Konzentration eine massive Steigerung der CCW Intervalle und eine leichte Absenkung der CW Intervalle festgestellt werden. Die Verteilung blieb aber in jedem Fall exponentiell. (*)</a:t>
            </a:r>
          </a:p>
        </p:txBody>
      </p:sp>
      <p:pic>
        <p:nvPicPr>
          <p:cNvPr id="5" name="Grafik 4" descr="block5.png"/>
          <p:cNvPicPr>
            <a:picLocks noChangeAspect="1"/>
          </p:cNvPicPr>
          <p:nvPr/>
        </p:nvPicPr>
        <p:blipFill>
          <a:blip r:embed="rId2" cstate="print"/>
          <a:stretch>
            <a:fillRect/>
          </a:stretch>
        </p:blipFill>
        <p:spPr>
          <a:xfrm>
            <a:off x="6217475" y="0"/>
            <a:ext cx="2926524" cy="4500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ChangeAspect="1" noChangeArrowheads="1"/>
          </p:cNvPicPr>
          <p:nvPr/>
        </p:nvPicPr>
        <p:blipFill>
          <a:blip r:embed="rId3" cstate="print"/>
          <a:srcRect/>
          <a:stretch>
            <a:fillRect/>
          </a:stretch>
        </p:blipFill>
        <p:spPr bwMode="auto">
          <a:xfrm>
            <a:off x="7193763" y="2786058"/>
            <a:ext cx="1950237" cy="722310"/>
          </a:xfrm>
          <a:prstGeom prst="rect">
            <a:avLst/>
          </a:prstGeom>
          <a:noFill/>
          <a:ln w="9525">
            <a:noFill/>
            <a:miter lim="800000"/>
            <a:headEnd/>
            <a:tailEnd/>
          </a:ln>
        </p:spPr>
      </p:pic>
      <p:sp>
        <p:nvSpPr>
          <p:cNvPr id="3" name="Inhaltsplatzhalter 2"/>
          <p:cNvSpPr>
            <a:spLocks noGrp="1"/>
          </p:cNvSpPr>
          <p:nvPr>
            <p:ph idx="4294967295"/>
          </p:nvPr>
        </p:nvSpPr>
        <p:spPr>
          <a:xfrm>
            <a:off x="1214414" y="214290"/>
            <a:ext cx="4929222" cy="2571768"/>
          </a:xfrm>
        </p:spPr>
        <p:txBody>
          <a:bodyPr>
            <a:normAutofit fontScale="62500" lnSpcReduction="20000"/>
          </a:bodyPr>
          <a:lstStyle/>
          <a:p>
            <a:pPr algn="just">
              <a:buNone/>
            </a:pPr>
            <a:r>
              <a:rPr lang="de-DE" dirty="0" smtClean="0"/>
              <a:t>Zuletzt hat man das Bakterium noch exponentiellen sinusförmigen Konzentrationsveränderungen unterzogen:</a:t>
            </a:r>
          </a:p>
          <a:p>
            <a:pPr algn="just">
              <a:buNone/>
            </a:pPr>
            <a:r>
              <a:rPr lang="de-DE" dirty="0" smtClean="0"/>
              <a:t>Wie gut zu sehen ist, ändert sich die Wkeit für CCW nun auch sinusförmig. Zusätzlich ist zu erkennen, dass das Bakterium den Wert           anstatt P auswertet</a:t>
            </a:r>
          </a:p>
        </p:txBody>
      </p:sp>
      <p:pic>
        <p:nvPicPr>
          <p:cNvPr id="6" name="Grafik 5" descr="block6.png"/>
          <p:cNvPicPr>
            <a:picLocks noChangeAspect="1"/>
          </p:cNvPicPr>
          <p:nvPr/>
        </p:nvPicPr>
        <p:blipFill>
          <a:blip r:embed="rId4" cstate="print"/>
          <a:stretch>
            <a:fillRect/>
          </a:stretch>
        </p:blipFill>
        <p:spPr>
          <a:xfrm>
            <a:off x="6142566" y="0"/>
            <a:ext cx="3001433" cy="2714620"/>
          </a:xfrm>
          <a:prstGeom prst="rect">
            <a:avLst/>
          </a:prstGeom>
        </p:spPr>
      </p:pic>
      <p:graphicFrame>
        <p:nvGraphicFramePr>
          <p:cNvPr id="99331" name="Object 3"/>
          <p:cNvGraphicFramePr>
            <a:graphicFrameLocks noChangeAspect="1"/>
          </p:cNvGraphicFramePr>
          <p:nvPr/>
        </p:nvGraphicFramePr>
        <p:xfrm>
          <a:off x="4143372" y="2000240"/>
          <a:ext cx="362626" cy="533772"/>
        </p:xfrm>
        <a:graphic>
          <a:graphicData uri="http://schemas.openxmlformats.org/presentationml/2006/ole">
            <p:oleObj spid="_x0000_s99331" name="Formel" r:id="rId5" imgW="241200" imgH="393480" progId="Equation.3">
              <p:embed/>
            </p:oleObj>
          </a:graphicData>
        </a:graphic>
      </p:graphicFrame>
      <p:sp>
        <p:nvSpPr>
          <p:cNvPr id="7" name="Rechteck 6"/>
          <p:cNvSpPr/>
          <p:nvPr/>
        </p:nvSpPr>
        <p:spPr>
          <a:xfrm>
            <a:off x="1214414" y="3000372"/>
            <a:ext cx="5929354" cy="3847207"/>
          </a:xfrm>
          <a:prstGeom prst="rect">
            <a:avLst/>
          </a:prstGeom>
        </p:spPr>
        <p:txBody>
          <a:bodyPr wrap="square">
            <a:spAutoFit/>
          </a:bodyPr>
          <a:lstStyle/>
          <a:p>
            <a:r>
              <a:rPr lang="de-DE" sz="2000" dirty="0" smtClean="0"/>
              <a:t>Auswertung:</a:t>
            </a:r>
          </a:p>
          <a:p>
            <a:pPr algn="just"/>
            <a:r>
              <a:rPr lang="de-DE" sz="1600" dirty="0" smtClean="0"/>
              <a:t>Block, Segal und Berg haben zunächst das Modell von Koshland widerlegt, indem sie Simulationen mit seinem Modell durchgeführt haben und zeigen konnten, dass CW und CCW Intervalle nicht exponentiell verteilt waren- wie es ihre Modelle gezeigt haben.</a:t>
            </a:r>
          </a:p>
          <a:p>
            <a:pPr algn="just"/>
            <a:r>
              <a:rPr lang="de-DE" sz="1600" dirty="0" smtClean="0"/>
              <a:t>Anschließend </a:t>
            </a:r>
            <a:r>
              <a:rPr lang="de-DE" sz="1600" dirty="0" smtClean="0"/>
              <a:t>wurde ein Zwei-Zustands-Modell untersucht, bei dem der Übergang zwischen CW und CCW einer Reaktion erster Ordnung entspricht. Diese sind dann exponentiell verteilt. Man stellt weiter fest, dass die Zeit in der sich das Bakterium im Zustand </a:t>
            </a:r>
            <a:r>
              <a:rPr lang="de-DE" sz="1600" dirty="0" smtClean="0"/>
              <a:t>CCW </a:t>
            </a:r>
            <a:r>
              <a:rPr lang="de-DE" sz="1600" dirty="0" smtClean="0"/>
              <a:t>befindet weitgehend konstant ist.</a:t>
            </a:r>
          </a:p>
          <a:p>
            <a:endParaRPr lang="de-DE" sz="1600" dirty="0" smtClean="0"/>
          </a:p>
          <a:p>
            <a:endParaRPr lang="de-DE" sz="1600" dirty="0" smtClean="0"/>
          </a:p>
          <a:p>
            <a:r>
              <a:rPr lang="de-DE" sz="1600" dirty="0" smtClean="0"/>
              <a:t>K</a:t>
            </a:r>
            <a:r>
              <a:rPr lang="de-DE" sz="1600" baseline="-25000" dirty="0" smtClean="0"/>
              <a:t>r</a:t>
            </a:r>
            <a:r>
              <a:rPr lang="de-DE" sz="1600" dirty="0" smtClean="0"/>
              <a:t> und K</a:t>
            </a:r>
            <a:r>
              <a:rPr lang="de-DE" sz="1600" baseline="-25000" dirty="0" smtClean="0"/>
              <a:t>t</a:t>
            </a:r>
            <a:r>
              <a:rPr lang="de-DE" sz="1600" dirty="0" smtClean="0"/>
              <a:t> verhalten sich also proportional zueinander. Die Daten aus Bild (*) zeigen jedoch dass diese Werte auseinanderdriften.</a:t>
            </a:r>
            <a:endParaRPr lang="de-DE" sz="1600" dirty="0"/>
          </a:p>
        </p:txBody>
      </p:sp>
      <p:graphicFrame>
        <p:nvGraphicFramePr>
          <p:cNvPr id="9" name="Objekt 8"/>
          <p:cNvGraphicFramePr>
            <a:graphicFrameLocks noChangeAspect="1"/>
          </p:cNvGraphicFramePr>
          <p:nvPr/>
        </p:nvGraphicFramePr>
        <p:xfrm>
          <a:off x="5802313" y="5500688"/>
          <a:ext cx="1231900" cy="644525"/>
        </p:xfrm>
        <a:graphic>
          <a:graphicData uri="http://schemas.openxmlformats.org/presentationml/2006/ole">
            <p:oleObj spid="_x0000_s99333" name="Formel" r:id="rId6" imgW="82548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3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1" name="Object 3"/>
          <p:cNvGraphicFramePr>
            <a:graphicFrameLocks noChangeAspect="1"/>
          </p:cNvGraphicFramePr>
          <p:nvPr/>
        </p:nvGraphicFramePr>
        <p:xfrm>
          <a:off x="1357291" y="1071546"/>
          <a:ext cx="1285884" cy="310826"/>
        </p:xfrm>
        <a:graphic>
          <a:graphicData uri="http://schemas.openxmlformats.org/presentationml/2006/ole">
            <p:oleObj spid="_x0000_s89091" name="Formel" r:id="rId3" imgW="838080" imgH="203040" progId="Equation.3">
              <p:embed/>
            </p:oleObj>
          </a:graphicData>
        </a:graphic>
      </p:graphicFrame>
      <p:sp>
        <p:nvSpPr>
          <p:cNvPr id="6" name="Rechteck 5"/>
          <p:cNvSpPr/>
          <p:nvPr/>
        </p:nvSpPr>
        <p:spPr>
          <a:xfrm>
            <a:off x="1142977" y="142852"/>
            <a:ext cx="7715304" cy="1015663"/>
          </a:xfrm>
          <a:prstGeom prst="rect">
            <a:avLst/>
          </a:prstGeom>
        </p:spPr>
        <p:txBody>
          <a:bodyPr wrap="square">
            <a:spAutoFit/>
          </a:bodyPr>
          <a:lstStyle/>
          <a:p>
            <a:r>
              <a:rPr lang="de-DE" sz="1200" dirty="0" smtClean="0"/>
              <a:t>Wie kann das Bakterium also proportional zur Änderung der Rezeptorbeschäftigung reagieren?</a:t>
            </a:r>
          </a:p>
          <a:p>
            <a:r>
              <a:rPr lang="de-DE" sz="1200" dirty="0" smtClean="0"/>
              <a:t>Das Bakterium muss laufend zwischen der momentanen- und der zurückliegenden Beschäftigung vergleichen:</a:t>
            </a:r>
          </a:p>
          <a:p>
            <a:r>
              <a:rPr lang="de-DE" sz="1200" dirty="0" smtClean="0"/>
              <a:t>Sei nun also A der Grad zu dem ein Bakterium angepasst ist und P die momentane Rezeptorbeschäftigung. Dann gilt für die Antwort R des Bakteriums:</a:t>
            </a:r>
          </a:p>
          <a:p>
            <a:endParaRPr lang="de-DE" sz="1200" dirty="0" smtClean="0"/>
          </a:p>
        </p:txBody>
      </p:sp>
      <p:sp>
        <p:nvSpPr>
          <p:cNvPr id="7" name="Rechteck 6"/>
          <p:cNvSpPr/>
          <p:nvPr/>
        </p:nvSpPr>
        <p:spPr>
          <a:xfrm>
            <a:off x="3214678" y="1071546"/>
            <a:ext cx="4488729" cy="261610"/>
          </a:xfrm>
          <a:prstGeom prst="rect">
            <a:avLst/>
          </a:prstGeom>
        </p:spPr>
        <p:txBody>
          <a:bodyPr wrap="none">
            <a:spAutoFit/>
          </a:bodyPr>
          <a:lstStyle/>
          <a:p>
            <a:r>
              <a:rPr lang="de-DE" sz="1100" dirty="0" smtClean="0"/>
              <a:t>g ist Konstante, die den Grad an Über- oder Unterreaktion beschreibt</a:t>
            </a:r>
            <a:endParaRPr lang="de-DE" sz="1100" dirty="0"/>
          </a:p>
        </p:txBody>
      </p:sp>
      <p:sp>
        <p:nvSpPr>
          <p:cNvPr id="8" name="Rechteck 7"/>
          <p:cNvSpPr/>
          <p:nvPr/>
        </p:nvSpPr>
        <p:spPr>
          <a:xfrm>
            <a:off x="1214414" y="1571612"/>
            <a:ext cx="7572428" cy="276999"/>
          </a:xfrm>
          <a:prstGeom prst="rect">
            <a:avLst/>
          </a:prstGeom>
        </p:spPr>
        <p:txBody>
          <a:bodyPr wrap="square">
            <a:spAutoFit/>
          </a:bodyPr>
          <a:lstStyle/>
          <a:p>
            <a:r>
              <a:rPr lang="de-DE" sz="1200" dirty="0" smtClean="0"/>
              <a:t>Für A folgt einer Differentialgleichung erster Art:</a:t>
            </a:r>
            <a:endParaRPr lang="de-DE" sz="1200" dirty="0"/>
          </a:p>
        </p:txBody>
      </p:sp>
      <p:graphicFrame>
        <p:nvGraphicFramePr>
          <p:cNvPr id="89092" name="Object 4"/>
          <p:cNvGraphicFramePr>
            <a:graphicFrameLocks noChangeAspect="1"/>
          </p:cNvGraphicFramePr>
          <p:nvPr/>
        </p:nvGraphicFramePr>
        <p:xfrm>
          <a:off x="1357290" y="1928802"/>
          <a:ext cx="1346213" cy="571506"/>
        </p:xfrm>
        <a:graphic>
          <a:graphicData uri="http://schemas.openxmlformats.org/presentationml/2006/ole">
            <p:oleObj spid="_x0000_s89092" name="Formel" r:id="rId4" imgW="927000" imgH="393480" progId="Equation.3">
              <p:embed/>
            </p:oleObj>
          </a:graphicData>
        </a:graphic>
      </p:graphicFrame>
      <p:sp>
        <p:nvSpPr>
          <p:cNvPr id="10" name="Rechteck 9"/>
          <p:cNvSpPr/>
          <p:nvPr/>
        </p:nvSpPr>
        <p:spPr>
          <a:xfrm>
            <a:off x="3214678" y="2071678"/>
            <a:ext cx="1959191" cy="261610"/>
          </a:xfrm>
          <a:prstGeom prst="rect">
            <a:avLst/>
          </a:prstGeom>
        </p:spPr>
        <p:txBody>
          <a:bodyPr wrap="none">
            <a:spAutoFit/>
          </a:bodyPr>
          <a:lstStyle/>
          <a:p>
            <a:r>
              <a:rPr lang="el-GR" sz="1100" dirty="0" smtClean="0">
                <a:latin typeface="Cambria Math"/>
                <a:ea typeface="Cambria Math"/>
              </a:rPr>
              <a:t>τ </a:t>
            </a:r>
            <a:r>
              <a:rPr lang="de-DE" sz="1100" dirty="0" smtClean="0"/>
              <a:t> ist Adaptionszeitkonstante</a:t>
            </a:r>
            <a:endParaRPr lang="de-DE" sz="1100" dirty="0"/>
          </a:p>
        </p:txBody>
      </p:sp>
      <p:sp>
        <p:nvSpPr>
          <p:cNvPr id="11" name="Rechteck 10"/>
          <p:cNvSpPr/>
          <p:nvPr/>
        </p:nvSpPr>
        <p:spPr>
          <a:xfrm>
            <a:off x="1214414" y="2571744"/>
            <a:ext cx="7572428" cy="276999"/>
          </a:xfrm>
          <a:prstGeom prst="rect">
            <a:avLst/>
          </a:prstGeom>
        </p:spPr>
        <p:txBody>
          <a:bodyPr wrap="square">
            <a:spAutoFit/>
          </a:bodyPr>
          <a:lstStyle/>
          <a:p>
            <a:r>
              <a:rPr lang="de-DE" sz="1200" dirty="0" smtClean="0"/>
              <a:t>Die Lösung für A lautet nun:</a:t>
            </a:r>
            <a:endParaRPr lang="de-DE" sz="1200" dirty="0"/>
          </a:p>
        </p:txBody>
      </p:sp>
      <p:graphicFrame>
        <p:nvGraphicFramePr>
          <p:cNvPr id="12" name="Objekt 11"/>
          <p:cNvGraphicFramePr>
            <a:graphicFrameLocks noChangeAspect="1"/>
          </p:cNvGraphicFramePr>
          <p:nvPr/>
        </p:nvGraphicFramePr>
        <p:xfrm>
          <a:off x="1285852" y="2857496"/>
          <a:ext cx="1865285" cy="688979"/>
        </p:xfrm>
        <a:graphic>
          <a:graphicData uri="http://schemas.openxmlformats.org/presentationml/2006/ole">
            <p:oleObj spid="_x0000_s89093" name="Formel" r:id="rId5" imgW="1409400" imgH="520560" progId="Equation.3">
              <p:embed/>
            </p:oleObj>
          </a:graphicData>
        </a:graphic>
      </p:graphicFrame>
      <p:sp>
        <p:nvSpPr>
          <p:cNvPr id="13" name="Rechteck 12"/>
          <p:cNvSpPr/>
          <p:nvPr/>
        </p:nvSpPr>
        <p:spPr>
          <a:xfrm>
            <a:off x="1285852" y="3571876"/>
            <a:ext cx="7572428" cy="276999"/>
          </a:xfrm>
          <a:prstGeom prst="rect">
            <a:avLst/>
          </a:prstGeom>
        </p:spPr>
        <p:txBody>
          <a:bodyPr wrap="square">
            <a:spAutoFit/>
          </a:bodyPr>
          <a:lstStyle/>
          <a:p>
            <a:r>
              <a:rPr lang="de-DE" sz="1200" dirty="0" smtClean="0"/>
              <a:t>Einsetzen in die erste Gleichung liefert:</a:t>
            </a:r>
            <a:endParaRPr lang="de-DE" sz="1200" dirty="0"/>
          </a:p>
        </p:txBody>
      </p:sp>
      <p:graphicFrame>
        <p:nvGraphicFramePr>
          <p:cNvPr id="89094" name="Object 6"/>
          <p:cNvGraphicFramePr>
            <a:graphicFrameLocks noChangeAspect="1"/>
          </p:cNvGraphicFramePr>
          <p:nvPr/>
        </p:nvGraphicFramePr>
        <p:xfrm>
          <a:off x="1428728" y="3929066"/>
          <a:ext cx="3254375" cy="815975"/>
        </p:xfrm>
        <a:graphic>
          <a:graphicData uri="http://schemas.openxmlformats.org/presentationml/2006/ole">
            <p:oleObj spid="_x0000_s89094" name="Formel" r:id="rId6" imgW="2120760" imgH="533160" progId="Equation.3">
              <p:embed/>
            </p:oleObj>
          </a:graphicData>
        </a:graphic>
      </p:graphicFrame>
      <p:sp>
        <p:nvSpPr>
          <p:cNvPr id="15" name="Rechteck 14"/>
          <p:cNvSpPr/>
          <p:nvPr/>
        </p:nvSpPr>
        <p:spPr>
          <a:xfrm>
            <a:off x="1357290" y="4929198"/>
            <a:ext cx="7286676" cy="1384995"/>
          </a:xfrm>
          <a:prstGeom prst="rect">
            <a:avLst/>
          </a:prstGeom>
        </p:spPr>
        <p:txBody>
          <a:bodyPr wrap="square">
            <a:spAutoFit/>
          </a:bodyPr>
          <a:lstStyle/>
          <a:p>
            <a:r>
              <a:rPr lang="de-DE" sz="1400" dirty="0" smtClean="0"/>
              <a:t>Wir nehmen nun an, dass </a:t>
            </a:r>
            <a:r>
              <a:rPr lang="el-GR" sz="1400" dirty="0" smtClean="0">
                <a:latin typeface="Cambria Math"/>
                <a:ea typeface="Cambria Math"/>
              </a:rPr>
              <a:t>τ</a:t>
            </a:r>
            <a:r>
              <a:rPr lang="de-DE" sz="1400" dirty="0" smtClean="0"/>
              <a:t> exponentiell gegen 0 fällt.</a:t>
            </a:r>
          </a:p>
          <a:p>
            <a:endParaRPr lang="de-DE" sz="1400" dirty="0" smtClean="0"/>
          </a:p>
          <a:p>
            <a:r>
              <a:rPr lang="de-DE" sz="1400" dirty="0" smtClean="0"/>
              <a:t>Also kann man die Antwort unseres Bakteriums beschreiben als Differenz zwischen momentaner Beschäftigung und der durchschnittlichen Veränderung in der Beschäftigung  über eine gewisse Zeit.</a:t>
            </a:r>
          </a:p>
          <a:p>
            <a:r>
              <a:rPr lang="de-DE" sz="1400" dirty="0" smtClean="0"/>
              <a:t>Da </a:t>
            </a:r>
            <a:r>
              <a:rPr lang="el-GR" sz="1400" dirty="0" smtClean="0">
                <a:latin typeface="Cambria Math"/>
                <a:ea typeface="Cambria Math"/>
              </a:rPr>
              <a:t>τ </a:t>
            </a:r>
            <a:r>
              <a:rPr lang="de-DE" sz="1400" dirty="0" smtClean="0"/>
              <a:t>-&gt; 0 folgt perfekte Adaption.</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0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0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methylierung.png"/>
          <p:cNvPicPr>
            <a:picLocks noChangeAspect="1"/>
          </p:cNvPicPr>
          <p:nvPr/>
        </p:nvPicPr>
        <p:blipFill>
          <a:blip r:embed="rId2" cstate="print"/>
          <a:stretch>
            <a:fillRect/>
          </a:stretch>
        </p:blipFill>
        <p:spPr>
          <a:xfrm>
            <a:off x="6215074" y="1643050"/>
            <a:ext cx="2352675" cy="3876675"/>
          </a:xfrm>
          <a:prstGeom prst="rect">
            <a:avLst/>
          </a:prstGeom>
        </p:spPr>
      </p:pic>
      <p:sp>
        <p:nvSpPr>
          <p:cNvPr id="2" name="Titel 1"/>
          <p:cNvSpPr>
            <a:spLocks noGrp="1"/>
          </p:cNvSpPr>
          <p:nvPr>
            <p:ph type="title"/>
          </p:nvPr>
        </p:nvSpPr>
        <p:spPr/>
        <p:txBody>
          <a:bodyPr>
            <a:normAutofit fontScale="90000"/>
          </a:bodyPr>
          <a:lstStyle/>
          <a:p>
            <a:r>
              <a:rPr lang="de-DE" dirty="0" smtClean="0"/>
              <a:t>4.2 Goldbeter &amp; Koshland (1982)</a:t>
            </a:r>
            <a:endParaRPr lang="de-DE" dirty="0"/>
          </a:p>
        </p:txBody>
      </p:sp>
      <p:sp>
        <p:nvSpPr>
          <p:cNvPr id="3" name="Inhaltsplatzhalter 2"/>
          <p:cNvSpPr>
            <a:spLocks noGrp="1"/>
          </p:cNvSpPr>
          <p:nvPr>
            <p:ph idx="1"/>
          </p:nvPr>
        </p:nvSpPr>
        <p:spPr>
          <a:xfrm>
            <a:off x="1435608" y="1447800"/>
            <a:ext cx="5208094" cy="4800600"/>
          </a:xfrm>
        </p:spPr>
        <p:txBody>
          <a:bodyPr>
            <a:normAutofit fontScale="85000" lnSpcReduction="20000"/>
          </a:bodyPr>
          <a:lstStyle/>
          <a:p>
            <a:r>
              <a:rPr lang="de-DE" dirty="0" smtClean="0"/>
              <a:t>Gleichgewichtszustand muss unabhängig von der Lockstoffkonzentration möglich sein</a:t>
            </a:r>
          </a:p>
          <a:p>
            <a:r>
              <a:rPr lang="de-DE" dirty="0" smtClean="0"/>
              <a:t>Haben Methylation in das Modell integriert</a:t>
            </a:r>
          </a:p>
          <a:p>
            <a:r>
              <a:rPr lang="de-DE" dirty="0" smtClean="0"/>
              <a:t>Rezeptor wird durch Methylierung immer weiter blockiert</a:t>
            </a:r>
          </a:p>
          <a:p>
            <a:r>
              <a:rPr lang="de-DE" dirty="0" smtClean="0"/>
              <a:t>5 Stufen an Methylierung</a:t>
            </a:r>
          </a:p>
          <a:p>
            <a:r>
              <a:rPr lang="de-DE" dirty="0" smtClean="0"/>
              <a:t>Je höher die Methylierung, desto weniger Signal wird übermittelt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SegelGoldbeter.png"/>
          <p:cNvPicPr>
            <a:picLocks noChangeAspect="1"/>
          </p:cNvPicPr>
          <p:nvPr/>
        </p:nvPicPr>
        <p:blipFill>
          <a:blip r:embed="rId3" cstate="print"/>
          <a:stretch>
            <a:fillRect/>
          </a:stretch>
        </p:blipFill>
        <p:spPr>
          <a:xfrm>
            <a:off x="4924031" y="1142985"/>
            <a:ext cx="3314509" cy="2714644"/>
          </a:xfrm>
          <a:prstGeom prst="rect">
            <a:avLst/>
          </a:prstGeom>
        </p:spPr>
      </p:pic>
      <p:sp>
        <p:nvSpPr>
          <p:cNvPr id="2" name="Titel 1"/>
          <p:cNvSpPr>
            <a:spLocks noGrp="1"/>
          </p:cNvSpPr>
          <p:nvPr>
            <p:ph type="title"/>
          </p:nvPr>
        </p:nvSpPr>
        <p:spPr/>
        <p:txBody>
          <a:bodyPr>
            <a:normAutofit fontScale="90000"/>
          </a:bodyPr>
          <a:lstStyle/>
          <a:p>
            <a:r>
              <a:rPr lang="de-DE" dirty="0" smtClean="0"/>
              <a:t>4.3 Segel und Goldbeter (1986)</a:t>
            </a:r>
            <a:endParaRPr lang="de-DE" dirty="0"/>
          </a:p>
        </p:txBody>
      </p:sp>
      <p:sp>
        <p:nvSpPr>
          <p:cNvPr id="3" name="Inhaltsplatzhalter 2"/>
          <p:cNvSpPr>
            <a:spLocks noGrp="1"/>
          </p:cNvSpPr>
          <p:nvPr>
            <p:ph idx="1"/>
          </p:nvPr>
        </p:nvSpPr>
        <p:spPr>
          <a:xfrm>
            <a:off x="1428728" y="1500174"/>
            <a:ext cx="7498080" cy="5214974"/>
          </a:xfrm>
        </p:spPr>
        <p:txBody>
          <a:bodyPr>
            <a:normAutofit/>
          </a:bodyPr>
          <a:lstStyle/>
          <a:p>
            <a:r>
              <a:rPr lang="de-DE" sz="1400" dirty="0" smtClean="0"/>
              <a:t>R lockstofffrei nicht metyhliert</a:t>
            </a:r>
          </a:p>
          <a:p>
            <a:r>
              <a:rPr lang="de-DE" sz="1400" dirty="0" smtClean="0"/>
              <a:t>D lockstofffrei metyhliert</a:t>
            </a:r>
          </a:p>
          <a:p>
            <a:r>
              <a:rPr lang="de-DE" sz="1400" dirty="0" smtClean="0"/>
              <a:t>RL lockstoffgebunden nicht metyhliert</a:t>
            </a:r>
          </a:p>
          <a:p>
            <a:r>
              <a:rPr lang="de-DE" sz="1400" dirty="0" smtClean="0"/>
              <a:t>DL lockstoffgebunden metyhliert</a:t>
            </a:r>
          </a:p>
          <a:p>
            <a:r>
              <a:rPr lang="de-DE" sz="1400" dirty="0" smtClean="0"/>
              <a:t>L ist Lockstoffkonzentration</a:t>
            </a:r>
          </a:p>
          <a:p>
            <a:pPr>
              <a:buNone/>
            </a:pPr>
            <a:endParaRPr lang="de-DE" sz="2000" dirty="0" smtClean="0"/>
          </a:p>
          <a:p>
            <a:pPr>
              <a:buNone/>
            </a:pPr>
            <a:endParaRPr lang="de-DE" sz="2000" dirty="0" smtClean="0"/>
          </a:p>
          <a:p>
            <a:pPr>
              <a:buNone/>
            </a:pPr>
            <a:endParaRPr lang="de-DE" sz="2000" dirty="0" smtClean="0"/>
          </a:p>
          <a:p>
            <a:pPr>
              <a:buNone/>
            </a:pPr>
            <a:endParaRPr lang="de-DE" sz="2000" dirty="0" smtClean="0"/>
          </a:p>
        </p:txBody>
      </p:sp>
      <p:graphicFrame>
        <p:nvGraphicFramePr>
          <p:cNvPr id="28675" name="Object 3"/>
          <p:cNvGraphicFramePr>
            <a:graphicFrameLocks noChangeAspect="1"/>
          </p:cNvGraphicFramePr>
          <p:nvPr/>
        </p:nvGraphicFramePr>
        <p:xfrm>
          <a:off x="1784350" y="3429000"/>
          <a:ext cx="3705225" cy="571500"/>
        </p:xfrm>
        <a:graphic>
          <a:graphicData uri="http://schemas.openxmlformats.org/presentationml/2006/ole">
            <p:oleObj spid="_x0000_s28675" name="Formel" r:id="rId4" imgW="2552400" imgH="393480" progId="Equation.3">
              <p:embed/>
            </p:oleObj>
          </a:graphicData>
        </a:graphic>
      </p:graphicFrame>
      <p:graphicFrame>
        <p:nvGraphicFramePr>
          <p:cNvPr id="28676" name="Object 4"/>
          <p:cNvGraphicFramePr>
            <a:graphicFrameLocks noChangeAspect="1"/>
          </p:cNvGraphicFramePr>
          <p:nvPr/>
        </p:nvGraphicFramePr>
        <p:xfrm>
          <a:off x="1755775" y="4071938"/>
          <a:ext cx="3760788" cy="571500"/>
        </p:xfrm>
        <a:graphic>
          <a:graphicData uri="http://schemas.openxmlformats.org/presentationml/2006/ole">
            <p:oleObj spid="_x0000_s28676" name="Formel" r:id="rId5" imgW="2590560" imgH="393480" progId="Equation.3">
              <p:embed/>
            </p:oleObj>
          </a:graphicData>
        </a:graphic>
      </p:graphicFrame>
      <p:graphicFrame>
        <p:nvGraphicFramePr>
          <p:cNvPr id="28677" name="Object 5"/>
          <p:cNvGraphicFramePr>
            <a:graphicFrameLocks noChangeAspect="1"/>
          </p:cNvGraphicFramePr>
          <p:nvPr/>
        </p:nvGraphicFramePr>
        <p:xfrm>
          <a:off x="1714480" y="4786322"/>
          <a:ext cx="4000500" cy="571500"/>
        </p:xfrm>
        <a:graphic>
          <a:graphicData uri="http://schemas.openxmlformats.org/presentationml/2006/ole">
            <p:oleObj spid="_x0000_s28677" name="Formel" r:id="rId6" imgW="2755800" imgH="393480" progId="Equation.3">
              <p:embed/>
            </p:oleObj>
          </a:graphicData>
        </a:graphic>
      </p:graphicFrame>
      <p:graphicFrame>
        <p:nvGraphicFramePr>
          <p:cNvPr id="28678" name="Object 6"/>
          <p:cNvGraphicFramePr>
            <a:graphicFrameLocks noChangeAspect="1"/>
          </p:cNvGraphicFramePr>
          <p:nvPr/>
        </p:nvGraphicFramePr>
        <p:xfrm>
          <a:off x="1714480" y="5429264"/>
          <a:ext cx="4056062" cy="571500"/>
        </p:xfrm>
        <a:graphic>
          <a:graphicData uri="http://schemas.openxmlformats.org/presentationml/2006/ole">
            <p:oleObj spid="_x0000_s28678" name="Formel" r:id="rId7" imgW="279396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6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a:xfrm>
            <a:off x="1357290" y="785794"/>
            <a:ext cx="7498080" cy="521497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de-DE" sz="2000" dirty="0" smtClean="0"/>
              <a:t>Die Konstanten können berechnet werden: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Bei</a:t>
            </a:r>
            <a:r>
              <a:rPr kumimoji="0" lang="de-DE" sz="2000" b="0" i="0" u="none" strike="noStrike" kern="1200" cap="none" spc="0" normalizeH="0" noProof="0" dirty="0" smtClean="0">
                <a:ln>
                  <a:noFill/>
                </a:ln>
                <a:solidFill>
                  <a:schemeClr val="tx1"/>
                </a:solidFill>
                <a:effectLst/>
                <a:uLnTx/>
                <a:uFillTx/>
                <a:latin typeface="+mn-lt"/>
                <a:ea typeface="+mn-ea"/>
                <a:cs typeface="+mn-cs"/>
              </a:rPr>
              <a:t> L=0 gilt: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de-DE"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de-DE" sz="2000"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Das Liefert: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de-DE" sz="2000"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Analog</a:t>
            </a:r>
            <a:r>
              <a:rPr kumimoji="0" lang="de-DE" sz="2000" b="0" i="0" u="none" strike="noStrike" kern="1200" cap="none" spc="0" normalizeH="0" noProof="0" dirty="0" smtClean="0">
                <a:ln>
                  <a:noFill/>
                </a:ln>
                <a:solidFill>
                  <a:schemeClr val="tx1"/>
                </a:solidFill>
                <a:effectLst/>
                <a:uLnTx/>
                <a:uFillTx/>
                <a:latin typeface="+mn-lt"/>
                <a:ea typeface="+mn-ea"/>
                <a:cs typeface="+mn-cs"/>
              </a:rPr>
              <a:t> bei gibt es bei L=100 nur noch gebundene Rezeptoren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Also gilt: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de-DE" sz="2000" dirty="0" smtClean="0"/>
          </a:p>
        </p:txBody>
      </p:sp>
      <p:graphicFrame>
        <p:nvGraphicFramePr>
          <p:cNvPr id="29698" name="Object 2"/>
          <p:cNvGraphicFramePr>
            <a:graphicFrameLocks noChangeAspect="1"/>
          </p:cNvGraphicFramePr>
          <p:nvPr/>
        </p:nvGraphicFramePr>
        <p:xfrm>
          <a:off x="1968500" y="1571625"/>
          <a:ext cx="2359025" cy="571500"/>
        </p:xfrm>
        <a:graphic>
          <a:graphicData uri="http://schemas.openxmlformats.org/presentationml/2006/ole">
            <p:oleObj spid="_x0000_s29698" name="Formel" r:id="rId3" imgW="1625400" imgH="393480" progId="Equation.3">
              <p:embed/>
            </p:oleObj>
          </a:graphicData>
        </a:graphic>
      </p:graphicFrame>
      <p:graphicFrame>
        <p:nvGraphicFramePr>
          <p:cNvPr id="29699" name="Object 3"/>
          <p:cNvGraphicFramePr>
            <a:graphicFrameLocks noChangeAspect="1"/>
          </p:cNvGraphicFramePr>
          <p:nvPr/>
        </p:nvGraphicFramePr>
        <p:xfrm>
          <a:off x="4286248" y="1571612"/>
          <a:ext cx="2232025" cy="571500"/>
        </p:xfrm>
        <a:graphic>
          <a:graphicData uri="http://schemas.openxmlformats.org/presentationml/2006/ole">
            <p:oleObj spid="_x0000_s29699" name="Formel" r:id="rId4" imgW="1536480" imgH="393480" progId="Equation.3">
              <p:embed/>
            </p:oleObj>
          </a:graphicData>
        </a:graphic>
      </p:graphicFrame>
      <p:graphicFrame>
        <p:nvGraphicFramePr>
          <p:cNvPr id="7" name="Objekt 6"/>
          <p:cNvGraphicFramePr>
            <a:graphicFrameLocks noChangeAspect="1"/>
          </p:cNvGraphicFramePr>
          <p:nvPr/>
        </p:nvGraphicFramePr>
        <p:xfrm>
          <a:off x="3079750" y="2286000"/>
          <a:ext cx="773113" cy="571500"/>
        </p:xfrm>
        <a:graphic>
          <a:graphicData uri="http://schemas.openxmlformats.org/presentationml/2006/ole">
            <p:oleObj spid="_x0000_s29700" name="Formel" r:id="rId5" imgW="583920" imgH="431640" progId="Equation.3">
              <p:embed/>
            </p:oleObj>
          </a:graphicData>
        </a:graphic>
      </p:graphicFrame>
      <p:graphicFrame>
        <p:nvGraphicFramePr>
          <p:cNvPr id="29701" name="Object 5"/>
          <p:cNvGraphicFramePr>
            <a:graphicFrameLocks noChangeAspect="1"/>
          </p:cNvGraphicFramePr>
          <p:nvPr/>
        </p:nvGraphicFramePr>
        <p:xfrm>
          <a:off x="2571736" y="3500438"/>
          <a:ext cx="908050" cy="571500"/>
        </p:xfrm>
        <a:graphic>
          <a:graphicData uri="http://schemas.openxmlformats.org/presentationml/2006/ole">
            <p:oleObj spid="_x0000_s29701" name="Formel" r:id="rId6" imgW="68580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egelGoldbeter3.png"/>
          <p:cNvPicPr>
            <a:picLocks noChangeAspect="1"/>
          </p:cNvPicPr>
          <p:nvPr/>
        </p:nvPicPr>
        <p:blipFill>
          <a:blip r:embed="rId3" cstate="print"/>
          <a:stretch>
            <a:fillRect/>
          </a:stretch>
        </p:blipFill>
        <p:spPr>
          <a:xfrm>
            <a:off x="4929190" y="1357298"/>
            <a:ext cx="3632340" cy="3929066"/>
          </a:xfrm>
          <a:prstGeom prst="rect">
            <a:avLst/>
          </a:prstGeom>
        </p:spPr>
      </p:pic>
      <p:sp>
        <p:nvSpPr>
          <p:cNvPr id="5" name="Inhaltsplatzhalter 2"/>
          <p:cNvSpPr txBox="1">
            <a:spLocks/>
          </p:cNvSpPr>
          <p:nvPr/>
        </p:nvSpPr>
        <p:spPr>
          <a:xfrm>
            <a:off x="1357290" y="785794"/>
            <a:ext cx="7498080" cy="521497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de-DE" sz="2000" dirty="0" smtClean="0"/>
              <a:t>Wir setzen nun: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lang="de-DE" sz="2000" dirty="0" smtClean="0"/>
          </a:p>
        </p:txBody>
      </p:sp>
      <p:graphicFrame>
        <p:nvGraphicFramePr>
          <p:cNvPr id="6" name="Objekt 5"/>
          <p:cNvGraphicFramePr>
            <a:graphicFrameLocks noChangeAspect="1"/>
          </p:cNvGraphicFramePr>
          <p:nvPr/>
        </p:nvGraphicFramePr>
        <p:xfrm>
          <a:off x="1142976" y="1214422"/>
          <a:ext cx="3643313" cy="3360737"/>
        </p:xfrm>
        <a:graphic>
          <a:graphicData uri="http://schemas.openxmlformats.org/presentationml/2006/ole">
            <p:oleObj spid="_x0000_s30722" name="Formel" r:id="rId4" imgW="2450880" imgH="226044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1.1 Begriffserklärung</a:t>
            </a:r>
            <a:endParaRPr lang="de-DE" dirty="0"/>
          </a:p>
        </p:txBody>
      </p:sp>
      <p:sp>
        <p:nvSpPr>
          <p:cNvPr id="3" name="Inhaltsplatzhalter 2"/>
          <p:cNvSpPr>
            <a:spLocks noGrp="1"/>
          </p:cNvSpPr>
          <p:nvPr>
            <p:ph idx="1"/>
          </p:nvPr>
        </p:nvSpPr>
        <p:spPr/>
        <p:txBody>
          <a:bodyPr>
            <a:normAutofit/>
          </a:bodyPr>
          <a:lstStyle/>
          <a:p>
            <a:r>
              <a:rPr lang="de-DE" sz="2400" dirty="0" smtClean="0"/>
              <a:t>Chemotaxis ist die Beeinflussung der Fortbewegungsrichtung eines Lebewesens durch Stoffkonzentrationsgradienten.</a:t>
            </a:r>
          </a:p>
          <a:p>
            <a:r>
              <a:rPr lang="de-DE" sz="2400" dirty="0" smtClean="0"/>
              <a:t>Wird die Chemotaxis in Richtung einer höheren Stoffkonzentration gesteuert, so sprechen wir von positiver Chemotaxis.</a:t>
            </a:r>
          </a:p>
          <a:p>
            <a:r>
              <a:rPr lang="de-DE" sz="2400" dirty="0" smtClean="0"/>
              <a:t>Wir nennen den Stoff dann „Lockstoff“ oder englisch „Attractant“</a:t>
            </a:r>
          </a:p>
          <a:p>
            <a:r>
              <a:rPr lang="de-DE" sz="2400" dirty="0" smtClean="0"/>
              <a:t>Es gibt auch negative Chemotaxis, jedoch behandeln wir nur die positive-.</a:t>
            </a:r>
            <a:endParaRPr lang="de-D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5. </a:t>
            </a:r>
            <a:r>
              <a:rPr lang="de-DE" dirty="0" smtClean="0"/>
              <a:t>Phosphorylation</a:t>
            </a:r>
            <a:endParaRPr lang="de-DE" dirty="0"/>
          </a:p>
        </p:txBody>
      </p:sp>
      <p:sp>
        <p:nvSpPr>
          <p:cNvPr id="7" name="Textplatzhalter 6"/>
          <p:cNvSpPr>
            <a:spLocks noGrp="1"/>
          </p:cNvSpPr>
          <p:nvPr>
            <p:ph type="body" idx="1"/>
          </p:nvPr>
        </p:nvSpPr>
        <p:spPr/>
        <p:txBody>
          <a:bodyPr/>
          <a:lstStyle/>
          <a:p>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5.1 </a:t>
            </a:r>
            <a:r>
              <a:rPr lang="de-DE" dirty="0" smtClean="0"/>
              <a:t>Phosphorylation</a:t>
            </a:r>
            <a:endParaRPr lang="de-DE" dirty="0"/>
          </a:p>
        </p:txBody>
      </p:sp>
      <p:sp>
        <p:nvSpPr>
          <p:cNvPr id="5" name="Inhaltsplatzhalter 4"/>
          <p:cNvSpPr>
            <a:spLocks noGrp="1"/>
          </p:cNvSpPr>
          <p:nvPr>
            <p:ph idx="1"/>
          </p:nvPr>
        </p:nvSpPr>
        <p:spPr/>
        <p:txBody>
          <a:bodyPr>
            <a:normAutofit fontScale="85000" lnSpcReduction="20000"/>
          </a:bodyPr>
          <a:lstStyle/>
          <a:p>
            <a:r>
              <a:rPr lang="de-DE" dirty="0" smtClean="0"/>
              <a:t>Wir erinnern uns: </a:t>
            </a:r>
            <a:r>
              <a:rPr lang="de-DE" dirty="0" smtClean="0"/>
              <a:t>Phosphorylation </a:t>
            </a:r>
            <a:r>
              <a:rPr lang="de-DE" dirty="0" smtClean="0"/>
              <a:t>hängt eng mit den Bewegungen des Bakteriums zusammen.</a:t>
            </a:r>
          </a:p>
          <a:p>
            <a:r>
              <a:rPr lang="de-DE" dirty="0" smtClean="0"/>
              <a:t>Wie kann man also diese Kettenreaktionen modellieren?</a:t>
            </a:r>
          </a:p>
          <a:p>
            <a:r>
              <a:rPr lang="de-DE" dirty="0" smtClean="0"/>
              <a:t>Wie reagieren unterschiedliche Proteine aufeinander?</a:t>
            </a:r>
          </a:p>
          <a:p>
            <a:r>
              <a:rPr lang="de-DE" dirty="0" smtClean="0"/>
              <a:t>Verhält sich die Bewegung des Bakteriums in Bezug auf die Anzahl der Proteine?</a:t>
            </a:r>
          </a:p>
          <a:p>
            <a:r>
              <a:rPr lang="de-DE" dirty="0" smtClean="0"/>
              <a:t>Wie hängt die Rezeptoraktivität (und natürlich auch der Grad an Adaption) mit der </a:t>
            </a:r>
            <a:r>
              <a:rPr lang="de-DE" dirty="0" smtClean="0"/>
              <a:t>Phosphorylation </a:t>
            </a:r>
            <a:r>
              <a:rPr lang="de-DE" dirty="0" smtClean="0"/>
              <a:t>zusammen.</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5.2 Bray (1993)</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Erstes Modell der </a:t>
            </a:r>
            <a:r>
              <a:rPr lang="de-DE" dirty="0" smtClean="0"/>
              <a:t>Phosphorylation</a:t>
            </a:r>
            <a:endParaRPr lang="de-DE" dirty="0" smtClean="0"/>
          </a:p>
          <a:p>
            <a:r>
              <a:rPr lang="de-DE" dirty="0" smtClean="0"/>
              <a:t>Methylation nicht beachtet</a:t>
            </a:r>
          </a:p>
          <a:p>
            <a:pPr lvl="0"/>
            <a:r>
              <a:rPr lang="de-DE" dirty="0" smtClean="0"/>
              <a:t>CheA </a:t>
            </a:r>
            <a:r>
              <a:rPr lang="de-DE" dirty="0" smtClean="0"/>
              <a:t>phosphoryliert </a:t>
            </a:r>
            <a:r>
              <a:rPr lang="de-DE" dirty="0" smtClean="0"/>
              <a:t>anhand der </a:t>
            </a:r>
            <a:r>
              <a:rPr lang="de-DE" dirty="0" smtClean="0"/>
              <a:t>Rezeptoraktivität</a:t>
            </a:r>
            <a:endParaRPr lang="de-DE" dirty="0" smtClean="0"/>
          </a:p>
          <a:p>
            <a:pPr lvl="0"/>
            <a:r>
              <a:rPr lang="de-DE" dirty="0" smtClean="0"/>
              <a:t>Phosphotransfer (also </a:t>
            </a:r>
            <a:r>
              <a:rPr lang="de-DE" dirty="0" smtClean="0"/>
              <a:t>Übergang </a:t>
            </a:r>
            <a:r>
              <a:rPr lang="de-DE" dirty="0" smtClean="0"/>
              <a:t>von CheAp -&gt; CheYp) ist Reaktion erster Art, hängt also von der Konzentration an CheAp ab</a:t>
            </a:r>
          </a:p>
          <a:p>
            <a:pPr lvl="0"/>
            <a:r>
              <a:rPr lang="de-DE" dirty="0" smtClean="0"/>
              <a:t>Dephosphorylation </a:t>
            </a:r>
            <a:r>
              <a:rPr lang="de-DE" dirty="0" smtClean="0"/>
              <a:t>der CheYp läuft linear</a:t>
            </a:r>
          </a:p>
          <a:p>
            <a:pPr lvl="0"/>
            <a:r>
              <a:rPr lang="de-DE" dirty="0" smtClean="0"/>
              <a:t>Veränderung im Schwimmverhalten hängt von der Anzahl an CheYp ab</a:t>
            </a:r>
          </a:p>
          <a:p>
            <a:pPr lvl="0"/>
            <a:r>
              <a:rPr lang="de-DE" dirty="0" smtClean="0"/>
              <a:t>Modell wurde mit verschiedenen Konzentrationen getestet, wobei das Verhalten der Flagella beachtet worden ist</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descr="Spiro2.png"/>
          <p:cNvPicPr>
            <a:picLocks noGrp="1" noChangeAspect="1"/>
          </p:cNvPicPr>
          <p:nvPr>
            <p:ph idx="1"/>
          </p:nvPr>
        </p:nvPicPr>
        <p:blipFill>
          <a:blip r:embed="rId2" cstate="print"/>
          <a:stretch>
            <a:fillRect/>
          </a:stretch>
        </p:blipFill>
        <p:spPr>
          <a:xfrm>
            <a:off x="1071538" y="3571876"/>
            <a:ext cx="5075733" cy="3143248"/>
          </a:xfrm>
        </p:spPr>
      </p:pic>
      <p:sp>
        <p:nvSpPr>
          <p:cNvPr id="2" name="Titel 1"/>
          <p:cNvSpPr>
            <a:spLocks noGrp="1"/>
          </p:cNvSpPr>
          <p:nvPr>
            <p:ph type="title"/>
          </p:nvPr>
        </p:nvSpPr>
        <p:spPr/>
        <p:txBody>
          <a:bodyPr/>
          <a:lstStyle/>
          <a:p>
            <a:r>
              <a:rPr lang="de-DE" dirty="0" smtClean="0"/>
              <a:t>5.3 Spiro 1997</a:t>
            </a:r>
            <a:endParaRPr lang="de-DE" dirty="0"/>
          </a:p>
        </p:txBody>
      </p:sp>
      <p:sp>
        <p:nvSpPr>
          <p:cNvPr id="5" name="Inhaltsplatzhalter 2"/>
          <p:cNvSpPr txBox="1">
            <a:spLocks/>
          </p:cNvSpPr>
          <p:nvPr/>
        </p:nvSpPr>
        <p:spPr>
          <a:xfrm>
            <a:off x="1571604" y="1643050"/>
            <a:ext cx="7208358"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de-DE" sz="1600" noProof="0" dirty="0" smtClean="0"/>
              <a:t>Es geht um Anregung und anschließende Adaption mit </a:t>
            </a:r>
            <a:r>
              <a:rPr lang="de-DE" sz="1600" noProof="0" dirty="0" smtClean="0"/>
              <a:t>Berücksichtigung der </a:t>
            </a:r>
            <a:r>
              <a:rPr lang="de-DE" sz="1600" noProof="0" dirty="0" smtClean="0"/>
              <a:t>Interzellulären </a:t>
            </a:r>
            <a:r>
              <a:rPr lang="de-DE" sz="1600" noProof="0" dirty="0" err="1" smtClean="0"/>
              <a:t>Phosphorylationsreaktion</a:t>
            </a:r>
            <a:endParaRPr lang="de-DE" sz="1600" noProof="0"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de-DE" sz="1600" b="0" i="0" u="none" strike="noStrike" kern="1200" cap="none" spc="0" normalizeH="0" baseline="0" dirty="0" smtClean="0">
                <a:ln>
                  <a:noFill/>
                </a:ln>
                <a:solidFill>
                  <a:schemeClr val="tx1"/>
                </a:solidFill>
                <a:effectLst/>
                <a:uLnTx/>
                <a:uFillTx/>
                <a:latin typeface="+mn-lt"/>
                <a:ea typeface="+mn-ea"/>
                <a:cs typeface="+mn-cs"/>
              </a:rPr>
              <a:t>Das</a:t>
            </a:r>
            <a:r>
              <a:rPr kumimoji="0" lang="de-DE" sz="1600" b="0" i="0" u="none" strike="noStrike" kern="1200" cap="none" spc="0" normalizeH="0" dirty="0" smtClean="0">
                <a:ln>
                  <a:noFill/>
                </a:ln>
                <a:solidFill>
                  <a:schemeClr val="tx1"/>
                </a:solidFill>
                <a:effectLst/>
                <a:uLnTx/>
                <a:uFillTx/>
                <a:latin typeface="+mn-lt"/>
                <a:ea typeface="+mn-ea"/>
                <a:cs typeface="+mn-cs"/>
              </a:rPr>
              <a:t> Signal wird durch die Zelle geleitet, indem CheA am Rezeptor autophosphoriliert. Ligandenbindung und Methylierung mindern diesen Prozess.</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de-DE" sz="1600" baseline="0" noProof="0" dirty="0" smtClean="0"/>
              <a:t>Wir</a:t>
            </a:r>
            <a:r>
              <a:rPr lang="de-DE" sz="1600" noProof="0" dirty="0" smtClean="0"/>
              <a:t> nehmen an, dass ein Rezeptor 4 Methylierungsstadien hat, wovon wir allerdings nur 3 behandeln</a:t>
            </a:r>
            <a:endParaRPr kumimoji="0" lang="de-DE"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hteck 7"/>
          <p:cNvSpPr/>
          <p:nvPr/>
        </p:nvSpPr>
        <p:spPr>
          <a:xfrm>
            <a:off x="6072198" y="3643314"/>
            <a:ext cx="2928990" cy="3339376"/>
          </a:xfrm>
          <a:prstGeom prst="rect">
            <a:avLst/>
          </a:prstGeom>
        </p:spPr>
        <p:txBody>
          <a:bodyPr wrap="square">
            <a:spAutoFit/>
          </a:bodyPr>
          <a:lstStyle/>
          <a:p>
            <a:pPr marL="365760" indent="-283464">
              <a:spcBef>
                <a:spcPts val="600"/>
              </a:spcBef>
              <a:buClr>
                <a:schemeClr val="accent1"/>
              </a:buClr>
              <a:buSzPct val="80000"/>
            </a:pPr>
            <a:r>
              <a:rPr lang="de-DE" sz="1400" dirty="0" smtClean="0"/>
              <a:t>Ti: Konzentration des i-fach methylierten Rezeptor-CheA Komplex (Komplex, weil CheA wird bei Rezeptoraktivität </a:t>
            </a:r>
            <a:r>
              <a:rPr lang="de-DE" sz="1400" dirty="0" smtClean="0"/>
              <a:t>phosphoryliert)</a:t>
            </a:r>
            <a:endParaRPr lang="de-DE" sz="1400" dirty="0" smtClean="0"/>
          </a:p>
          <a:p>
            <a:pPr marL="365760" indent="-283464">
              <a:spcBef>
                <a:spcPts val="600"/>
              </a:spcBef>
              <a:buClr>
                <a:schemeClr val="accent1"/>
              </a:buClr>
              <a:buSzPct val="80000"/>
            </a:pPr>
            <a:r>
              <a:rPr lang="de-DE" sz="1400" dirty="0" smtClean="0"/>
              <a:t>LTi: i-fach methylierte bereits durch Lockstoff aktive Rezeptor (also </a:t>
            </a:r>
            <a:r>
              <a:rPr lang="de-DE" sz="1400" dirty="0" smtClean="0"/>
              <a:t>ligandengebunden</a:t>
            </a:r>
            <a:r>
              <a:rPr lang="de-DE" sz="1400" dirty="0" smtClean="0"/>
              <a:t>)</a:t>
            </a:r>
          </a:p>
          <a:p>
            <a:pPr marL="365760" indent="-283464">
              <a:spcBef>
                <a:spcPts val="600"/>
              </a:spcBef>
              <a:buClr>
                <a:schemeClr val="accent1"/>
              </a:buClr>
              <a:buSzPct val="80000"/>
            </a:pPr>
            <a:r>
              <a:rPr lang="de-DE" sz="1400" dirty="0" smtClean="0"/>
              <a:t>Tip: i-fach </a:t>
            </a:r>
            <a:r>
              <a:rPr lang="de-DE" sz="1400" dirty="0" smtClean="0"/>
              <a:t>methylierter, phosphorylierter </a:t>
            </a:r>
            <a:r>
              <a:rPr lang="de-DE" sz="1400" dirty="0" smtClean="0"/>
              <a:t>Rezeptor</a:t>
            </a:r>
          </a:p>
          <a:p>
            <a:pPr marL="365760" indent="-283464">
              <a:spcBef>
                <a:spcPts val="600"/>
              </a:spcBef>
              <a:buClr>
                <a:schemeClr val="accent1"/>
              </a:buClr>
              <a:buSzPct val="80000"/>
            </a:pPr>
            <a:r>
              <a:rPr lang="de-DE" sz="1400" dirty="0" smtClean="0"/>
              <a:t>LTip: i-fach methylierte bereits durch Lockstoff aktive phosphorilierte Rezeptor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p:cNvGraphicFramePr>
            <a:graphicFrameLocks noChangeAspect="1"/>
          </p:cNvGraphicFramePr>
          <p:nvPr/>
        </p:nvGraphicFramePr>
        <p:xfrm>
          <a:off x="7000892" y="142852"/>
          <a:ext cx="1928826" cy="3787513"/>
        </p:xfrm>
        <a:graphic>
          <a:graphicData uri="http://schemas.openxmlformats.org/presentationml/2006/ole">
            <p:oleObj spid="_x0000_s88066" name="Formel" r:id="rId3" imgW="1396800" imgH="2743200" progId="Equation.3">
              <p:embed/>
            </p:oleObj>
          </a:graphicData>
        </a:graphic>
      </p:graphicFrame>
      <p:sp>
        <p:nvSpPr>
          <p:cNvPr id="9" name="Rechteck 8"/>
          <p:cNvSpPr/>
          <p:nvPr/>
        </p:nvSpPr>
        <p:spPr>
          <a:xfrm>
            <a:off x="4857752" y="214290"/>
            <a:ext cx="2044149" cy="3385542"/>
          </a:xfrm>
          <a:prstGeom prst="rect">
            <a:avLst/>
          </a:prstGeom>
        </p:spPr>
        <p:txBody>
          <a:bodyPr wrap="square">
            <a:spAutoFit/>
          </a:bodyPr>
          <a:lstStyle/>
          <a:p>
            <a:pPr algn="r"/>
            <a:r>
              <a:rPr lang="de-DE" dirty="0" smtClean="0"/>
              <a:t>Methylation</a:t>
            </a:r>
          </a:p>
          <a:p>
            <a:pPr algn="r"/>
            <a:endParaRPr lang="de-DE" sz="1600" dirty="0" smtClean="0"/>
          </a:p>
          <a:p>
            <a:pPr algn="r"/>
            <a:r>
              <a:rPr lang="de-DE" dirty="0" smtClean="0"/>
              <a:t>Demethylation</a:t>
            </a:r>
          </a:p>
          <a:p>
            <a:pPr algn="r"/>
            <a:endParaRPr lang="de-DE" sz="1400" dirty="0" smtClean="0"/>
          </a:p>
          <a:p>
            <a:pPr algn="r"/>
            <a:r>
              <a:rPr lang="de-DE" dirty="0" smtClean="0"/>
              <a:t>Ligandenbindung</a:t>
            </a:r>
          </a:p>
          <a:p>
            <a:pPr algn="r"/>
            <a:endParaRPr lang="de-DE" sz="1400" dirty="0" smtClean="0"/>
          </a:p>
          <a:p>
            <a:pPr algn="r"/>
            <a:r>
              <a:rPr lang="de-DE" dirty="0" smtClean="0"/>
              <a:t>Autophosphoril.</a:t>
            </a:r>
          </a:p>
          <a:p>
            <a:pPr algn="r"/>
            <a:endParaRPr lang="de-DE" sz="1000" dirty="0" smtClean="0"/>
          </a:p>
          <a:p>
            <a:pPr algn="r"/>
            <a:r>
              <a:rPr lang="de-DE" dirty="0" smtClean="0"/>
              <a:t>Phosphotransfer</a:t>
            </a:r>
          </a:p>
          <a:p>
            <a:pPr algn="r"/>
            <a:endParaRPr lang="de-DE" dirty="0" smtClean="0"/>
          </a:p>
          <a:p>
            <a:pPr algn="r"/>
            <a:endParaRPr lang="de-DE" dirty="0" smtClean="0"/>
          </a:p>
          <a:p>
            <a:pPr algn="r"/>
            <a:endParaRPr lang="de-DE" sz="1000" dirty="0" smtClean="0"/>
          </a:p>
          <a:p>
            <a:pPr algn="r"/>
            <a:r>
              <a:rPr lang="de-DE" dirty="0" smtClean="0"/>
              <a:t>Dephosphorilation</a:t>
            </a:r>
            <a:endParaRPr lang="de-DE" dirty="0"/>
          </a:p>
        </p:txBody>
      </p:sp>
      <p:graphicFrame>
        <p:nvGraphicFramePr>
          <p:cNvPr id="11" name="Objekt 10"/>
          <p:cNvGraphicFramePr>
            <a:graphicFrameLocks noChangeAspect="1"/>
          </p:cNvGraphicFramePr>
          <p:nvPr/>
        </p:nvGraphicFramePr>
        <p:xfrm>
          <a:off x="1142976" y="4000504"/>
          <a:ext cx="7847674" cy="642942"/>
        </p:xfrm>
        <a:graphic>
          <a:graphicData uri="http://schemas.openxmlformats.org/presentationml/2006/ole">
            <p:oleObj spid="_x0000_s88068" name="Formel" r:id="rId4" imgW="5270400" imgH="431640" progId="Equation.3">
              <p:embed/>
            </p:oleObj>
          </a:graphicData>
        </a:graphic>
      </p:graphicFrame>
      <p:sp>
        <p:nvSpPr>
          <p:cNvPr id="12" name="Rechteck 11"/>
          <p:cNvSpPr/>
          <p:nvPr/>
        </p:nvSpPr>
        <p:spPr>
          <a:xfrm>
            <a:off x="1214414" y="214290"/>
            <a:ext cx="2685351" cy="1754326"/>
          </a:xfrm>
          <a:prstGeom prst="rect">
            <a:avLst/>
          </a:prstGeom>
        </p:spPr>
        <p:txBody>
          <a:bodyPr wrap="none">
            <a:spAutoFit/>
          </a:bodyPr>
          <a:lstStyle/>
          <a:p>
            <a:r>
              <a:rPr lang="de-DE" dirty="0" smtClean="0"/>
              <a:t>Die Konstanten werden </a:t>
            </a:r>
          </a:p>
          <a:p>
            <a:r>
              <a:rPr lang="de-DE" dirty="0" smtClean="0"/>
              <a:t>experimentell bestimmt</a:t>
            </a:r>
          </a:p>
          <a:p>
            <a:endParaRPr lang="de-DE" dirty="0" smtClean="0"/>
          </a:p>
          <a:p>
            <a:endParaRPr lang="de-DE" dirty="0" smtClean="0"/>
          </a:p>
          <a:p>
            <a:r>
              <a:rPr lang="de-DE" dirty="0" smtClean="0"/>
              <a:t>Wir bekommen nun folg.</a:t>
            </a:r>
          </a:p>
          <a:p>
            <a:r>
              <a:rPr lang="de-DE" dirty="0" smtClean="0"/>
              <a:t>DGL:</a:t>
            </a:r>
            <a:endParaRPr lang="de-DE" dirty="0"/>
          </a:p>
        </p:txBody>
      </p:sp>
      <p:graphicFrame>
        <p:nvGraphicFramePr>
          <p:cNvPr id="13" name="Objekt 12"/>
          <p:cNvGraphicFramePr>
            <a:graphicFrameLocks noChangeAspect="1"/>
          </p:cNvGraphicFramePr>
          <p:nvPr/>
        </p:nvGraphicFramePr>
        <p:xfrm>
          <a:off x="1142976" y="2643182"/>
          <a:ext cx="2389926" cy="1143008"/>
        </p:xfrm>
        <a:graphic>
          <a:graphicData uri="http://schemas.openxmlformats.org/presentationml/2006/ole">
            <p:oleObj spid="_x0000_s88069" name="Formel" r:id="rId5" imgW="1752480" imgH="838080" progId="Equation.3">
              <p:embed/>
            </p:oleObj>
          </a:graphicData>
        </a:graphic>
      </p:graphicFrame>
      <p:sp>
        <p:nvSpPr>
          <p:cNvPr id="14" name="Rechteck 13"/>
          <p:cNvSpPr/>
          <p:nvPr/>
        </p:nvSpPr>
        <p:spPr>
          <a:xfrm>
            <a:off x="1071538" y="5842337"/>
            <a:ext cx="2928958" cy="1015663"/>
          </a:xfrm>
          <a:prstGeom prst="rect">
            <a:avLst/>
          </a:prstGeom>
        </p:spPr>
        <p:txBody>
          <a:bodyPr wrap="square">
            <a:spAutoFit/>
          </a:bodyPr>
          <a:lstStyle/>
          <a:p>
            <a:r>
              <a:rPr lang="de-DE" sz="1200" dirty="0" smtClean="0"/>
              <a:t>Y</a:t>
            </a:r>
            <a:r>
              <a:rPr lang="de-DE" sz="1200" baseline="-25000" dirty="0" smtClean="0"/>
              <a:t>0</a:t>
            </a:r>
            <a:r>
              <a:rPr lang="de-DE" sz="1200" dirty="0" smtClean="0"/>
              <a:t>: Konzentration von CheY</a:t>
            </a:r>
          </a:p>
          <a:p>
            <a:r>
              <a:rPr lang="de-DE" sz="1200" dirty="0" smtClean="0"/>
              <a:t>Y</a:t>
            </a:r>
            <a:r>
              <a:rPr lang="de-DE" sz="1200" baseline="-25000" dirty="0" smtClean="0"/>
              <a:t>p</a:t>
            </a:r>
            <a:r>
              <a:rPr lang="de-DE" sz="1200" dirty="0" smtClean="0"/>
              <a:t>: Konzentration von CheY</a:t>
            </a:r>
            <a:r>
              <a:rPr lang="de-DE" sz="1200" baseline="-25000" dirty="0" smtClean="0"/>
              <a:t>p</a:t>
            </a:r>
            <a:endParaRPr lang="de-DE" sz="1200" dirty="0" smtClean="0"/>
          </a:p>
          <a:p>
            <a:r>
              <a:rPr lang="de-DE" sz="1200" dirty="0" smtClean="0"/>
              <a:t>B</a:t>
            </a:r>
            <a:r>
              <a:rPr lang="de-DE" sz="1200" baseline="-25000" dirty="0" smtClean="0"/>
              <a:t>0</a:t>
            </a:r>
            <a:r>
              <a:rPr lang="de-DE" sz="1200" dirty="0" smtClean="0"/>
              <a:t>: Konzentration von CheB</a:t>
            </a:r>
          </a:p>
          <a:p>
            <a:r>
              <a:rPr lang="de-DE" sz="1200" dirty="0" smtClean="0"/>
              <a:t>B</a:t>
            </a:r>
            <a:r>
              <a:rPr lang="de-DE" sz="1200" baseline="-25000" dirty="0" smtClean="0"/>
              <a:t>p</a:t>
            </a:r>
            <a:r>
              <a:rPr lang="de-DE" sz="1200" dirty="0" smtClean="0"/>
              <a:t>: Konzentration von CheB</a:t>
            </a:r>
            <a:r>
              <a:rPr lang="de-DE" sz="1200" baseline="-25000" dirty="0" smtClean="0"/>
              <a:t>p</a:t>
            </a:r>
            <a:endParaRPr lang="de-DE" sz="1200" dirty="0" smtClean="0"/>
          </a:p>
          <a:p>
            <a:r>
              <a:rPr lang="de-DE" sz="1200" dirty="0" smtClean="0"/>
              <a:t>Z: Konzentration von CheZ</a:t>
            </a:r>
          </a:p>
        </p:txBody>
      </p:sp>
      <p:graphicFrame>
        <p:nvGraphicFramePr>
          <p:cNvPr id="15" name="Objekt 14"/>
          <p:cNvGraphicFramePr>
            <a:graphicFrameLocks noChangeAspect="1"/>
          </p:cNvGraphicFramePr>
          <p:nvPr/>
        </p:nvGraphicFramePr>
        <p:xfrm>
          <a:off x="4286248" y="6215082"/>
          <a:ext cx="4286280" cy="428628"/>
        </p:xfrm>
        <a:graphic>
          <a:graphicData uri="http://schemas.openxmlformats.org/presentationml/2006/ole">
            <p:oleObj spid="_x0000_s88070" name="Formel" r:id="rId6" imgW="2412720" imgH="241200" progId="Equation.3">
              <p:embed/>
            </p:oleObj>
          </a:graphicData>
        </a:graphic>
      </p:graphicFrame>
      <p:graphicFrame>
        <p:nvGraphicFramePr>
          <p:cNvPr id="16" name="Objekt 15"/>
          <p:cNvGraphicFramePr>
            <a:graphicFrameLocks noChangeAspect="1"/>
          </p:cNvGraphicFramePr>
          <p:nvPr/>
        </p:nvGraphicFramePr>
        <p:xfrm>
          <a:off x="1142976" y="4714883"/>
          <a:ext cx="357190" cy="879237"/>
        </p:xfrm>
        <a:graphic>
          <a:graphicData uri="http://schemas.openxmlformats.org/presentationml/2006/ole">
            <p:oleObj spid="_x0000_s88071" name="Formel" r:id="rId7" imgW="330120" imgH="812520" progId="Equation.3">
              <p:embed/>
            </p:oleObj>
          </a:graphicData>
        </a:graphic>
      </p:graphicFrame>
      <p:sp>
        <p:nvSpPr>
          <p:cNvPr id="17" name="Rechteck 16"/>
          <p:cNvSpPr/>
          <p:nvPr/>
        </p:nvSpPr>
        <p:spPr>
          <a:xfrm>
            <a:off x="1643042" y="5000636"/>
            <a:ext cx="877163" cy="369332"/>
          </a:xfrm>
          <a:prstGeom prst="rect">
            <a:avLst/>
          </a:prstGeom>
        </p:spPr>
        <p:txBody>
          <a:bodyPr wrap="none">
            <a:spAutoFit/>
          </a:bodyPr>
          <a:lstStyle/>
          <a:p>
            <a:r>
              <a:rPr lang="de-DE" dirty="0" smtClean="0"/>
              <a:t>analog</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descr="Spiro2.png"/>
          <p:cNvPicPr>
            <a:picLocks noGrp="1" noChangeAspect="1"/>
          </p:cNvPicPr>
          <p:nvPr>
            <p:ph idx="4294967295"/>
          </p:nvPr>
        </p:nvPicPr>
        <p:blipFill>
          <a:blip r:embed="rId2" cstate="print"/>
          <a:stretch>
            <a:fillRect/>
          </a:stretch>
        </p:blipFill>
        <p:spPr>
          <a:xfrm>
            <a:off x="3838070" y="3571877"/>
            <a:ext cx="5305930" cy="3286124"/>
          </a:xfrm>
        </p:spPr>
      </p:pic>
      <p:sp>
        <p:nvSpPr>
          <p:cNvPr id="5" name="Inhaltsplatzhalter 2"/>
          <p:cNvSpPr txBox="1">
            <a:spLocks/>
          </p:cNvSpPr>
          <p:nvPr/>
        </p:nvSpPr>
        <p:spPr>
          <a:xfrm>
            <a:off x="1071538" y="142852"/>
            <a:ext cx="7786742" cy="48006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de-DE" sz="1600" b="0" i="0" u="none" strike="noStrike" kern="1200" cap="none" spc="0" normalizeH="0" baseline="0" noProof="0" dirty="0" smtClean="0">
                <a:ln>
                  <a:noFill/>
                </a:ln>
                <a:solidFill>
                  <a:schemeClr val="tx1"/>
                </a:solidFill>
                <a:effectLst/>
                <a:uLnTx/>
                <a:uFillTx/>
                <a:latin typeface="+mn-lt"/>
                <a:ea typeface="+mn-ea"/>
                <a:cs typeface="+mn-cs"/>
              </a:rPr>
              <a:t>Beispielreaktion:</a:t>
            </a:r>
            <a:r>
              <a:rPr kumimoji="0" lang="de-DE" sz="1600" b="0" i="0" u="none" strike="noStrike" kern="1200" cap="none" spc="0" normalizeH="0" noProof="0" dirty="0" smtClean="0">
                <a:ln>
                  <a:noFill/>
                </a:ln>
                <a:solidFill>
                  <a:schemeClr val="tx1"/>
                </a:solidFill>
                <a:effectLst/>
                <a:uLnTx/>
                <a:uFillTx/>
                <a:latin typeface="+mn-lt"/>
                <a:ea typeface="+mn-ea"/>
                <a:cs typeface="+mn-cs"/>
              </a:rPr>
              <a:t> Lockstoff</a:t>
            </a:r>
          </a:p>
          <a:p>
            <a:pPr marL="425196" marR="0" lvl="0" indent="-342900" algn="l" defTabSz="914400" rtl="0" eaLnBrk="1" fontAlgn="auto" latinLnBrk="0" hangingPunct="1">
              <a:lnSpc>
                <a:spcPct val="100000"/>
              </a:lnSpc>
              <a:spcBef>
                <a:spcPts val="600"/>
              </a:spcBef>
              <a:spcAft>
                <a:spcPts val="0"/>
              </a:spcAft>
              <a:buClr>
                <a:schemeClr val="accent1"/>
              </a:buClr>
              <a:buSzPct val="80000"/>
              <a:buAutoNum type="arabicPeriod"/>
              <a:tabLst/>
              <a:defRPr/>
            </a:pPr>
            <a:r>
              <a:rPr lang="de-DE" sz="1600" baseline="0" dirty="0" smtClean="0"/>
              <a:t>Die</a:t>
            </a:r>
            <a:r>
              <a:rPr lang="de-DE" sz="1600" dirty="0" smtClean="0"/>
              <a:t> Rezeptoren gehen in den ligandengebundenen Zustand über</a:t>
            </a:r>
          </a:p>
          <a:p>
            <a:pPr marL="425196" marR="0" lvl="0" indent="-342900" algn="l" defTabSz="914400" rtl="0" eaLnBrk="1" fontAlgn="auto" latinLnBrk="0" hangingPunct="1">
              <a:lnSpc>
                <a:spcPct val="100000"/>
              </a:lnSpc>
              <a:spcBef>
                <a:spcPts val="600"/>
              </a:spcBef>
              <a:spcAft>
                <a:spcPts val="0"/>
              </a:spcAft>
              <a:buClr>
                <a:schemeClr val="accent1"/>
              </a:buClr>
              <a:buSzPct val="80000"/>
              <a:buAutoNum type="arabicPeriod"/>
              <a:tabLst/>
              <a:defRPr/>
            </a:pPr>
            <a:r>
              <a:rPr lang="de-DE" sz="1600" dirty="0" smtClean="0"/>
              <a:t> Im Ligandengebundenen Zustand ist die Autophosphorilationsrate von CheA geringer, die führt zu einer Reduktion von CheYp</a:t>
            </a:r>
          </a:p>
          <a:p>
            <a:pPr marL="425196" marR="0" lvl="0" indent="-342900" algn="l" defTabSz="914400" rtl="0" eaLnBrk="1" fontAlgn="auto" latinLnBrk="0" hangingPunct="1">
              <a:lnSpc>
                <a:spcPct val="100000"/>
              </a:lnSpc>
              <a:spcBef>
                <a:spcPts val="600"/>
              </a:spcBef>
              <a:spcAft>
                <a:spcPts val="0"/>
              </a:spcAft>
              <a:buClr>
                <a:schemeClr val="accent1"/>
              </a:buClr>
              <a:buSzPct val="80000"/>
              <a:buAutoNum type="arabicPeriod"/>
              <a:tabLst/>
              <a:defRPr/>
            </a:pPr>
            <a:r>
              <a:rPr kumimoji="0" lang="de-DE" sz="1600" b="0" i="0" u="none" strike="noStrike" kern="1200" cap="none" spc="0" normalizeH="0" baseline="0" noProof="0" dirty="0" smtClean="0">
                <a:ln>
                  <a:noFill/>
                </a:ln>
                <a:solidFill>
                  <a:schemeClr val="tx1"/>
                </a:solidFill>
                <a:effectLst/>
                <a:uLnTx/>
                <a:uFillTx/>
                <a:latin typeface="+mn-lt"/>
                <a:ea typeface="+mn-ea"/>
                <a:cs typeface="+mn-cs"/>
              </a:rPr>
              <a:t>Das</a:t>
            </a:r>
            <a:r>
              <a:rPr kumimoji="0" lang="de-DE" sz="1600" b="0" i="0" u="none" strike="noStrike" kern="1200" cap="none" spc="0" normalizeH="0" noProof="0" dirty="0" smtClean="0">
                <a:ln>
                  <a:noFill/>
                </a:ln>
                <a:solidFill>
                  <a:schemeClr val="tx1"/>
                </a:solidFill>
                <a:effectLst/>
                <a:uLnTx/>
                <a:uFillTx/>
                <a:latin typeface="+mn-lt"/>
                <a:ea typeface="+mn-ea"/>
                <a:cs typeface="+mn-cs"/>
              </a:rPr>
              <a:t> führt zu einer gesteuerten Bewegung  als Antwort des Systems</a:t>
            </a:r>
          </a:p>
          <a:p>
            <a:pPr marL="425196" marR="0" lvl="0" indent="-342900" algn="l" defTabSz="914400" rtl="0" eaLnBrk="1" fontAlgn="auto" latinLnBrk="0" hangingPunct="1">
              <a:lnSpc>
                <a:spcPct val="100000"/>
              </a:lnSpc>
              <a:spcBef>
                <a:spcPts val="600"/>
              </a:spcBef>
              <a:spcAft>
                <a:spcPts val="0"/>
              </a:spcAft>
              <a:buClr>
                <a:schemeClr val="accent1"/>
              </a:buClr>
              <a:buSzPct val="80000"/>
              <a:buAutoNum type="arabicPeriod"/>
              <a:tabLst/>
              <a:defRPr/>
            </a:pPr>
            <a:r>
              <a:rPr lang="de-DE" sz="1600" dirty="0" smtClean="0"/>
              <a:t>Als nächstes beginnt Methylierung, wobei ligandengebundene Rezeptoren eher methyliert werden</a:t>
            </a:r>
          </a:p>
          <a:p>
            <a:pPr marL="425196" lvl="0" indent="-342900">
              <a:spcBef>
                <a:spcPts val="600"/>
              </a:spcBef>
              <a:buClr>
                <a:schemeClr val="accent1"/>
              </a:buClr>
              <a:buSzPct val="80000"/>
              <a:buAutoNum type="arabicPeriod"/>
              <a:defRPr/>
            </a:pPr>
            <a:r>
              <a:rPr lang="de-DE" sz="1600" dirty="0" smtClean="0"/>
              <a:t>Die Reduktion von CheAp führt auch zur Reduktion von CheBp und damit zu einer geringeren Demethylierung</a:t>
            </a:r>
            <a:endParaRPr kumimoji="0" lang="de-DE" sz="1600" b="0" i="0" u="none" strike="noStrike" kern="1200" cap="none" spc="0" normalizeH="0" noProof="0" dirty="0" smtClean="0">
              <a:ln>
                <a:noFill/>
              </a:ln>
              <a:solidFill>
                <a:schemeClr val="tx1"/>
              </a:solidFill>
              <a:effectLst/>
              <a:uLnTx/>
              <a:uFillTx/>
              <a:latin typeface="+mn-lt"/>
              <a:ea typeface="+mn-ea"/>
              <a:cs typeface="+mn-cs"/>
            </a:endParaRPr>
          </a:p>
          <a:p>
            <a:pPr marL="425196" marR="0" lvl="0" indent="-342900" algn="l" defTabSz="914400" rtl="0" eaLnBrk="1" fontAlgn="auto" latinLnBrk="0" hangingPunct="1">
              <a:lnSpc>
                <a:spcPct val="100000"/>
              </a:lnSpc>
              <a:spcBef>
                <a:spcPts val="600"/>
              </a:spcBef>
              <a:spcAft>
                <a:spcPts val="0"/>
              </a:spcAft>
              <a:buClr>
                <a:schemeClr val="accent1"/>
              </a:buClr>
              <a:buSzPct val="80000"/>
              <a:buAutoNum type="arabicPeriod"/>
              <a:tabLst/>
              <a:defRPr/>
            </a:pPr>
            <a:r>
              <a:rPr kumimoji="0" lang="de-DE" sz="1600" b="0" i="0" u="none" strike="noStrike" kern="1200" cap="none" spc="0" normalizeH="0" baseline="0" noProof="0" dirty="0" smtClean="0">
                <a:ln>
                  <a:noFill/>
                </a:ln>
                <a:solidFill>
                  <a:schemeClr val="tx1"/>
                </a:solidFill>
                <a:effectLst/>
                <a:uLnTx/>
                <a:uFillTx/>
                <a:latin typeface="+mn-lt"/>
                <a:ea typeface="+mn-ea"/>
                <a:cs typeface="+mn-cs"/>
              </a:rPr>
              <a:t>Also steigt der Grad</a:t>
            </a:r>
            <a:r>
              <a:rPr kumimoji="0" lang="de-DE" sz="1600" b="0" i="0" u="none" strike="noStrike" kern="1200" cap="none" spc="0" normalizeH="0" noProof="0" dirty="0" smtClean="0">
                <a:ln>
                  <a:noFill/>
                </a:ln>
                <a:solidFill>
                  <a:schemeClr val="tx1"/>
                </a:solidFill>
                <a:effectLst/>
                <a:uLnTx/>
                <a:uFillTx/>
                <a:latin typeface="+mn-lt"/>
                <a:ea typeface="+mn-ea"/>
                <a:cs typeface="+mn-cs"/>
              </a:rPr>
              <a:t> an Methylierten Rezeptoren an</a:t>
            </a:r>
          </a:p>
          <a:p>
            <a:pPr marL="425196" marR="0" lvl="0" indent="-342900" algn="l" defTabSz="914400" rtl="0" eaLnBrk="1" fontAlgn="auto" latinLnBrk="0" hangingPunct="1">
              <a:lnSpc>
                <a:spcPct val="100000"/>
              </a:lnSpc>
              <a:spcBef>
                <a:spcPts val="600"/>
              </a:spcBef>
              <a:spcAft>
                <a:spcPts val="0"/>
              </a:spcAft>
              <a:buClr>
                <a:schemeClr val="accent1"/>
              </a:buClr>
              <a:buSzPct val="80000"/>
              <a:buAutoNum type="arabicPeriod"/>
              <a:tabLst/>
              <a:defRPr/>
            </a:pPr>
            <a:r>
              <a:rPr lang="de-DE" sz="1600" baseline="0" dirty="0" smtClean="0"/>
              <a:t>Die Autophosphorilationsrate von</a:t>
            </a:r>
            <a:r>
              <a:rPr lang="de-DE" sz="1600" dirty="0" smtClean="0"/>
              <a:t> CheA</a:t>
            </a:r>
            <a:r>
              <a:rPr lang="de-DE" sz="1600" baseline="0" dirty="0" smtClean="0"/>
              <a:t> ist an methylierten Rezeptoren</a:t>
            </a:r>
            <a:r>
              <a:rPr lang="de-DE" sz="1600" dirty="0" smtClean="0"/>
              <a:t> höher, wodurch wiederum taumeln beginnt</a:t>
            </a:r>
            <a:endParaRPr kumimoji="0" lang="de-DE"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piro3.png"/>
          <p:cNvPicPr>
            <a:picLocks noChangeAspect="1"/>
          </p:cNvPicPr>
          <p:nvPr/>
        </p:nvPicPr>
        <p:blipFill>
          <a:blip r:embed="rId2" cstate="print"/>
          <a:stretch>
            <a:fillRect/>
          </a:stretch>
        </p:blipFill>
        <p:spPr>
          <a:xfrm>
            <a:off x="3714744" y="1584502"/>
            <a:ext cx="5192377" cy="2260211"/>
          </a:xfrm>
          <a:prstGeom prst="rect">
            <a:avLst/>
          </a:prstGeom>
        </p:spPr>
      </p:pic>
      <p:sp>
        <p:nvSpPr>
          <p:cNvPr id="3" name="Rechteck 2"/>
          <p:cNvSpPr/>
          <p:nvPr/>
        </p:nvSpPr>
        <p:spPr>
          <a:xfrm>
            <a:off x="1214414" y="1357298"/>
            <a:ext cx="2357454" cy="2246769"/>
          </a:xfrm>
          <a:prstGeom prst="rect">
            <a:avLst/>
          </a:prstGeom>
        </p:spPr>
        <p:txBody>
          <a:bodyPr wrap="square">
            <a:spAutoFit/>
          </a:bodyPr>
          <a:lstStyle/>
          <a:p>
            <a:r>
              <a:rPr lang="de-DE" sz="1400" dirty="0" smtClean="0"/>
              <a:t>Figur A:</a:t>
            </a:r>
          </a:p>
          <a:p>
            <a:r>
              <a:rPr lang="de-DE" sz="1400" dirty="0" smtClean="0"/>
              <a:t>Langsame  </a:t>
            </a:r>
            <a:r>
              <a:rPr lang="de-DE" sz="1400" dirty="0" smtClean="0"/>
              <a:t>Konzen-trationsänderung</a:t>
            </a:r>
            <a:r>
              <a:rPr lang="de-DE" sz="1400" dirty="0" smtClean="0"/>
              <a:t> von 0 auf 0.16</a:t>
            </a:r>
            <a:r>
              <a:rPr lang="el-GR" sz="1400" dirty="0" smtClean="0">
                <a:latin typeface="Cambria Math"/>
                <a:ea typeface="Cambria Math"/>
              </a:rPr>
              <a:t>μ</a:t>
            </a:r>
            <a:r>
              <a:rPr lang="de-DE" sz="1400" dirty="0" smtClean="0">
                <a:latin typeface="Cambria Math"/>
                <a:ea typeface="Cambria Math"/>
              </a:rPr>
              <a:t>M</a:t>
            </a:r>
          </a:p>
          <a:p>
            <a:endParaRPr lang="de-DE" sz="1400" dirty="0" smtClean="0"/>
          </a:p>
          <a:p>
            <a:r>
              <a:rPr lang="de-DE" sz="1400" dirty="0" smtClean="0"/>
              <a:t>Figur B:</a:t>
            </a:r>
          </a:p>
          <a:p>
            <a:r>
              <a:rPr lang="de-DE" sz="1400" dirty="0" smtClean="0"/>
              <a:t>Plötzliche </a:t>
            </a:r>
            <a:r>
              <a:rPr lang="de-DE" sz="1400" dirty="0" smtClean="0"/>
              <a:t>Konzen</a:t>
            </a:r>
            <a:r>
              <a:rPr lang="de-DE" sz="1400" dirty="0" smtClean="0"/>
              <a:t>-</a:t>
            </a:r>
          </a:p>
          <a:p>
            <a:r>
              <a:rPr lang="de-DE" sz="1400" dirty="0" smtClean="0"/>
              <a:t>trationsänderung</a:t>
            </a:r>
            <a:r>
              <a:rPr lang="de-DE" sz="1400" dirty="0" smtClean="0"/>
              <a:t> von 0 auf 0.16</a:t>
            </a:r>
            <a:r>
              <a:rPr lang="el-GR" sz="1400" dirty="0" smtClean="0">
                <a:latin typeface="Cambria Math"/>
                <a:ea typeface="Cambria Math"/>
              </a:rPr>
              <a:t> μ</a:t>
            </a:r>
            <a:r>
              <a:rPr lang="de-DE" sz="1400" dirty="0" smtClean="0">
                <a:latin typeface="Cambria Math"/>
                <a:ea typeface="Cambria Math"/>
              </a:rPr>
              <a:t>M</a:t>
            </a:r>
            <a:endParaRPr lang="de-DE" sz="1400" dirty="0" smtClean="0"/>
          </a:p>
          <a:p>
            <a:endParaRPr lang="de-DE" sz="1400" dirty="0"/>
          </a:p>
        </p:txBody>
      </p:sp>
      <p:sp>
        <p:nvSpPr>
          <p:cNvPr id="4" name="Rechteck 3"/>
          <p:cNvSpPr/>
          <p:nvPr/>
        </p:nvSpPr>
        <p:spPr>
          <a:xfrm>
            <a:off x="4000496" y="4071942"/>
            <a:ext cx="5000660" cy="246221"/>
          </a:xfrm>
          <a:prstGeom prst="rect">
            <a:avLst/>
          </a:prstGeom>
        </p:spPr>
        <p:txBody>
          <a:bodyPr wrap="square">
            <a:spAutoFit/>
          </a:bodyPr>
          <a:lstStyle/>
          <a:p>
            <a:r>
              <a:rPr lang="de-DE" sz="1000" dirty="0" smtClean="0"/>
              <a:t>durchgezogene Linie: CheY Konzentration</a:t>
            </a:r>
            <a:endParaRPr lang="de-DE"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txBox="1">
            <a:spLocks/>
          </p:cNvSpPr>
          <p:nvPr/>
        </p:nvSpPr>
        <p:spPr>
          <a:xfrm>
            <a:off x="1428728" y="1000108"/>
            <a:ext cx="7498080" cy="5286412"/>
          </a:xfrm>
          <a:prstGeom prst="rect">
            <a:avLst/>
          </a:prstGeom>
        </p:spPr>
        <p:txBody>
          <a:bodyPr>
            <a:normAutofit fontScale="40000" lnSpcReduction="20000"/>
          </a:bodyPr>
          <a:lstStyle/>
          <a:p>
            <a:pPr marL="365760" lvl="0" indent="-283464">
              <a:spcBef>
                <a:spcPts val="600"/>
              </a:spcBef>
              <a:buClr>
                <a:schemeClr val="accent1"/>
              </a:buClr>
              <a:buSzPct val="80000"/>
            </a:pPr>
            <a:r>
              <a:rPr lang="de-DE" sz="3200" dirty="0" smtClean="0"/>
              <a:t>Auswertung des Experiments:</a:t>
            </a:r>
          </a:p>
          <a:p>
            <a:pPr marL="365760" lvl="0" indent="-283464">
              <a:spcBef>
                <a:spcPts val="600"/>
              </a:spcBef>
              <a:buClr>
                <a:schemeClr val="accent1"/>
              </a:buClr>
              <a:buSzPct val="80000"/>
            </a:pPr>
            <a:r>
              <a:rPr lang="de-DE" sz="3200" dirty="0" smtClean="0"/>
              <a:t>Die Rezeptorauslastung um hat sich (ob Stufenweise oder langsame Konzentrationsänderung) um 11% erhöht.</a:t>
            </a:r>
          </a:p>
          <a:p>
            <a:pPr marL="365760" lvl="0" indent="-283464">
              <a:spcBef>
                <a:spcPts val="600"/>
              </a:spcBef>
              <a:buClr>
                <a:schemeClr val="accent1"/>
              </a:buClr>
              <a:buSzPct val="80000"/>
            </a:pPr>
            <a:r>
              <a:rPr lang="de-DE" sz="3200" dirty="0" smtClean="0"/>
              <a:t>Im Modell ist diese äquivalent zur CheYp Konzentration und damit zur Bewegung des Bakteriums.</a:t>
            </a:r>
          </a:p>
          <a:p>
            <a:pPr marL="365760" lvl="0" indent="-283464">
              <a:spcBef>
                <a:spcPts val="600"/>
              </a:spcBef>
              <a:buClr>
                <a:schemeClr val="accent1"/>
              </a:buClr>
              <a:buSzPct val="80000"/>
            </a:pPr>
            <a:r>
              <a:rPr lang="de-DE" sz="3200" dirty="0" smtClean="0"/>
              <a:t>Experimentelle Studien haben jedoch gezeigt, dass bei 11% Konzentrationsänderung eine Bewegungsänderung von bis zu 30% statt findet. Das Verhältnis liegt also maximal bei 2.73. Als Ursache wird eine noch unbekannte Proteinreaktion genannt.</a:t>
            </a:r>
          </a:p>
          <a:p>
            <a:pPr marL="365760" lvl="0" indent="-283464">
              <a:spcBef>
                <a:spcPts val="600"/>
              </a:spcBef>
              <a:buClr>
                <a:schemeClr val="accent1"/>
              </a:buClr>
              <a:buSzPct val="80000"/>
            </a:pPr>
            <a:r>
              <a:rPr lang="de-DE" sz="3200" dirty="0" smtClean="0"/>
              <a:t>Der Zugewinn wurde von Spiro definiert als:</a:t>
            </a:r>
          </a:p>
          <a:p>
            <a:pPr marL="365760" lvl="0" indent="-283464">
              <a:spcBef>
                <a:spcPts val="600"/>
              </a:spcBef>
              <a:buClr>
                <a:schemeClr val="accent1"/>
              </a:buClr>
              <a:buSzPct val="80000"/>
            </a:pPr>
            <a:endParaRPr lang="de-DE" sz="3200" dirty="0" smtClean="0"/>
          </a:p>
          <a:p>
            <a:pPr marL="365760" lvl="0" indent="-283464">
              <a:spcBef>
                <a:spcPts val="600"/>
              </a:spcBef>
              <a:buClr>
                <a:schemeClr val="accent1"/>
              </a:buClr>
              <a:buSzPct val="80000"/>
            </a:pPr>
            <a:endParaRPr lang="de-DE" sz="3200" dirty="0" smtClean="0"/>
          </a:p>
          <a:p>
            <a:pPr marL="365760" lvl="0" indent="-283464">
              <a:spcBef>
                <a:spcPts val="600"/>
              </a:spcBef>
              <a:buClr>
                <a:schemeClr val="accent1"/>
              </a:buClr>
              <a:buSzPct val="80000"/>
            </a:pPr>
            <a:endParaRPr lang="de-DE" sz="3200" dirty="0" smtClean="0"/>
          </a:p>
          <a:p>
            <a:pPr marL="365760" lvl="0" indent="-283464">
              <a:spcBef>
                <a:spcPts val="600"/>
              </a:spcBef>
              <a:buClr>
                <a:schemeClr val="accent1"/>
              </a:buClr>
              <a:buSzPct val="80000"/>
            </a:pPr>
            <a:endParaRPr lang="de-DE" sz="3200" dirty="0" smtClean="0"/>
          </a:p>
          <a:p>
            <a:pPr marL="365760" lvl="0" indent="-283464">
              <a:spcBef>
                <a:spcPts val="600"/>
              </a:spcBef>
              <a:buClr>
                <a:schemeClr val="accent1"/>
              </a:buClr>
              <a:buSzPct val="80000"/>
            </a:pPr>
            <a:r>
              <a:rPr lang="de-DE" sz="3200" dirty="0" smtClean="0"/>
              <a:t>b: Biasveränderung; p: k</a:t>
            </a:r>
            <a:r>
              <a:rPr lang="de-DE" sz="3200" baseline="-25000" dirty="0" smtClean="0"/>
              <a:t>y</a:t>
            </a:r>
            <a:r>
              <a:rPr lang="de-DE" sz="3200" dirty="0" smtClean="0"/>
              <a:t>P</a:t>
            </a:r>
          </a:p>
          <a:p>
            <a:pPr marL="365760" lvl="0" indent="-283464">
              <a:spcBef>
                <a:spcPts val="600"/>
              </a:spcBef>
              <a:buClr>
                <a:schemeClr val="accent1"/>
              </a:buClr>
              <a:buSzPct val="80000"/>
            </a:pPr>
            <a:endParaRPr lang="de-DE" sz="3200" dirty="0" smtClean="0"/>
          </a:p>
          <a:p>
            <a:pPr marL="365760" lvl="0" indent="-283464">
              <a:spcBef>
                <a:spcPts val="600"/>
              </a:spcBef>
              <a:buClr>
                <a:schemeClr val="accent1"/>
              </a:buClr>
              <a:buSzPct val="80000"/>
            </a:pPr>
            <a:endParaRPr lang="de-DE" sz="3200" dirty="0" smtClean="0"/>
          </a:p>
          <a:p>
            <a:pPr marL="365760" lvl="0" indent="-283464">
              <a:spcBef>
                <a:spcPts val="600"/>
              </a:spcBef>
              <a:buClr>
                <a:schemeClr val="accent1"/>
              </a:buClr>
              <a:buSzPct val="80000"/>
            </a:pPr>
            <a:endParaRPr lang="de-DE" sz="3200" dirty="0" smtClean="0"/>
          </a:p>
          <a:p>
            <a:pPr marL="365760" lvl="0" indent="-283464">
              <a:spcBef>
                <a:spcPts val="600"/>
              </a:spcBef>
              <a:buClr>
                <a:schemeClr val="accent1"/>
              </a:buClr>
              <a:buSzPct val="80000"/>
            </a:pPr>
            <a:endParaRPr lang="de-DE" sz="3200" dirty="0" smtClean="0"/>
          </a:p>
          <a:p>
            <a:pPr marL="365760" lvl="0" indent="-283464">
              <a:spcBef>
                <a:spcPts val="600"/>
              </a:spcBef>
              <a:buClr>
                <a:schemeClr val="accent1"/>
              </a:buClr>
              <a:buSzPct val="80000"/>
            </a:pPr>
            <a:r>
              <a:rPr lang="de-DE" sz="3200" dirty="0" smtClean="0"/>
              <a:t>Anmerkungen</a:t>
            </a:r>
          </a:p>
          <a:p>
            <a:pPr marL="365760" lvl="0" indent="-283464">
              <a:spcBef>
                <a:spcPts val="600"/>
              </a:spcBef>
              <a:buClr>
                <a:schemeClr val="accent1"/>
              </a:buClr>
              <a:buSzPct val="80000"/>
              <a:buFont typeface="Wingdings 2"/>
              <a:buChar char=""/>
            </a:pPr>
            <a:r>
              <a:rPr lang="de-DE" sz="3200" dirty="0" smtClean="0"/>
              <a:t>Experimentelle Studien haben gezeigt: Modell hat immer noch nicht die Anforderungen erfüllt</a:t>
            </a:r>
          </a:p>
          <a:p>
            <a:pPr marL="365760" lvl="0" indent="-283464">
              <a:spcBef>
                <a:spcPts val="600"/>
              </a:spcBef>
              <a:buClr>
                <a:schemeClr val="accent1"/>
              </a:buClr>
              <a:buSzPct val="80000"/>
              <a:buFont typeface="Wingdings 2"/>
              <a:buChar char=""/>
            </a:pPr>
            <a:r>
              <a:rPr lang="de-DE" sz="3200" dirty="0" smtClean="0"/>
              <a:t>die Konzentrationen jeder Proteinart beeinflusst die anderen wiederum</a:t>
            </a:r>
          </a:p>
          <a:p>
            <a:pPr marL="365760" lvl="0" indent="-283464">
              <a:spcBef>
                <a:spcPts val="600"/>
              </a:spcBef>
              <a:buClr>
                <a:schemeClr val="accent1"/>
              </a:buClr>
              <a:buSzPct val="80000"/>
              <a:buFont typeface="Wingdings 2"/>
              <a:buChar char=""/>
            </a:pPr>
            <a:r>
              <a:rPr lang="de-DE" sz="3200" dirty="0" smtClean="0"/>
              <a:t>Anzahl jedes Proteins in jedem Bakterium unterschiedlich hoch. Z.B. ist die Standardabweichung in der Konzentration der Proteine bis zu 10%. </a:t>
            </a:r>
          </a:p>
          <a:p>
            <a:pPr marL="365760" indent="-283464">
              <a:spcBef>
                <a:spcPts val="600"/>
              </a:spcBef>
              <a:buClr>
                <a:schemeClr val="accent1"/>
              </a:buClr>
              <a:buSzPct val="80000"/>
              <a:buFont typeface="Wingdings 2"/>
              <a:buChar char=""/>
            </a:pPr>
            <a:r>
              <a:rPr lang="de-DE" sz="3200" dirty="0" smtClean="0"/>
              <a:t>Modellierung wiederum schwieriger.</a:t>
            </a:r>
          </a:p>
        </p:txBody>
      </p:sp>
      <p:graphicFrame>
        <p:nvGraphicFramePr>
          <p:cNvPr id="3" name="Objekt 2"/>
          <p:cNvGraphicFramePr>
            <a:graphicFrameLocks noChangeAspect="1"/>
          </p:cNvGraphicFramePr>
          <p:nvPr/>
        </p:nvGraphicFramePr>
        <p:xfrm>
          <a:off x="2214546" y="2857496"/>
          <a:ext cx="1324850" cy="642942"/>
        </p:xfrm>
        <a:graphic>
          <a:graphicData uri="http://schemas.openxmlformats.org/presentationml/2006/ole">
            <p:oleObj spid="_x0000_s77825" name="Formel" r:id="rId3" imgW="86328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5.4 Verbesserung durch Stochsim</a:t>
            </a:r>
            <a:endParaRPr lang="de-DE" dirty="0"/>
          </a:p>
        </p:txBody>
      </p:sp>
      <p:sp>
        <p:nvSpPr>
          <p:cNvPr id="3" name="Inhaltsplatzhalter 2"/>
          <p:cNvSpPr>
            <a:spLocks noGrp="1"/>
          </p:cNvSpPr>
          <p:nvPr>
            <p:ph idx="1"/>
          </p:nvPr>
        </p:nvSpPr>
        <p:spPr>
          <a:xfrm>
            <a:off x="1428728" y="1428736"/>
            <a:ext cx="7498080" cy="4800600"/>
          </a:xfrm>
        </p:spPr>
        <p:txBody>
          <a:bodyPr>
            <a:normAutofit fontScale="85000" lnSpcReduction="10000"/>
          </a:bodyPr>
          <a:lstStyle/>
          <a:p>
            <a:r>
              <a:rPr lang="de-DE" dirty="0" smtClean="0"/>
              <a:t>Protein-Protein-Reaktionen simulieren</a:t>
            </a:r>
          </a:p>
          <a:p>
            <a:r>
              <a:rPr lang="de-DE" dirty="0" smtClean="0"/>
              <a:t>Programm Stochsim wurde entwickelt </a:t>
            </a:r>
          </a:p>
          <a:p>
            <a:r>
              <a:rPr lang="de-DE" dirty="0" smtClean="0"/>
              <a:t>Ziel: Biologische Vorgänge in der Zelle simulieren</a:t>
            </a:r>
          </a:p>
          <a:p>
            <a:r>
              <a:rPr lang="de-DE" dirty="0" smtClean="0"/>
              <a:t>Vorgehen:</a:t>
            </a:r>
          </a:p>
          <a:p>
            <a:pPr>
              <a:buNone/>
            </a:pPr>
            <a:r>
              <a:rPr lang="de-DE" dirty="0" smtClean="0"/>
              <a:t>Suche zufällig 2 Proteine aus</a:t>
            </a:r>
          </a:p>
          <a:p>
            <a:pPr>
              <a:buNone/>
            </a:pPr>
            <a:r>
              <a:rPr lang="de-DE" dirty="0" smtClean="0"/>
              <a:t>Schaue in einer Datenbank nach der W´keit für eine Reaktion der beiden</a:t>
            </a:r>
          </a:p>
          <a:p>
            <a:pPr>
              <a:buNone/>
            </a:pPr>
            <a:r>
              <a:rPr lang="de-DE" dirty="0" smtClean="0"/>
              <a:t>Simuliere die Reaktion</a:t>
            </a:r>
          </a:p>
          <a:p>
            <a:r>
              <a:rPr lang="de-DE" dirty="0" smtClean="0"/>
              <a:t>Mit diesem Programm wurden dann </a:t>
            </a:r>
            <a:r>
              <a:rPr lang="de-DE" dirty="0" smtClean="0"/>
              <a:t>Phosphorylation </a:t>
            </a:r>
            <a:r>
              <a:rPr lang="de-DE" dirty="0" smtClean="0"/>
              <a:t>und Methylierung simuliert.</a:t>
            </a:r>
          </a:p>
          <a:p>
            <a:pPr>
              <a:buNone/>
            </a:pPr>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6. Sensitivität durch </a:t>
            </a:r>
            <a:r>
              <a:rPr lang="de-DE" dirty="0" smtClean="0"/>
              <a:t>Clusterbildung</a:t>
            </a:r>
            <a:endParaRPr lang="de-DE" dirty="0"/>
          </a:p>
        </p:txBody>
      </p:sp>
      <p:sp>
        <p:nvSpPr>
          <p:cNvPr id="5" name="Textplatzhalter 4"/>
          <p:cNvSpPr>
            <a:spLocks noGrp="1"/>
          </p:cNvSpPr>
          <p:nvPr>
            <p:ph type="body" idx="1"/>
          </p:nvPr>
        </p:nvSpPr>
        <p:spPr/>
        <p:txBody>
          <a:bodyPr/>
          <a:lstStyle/>
          <a:p>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1.2 Der Vortrag </a:t>
            </a:r>
            <a:endParaRPr lang="de-DE" dirty="0"/>
          </a:p>
        </p:txBody>
      </p:sp>
      <p:sp>
        <p:nvSpPr>
          <p:cNvPr id="3" name="Inhaltsplatzhalter 2"/>
          <p:cNvSpPr>
            <a:spLocks noGrp="1"/>
          </p:cNvSpPr>
          <p:nvPr>
            <p:ph idx="1"/>
          </p:nvPr>
        </p:nvSpPr>
        <p:spPr/>
        <p:txBody>
          <a:bodyPr>
            <a:normAutofit/>
          </a:bodyPr>
          <a:lstStyle/>
          <a:p>
            <a:r>
              <a:rPr lang="de-DE" sz="2400" dirty="0" smtClean="0"/>
              <a:t>Mathematische Modellierung der Chemotaxis.</a:t>
            </a:r>
          </a:p>
          <a:p>
            <a:r>
              <a:rPr lang="de-DE" sz="2400" dirty="0" smtClean="0"/>
              <a:t>Wir werden verschiedene Modelle kennen lernen und einige von Ihnen ausführlich besprechen.</a:t>
            </a:r>
          </a:p>
          <a:p>
            <a:r>
              <a:rPr lang="de-DE" sz="2400" dirty="0" smtClean="0"/>
              <a:t>Ziel: Durch Modellierung, Simulation und Abgleich mit experimentellen Daten die Vorgänge im Bakterium besser verstehen</a:t>
            </a:r>
          </a:p>
          <a:p>
            <a:r>
              <a:rPr lang="de-DE" sz="2400" dirty="0" smtClean="0"/>
              <a:t>Zeitraum ca. </a:t>
            </a:r>
            <a:r>
              <a:rPr lang="de-DE" sz="2400" dirty="0" smtClean="0"/>
              <a:t>35 </a:t>
            </a:r>
            <a:r>
              <a:rPr lang="de-DE" sz="2400" dirty="0" smtClean="0"/>
              <a:t>Jahre</a:t>
            </a:r>
          </a:p>
          <a:p>
            <a:r>
              <a:rPr lang="de-DE" sz="2400" dirty="0" smtClean="0"/>
              <a:t>Verschiedenste Erkenntnisse und Verfahren aus der Mathematik, Informatik, Chemie, Biologie und Physik fließen ein</a:t>
            </a:r>
          </a:p>
          <a:p>
            <a:endParaRPr lang="de-D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6.1 Einleitung</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Wir erinnern uns- ein Bakterium muss auch kleinste Änderungen in der Konzentration eines Lockstoffs bemerken können. Tatsächlich kann es bereits eine Konzentrationsänderung von 0.1% </a:t>
            </a:r>
            <a:r>
              <a:rPr lang="de-DE" dirty="0" smtClean="0"/>
              <a:t>feststellen</a:t>
            </a:r>
            <a:r>
              <a:rPr lang="de-DE" dirty="0" smtClean="0"/>
              <a:t>.</a:t>
            </a:r>
          </a:p>
          <a:p>
            <a:r>
              <a:rPr lang="de-DE" dirty="0" smtClean="0"/>
              <a:t>Sogenanntes „Rezeptorclustering“ wird als die Grund für diese Fähigkeit angenommen.</a:t>
            </a:r>
          </a:p>
          <a:p>
            <a:r>
              <a:rPr lang="de-DE" dirty="0" smtClean="0"/>
              <a:t>Mathematische Modelle haben die Plausibilität eines solchen Mechanismus bestätigt.</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6.2 Bray 1998</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Idee des „Rezeptorclustering“</a:t>
            </a:r>
          </a:p>
          <a:p>
            <a:r>
              <a:rPr lang="de-DE" dirty="0" smtClean="0"/>
              <a:t>Rezeptornetzwerk arbeitet nicht individuell, sondern als Einheit.</a:t>
            </a:r>
          </a:p>
          <a:p>
            <a:r>
              <a:rPr lang="de-DE" dirty="0" smtClean="0"/>
              <a:t>Inaktivierung eines einzelnen Rezeptors bringt eine ganze Reihe an benachbarten Rezeptoren auch dazu das gleiche zu tun</a:t>
            </a:r>
          </a:p>
          <a:p>
            <a:r>
              <a:rPr lang="de-DE" dirty="0" smtClean="0"/>
              <a:t>Damit besteht die Möglichkeit, dass die Inaktivierung eines einzelnen Rezeptors die Phosphorilationsreaktion zu den Flagella aufhalten könnte.</a:t>
            </a:r>
          </a:p>
          <a:p>
            <a:endParaRPr lang="de-DE"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a:xfrm>
            <a:off x="1500166" y="1428736"/>
            <a:ext cx="7498080" cy="4800600"/>
          </a:xfrm>
          <a:prstGeom prst="rect">
            <a:avLst/>
          </a:prstGeom>
        </p:spPr>
        <p:txBody>
          <a:bodyPr>
            <a:normAutofit fontScale="77500" lnSpcReduction="20000"/>
          </a:bodyPr>
          <a:lstStyle/>
          <a:p>
            <a:pPr marL="365760" indent="-283464" algn="just">
              <a:spcBef>
                <a:spcPts val="600"/>
              </a:spcBef>
              <a:buClr>
                <a:schemeClr val="accent1"/>
              </a:buClr>
              <a:buSzPct val="80000"/>
            </a:pPr>
            <a:r>
              <a:rPr lang="de-DE" sz="3200" dirty="0" smtClean="0"/>
              <a:t>Man hat daraufhin Experimente mit einem Gitter von 2000 Rezeptoren gemacht:</a:t>
            </a:r>
          </a:p>
          <a:p>
            <a:pPr marL="365760" indent="-283464" algn="just">
              <a:spcBef>
                <a:spcPts val="600"/>
              </a:spcBef>
              <a:buClr>
                <a:schemeClr val="accent1"/>
              </a:buClr>
              <a:buSzPct val="80000"/>
              <a:buFont typeface="Wingdings 2"/>
              <a:buChar char=""/>
            </a:pPr>
            <a:r>
              <a:rPr lang="de-DE" sz="3200" dirty="0" smtClean="0"/>
              <a:t>Die Fähigkeit des Netzwerks auf geminderte Lockstoffkonzentration zu reagieren hat sich verbessert, je mehr Nachbarn auch deaktiviert wurden.</a:t>
            </a:r>
          </a:p>
          <a:p>
            <a:pPr marL="365760" lvl="0" indent="-283464" algn="just">
              <a:spcBef>
                <a:spcPts val="600"/>
              </a:spcBef>
              <a:buClr>
                <a:schemeClr val="accent1"/>
              </a:buClr>
              <a:buSzPct val="80000"/>
              <a:buFont typeface="Wingdings 2"/>
              <a:buChar char=""/>
            </a:pPr>
            <a:r>
              <a:rPr lang="de-DE" sz="3200" dirty="0" smtClean="0"/>
              <a:t>Die Sensitivität ist durch diesen Prozess in niedrigen Konzentrationen ebenfalls gestiegen.</a:t>
            </a:r>
          </a:p>
          <a:p>
            <a:pPr marL="365760" lvl="0" indent="-283464" algn="just">
              <a:spcBef>
                <a:spcPts val="600"/>
              </a:spcBef>
              <a:buClr>
                <a:schemeClr val="accent1"/>
              </a:buClr>
              <a:buSzPct val="80000"/>
              <a:buFont typeface="Wingdings 2"/>
              <a:buChar char=""/>
            </a:pPr>
            <a:r>
              <a:rPr lang="de-DE" sz="3200" dirty="0" smtClean="0"/>
              <a:t>Die Spanne an Lockstoffkonzentrationen auf die das Bakterium reagieren kann ist gesunken.</a:t>
            </a:r>
          </a:p>
          <a:p>
            <a:pPr marL="365760" lvl="0" indent="-283464" algn="just">
              <a:spcBef>
                <a:spcPts val="600"/>
              </a:spcBef>
              <a:buClr>
                <a:schemeClr val="accent1"/>
              </a:buClr>
              <a:buSzPct val="80000"/>
              <a:buFont typeface="Wingdings 2"/>
              <a:buChar char=""/>
            </a:pPr>
            <a:r>
              <a:rPr lang="de-DE" sz="3200" dirty="0" smtClean="0"/>
              <a:t>Also: In niedrigen Konzentrationen wird das Clustering maximiert; in hohen Konzentrationen minimiert.</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Ising1.png"/>
          <p:cNvPicPr>
            <a:picLocks noChangeAspect="1"/>
          </p:cNvPicPr>
          <p:nvPr/>
        </p:nvPicPr>
        <p:blipFill>
          <a:blip r:embed="rId3" cstate="print"/>
          <a:stretch>
            <a:fillRect/>
          </a:stretch>
        </p:blipFill>
        <p:spPr>
          <a:xfrm>
            <a:off x="4929190" y="2357430"/>
            <a:ext cx="4324356" cy="2706360"/>
          </a:xfrm>
          <a:prstGeom prst="rect">
            <a:avLst/>
          </a:prstGeom>
        </p:spPr>
      </p:pic>
      <p:sp>
        <p:nvSpPr>
          <p:cNvPr id="3" name="Titel 2"/>
          <p:cNvSpPr>
            <a:spLocks noGrp="1"/>
          </p:cNvSpPr>
          <p:nvPr>
            <p:ph type="title"/>
          </p:nvPr>
        </p:nvSpPr>
        <p:spPr/>
        <p:txBody>
          <a:bodyPr/>
          <a:lstStyle/>
          <a:p>
            <a:r>
              <a:rPr lang="de-DE" dirty="0" smtClean="0"/>
              <a:t>6.3 Das Ising Modell</a:t>
            </a:r>
            <a:endParaRPr lang="de-DE" dirty="0"/>
          </a:p>
        </p:txBody>
      </p:sp>
      <p:sp>
        <p:nvSpPr>
          <p:cNvPr id="4" name="Inhaltsplatzhalter 3"/>
          <p:cNvSpPr>
            <a:spLocks noGrp="1"/>
          </p:cNvSpPr>
          <p:nvPr>
            <p:ph idx="1"/>
          </p:nvPr>
        </p:nvSpPr>
        <p:spPr>
          <a:xfrm>
            <a:off x="1285852" y="1285860"/>
            <a:ext cx="4071966" cy="5143536"/>
          </a:xfrm>
        </p:spPr>
        <p:txBody>
          <a:bodyPr>
            <a:normAutofit fontScale="55000" lnSpcReduction="20000"/>
          </a:bodyPr>
          <a:lstStyle/>
          <a:p>
            <a:pPr lvl="0"/>
            <a:r>
              <a:rPr lang="de-DE" dirty="0" smtClean="0"/>
              <a:t>Modell kommt aus der Physik und dafür gedacht, wie Elektronen auf ein Magnetfeld reagieren. </a:t>
            </a:r>
          </a:p>
          <a:p>
            <a:pPr lvl="0"/>
            <a:r>
              <a:rPr lang="de-DE" dirty="0" smtClean="0"/>
              <a:t>Je nachdem wie stark Partikel aneinander gebunden sind, desto mehr Nachbarn werden bei der Veränderung eines einzelnen Partikels auch Verändert</a:t>
            </a:r>
          </a:p>
          <a:p>
            <a:pPr lvl="0"/>
            <a:r>
              <a:rPr lang="de-DE" dirty="0" smtClean="0"/>
              <a:t>Ist auch geeignetes Modell für Rezeptorclustering. </a:t>
            </a:r>
          </a:p>
          <a:p>
            <a:pPr lvl="0">
              <a:buNone/>
            </a:pPr>
            <a:r>
              <a:rPr lang="de-DE" dirty="0" smtClean="0"/>
              <a:t>Rezeptoren sind in unserem Fall natürlich die Elektronen;</a:t>
            </a:r>
          </a:p>
          <a:p>
            <a:pPr lvl="0">
              <a:buNone/>
            </a:pPr>
            <a:r>
              <a:rPr lang="de-DE" dirty="0" smtClean="0"/>
              <a:t>Stärke des Magnetfeldes ist die Lockstoffkonzentration;</a:t>
            </a:r>
          </a:p>
          <a:p>
            <a:pPr lvl="0">
              <a:buNone/>
            </a:pPr>
            <a:r>
              <a:rPr lang="de-DE" dirty="0" smtClean="0"/>
              <a:t>die durchschnittliche Magnetisierung ist die Aktivität unseres Rezeptorsystems; </a:t>
            </a:r>
          </a:p>
          <a:p>
            <a:pPr lvl="0">
              <a:buNone/>
            </a:pPr>
            <a:r>
              <a:rPr lang="de-DE" dirty="0" smtClean="0"/>
              <a:t>Rezeptoren haben den Zustand</a:t>
            </a:r>
          </a:p>
        </p:txBody>
      </p:sp>
      <p:graphicFrame>
        <p:nvGraphicFramePr>
          <p:cNvPr id="6" name="Objekt 5"/>
          <p:cNvGraphicFramePr>
            <a:graphicFrameLocks noChangeAspect="1"/>
          </p:cNvGraphicFramePr>
          <p:nvPr/>
        </p:nvGraphicFramePr>
        <p:xfrm>
          <a:off x="4857752" y="5429264"/>
          <a:ext cx="381003" cy="285752"/>
        </p:xfrm>
        <a:graphic>
          <a:graphicData uri="http://schemas.openxmlformats.org/presentationml/2006/ole">
            <p:oleObj spid="_x0000_s31746" name="Formel" r:id="rId4" imgW="30456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071670" y="642918"/>
            <a:ext cx="4572000" cy="369332"/>
          </a:xfrm>
          <a:prstGeom prst="rect">
            <a:avLst/>
          </a:prstGeom>
        </p:spPr>
        <p:txBody>
          <a:bodyPr>
            <a:spAutoFit/>
          </a:bodyPr>
          <a:lstStyle/>
          <a:p>
            <a:pPr lvl="0"/>
            <a:r>
              <a:rPr lang="de-DE" dirty="0" smtClean="0"/>
              <a:t>Die Energie des Gitters: </a:t>
            </a:r>
            <a:endParaRPr lang="de-DE" dirty="0"/>
          </a:p>
        </p:txBody>
      </p:sp>
      <p:graphicFrame>
        <p:nvGraphicFramePr>
          <p:cNvPr id="5" name="Objekt 4"/>
          <p:cNvGraphicFramePr>
            <a:graphicFrameLocks noChangeAspect="1"/>
          </p:cNvGraphicFramePr>
          <p:nvPr/>
        </p:nvGraphicFramePr>
        <p:xfrm>
          <a:off x="2214546" y="1357298"/>
          <a:ext cx="3955284" cy="785818"/>
        </p:xfrm>
        <a:graphic>
          <a:graphicData uri="http://schemas.openxmlformats.org/presentationml/2006/ole">
            <p:oleObj spid="_x0000_s32770" name="Formel" r:id="rId3" imgW="1917360" imgH="380880" progId="Equation.3">
              <p:embed/>
            </p:oleObj>
          </a:graphicData>
        </a:graphic>
      </p:graphicFrame>
      <p:sp>
        <p:nvSpPr>
          <p:cNvPr id="7" name="Rechteck 6"/>
          <p:cNvSpPr/>
          <p:nvPr/>
        </p:nvSpPr>
        <p:spPr>
          <a:xfrm>
            <a:off x="1714480" y="2357430"/>
            <a:ext cx="5500710" cy="1477328"/>
          </a:xfrm>
          <a:prstGeom prst="rect">
            <a:avLst/>
          </a:prstGeom>
        </p:spPr>
        <p:txBody>
          <a:bodyPr wrap="square">
            <a:spAutoFit/>
          </a:bodyPr>
          <a:lstStyle/>
          <a:p>
            <a:pPr lvl="0"/>
            <a:r>
              <a:rPr lang="de-DE" dirty="0" smtClean="0"/>
              <a:t>Die Indexmenge läuft über das gesamte Gitter</a:t>
            </a:r>
          </a:p>
          <a:p>
            <a:pPr lvl="0"/>
            <a:endParaRPr lang="de-DE" dirty="0" smtClean="0"/>
          </a:p>
          <a:p>
            <a:pPr lvl="0"/>
            <a:r>
              <a:rPr lang="de-DE" dirty="0" smtClean="0"/>
              <a:t>S</a:t>
            </a:r>
            <a:r>
              <a:rPr lang="de-DE" baseline="-25000" dirty="0" smtClean="0"/>
              <a:t>i</a:t>
            </a:r>
            <a:r>
              <a:rPr lang="de-DE" dirty="0" smtClean="0"/>
              <a:t> ist der Zustand des i-ten Rezeptors </a:t>
            </a:r>
          </a:p>
          <a:p>
            <a:pPr lvl="0"/>
            <a:r>
              <a:rPr lang="de-DE" dirty="0" smtClean="0"/>
              <a:t>J</a:t>
            </a:r>
            <a:r>
              <a:rPr lang="de-DE" baseline="-25000" dirty="0" smtClean="0"/>
              <a:t>ij</a:t>
            </a:r>
            <a:r>
              <a:rPr lang="de-DE" dirty="0" smtClean="0"/>
              <a:t> ist die Kupplungsstärke zwischen den Rezeptoren</a:t>
            </a:r>
          </a:p>
          <a:p>
            <a:pPr lvl="0"/>
            <a:r>
              <a:rPr lang="de-DE" dirty="0" smtClean="0"/>
              <a:t>B</a:t>
            </a:r>
            <a:r>
              <a:rPr lang="de-DE" baseline="-25000" dirty="0" smtClean="0"/>
              <a:t>i</a:t>
            </a:r>
            <a:r>
              <a:rPr lang="de-DE" dirty="0" smtClean="0"/>
              <a:t> ist die Lockstoffkonzentration</a:t>
            </a:r>
            <a:endParaRPr lang="de-DE" dirty="0"/>
          </a:p>
        </p:txBody>
      </p:sp>
      <p:sp>
        <p:nvSpPr>
          <p:cNvPr id="8" name="Rechteck 7"/>
          <p:cNvSpPr/>
          <p:nvPr/>
        </p:nvSpPr>
        <p:spPr>
          <a:xfrm>
            <a:off x="1714480" y="4000504"/>
            <a:ext cx="4572000" cy="1477328"/>
          </a:xfrm>
          <a:prstGeom prst="rect">
            <a:avLst/>
          </a:prstGeom>
        </p:spPr>
        <p:txBody>
          <a:bodyPr>
            <a:spAutoFit/>
          </a:bodyPr>
          <a:lstStyle/>
          <a:p>
            <a:r>
              <a:rPr lang="de-DE" dirty="0" smtClean="0"/>
              <a:t>Ergebnis: </a:t>
            </a:r>
          </a:p>
          <a:p>
            <a:r>
              <a:rPr lang="de-DE" dirty="0" smtClean="0"/>
              <a:t>Sensibilität des Systems hängt in erster Linie von der Stärke der Rezeptor-Rezeptor-Bindung ab, weniger in der Stärke der Lockstoffbindung</a:t>
            </a:r>
            <a:endParaRPr lang="de-D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6.4 Duke and Bray (1999)</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Haben das Ising-Modell auf ein 50x50 Gitter angewandt</a:t>
            </a:r>
          </a:p>
          <a:p>
            <a:r>
              <a:rPr lang="de-DE" dirty="0" smtClean="0"/>
              <a:t>Verschiedene Lockstoffkonzentrationen getestet</a:t>
            </a:r>
          </a:p>
          <a:p>
            <a:r>
              <a:rPr lang="de-DE" dirty="0" smtClean="0"/>
              <a:t>Das Gitter konnte Veränderungen über 5 Größenordnungen feststellen</a:t>
            </a:r>
          </a:p>
          <a:p>
            <a:r>
              <a:rPr lang="de-DE" dirty="0" smtClean="0"/>
              <a:t>Leider stieg bei Verdoppelung einer Konzentration die Signalstärke nur um 70% (90% bei ungekoppelten Rezeptoren)</a:t>
            </a:r>
          </a:p>
          <a:p>
            <a:r>
              <a:rPr lang="de-DE" dirty="0" smtClean="0"/>
              <a:t>Angemerkt wurde, dass die Geometrie des Rezeptorgitters eine wichtige Rolle spielt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6.5 Erweiterung Shi (2000)</a:t>
            </a:r>
            <a:endParaRPr lang="de-DE" dirty="0"/>
          </a:p>
        </p:txBody>
      </p:sp>
      <p:sp>
        <p:nvSpPr>
          <p:cNvPr id="3" name="Inhaltsplatzhalter 2"/>
          <p:cNvSpPr>
            <a:spLocks noGrp="1"/>
          </p:cNvSpPr>
          <p:nvPr>
            <p:ph idx="1"/>
          </p:nvPr>
        </p:nvSpPr>
        <p:spPr/>
        <p:txBody>
          <a:bodyPr>
            <a:normAutofit fontScale="62500" lnSpcReduction="20000"/>
          </a:bodyPr>
          <a:lstStyle/>
          <a:p>
            <a:r>
              <a:rPr lang="de-DE" dirty="0" smtClean="0"/>
              <a:t>Nutzt ein adaptives Ising Modell, in dem es ein negatives Feedback (also eine Dämpfung) verursacht</a:t>
            </a:r>
          </a:p>
          <a:p>
            <a:r>
              <a:rPr lang="de-DE" dirty="0" smtClean="0"/>
              <a:t>Input ist dabei die Rezeptoraktivität</a:t>
            </a:r>
          </a:p>
          <a:p>
            <a:endParaRPr lang="de-DE" dirty="0" smtClean="0"/>
          </a:p>
          <a:p>
            <a:endParaRPr lang="de-DE" dirty="0" smtClean="0"/>
          </a:p>
          <a:p>
            <a:endParaRPr lang="de-DE" dirty="0" smtClean="0"/>
          </a:p>
          <a:p>
            <a:pPr>
              <a:buNone/>
            </a:pPr>
            <a:r>
              <a:rPr lang="de-DE" dirty="0" smtClean="0"/>
              <a:t>t</a:t>
            </a:r>
            <a:r>
              <a:rPr lang="de-DE" baseline="-25000" dirty="0" smtClean="0"/>
              <a:t>r</a:t>
            </a:r>
            <a:r>
              <a:rPr lang="de-DE" dirty="0" smtClean="0"/>
              <a:t>: Verzögerungszeit,</a:t>
            </a:r>
            <a:r>
              <a:rPr lang="el-GR" dirty="0" smtClean="0">
                <a:latin typeface="Cambria Math"/>
                <a:ea typeface="Cambria Math"/>
              </a:rPr>
              <a:t> σ</a:t>
            </a:r>
            <a:r>
              <a:rPr lang="de-DE" dirty="0" smtClean="0"/>
              <a:t> Konstante &gt;0</a:t>
            </a:r>
          </a:p>
          <a:p>
            <a:endParaRPr lang="de-DE" dirty="0" smtClean="0"/>
          </a:p>
          <a:p>
            <a:r>
              <a:rPr lang="de-DE" dirty="0" smtClean="0"/>
              <a:t>Konnte zeigen, dass dieser Feedback-Effekt ausreicht, um die Rezeptoren wieder in den Ausgangszustand zu verstehen, nachdem sie angeregt worden sind</a:t>
            </a:r>
          </a:p>
          <a:p>
            <a:r>
              <a:rPr lang="de-DE" dirty="0" smtClean="0"/>
              <a:t>Modell reagiert natürlich weiter sensibel auf Veränderungen</a:t>
            </a:r>
          </a:p>
          <a:p>
            <a:r>
              <a:rPr lang="de-DE" dirty="0" smtClean="0"/>
              <a:t>Abgleich mit experimentellen Daten zeigt:</a:t>
            </a:r>
          </a:p>
          <a:p>
            <a:pPr>
              <a:buNone/>
            </a:pPr>
            <a:r>
              <a:rPr lang="de-DE" dirty="0" smtClean="0"/>
              <a:t>Rezeptor-Rezeptor-Interaktionen, Adaptionszeit, Phosphorilationsmenge passen</a:t>
            </a:r>
            <a:endParaRPr lang="de-DE" dirty="0"/>
          </a:p>
        </p:txBody>
      </p:sp>
      <p:graphicFrame>
        <p:nvGraphicFramePr>
          <p:cNvPr id="4" name="Objekt 3"/>
          <p:cNvGraphicFramePr>
            <a:graphicFrameLocks noChangeAspect="1"/>
          </p:cNvGraphicFramePr>
          <p:nvPr/>
        </p:nvGraphicFramePr>
        <p:xfrm>
          <a:off x="1928794" y="2500306"/>
          <a:ext cx="2484199" cy="785818"/>
        </p:xfrm>
        <a:graphic>
          <a:graphicData uri="http://schemas.openxmlformats.org/presentationml/2006/ole">
            <p:oleObj spid="_x0000_s33794" name="Formel" r:id="rId3" imgW="124452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6.6 Weitere Modellierungen</a:t>
            </a:r>
            <a:endParaRPr lang="de-DE" dirty="0"/>
          </a:p>
        </p:txBody>
      </p:sp>
      <p:sp>
        <p:nvSpPr>
          <p:cNvPr id="3" name="Inhaltsplatzhalter 2"/>
          <p:cNvSpPr>
            <a:spLocks noGrp="1"/>
          </p:cNvSpPr>
          <p:nvPr>
            <p:ph idx="1"/>
          </p:nvPr>
        </p:nvSpPr>
        <p:spPr/>
        <p:txBody>
          <a:bodyPr>
            <a:normAutofit fontScale="62500" lnSpcReduction="20000"/>
          </a:bodyPr>
          <a:lstStyle/>
          <a:p>
            <a:r>
              <a:rPr lang="de-DE" dirty="0" smtClean="0"/>
              <a:t>Methylierung findet nur dann statt, wenn ein Rezeptor nicht durch Lockstoff gebunden ist</a:t>
            </a:r>
          </a:p>
          <a:p>
            <a:pPr lvl="0"/>
            <a:r>
              <a:rPr lang="de-DE" dirty="0" smtClean="0"/>
              <a:t>Der Methylierungsvorgang von CheR wurde verfeinert- es diffundiert durch den Rezeptorcluster und methyliert nur, wenn ein Ende sich mit einem Rezeptor verbindet.</a:t>
            </a:r>
          </a:p>
          <a:p>
            <a:pPr lvl="0"/>
            <a:r>
              <a:rPr lang="de-DE" dirty="0" smtClean="0"/>
              <a:t>Es wurde festgestellt, dass Rezeptoren nicht immer aktiv sind. Es gibt eine ganze Reihe an Rezeptoren die deaktiviert sind</a:t>
            </a:r>
          </a:p>
          <a:p>
            <a:r>
              <a:rPr lang="de-DE" dirty="0" smtClean="0"/>
              <a:t>Geometie der Rezeptoranordnung von großer Bedeutung</a:t>
            </a:r>
          </a:p>
          <a:p>
            <a:r>
              <a:rPr lang="de-DE" dirty="0" smtClean="0"/>
              <a:t>Proteine sind auch unter Umständen deaktiviert</a:t>
            </a:r>
          </a:p>
          <a:p>
            <a:r>
              <a:rPr lang="de-DE" dirty="0" smtClean="0"/>
              <a:t>In Simulationen Proteine auch in Gitter angeordnet- beeinflussen Nachbarn</a:t>
            </a:r>
          </a:p>
          <a:p>
            <a:r>
              <a:rPr lang="de-DE" dirty="0" smtClean="0"/>
              <a:t>Verschiedene Arten von Rezeptoren, die untereinander unterschiedlich stark koppeln</a:t>
            </a:r>
          </a:p>
          <a:p>
            <a:pPr lvl="0"/>
            <a:r>
              <a:rPr lang="de-DE" dirty="0" smtClean="0"/>
              <a:t>Bindungsstärke an Lockstoff hängt von Methylierungsgrad 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8. Räumliche Modellierung der Signalübertragung</a:t>
            </a:r>
            <a:endParaRPr lang="de-DE" dirty="0"/>
          </a:p>
        </p:txBody>
      </p:sp>
      <p:sp>
        <p:nvSpPr>
          <p:cNvPr id="5" name="Textplatzhalter 4"/>
          <p:cNvSpPr>
            <a:spLocks noGrp="1"/>
          </p:cNvSpPr>
          <p:nvPr>
            <p:ph type="body" idx="1"/>
          </p:nvPr>
        </p:nvSpPr>
        <p:spPr/>
        <p:txBody>
          <a:bodyPr/>
          <a:lstStyle/>
          <a:p>
            <a:endParaRPr lang="de-D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smtClean="0"/>
              <a:t>8.1 Wichtigkeit räumlicher Modellierung</a:t>
            </a:r>
            <a:endParaRPr lang="de-DE" dirty="0"/>
          </a:p>
        </p:txBody>
      </p:sp>
      <p:sp>
        <p:nvSpPr>
          <p:cNvPr id="5" name="Inhaltsplatzhalter 4"/>
          <p:cNvSpPr>
            <a:spLocks noGrp="1"/>
          </p:cNvSpPr>
          <p:nvPr>
            <p:ph idx="1"/>
          </p:nvPr>
        </p:nvSpPr>
        <p:spPr>
          <a:xfrm>
            <a:off x="1428728" y="1714488"/>
            <a:ext cx="6565416" cy="481002"/>
          </a:xfrm>
        </p:spPr>
        <p:txBody>
          <a:bodyPr>
            <a:normAutofit fontScale="85000" lnSpcReduction="10000"/>
          </a:bodyPr>
          <a:lstStyle/>
          <a:p>
            <a:pPr>
              <a:buNone/>
            </a:pPr>
            <a:r>
              <a:rPr lang="de-DE" dirty="0" smtClean="0"/>
              <a:t>Beispiel sind: Predator-Prey Gleichungen</a:t>
            </a:r>
          </a:p>
          <a:p>
            <a:pPr>
              <a:buNone/>
            </a:pPr>
            <a:endParaRPr lang="de-DE" dirty="0"/>
          </a:p>
        </p:txBody>
      </p:sp>
      <p:graphicFrame>
        <p:nvGraphicFramePr>
          <p:cNvPr id="6" name="Objekt 5"/>
          <p:cNvGraphicFramePr>
            <a:graphicFrameLocks noChangeAspect="1"/>
          </p:cNvGraphicFramePr>
          <p:nvPr/>
        </p:nvGraphicFramePr>
        <p:xfrm>
          <a:off x="1306513" y="2214563"/>
          <a:ext cx="1550975" cy="1287710"/>
        </p:xfrm>
        <a:graphic>
          <a:graphicData uri="http://schemas.openxmlformats.org/presentationml/2006/ole">
            <p:oleObj spid="_x0000_s34818" name="Formel" r:id="rId3" imgW="977760" imgH="812520" progId="Equation.3">
              <p:embed/>
            </p:oleObj>
          </a:graphicData>
        </a:graphic>
      </p:graphicFrame>
      <p:sp>
        <p:nvSpPr>
          <p:cNvPr id="7" name="Rechteck 6"/>
          <p:cNvSpPr/>
          <p:nvPr/>
        </p:nvSpPr>
        <p:spPr>
          <a:xfrm>
            <a:off x="3214678" y="2428868"/>
            <a:ext cx="2723887" cy="923330"/>
          </a:xfrm>
          <a:prstGeom prst="rect">
            <a:avLst/>
          </a:prstGeom>
        </p:spPr>
        <p:txBody>
          <a:bodyPr wrap="none">
            <a:spAutoFit/>
          </a:bodyPr>
          <a:lstStyle/>
          <a:p>
            <a:r>
              <a:rPr lang="de-DE" dirty="0" smtClean="0"/>
              <a:t>y: Anzahl der Predatoren</a:t>
            </a:r>
          </a:p>
          <a:p>
            <a:r>
              <a:rPr lang="de-DE" dirty="0" smtClean="0"/>
              <a:t>x: Anzahl der Prey</a:t>
            </a:r>
          </a:p>
          <a:p>
            <a:r>
              <a:rPr lang="de-DE" dirty="0" smtClean="0">
                <a:latin typeface="Cambria Math"/>
                <a:ea typeface="Cambria Math"/>
              </a:rPr>
              <a:t>α,</a:t>
            </a:r>
            <a:r>
              <a:rPr lang="el-GR" dirty="0" smtClean="0">
                <a:latin typeface="Cambria Math"/>
                <a:ea typeface="Cambria Math"/>
              </a:rPr>
              <a:t>β</a:t>
            </a:r>
            <a:r>
              <a:rPr lang="de-DE" dirty="0" smtClean="0">
                <a:latin typeface="Cambria Math"/>
                <a:ea typeface="Cambria Math"/>
              </a:rPr>
              <a:t>,</a:t>
            </a:r>
            <a:r>
              <a:rPr lang="el-GR" dirty="0" smtClean="0">
                <a:latin typeface="Cambria Math"/>
                <a:ea typeface="Cambria Math"/>
              </a:rPr>
              <a:t>γ</a:t>
            </a:r>
            <a:r>
              <a:rPr lang="de-DE" dirty="0" smtClean="0">
                <a:latin typeface="Cambria Math"/>
                <a:ea typeface="Cambria Math"/>
              </a:rPr>
              <a:t>,</a:t>
            </a:r>
            <a:r>
              <a:rPr lang="el-GR" dirty="0" smtClean="0">
                <a:latin typeface="Cambria Math"/>
                <a:ea typeface="Cambria Math"/>
              </a:rPr>
              <a:t>δ</a:t>
            </a:r>
            <a:r>
              <a:rPr lang="de-DE" dirty="0" smtClean="0">
                <a:latin typeface="Cambria Math"/>
                <a:ea typeface="Cambria Math"/>
              </a:rPr>
              <a:t>:</a:t>
            </a:r>
            <a:r>
              <a:rPr lang="de-DE" dirty="0" smtClean="0"/>
              <a:t>Parameter</a:t>
            </a:r>
            <a:endParaRPr lang="de-DE" dirty="0"/>
          </a:p>
        </p:txBody>
      </p:sp>
      <p:pic>
        <p:nvPicPr>
          <p:cNvPr id="8" name="Grafik 7" descr="prey.PNG"/>
          <p:cNvPicPr>
            <a:picLocks noChangeAspect="1"/>
          </p:cNvPicPr>
          <p:nvPr/>
        </p:nvPicPr>
        <p:blipFill>
          <a:blip r:embed="rId4" cstate="print"/>
          <a:stretch>
            <a:fillRect/>
          </a:stretch>
        </p:blipFill>
        <p:spPr>
          <a:xfrm>
            <a:off x="2071670" y="4429132"/>
            <a:ext cx="4174464" cy="2000264"/>
          </a:xfrm>
          <a:prstGeom prst="rect">
            <a:avLst/>
          </a:prstGeom>
        </p:spPr>
      </p:pic>
      <p:sp>
        <p:nvSpPr>
          <p:cNvPr id="9" name="Rechteck 8"/>
          <p:cNvSpPr/>
          <p:nvPr/>
        </p:nvSpPr>
        <p:spPr>
          <a:xfrm>
            <a:off x="1928794" y="3929066"/>
            <a:ext cx="2903424" cy="369332"/>
          </a:xfrm>
          <a:prstGeom prst="rect">
            <a:avLst/>
          </a:prstGeom>
        </p:spPr>
        <p:txBody>
          <a:bodyPr wrap="none">
            <a:spAutoFit/>
          </a:bodyPr>
          <a:lstStyle/>
          <a:p>
            <a:r>
              <a:rPr lang="de-DE" dirty="0" smtClean="0"/>
              <a:t>Erzeugt folgende Verläufe:</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1.3 Motivation</a:t>
            </a:r>
            <a:br>
              <a:rPr lang="de-DE" dirty="0" smtClean="0"/>
            </a:br>
            <a:endParaRPr lang="de-DE" dirty="0"/>
          </a:p>
        </p:txBody>
      </p:sp>
      <p:sp>
        <p:nvSpPr>
          <p:cNvPr id="3" name="Inhaltsplatzhalter 2"/>
          <p:cNvSpPr>
            <a:spLocks noGrp="1"/>
          </p:cNvSpPr>
          <p:nvPr>
            <p:ph idx="1"/>
          </p:nvPr>
        </p:nvSpPr>
        <p:spPr/>
        <p:txBody>
          <a:bodyPr>
            <a:normAutofit/>
          </a:bodyPr>
          <a:lstStyle/>
          <a:p>
            <a:r>
              <a:rPr lang="de-DE" sz="2400" dirty="0" smtClean="0"/>
              <a:t>Erste Untersuchungen in den späten 1800ern mit der Idee, dass man durch das Verstehen von kleinen Bakterien auch komplexere Organismen besser begreift. </a:t>
            </a:r>
          </a:p>
          <a:p>
            <a:r>
              <a:rPr lang="de-DE" sz="2400" dirty="0" smtClean="0"/>
              <a:t>Heute gehört es zu den am meisten studierten und besten verstandenen Gebieten und man kann damit auf komplexere Lebensformen schließen</a:t>
            </a:r>
          </a:p>
          <a:p>
            <a:r>
              <a:rPr lang="de-DE" sz="2400" dirty="0" smtClean="0"/>
              <a:t>Verschiedenste Bakterielle Systeme</a:t>
            </a:r>
          </a:p>
          <a:p>
            <a:r>
              <a:rPr lang="de-DE" sz="2400" dirty="0" smtClean="0"/>
              <a:t>Am meisten untersucht und besten verstanden das Coli-Bakterium</a:t>
            </a:r>
            <a:endParaRPr lang="de-D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a:hlinkClick r:id="rId3" action="ppaction://hlinkfile"/>
          </p:cNvPr>
          <p:cNvGraphicFramePr>
            <a:graphicFrameLocks noChangeAspect="1"/>
          </p:cNvGraphicFramePr>
          <p:nvPr/>
        </p:nvGraphicFramePr>
        <p:xfrm>
          <a:off x="5715008" y="3429000"/>
          <a:ext cx="2420488" cy="1714512"/>
        </p:xfrm>
        <a:graphic>
          <a:graphicData uri="http://schemas.openxmlformats.org/presentationml/2006/ole">
            <p:oleObj spid="_x0000_s35842" name="Paket" r:id="rId4" imgW="685800" imgH="485640" progId="Package">
              <p:embed/>
            </p:oleObj>
          </a:graphicData>
        </a:graphic>
      </p:graphicFrame>
      <p:sp>
        <p:nvSpPr>
          <p:cNvPr id="4" name="Rechteck 3"/>
          <p:cNvSpPr/>
          <p:nvPr/>
        </p:nvSpPr>
        <p:spPr>
          <a:xfrm>
            <a:off x="1928794" y="500042"/>
            <a:ext cx="5557932" cy="369332"/>
          </a:xfrm>
          <a:prstGeom prst="rect">
            <a:avLst/>
          </a:prstGeom>
        </p:spPr>
        <p:txBody>
          <a:bodyPr wrap="none">
            <a:spAutoFit/>
          </a:bodyPr>
          <a:lstStyle/>
          <a:p>
            <a:r>
              <a:rPr lang="de-DE" dirty="0" smtClean="0"/>
              <a:t>Smoldyn wird für Räumliche Modellierung eingesetzt</a:t>
            </a:r>
            <a:endParaRPr lang="de-DE" dirty="0"/>
          </a:p>
        </p:txBody>
      </p:sp>
      <p:sp>
        <p:nvSpPr>
          <p:cNvPr id="5" name="Rechteck 4"/>
          <p:cNvSpPr/>
          <p:nvPr/>
        </p:nvSpPr>
        <p:spPr>
          <a:xfrm>
            <a:off x="1928794" y="1571612"/>
            <a:ext cx="5857916" cy="646331"/>
          </a:xfrm>
          <a:prstGeom prst="rect">
            <a:avLst/>
          </a:prstGeom>
        </p:spPr>
        <p:txBody>
          <a:bodyPr wrap="square">
            <a:spAutoFit/>
          </a:bodyPr>
          <a:lstStyle/>
          <a:p>
            <a:r>
              <a:rPr lang="de-DE" dirty="0" smtClean="0"/>
              <a:t>Räumliche Modellierung des selben Problems liefert ganz andere Ergebnisse</a:t>
            </a:r>
            <a:endParaRPr lang="de-DE" dirty="0"/>
          </a:p>
        </p:txBody>
      </p:sp>
      <p:pic>
        <p:nvPicPr>
          <p:cNvPr id="6" name="Grafik 5" descr="prey2.jpg"/>
          <p:cNvPicPr>
            <a:picLocks noChangeAspect="1"/>
          </p:cNvPicPr>
          <p:nvPr/>
        </p:nvPicPr>
        <p:blipFill>
          <a:blip r:embed="rId5" cstate="print"/>
          <a:stretch>
            <a:fillRect/>
          </a:stretch>
        </p:blipFill>
        <p:spPr>
          <a:xfrm>
            <a:off x="1428728" y="2714620"/>
            <a:ext cx="3332715" cy="3357586"/>
          </a:xfrm>
          <a:prstGeom prst="rect">
            <a:avLst/>
          </a:prstGeom>
        </p:spPr>
      </p:pic>
      <p:sp>
        <p:nvSpPr>
          <p:cNvPr id="10" name="Rechteck 9"/>
          <p:cNvSpPr/>
          <p:nvPr/>
        </p:nvSpPr>
        <p:spPr>
          <a:xfrm>
            <a:off x="1928794" y="928670"/>
            <a:ext cx="6929486" cy="646331"/>
          </a:xfrm>
          <a:prstGeom prst="rect">
            <a:avLst/>
          </a:prstGeom>
        </p:spPr>
        <p:txBody>
          <a:bodyPr wrap="square">
            <a:spAutoFit/>
          </a:bodyPr>
          <a:lstStyle/>
          <a:p>
            <a:r>
              <a:rPr lang="de-DE" dirty="0" smtClean="0"/>
              <a:t>Räumliche Modellierung biologischer Prozesse. Man kann damit 10000ende Teilchen in Echtzeit simulieren</a:t>
            </a:r>
            <a:endParaRPr lang="de-DE" dirty="0"/>
          </a:p>
        </p:txBody>
      </p:sp>
      <p:sp>
        <p:nvSpPr>
          <p:cNvPr id="7" name="Rechteck 6"/>
          <p:cNvSpPr/>
          <p:nvPr/>
        </p:nvSpPr>
        <p:spPr>
          <a:xfrm>
            <a:off x="2714612" y="6143644"/>
            <a:ext cx="1214446" cy="461665"/>
          </a:xfrm>
          <a:prstGeom prst="rect">
            <a:avLst/>
          </a:prstGeom>
        </p:spPr>
        <p:txBody>
          <a:bodyPr wrap="square">
            <a:spAutoFit/>
          </a:bodyPr>
          <a:lstStyle/>
          <a:p>
            <a:r>
              <a:rPr lang="de-DE" sz="1200" dirty="0" smtClean="0"/>
              <a:t>Rot: Prey</a:t>
            </a:r>
          </a:p>
          <a:p>
            <a:r>
              <a:rPr lang="de-DE" sz="1200" dirty="0" smtClean="0"/>
              <a:t>Grün: </a:t>
            </a:r>
            <a:r>
              <a:rPr lang="de-DE" sz="1200" dirty="0" smtClean="0"/>
              <a:t>Predator</a:t>
            </a:r>
            <a:endParaRPr lang="de-D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8.2 Lipkow (i) (2005)</a:t>
            </a:r>
            <a:endParaRPr lang="de-DE" dirty="0"/>
          </a:p>
        </p:txBody>
      </p:sp>
      <p:sp>
        <p:nvSpPr>
          <p:cNvPr id="3" name="Inhaltsplatzhalter 2"/>
          <p:cNvSpPr>
            <a:spLocks noGrp="1"/>
          </p:cNvSpPr>
          <p:nvPr>
            <p:ph idx="1"/>
          </p:nvPr>
        </p:nvSpPr>
        <p:spPr/>
        <p:txBody>
          <a:bodyPr>
            <a:normAutofit fontScale="62500" lnSpcReduction="20000"/>
          </a:bodyPr>
          <a:lstStyle/>
          <a:p>
            <a:r>
              <a:rPr lang="de-DE" dirty="0" smtClean="0"/>
              <a:t>hat 3-D Simulationen der Proteinreaktion innerhalb der Zelle mit </a:t>
            </a:r>
            <a:r>
              <a:rPr lang="de-DE" dirty="0" smtClean="0"/>
              <a:t>Smoldyn </a:t>
            </a:r>
            <a:r>
              <a:rPr lang="de-DE" dirty="0" smtClean="0"/>
              <a:t>durchgeführt</a:t>
            </a:r>
          </a:p>
          <a:p>
            <a:r>
              <a:rPr lang="de-DE" dirty="0" smtClean="0"/>
              <a:t>Verteilung und Diffusion von CheY, CheYp (verursacht Bewegung), CheZ (Regulierung von </a:t>
            </a:r>
            <a:r>
              <a:rPr lang="de-DE" dirty="0" smtClean="0"/>
              <a:t>CheYp) </a:t>
            </a:r>
            <a:r>
              <a:rPr lang="de-DE" dirty="0" smtClean="0"/>
              <a:t>wurden in das Modell integriert</a:t>
            </a:r>
          </a:p>
          <a:p>
            <a:pPr>
              <a:buNone/>
            </a:pPr>
            <a:r>
              <a:rPr lang="de-DE" dirty="0" smtClean="0"/>
              <a:t>Ergebnisse:</a:t>
            </a:r>
          </a:p>
          <a:p>
            <a:r>
              <a:rPr lang="de-DE" dirty="0" smtClean="0"/>
              <a:t>Falls man das CheZ nur auf die Pole beschränkt, so verteilt sich das CheY gleichmäßig in der Zelle</a:t>
            </a:r>
          </a:p>
          <a:p>
            <a:r>
              <a:rPr lang="de-DE" dirty="0" smtClean="0"/>
              <a:t>Lässt man hingegen CheZ frei durch das Bakterium schwimmen, so bildet sich ein exponentieller Gradient der CheYp Konzentration innerhalb der Zelle</a:t>
            </a:r>
          </a:p>
          <a:p>
            <a:pPr>
              <a:buNone/>
            </a:pPr>
            <a:r>
              <a:rPr lang="de-DE" dirty="0" smtClean="0"/>
              <a:t>Untersuchung für Anormale Diffusion:</a:t>
            </a:r>
          </a:p>
          <a:p>
            <a:r>
              <a:rPr lang="de-DE" dirty="0" smtClean="0"/>
              <a:t>Man hat dann innerhalb der Zelle undurchdringliche Blöcke eingebaut</a:t>
            </a:r>
          </a:p>
          <a:p>
            <a:r>
              <a:rPr lang="de-DE" dirty="0" smtClean="0"/>
              <a:t>Gradient erhöht sich noch weiter, wenn CheZ frei durch die Zelle wandert</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8.3 Lipkow (ii) Modell für Proteinkonzentrationsgradienten in der Zelle</a:t>
            </a:r>
            <a:endParaRPr lang="de-DE" dirty="0"/>
          </a:p>
        </p:txBody>
      </p:sp>
      <p:sp>
        <p:nvSpPr>
          <p:cNvPr id="3" name="Inhaltsplatzhalter 2"/>
          <p:cNvSpPr>
            <a:spLocks noGrp="1"/>
          </p:cNvSpPr>
          <p:nvPr>
            <p:ph idx="1"/>
          </p:nvPr>
        </p:nvSpPr>
        <p:spPr>
          <a:xfrm>
            <a:off x="1435608" y="1857364"/>
            <a:ext cx="7498080" cy="5000636"/>
          </a:xfrm>
        </p:spPr>
        <p:txBody>
          <a:bodyPr>
            <a:normAutofit fontScale="47500" lnSpcReduction="20000"/>
          </a:bodyPr>
          <a:lstStyle/>
          <a:p>
            <a:r>
              <a:rPr lang="de-DE" dirty="0" smtClean="0"/>
              <a:t>Grundsätzlich können natürlich immer wieder Konzentrationsgradienten innerhalb einer Zelle (durch Bildung und Abbau des Proteins) entstehen. Diese sind jedoch extrem instabil und werden durch die natürliche Diffusion schon nach kurzer Zeit zerstört.</a:t>
            </a:r>
          </a:p>
          <a:p>
            <a:r>
              <a:rPr lang="de-DE" dirty="0" smtClean="0"/>
              <a:t>Studien haben jedoch gezeigt, dass phosphorilierte Proteine Gradienten bilden können, die temporär stabil sind.</a:t>
            </a:r>
          </a:p>
          <a:p>
            <a:pPr>
              <a:buNone/>
            </a:pPr>
            <a:r>
              <a:rPr lang="de-DE" dirty="0" smtClean="0"/>
              <a:t>Als Ursache wird ein Räumliches Kinase-Phosphatase-System angenommen:</a:t>
            </a:r>
          </a:p>
          <a:p>
            <a:r>
              <a:rPr lang="de-DE" dirty="0" smtClean="0"/>
              <a:t>An einer Membranseite wird die phosphorilierte Form eines Substrates produziert. Dieses Diffundiert durch die </a:t>
            </a:r>
            <a:r>
              <a:rPr lang="de-DE" dirty="0" smtClean="0"/>
              <a:t>Zelle und dephosphoriliert kontinuierlich innerhalb der Zelle. </a:t>
            </a:r>
            <a:r>
              <a:rPr lang="de-DE" dirty="0" smtClean="0"/>
              <a:t>Das Substrat diffundiert nun wieder durch die Zelle, bis es auf der anderen Seite wieder angereichert wird. Durch den Kreislauf bildet sich ein Gleichgewicht der Reaktion und Gradienten der Stoffkonzentrationen.</a:t>
            </a:r>
          </a:p>
          <a:p>
            <a:pPr>
              <a:buNone/>
            </a:pPr>
            <a:r>
              <a:rPr lang="de-DE" dirty="0" smtClean="0"/>
              <a:t>Dies werden wir nun in einer einfach Form modellieren, wobei wir folgende Annahmen machen:</a:t>
            </a:r>
          </a:p>
          <a:p>
            <a:r>
              <a:rPr lang="de-DE" dirty="0" smtClean="0"/>
              <a:t>Unser Stoff liegt in einer phosphorilierten Form A und in einer dephosphorilierten Form B vor.</a:t>
            </a:r>
          </a:p>
          <a:p>
            <a:r>
              <a:rPr lang="de-DE" dirty="0" smtClean="0"/>
              <a:t>Die gesamte Proteinkonzentration ändert sich nicht.</a:t>
            </a:r>
          </a:p>
          <a:p>
            <a:r>
              <a:rPr lang="de-DE" dirty="0" smtClean="0"/>
              <a:t>Die Diffusionskoeffizienten von A und B sind gleich.</a:t>
            </a:r>
          </a:p>
          <a:p>
            <a:r>
              <a:rPr lang="de-DE" dirty="0" smtClean="0"/>
              <a:t>Wir haben ein Feld der Länge L, bei x=0 wird der Stoff A produziert und er wird gleichmäßig über das Feld in den Stoff B umgewandelt.</a:t>
            </a:r>
          </a:p>
          <a:p>
            <a:r>
              <a:rPr lang="de-DE" dirty="0" smtClean="0"/>
              <a:t>Für 0 &lt; x &lt; L herrscht ein Gleichgewichtszustand den Konzentrationen</a:t>
            </a:r>
          </a:p>
          <a:p>
            <a:r>
              <a:rPr lang="de-DE" dirty="0" smtClean="0"/>
              <a:t>Es fließt auf der rechten Seite kein Substrat heraus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142976" y="214290"/>
            <a:ext cx="5186035" cy="369332"/>
          </a:xfrm>
          <a:prstGeom prst="rect">
            <a:avLst/>
          </a:prstGeom>
        </p:spPr>
        <p:txBody>
          <a:bodyPr wrap="none">
            <a:spAutoFit/>
          </a:bodyPr>
          <a:lstStyle/>
          <a:p>
            <a:r>
              <a:rPr lang="de-DE" dirty="0" smtClean="0"/>
              <a:t>Hieraus ergeben sich nun folgende Gleichungen:</a:t>
            </a:r>
            <a:endParaRPr lang="de-DE" dirty="0"/>
          </a:p>
        </p:txBody>
      </p:sp>
      <p:sp>
        <p:nvSpPr>
          <p:cNvPr id="5" name="Rechteck 4"/>
          <p:cNvSpPr/>
          <p:nvPr/>
        </p:nvSpPr>
        <p:spPr>
          <a:xfrm>
            <a:off x="1142976" y="714356"/>
            <a:ext cx="5020092" cy="523220"/>
          </a:xfrm>
          <a:prstGeom prst="rect">
            <a:avLst/>
          </a:prstGeom>
        </p:spPr>
        <p:txBody>
          <a:bodyPr wrap="none">
            <a:spAutoFit/>
          </a:bodyPr>
          <a:lstStyle/>
          <a:p>
            <a:r>
              <a:rPr lang="de-DE" sz="1400" dirty="0" smtClean="0"/>
              <a:t>Für die Reaktionsdiffusion von A und B für 0&lt;x&lt;L ergibt sich, </a:t>
            </a:r>
          </a:p>
          <a:p>
            <a:r>
              <a:rPr lang="de-DE" sz="1400" dirty="0" smtClean="0"/>
              <a:t>da wir einen Gleichgewichtszustand annehmen:</a:t>
            </a:r>
            <a:endParaRPr lang="de-DE" sz="1400" dirty="0"/>
          </a:p>
        </p:txBody>
      </p:sp>
      <p:graphicFrame>
        <p:nvGraphicFramePr>
          <p:cNvPr id="6" name="Objekt 5"/>
          <p:cNvGraphicFramePr>
            <a:graphicFrameLocks noChangeAspect="1"/>
          </p:cNvGraphicFramePr>
          <p:nvPr/>
        </p:nvGraphicFramePr>
        <p:xfrm>
          <a:off x="1214414" y="1428736"/>
          <a:ext cx="2272666" cy="1192218"/>
        </p:xfrm>
        <a:graphic>
          <a:graphicData uri="http://schemas.openxmlformats.org/presentationml/2006/ole">
            <p:oleObj spid="_x0000_s90114" name="Formel" r:id="rId3" imgW="1549080" imgH="812520" progId="Equation.3">
              <p:embed/>
            </p:oleObj>
          </a:graphicData>
        </a:graphic>
      </p:graphicFrame>
      <p:sp>
        <p:nvSpPr>
          <p:cNvPr id="7" name="Rechteck 6"/>
          <p:cNvSpPr/>
          <p:nvPr/>
        </p:nvSpPr>
        <p:spPr>
          <a:xfrm>
            <a:off x="3786182" y="1571612"/>
            <a:ext cx="4643470" cy="938719"/>
          </a:xfrm>
          <a:prstGeom prst="rect">
            <a:avLst/>
          </a:prstGeom>
        </p:spPr>
        <p:txBody>
          <a:bodyPr wrap="square">
            <a:spAutoFit/>
          </a:bodyPr>
          <a:lstStyle/>
          <a:p>
            <a:r>
              <a:rPr lang="de-DE" sz="1100" dirty="0" smtClean="0"/>
              <a:t>C</a:t>
            </a:r>
            <a:r>
              <a:rPr lang="de-DE" sz="1100" baseline="-25000" dirty="0" smtClean="0"/>
              <a:t>A</a:t>
            </a:r>
            <a:r>
              <a:rPr lang="de-DE" sz="1100" dirty="0" smtClean="0"/>
              <a:t>, C</a:t>
            </a:r>
            <a:r>
              <a:rPr lang="de-DE" sz="1100" baseline="-25000" dirty="0" smtClean="0"/>
              <a:t>B</a:t>
            </a:r>
            <a:r>
              <a:rPr lang="de-DE" sz="1100" dirty="0" smtClean="0"/>
              <a:t>:Konzentrationen von A und B</a:t>
            </a:r>
          </a:p>
          <a:p>
            <a:r>
              <a:rPr lang="de-DE" sz="1100" dirty="0" smtClean="0"/>
              <a:t>k</a:t>
            </a:r>
            <a:r>
              <a:rPr lang="de-DE" sz="1100" baseline="-25000" dirty="0" smtClean="0"/>
              <a:t>p</a:t>
            </a:r>
            <a:r>
              <a:rPr lang="de-DE" sz="1100" dirty="0" smtClean="0"/>
              <a:t>: Konstante für die Phosphorilationsreaktion (1. Art)</a:t>
            </a:r>
          </a:p>
          <a:p>
            <a:r>
              <a:rPr lang="de-DE" sz="1100" dirty="0" smtClean="0"/>
              <a:t>x:Ort</a:t>
            </a:r>
          </a:p>
          <a:p>
            <a:r>
              <a:rPr lang="de-DE" sz="1100" dirty="0" smtClean="0"/>
              <a:t>t:Zeit</a:t>
            </a:r>
          </a:p>
          <a:p>
            <a:r>
              <a:rPr lang="de-DE" sz="1100" dirty="0" smtClean="0"/>
              <a:t>die Variablen sind abhängig von Ort und Zeit!</a:t>
            </a:r>
            <a:endParaRPr lang="de-DE" sz="1100" dirty="0"/>
          </a:p>
        </p:txBody>
      </p:sp>
      <p:sp>
        <p:nvSpPr>
          <p:cNvPr id="10" name="Rechteck 9"/>
          <p:cNvSpPr/>
          <p:nvPr/>
        </p:nvSpPr>
        <p:spPr>
          <a:xfrm>
            <a:off x="1214414" y="2786058"/>
            <a:ext cx="2805576" cy="338554"/>
          </a:xfrm>
          <a:prstGeom prst="rect">
            <a:avLst/>
          </a:prstGeom>
        </p:spPr>
        <p:txBody>
          <a:bodyPr wrap="none">
            <a:spAutoFit/>
          </a:bodyPr>
          <a:lstStyle/>
          <a:p>
            <a:r>
              <a:rPr lang="de-DE" sz="1600" dirty="0" smtClean="0"/>
              <a:t>Als Randwerte ergeben sich:</a:t>
            </a:r>
            <a:endParaRPr lang="de-DE" sz="1600" dirty="0"/>
          </a:p>
        </p:txBody>
      </p:sp>
      <p:graphicFrame>
        <p:nvGraphicFramePr>
          <p:cNvPr id="11" name="Objekt 10"/>
          <p:cNvGraphicFramePr>
            <a:graphicFrameLocks noChangeAspect="1"/>
          </p:cNvGraphicFramePr>
          <p:nvPr/>
        </p:nvGraphicFramePr>
        <p:xfrm>
          <a:off x="1285852" y="3214686"/>
          <a:ext cx="2049378" cy="1285884"/>
        </p:xfrm>
        <a:graphic>
          <a:graphicData uri="http://schemas.openxmlformats.org/presentationml/2006/ole">
            <p:oleObj spid="_x0000_s90115" name="Formel" r:id="rId4" imgW="1295280" imgH="812520" progId="Equation.3">
              <p:embed/>
            </p:oleObj>
          </a:graphicData>
        </a:graphic>
      </p:graphicFrame>
      <p:graphicFrame>
        <p:nvGraphicFramePr>
          <p:cNvPr id="90116" name="Object 4"/>
          <p:cNvGraphicFramePr>
            <a:graphicFrameLocks noChangeAspect="1"/>
          </p:cNvGraphicFramePr>
          <p:nvPr/>
        </p:nvGraphicFramePr>
        <p:xfrm>
          <a:off x="4429124" y="3214686"/>
          <a:ext cx="1325563" cy="1285875"/>
        </p:xfrm>
        <a:graphic>
          <a:graphicData uri="http://schemas.openxmlformats.org/presentationml/2006/ole">
            <p:oleObj spid="_x0000_s90116" name="Formel" r:id="rId5" imgW="838080" imgH="812520" progId="Equation.3">
              <p:embed/>
            </p:oleObj>
          </a:graphicData>
        </a:graphic>
      </p:graphicFrame>
      <p:graphicFrame>
        <p:nvGraphicFramePr>
          <p:cNvPr id="13" name="Objekt 12"/>
          <p:cNvGraphicFramePr>
            <a:graphicFrameLocks noChangeAspect="1"/>
          </p:cNvGraphicFramePr>
          <p:nvPr/>
        </p:nvGraphicFramePr>
        <p:xfrm>
          <a:off x="4357686" y="4500570"/>
          <a:ext cx="1239659" cy="357190"/>
        </p:xfrm>
        <a:graphic>
          <a:graphicData uri="http://schemas.openxmlformats.org/presentationml/2006/ole">
            <p:oleObj spid="_x0000_s90117" name="Formel" r:id="rId6" imgW="749160" imgH="215640" progId="Equation.3">
              <p:embed/>
            </p:oleObj>
          </a:graphicData>
        </a:graphic>
      </p:graphicFrame>
      <p:sp>
        <p:nvSpPr>
          <p:cNvPr id="14" name="Rechteck 13"/>
          <p:cNvSpPr/>
          <p:nvPr/>
        </p:nvSpPr>
        <p:spPr>
          <a:xfrm>
            <a:off x="1214414" y="4572008"/>
            <a:ext cx="3046027" cy="338554"/>
          </a:xfrm>
          <a:prstGeom prst="rect">
            <a:avLst/>
          </a:prstGeom>
        </p:spPr>
        <p:txBody>
          <a:bodyPr wrap="none">
            <a:spAutoFit/>
          </a:bodyPr>
          <a:lstStyle/>
          <a:p>
            <a:r>
              <a:rPr lang="de-DE" sz="1600" dirty="0" smtClean="0"/>
              <a:t>Die totale Proteinkonzentration:</a:t>
            </a:r>
            <a:endParaRPr lang="de-DE" sz="1600" dirty="0"/>
          </a:p>
        </p:txBody>
      </p:sp>
      <p:graphicFrame>
        <p:nvGraphicFramePr>
          <p:cNvPr id="90118" name="Object 6"/>
          <p:cNvGraphicFramePr>
            <a:graphicFrameLocks noChangeAspect="1"/>
          </p:cNvGraphicFramePr>
          <p:nvPr/>
        </p:nvGraphicFramePr>
        <p:xfrm>
          <a:off x="3714744" y="5429264"/>
          <a:ext cx="3254375" cy="1206500"/>
        </p:xfrm>
        <a:graphic>
          <a:graphicData uri="http://schemas.openxmlformats.org/presentationml/2006/ole">
            <p:oleObj spid="_x0000_s90118" name="Formel" r:id="rId7" imgW="2057400" imgH="761760" progId="Equation.3">
              <p:embed/>
            </p:oleObj>
          </a:graphicData>
        </a:graphic>
      </p:graphicFrame>
      <p:sp>
        <p:nvSpPr>
          <p:cNvPr id="16" name="Rechteck 15"/>
          <p:cNvSpPr/>
          <p:nvPr/>
        </p:nvSpPr>
        <p:spPr>
          <a:xfrm>
            <a:off x="1214414" y="5643578"/>
            <a:ext cx="2364750" cy="646331"/>
          </a:xfrm>
          <a:prstGeom prst="rect">
            <a:avLst/>
          </a:prstGeom>
        </p:spPr>
        <p:txBody>
          <a:bodyPr wrap="none">
            <a:spAutoFit/>
          </a:bodyPr>
          <a:lstStyle/>
          <a:p>
            <a:pPr algn="r"/>
            <a:r>
              <a:rPr lang="de-DE" dirty="0" smtClean="0"/>
              <a:t>Und es ergeben sich </a:t>
            </a:r>
          </a:p>
          <a:p>
            <a:pPr algn="r"/>
            <a:r>
              <a:rPr lang="de-DE" dirty="0" smtClean="0"/>
              <a:t>folgende Lösungen:</a:t>
            </a:r>
            <a:endParaRPr lang="de-DE" dirty="0"/>
          </a:p>
        </p:txBody>
      </p:sp>
      <p:sp>
        <p:nvSpPr>
          <p:cNvPr id="15" name="Rechteck 14"/>
          <p:cNvSpPr/>
          <p:nvPr/>
        </p:nvSpPr>
        <p:spPr>
          <a:xfrm>
            <a:off x="3214678" y="3714752"/>
            <a:ext cx="643125" cy="261610"/>
          </a:xfrm>
          <a:prstGeom prst="rect">
            <a:avLst/>
          </a:prstGeom>
        </p:spPr>
        <p:txBody>
          <a:bodyPr wrap="none">
            <a:spAutoFit/>
          </a:bodyPr>
          <a:lstStyle/>
          <a:p>
            <a:r>
              <a:rPr lang="de-DE" sz="1100" dirty="0" smtClean="0"/>
              <a:t>bei x=0</a:t>
            </a:r>
            <a:endParaRPr lang="de-DE" sz="1100" dirty="0"/>
          </a:p>
        </p:txBody>
      </p:sp>
      <p:sp>
        <p:nvSpPr>
          <p:cNvPr id="17" name="Rechteck 16"/>
          <p:cNvSpPr/>
          <p:nvPr/>
        </p:nvSpPr>
        <p:spPr>
          <a:xfrm>
            <a:off x="5786446" y="3714752"/>
            <a:ext cx="643125" cy="261610"/>
          </a:xfrm>
          <a:prstGeom prst="rect">
            <a:avLst/>
          </a:prstGeom>
        </p:spPr>
        <p:txBody>
          <a:bodyPr wrap="none">
            <a:spAutoFit/>
          </a:bodyPr>
          <a:lstStyle/>
          <a:p>
            <a:r>
              <a:rPr lang="de-DE" sz="1100" dirty="0" smtClean="0"/>
              <a:t>bei x=L</a:t>
            </a:r>
            <a:endParaRPr lang="de-DE"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1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0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4" grpId="0"/>
      <p:bldP spid="16" grpId="0"/>
      <p:bldP spid="15"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lipkow.png"/>
          <p:cNvPicPr>
            <a:picLocks noChangeAspect="1"/>
          </p:cNvPicPr>
          <p:nvPr/>
        </p:nvPicPr>
        <p:blipFill>
          <a:blip r:embed="rId2" cstate="print"/>
          <a:stretch>
            <a:fillRect/>
          </a:stretch>
        </p:blipFill>
        <p:spPr>
          <a:xfrm>
            <a:off x="4500562" y="0"/>
            <a:ext cx="2758356" cy="6858000"/>
          </a:xfrm>
          <a:prstGeom prst="rect">
            <a:avLst/>
          </a:prstGeom>
        </p:spPr>
      </p:pic>
      <p:sp>
        <p:nvSpPr>
          <p:cNvPr id="3" name="Rechteck 2"/>
          <p:cNvSpPr/>
          <p:nvPr/>
        </p:nvSpPr>
        <p:spPr>
          <a:xfrm>
            <a:off x="2143108" y="2500306"/>
            <a:ext cx="1774845" cy="923330"/>
          </a:xfrm>
          <a:prstGeom prst="rect">
            <a:avLst/>
          </a:prstGeom>
        </p:spPr>
        <p:txBody>
          <a:bodyPr wrap="none">
            <a:spAutoFit/>
          </a:bodyPr>
          <a:lstStyle/>
          <a:p>
            <a:pPr algn="r"/>
            <a:r>
              <a:rPr lang="de-DE" dirty="0" smtClean="0"/>
              <a:t>Mit folgenden </a:t>
            </a:r>
          </a:p>
          <a:p>
            <a:pPr algn="r"/>
            <a:r>
              <a:rPr lang="de-DE" dirty="0" smtClean="0"/>
              <a:t>dazugehörigen </a:t>
            </a:r>
          </a:p>
          <a:p>
            <a:pPr algn="r"/>
            <a:r>
              <a:rPr lang="de-DE" dirty="0" smtClean="0"/>
              <a:t>Gleichungen:</a:t>
            </a:r>
            <a:endParaRPr lang="de-D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lipkow2.png"/>
          <p:cNvPicPr>
            <a:picLocks noChangeAspect="1"/>
          </p:cNvPicPr>
          <p:nvPr/>
        </p:nvPicPr>
        <p:blipFill>
          <a:blip r:embed="rId2" cstate="print"/>
          <a:stretch>
            <a:fillRect/>
          </a:stretch>
        </p:blipFill>
        <p:spPr>
          <a:xfrm>
            <a:off x="2771860" y="2357430"/>
            <a:ext cx="6229264" cy="4500570"/>
          </a:xfrm>
          <a:prstGeom prst="rect">
            <a:avLst/>
          </a:prstGeom>
        </p:spPr>
      </p:pic>
      <p:pic>
        <p:nvPicPr>
          <p:cNvPr id="91138" name="Picture 2"/>
          <p:cNvPicPr>
            <a:picLocks noChangeAspect="1" noChangeArrowheads="1"/>
          </p:cNvPicPr>
          <p:nvPr/>
        </p:nvPicPr>
        <p:blipFill>
          <a:blip r:embed="rId3" cstate="print"/>
          <a:srcRect/>
          <a:stretch>
            <a:fillRect/>
          </a:stretch>
        </p:blipFill>
        <p:spPr bwMode="auto">
          <a:xfrm>
            <a:off x="5728284" y="0"/>
            <a:ext cx="3308974" cy="2214554"/>
          </a:xfrm>
          <a:prstGeom prst="rect">
            <a:avLst/>
          </a:prstGeom>
          <a:noFill/>
          <a:ln w="9525">
            <a:noFill/>
            <a:miter lim="800000"/>
            <a:headEnd/>
            <a:tailEnd/>
          </a:ln>
        </p:spPr>
      </p:pic>
      <p:sp>
        <p:nvSpPr>
          <p:cNvPr id="6" name="Rechteck 5"/>
          <p:cNvSpPr/>
          <p:nvPr/>
        </p:nvSpPr>
        <p:spPr>
          <a:xfrm>
            <a:off x="1285852" y="285728"/>
            <a:ext cx="4357717" cy="1600438"/>
          </a:xfrm>
          <a:prstGeom prst="rect">
            <a:avLst/>
          </a:prstGeom>
        </p:spPr>
        <p:txBody>
          <a:bodyPr wrap="square">
            <a:spAutoFit/>
          </a:bodyPr>
          <a:lstStyle/>
          <a:p>
            <a:pPr algn="r"/>
            <a:r>
              <a:rPr lang="de-DE" sz="1400" dirty="0" smtClean="0"/>
              <a:t>(a) Diese Grafik zeigt unseren gerade </a:t>
            </a:r>
          </a:p>
          <a:p>
            <a:pPr algn="r"/>
            <a:r>
              <a:rPr lang="de-DE" sz="1400" dirty="0" smtClean="0"/>
              <a:t>durchgerechneten Fall, bei dem die </a:t>
            </a:r>
          </a:p>
          <a:p>
            <a:pPr algn="r"/>
            <a:r>
              <a:rPr lang="de-DE" sz="1400" dirty="0" smtClean="0"/>
              <a:t>Diffusionskoeffizienten von A und B gleich sind.</a:t>
            </a:r>
          </a:p>
          <a:p>
            <a:pPr algn="r"/>
            <a:r>
              <a:rPr lang="de-DE" sz="1400" dirty="0" smtClean="0"/>
              <a:t>Wie man sieht nimmt die Konzentration von A über die Länge ab und die von B nimmt zu. Wir haben also stabile Konzentrationsgradienten. Auch der exponentielle Verlauf ist gut zu erkennen.</a:t>
            </a:r>
            <a:endParaRPr lang="de-DE" sz="1400" dirty="0"/>
          </a:p>
        </p:txBody>
      </p:sp>
      <p:sp>
        <p:nvSpPr>
          <p:cNvPr id="8" name="Rechteck 7"/>
          <p:cNvSpPr/>
          <p:nvPr/>
        </p:nvSpPr>
        <p:spPr>
          <a:xfrm>
            <a:off x="1357290" y="2500306"/>
            <a:ext cx="4357717" cy="1600438"/>
          </a:xfrm>
          <a:prstGeom prst="rect">
            <a:avLst/>
          </a:prstGeom>
        </p:spPr>
        <p:txBody>
          <a:bodyPr wrap="square">
            <a:spAutoFit/>
          </a:bodyPr>
          <a:lstStyle/>
          <a:p>
            <a:pPr algn="r"/>
            <a:r>
              <a:rPr lang="de-DE" sz="1400" dirty="0" smtClean="0"/>
              <a:t>(b) – (d) Hier sehen wir einen komplexeren Fall, bei dem sich die Diffisionskoeffizienten unterscheiden. Die Gradienten von A und B bleiben erhalten, jedoch ist nun auch ein Gradient in der gesamten Konzentration vorhanden.</a:t>
            </a:r>
          </a:p>
          <a:p>
            <a:pPr algn="r"/>
            <a:r>
              <a:rPr lang="de-DE" sz="1400" dirty="0" smtClean="0"/>
              <a:t>Die Proteine sind immer dichter am Rand konzentriert, je höher der Diffusionsunterschied.</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lipkow3.png"/>
          <p:cNvPicPr>
            <a:picLocks noChangeAspect="1"/>
          </p:cNvPicPr>
          <p:nvPr/>
        </p:nvPicPr>
        <p:blipFill>
          <a:blip r:embed="rId3" cstate="print"/>
          <a:stretch>
            <a:fillRect/>
          </a:stretch>
        </p:blipFill>
        <p:spPr>
          <a:xfrm>
            <a:off x="1285852" y="0"/>
            <a:ext cx="7858148" cy="2442708"/>
          </a:xfrm>
          <a:prstGeom prst="rect">
            <a:avLst/>
          </a:prstGeom>
        </p:spPr>
      </p:pic>
      <p:sp>
        <p:nvSpPr>
          <p:cNvPr id="3" name="Rechteck 2"/>
          <p:cNvSpPr/>
          <p:nvPr/>
        </p:nvSpPr>
        <p:spPr>
          <a:xfrm>
            <a:off x="1071538" y="5286388"/>
            <a:ext cx="7858180" cy="646331"/>
          </a:xfrm>
          <a:prstGeom prst="rect">
            <a:avLst/>
          </a:prstGeom>
        </p:spPr>
        <p:txBody>
          <a:bodyPr wrap="square">
            <a:spAutoFit/>
          </a:bodyPr>
          <a:lstStyle/>
          <a:p>
            <a:pPr algn="ctr"/>
            <a:r>
              <a:rPr lang="de-DE" dirty="0" smtClean="0"/>
              <a:t>Der Vollständigkeit halber nun noch die Ergebnisse einer erhöhten Kinase und Phosphatase</a:t>
            </a:r>
            <a:endParaRPr lang="de-DE" dirty="0"/>
          </a:p>
        </p:txBody>
      </p:sp>
      <p:pic>
        <p:nvPicPr>
          <p:cNvPr id="5" name="Grafik 4" descr="lipkow4.png"/>
          <p:cNvPicPr>
            <a:picLocks noChangeAspect="1"/>
          </p:cNvPicPr>
          <p:nvPr/>
        </p:nvPicPr>
        <p:blipFill>
          <a:blip r:embed="rId4" cstate="print"/>
          <a:stretch>
            <a:fillRect/>
          </a:stretch>
        </p:blipFill>
        <p:spPr>
          <a:xfrm>
            <a:off x="1285852" y="2413944"/>
            <a:ext cx="7858148" cy="2427295"/>
          </a:xfrm>
          <a:prstGeom prst="rect">
            <a:avLst/>
          </a:prstGeom>
        </p:spPr>
      </p:pic>
      <p:sp>
        <p:nvSpPr>
          <p:cNvPr id="6" name="Rechteck 5"/>
          <p:cNvSpPr/>
          <p:nvPr/>
        </p:nvSpPr>
        <p:spPr>
          <a:xfrm>
            <a:off x="4572000" y="4857760"/>
            <a:ext cx="1571636" cy="261610"/>
          </a:xfrm>
          <a:prstGeom prst="rect">
            <a:avLst/>
          </a:prstGeom>
        </p:spPr>
        <p:txBody>
          <a:bodyPr wrap="square">
            <a:spAutoFit/>
          </a:bodyPr>
          <a:lstStyle/>
          <a:p>
            <a:r>
              <a:rPr lang="de-DE" sz="1100" dirty="0" smtClean="0"/>
              <a:t>D</a:t>
            </a:r>
            <a:r>
              <a:rPr lang="de-DE" sz="1100" baseline="-25000" dirty="0" smtClean="0"/>
              <a:t>A</a:t>
            </a:r>
            <a:r>
              <a:rPr lang="de-DE" sz="1100" dirty="0" smtClean="0"/>
              <a:t>=1; D</a:t>
            </a:r>
            <a:r>
              <a:rPr lang="de-DE" sz="1100" baseline="-25000" dirty="0" smtClean="0"/>
              <a:t>B</a:t>
            </a:r>
            <a:r>
              <a:rPr lang="de-DE" sz="1100" dirty="0" smtClean="0"/>
              <a:t>=10</a:t>
            </a:r>
            <a:endParaRPr lang="de-DE"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3584438" y="0"/>
            <a:ext cx="5559562" cy="4572008"/>
          </a:xfrm>
          <a:prstGeom prst="rect">
            <a:avLst/>
          </a:prstGeom>
          <a:noFill/>
          <a:ln w="9525">
            <a:noFill/>
            <a:miter lim="800000"/>
            <a:headEnd/>
            <a:tailEnd/>
          </a:ln>
        </p:spPr>
      </p:pic>
      <p:sp>
        <p:nvSpPr>
          <p:cNvPr id="3" name="Rechteck 2"/>
          <p:cNvSpPr/>
          <p:nvPr/>
        </p:nvSpPr>
        <p:spPr>
          <a:xfrm>
            <a:off x="1071538" y="1714488"/>
            <a:ext cx="2714644" cy="1077218"/>
          </a:xfrm>
          <a:prstGeom prst="rect">
            <a:avLst/>
          </a:prstGeom>
        </p:spPr>
        <p:txBody>
          <a:bodyPr wrap="square">
            <a:spAutoFit/>
          </a:bodyPr>
          <a:lstStyle/>
          <a:p>
            <a:pPr algn="r"/>
            <a:r>
              <a:rPr lang="de-DE" sz="1600" dirty="0" smtClean="0"/>
              <a:t>Hier sehen wir mit Smoldyn verwirklichte Simulationen und die dazugehörigen Proteinkurven.</a:t>
            </a:r>
          </a:p>
        </p:txBody>
      </p:sp>
      <p:pic>
        <p:nvPicPr>
          <p:cNvPr id="92164" name="Picture 4"/>
          <p:cNvPicPr>
            <a:picLocks noChangeAspect="1" noChangeArrowheads="1"/>
          </p:cNvPicPr>
          <p:nvPr/>
        </p:nvPicPr>
        <p:blipFill>
          <a:blip r:embed="rId3" cstate="print"/>
          <a:srcRect/>
          <a:stretch>
            <a:fillRect/>
          </a:stretch>
        </p:blipFill>
        <p:spPr bwMode="auto">
          <a:xfrm>
            <a:off x="1214414" y="4552686"/>
            <a:ext cx="7929586" cy="2305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8. Physik der Chemotaxis</a:t>
            </a:r>
            <a:endParaRPr lang="de-DE" dirty="0"/>
          </a:p>
        </p:txBody>
      </p:sp>
      <p:sp>
        <p:nvSpPr>
          <p:cNvPr id="5" name="Textplatzhalter 4"/>
          <p:cNvSpPr>
            <a:spLocks noGrp="1"/>
          </p:cNvSpPr>
          <p:nvPr>
            <p:ph type="body" idx="1"/>
          </p:nvPr>
        </p:nvSpPr>
        <p:spPr/>
        <p:txBody>
          <a:bodyPr/>
          <a:lstStyle/>
          <a:p>
            <a:endParaRPr lang="de-D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8.1 Diffusion</a:t>
            </a:r>
            <a:endParaRPr lang="de-DE" dirty="0"/>
          </a:p>
        </p:txBody>
      </p:sp>
      <p:sp>
        <p:nvSpPr>
          <p:cNvPr id="5" name="Rechteck 4"/>
          <p:cNvSpPr/>
          <p:nvPr/>
        </p:nvSpPr>
        <p:spPr>
          <a:xfrm>
            <a:off x="1142976" y="1357298"/>
            <a:ext cx="7572428" cy="2862322"/>
          </a:xfrm>
          <a:prstGeom prst="rect">
            <a:avLst/>
          </a:prstGeom>
        </p:spPr>
        <p:txBody>
          <a:bodyPr wrap="square">
            <a:spAutoFit/>
          </a:bodyPr>
          <a:lstStyle/>
          <a:p>
            <a:r>
              <a:rPr lang="de-DE" dirty="0" smtClean="0"/>
              <a:t>Wir nehmen eine Zelle als </a:t>
            </a:r>
            <a:r>
              <a:rPr lang="de-DE" dirty="0" smtClean="0"/>
              <a:t>Sphäre </a:t>
            </a:r>
            <a:r>
              <a:rPr lang="de-DE" dirty="0" smtClean="0"/>
              <a:t>mit Radius a an. In dieser </a:t>
            </a:r>
            <a:r>
              <a:rPr lang="de-DE" dirty="0" smtClean="0"/>
              <a:t>Sphäre </a:t>
            </a:r>
            <a:r>
              <a:rPr lang="de-DE" dirty="0" smtClean="0"/>
              <a:t>schwimmen einige Moleküle der Spezies X mit Diffusionskonstante D. Die Konzentration von X nennen wir c. </a:t>
            </a:r>
          </a:p>
          <a:p>
            <a:r>
              <a:rPr lang="de-DE" dirty="0" smtClean="0"/>
              <a:t>Dann verändert sich c durch räumliche Diffusion:</a:t>
            </a:r>
          </a:p>
          <a:p>
            <a:endParaRPr lang="de-DE" dirty="0" smtClean="0"/>
          </a:p>
          <a:p>
            <a:endParaRPr lang="de-DE" dirty="0" smtClean="0"/>
          </a:p>
          <a:p>
            <a:endParaRPr lang="de-DE" dirty="0" smtClean="0"/>
          </a:p>
          <a:p>
            <a:r>
              <a:rPr lang="de-DE" dirty="0" smtClean="0"/>
              <a:t>Wir nehmen die Zelle nun als perfekten Bindepartner für die Moleküle an. Im Gleichgewichtszustand ist die Anzahl an Molekülen die pro Sekunde die Zelloberfläche erreichen gegeben durch:</a:t>
            </a:r>
            <a:endParaRPr lang="de-DE" dirty="0"/>
          </a:p>
        </p:txBody>
      </p:sp>
      <p:graphicFrame>
        <p:nvGraphicFramePr>
          <p:cNvPr id="6" name="Objekt 5"/>
          <p:cNvGraphicFramePr>
            <a:graphicFrameLocks noChangeAspect="1"/>
          </p:cNvGraphicFramePr>
          <p:nvPr/>
        </p:nvGraphicFramePr>
        <p:xfrm>
          <a:off x="1357290" y="2500306"/>
          <a:ext cx="1444892" cy="785818"/>
        </p:xfrm>
        <a:graphic>
          <a:graphicData uri="http://schemas.openxmlformats.org/presentationml/2006/ole">
            <p:oleObj spid="_x0000_s93186" name="Formel" r:id="rId3" imgW="723600" imgH="393480" progId="Equation.3">
              <p:embed/>
            </p:oleObj>
          </a:graphicData>
        </a:graphic>
      </p:graphicFrame>
      <p:graphicFrame>
        <p:nvGraphicFramePr>
          <p:cNvPr id="7" name="Objekt 6"/>
          <p:cNvGraphicFramePr>
            <a:graphicFrameLocks noChangeAspect="1"/>
          </p:cNvGraphicFramePr>
          <p:nvPr/>
        </p:nvGraphicFramePr>
        <p:xfrm>
          <a:off x="1428728" y="4286256"/>
          <a:ext cx="1512805" cy="428628"/>
        </p:xfrm>
        <a:graphic>
          <a:graphicData uri="http://schemas.openxmlformats.org/presentationml/2006/ole">
            <p:oleObj spid="_x0000_s93187" name="Formel" r:id="rId4" imgW="761760" imgH="215640" progId="Equation.3">
              <p:embed/>
            </p:oleObj>
          </a:graphicData>
        </a:graphic>
      </p:graphicFrame>
      <p:sp>
        <p:nvSpPr>
          <p:cNvPr id="8" name="Rechteck 7"/>
          <p:cNvSpPr/>
          <p:nvPr/>
        </p:nvSpPr>
        <p:spPr>
          <a:xfrm>
            <a:off x="1214414" y="4857760"/>
            <a:ext cx="7072362" cy="1200329"/>
          </a:xfrm>
          <a:prstGeom prst="rect">
            <a:avLst/>
          </a:prstGeom>
        </p:spPr>
        <p:txBody>
          <a:bodyPr wrap="square">
            <a:spAutoFit/>
          </a:bodyPr>
          <a:lstStyle/>
          <a:p>
            <a:r>
              <a:rPr lang="de-DE" dirty="0" smtClean="0"/>
              <a:t>Wobei c</a:t>
            </a:r>
            <a:r>
              <a:rPr lang="de-DE" baseline="-25000" dirty="0" smtClean="0">
                <a:latin typeface="Cambria Math"/>
                <a:ea typeface="Cambria Math"/>
              </a:rPr>
              <a:t>∞</a:t>
            </a:r>
            <a:r>
              <a:rPr lang="de-DE" dirty="0" smtClean="0"/>
              <a:t> die Konzentration von c weit entfernt von der Zelle ist</a:t>
            </a:r>
          </a:p>
          <a:p>
            <a:endParaRPr lang="de-DE" dirty="0" smtClean="0"/>
          </a:p>
          <a:p>
            <a:r>
              <a:rPr lang="de-DE" dirty="0" smtClean="0"/>
              <a:t>Für unsere Zwecke ist es nun praktisch, die Formel mit einem Elektrischen Analog zu vergleichen</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 </a:t>
            </a:r>
            <a:r>
              <a:rPr lang="de-DE" dirty="0" smtClean="0"/>
              <a:t>Grundlagen</a:t>
            </a:r>
            <a:endParaRPr lang="de-DE" dirty="0"/>
          </a:p>
        </p:txBody>
      </p:sp>
      <p:sp>
        <p:nvSpPr>
          <p:cNvPr id="5" name="Textplatzhalter 4"/>
          <p:cNvSpPr>
            <a:spLocks noGrp="1"/>
          </p:cNvSpPr>
          <p:nvPr>
            <p:ph type="body" idx="1"/>
          </p:nvPr>
        </p:nvSpPr>
        <p:spPr/>
        <p:txBody>
          <a:bodyPr/>
          <a:lstStyle/>
          <a:p>
            <a:endParaRPr lang="de-D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142976" y="214290"/>
            <a:ext cx="4951035" cy="369332"/>
          </a:xfrm>
          <a:prstGeom prst="rect">
            <a:avLst/>
          </a:prstGeom>
        </p:spPr>
        <p:txBody>
          <a:bodyPr wrap="none">
            <a:spAutoFit/>
          </a:bodyPr>
          <a:lstStyle/>
          <a:p>
            <a:r>
              <a:rPr lang="de-DE" dirty="0" smtClean="0"/>
              <a:t>Wir vergleichen die Zeitunabhängige Diffusion:</a:t>
            </a:r>
            <a:endParaRPr lang="de-DE" dirty="0"/>
          </a:p>
        </p:txBody>
      </p:sp>
      <p:graphicFrame>
        <p:nvGraphicFramePr>
          <p:cNvPr id="94211" name="Object 3"/>
          <p:cNvGraphicFramePr>
            <a:graphicFrameLocks noChangeAspect="1"/>
          </p:cNvGraphicFramePr>
          <p:nvPr/>
        </p:nvGraphicFramePr>
        <p:xfrm>
          <a:off x="1214414" y="714356"/>
          <a:ext cx="830262" cy="331787"/>
        </p:xfrm>
        <a:graphic>
          <a:graphicData uri="http://schemas.openxmlformats.org/presentationml/2006/ole">
            <p:oleObj spid="_x0000_s94211" name="Formel" r:id="rId3" imgW="507960" imgH="203040" progId="Equation.3">
              <p:embed/>
            </p:oleObj>
          </a:graphicData>
        </a:graphic>
      </p:graphicFrame>
      <p:sp>
        <p:nvSpPr>
          <p:cNvPr id="6" name="Rechteck 5"/>
          <p:cNvSpPr/>
          <p:nvPr/>
        </p:nvSpPr>
        <p:spPr>
          <a:xfrm>
            <a:off x="1214415" y="1142984"/>
            <a:ext cx="7500990" cy="646331"/>
          </a:xfrm>
          <a:prstGeom prst="rect">
            <a:avLst/>
          </a:prstGeom>
        </p:spPr>
        <p:txBody>
          <a:bodyPr wrap="square">
            <a:spAutoFit/>
          </a:bodyPr>
          <a:lstStyle/>
          <a:p>
            <a:r>
              <a:rPr lang="de-DE" dirty="0" smtClean="0"/>
              <a:t>Mit der Laplace-Gleichung für elektrostatisches Potential im Ladungsfreien Raum:</a:t>
            </a:r>
            <a:endParaRPr lang="de-DE" dirty="0"/>
          </a:p>
        </p:txBody>
      </p:sp>
      <p:graphicFrame>
        <p:nvGraphicFramePr>
          <p:cNvPr id="94212" name="Object 4"/>
          <p:cNvGraphicFramePr>
            <a:graphicFrameLocks noChangeAspect="1"/>
          </p:cNvGraphicFramePr>
          <p:nvPr/>
        </p:nvGraphicFramePr>
        <p:xfrm>
          <a:off x="1285852" y="1857364"/>
          <a:ext cx="912812" cy="331787"/>
        </p:xfrm>
        <a:graphic>
          <a:graphicData uri="http://schemas.openxmlformats.org/presentationml/2006/ole">
            <p:oleObj spid="_x0000_s94212" name="Formel" r:id="rId4" imgW="558720" imgH="203040" progId="Equation.3">
              <p:embed/>
            </p:oleObj>
          </a:graphicData>
        </a:graphic>
      </p:graphicFrame>
      <p:sp>
        <p:nvSpPr>
          <p:cNvPr id="8" name="Rechteck 7"/>
          <p:cNvSpPr/>
          <p:nvPr/>
        </p:nvSpPr>
        <p:spPr>
          <a:xfrm>
            <a:off x="1285852" y="2357430"/>
            <a:ext cx="7000924" cy="646331"/>
          </a:xfrm>
          <a:prstGeom prst="rect">
            <a:avLst/>
          </a:prstGeom>
        </p:spPr>
        <p:txBody>
          <a:bodyPr wrap="square">
            <a:spAutoFit/>
          </a:bodyPr>
          <a:lstStyle/>
          <a:p>
            <a:r>
              <a:rPr lang="de-DE" dirty="0" smtClean="0"/>
              <a:t>Man stellt fest, dass </a:t>
            </a:r>
            <a:r>
              <a:rPr lang="de-DE" dirty="0" smtClean="0"/>
              <a:t>der Diffusionsfluss das </a:t>
            </a:r>
            <a:r>
              <a:rPr lang="de-DE" dirty="0" smtClean="0"/>
              <a:t>Analog zum Vektor des  elektrischen Feldes ist:</a:t>
            </a:r>
          </a:p>
        </p:txBody>
      </p:sp>
      <p:graphicFrame>
        <p:nvGraphicFramePr>
          <p:cNvPr id="94213" name="Object 5"/>
          <p:cNvGraphicFramePr>
            <a:graphicFrameLocks noChangeAspect="1"/>
          </p:cNvGraphicFramePr>
          <p:nvPr/>
        </p:nvGraphicFramePr>
        <p:xfrm>
          <a:off x="1285852" y="3214686"/>
          <a:ext cx="2861597" cy="357190"/>
        </p:xfrm>
        <a:graphic>
          <a:graphicData uri="http://schemas.openxmlformats.org/presentationml/2006/ole">
            <p:oleObj spid="_x0000_s94213" name="Formel" r:id="rId5" imgW="1422360" imgH="177480" progId="Equation.3">
              <p:embed/>
            </p:oleObj>
          </a:graphicData>
        </a:graphic>
      </p:graphicFrame>
      <p:sp>
        <p:nvSpPr>
          <p:cNvPr id="10" name="Rechteck 9"/>
          <p:cNvSpPr/>
          <p:nvPr/>
        </p:nvSpPr>
        <p:spPr>
          <a:xfrm>
            <a:off x="1285852" y="3786190"/>
            <a:ext cx="7215238" cy="646331"/>
          </a:xfrm>
          <a:prstGeom prst="rect">
            <a:avLst/>
          </a:prstGeom>
        </p:spPr>
        <p:txBody>
          <a:bodyPr wrap="square">
            <a:spAutoFit/>
          </a:bodyPr>
          <a:lstStyle/>
          <a:p>
            <a:r>
              <a:rPr lang="de-DE" dirty="0" smtClean="0"/>
              <a:t>Die totale Diffusion auf einer abgeschlossenen Oberfläche S ist nun gegeben durch:</a:t>
            </a:r>
            <a:endParaRPr lang="de-DE" dirty="0"/>
          </a:p>
        </p:txBody>
      </p:sp>
      <p:graphicFrame>
        <p:nvGraphicFramePr>
          <p:cNvPr id="94214" name="Object 6"/>
          <p:cNvGraphicFramePr>
            <a:graphicFrameLocks noChangeAspect="1"/>
          </p:cNvGraphicFramePr>
          <p:nvPr/>
        </p:nvGraphicFramePr>
        <p:xfrm>
          <a:off x="1357290" y="4429132"/>
          <a:ext cx="730144" cy="560397"/>
        </p:xfrm>
        <a:graphic>
          <a:graphicData uri="http://schemas.openxmlformats.org/presentationml/2006/ole">
            <p:oleObj spid="_x0000_s94214" name="Formel" r:id="rId6" imgW="495000" imgH="380880" progId="Equation.3">
              <p:embed/>
            </p:oleObj>
          </a:graphicData>
        </a:graphic>
      </p:graphicFrame>
      <p:sp>
        <p:nvSpPr>
          <p:cNvPr id="12" name="Rechteck 11"/>
          <p:cNvSpPr/>
          <p:nvPr/>
        </p:nvSpPr>
        <p:spPr>
          <a:xfrm>
            <a:off x="1357290" y="5000636"/>
            <a:ext cx="7215238" cy="369332"/>
          </a:xfrm>
          <a:prstGeom prst="rect">
            <a:avLst/>
          </a:prstGeom>
        </p:spPr>
        <p:txBody>
          <a:bodyPr wrap="square">
            <a:spAutoFit/>
          </a:bodyPr>
          <a:lstStyle/>
          <a:p>
            <a:r>
              <a:rPr lang="de-DE" dirty="0" smtClean="0"/>
              <a:t>Die Ladungsdichte Q auf einer Oberfläche ist gegeben durch: </a:t>
            </a:r>
            <a:endParaRPr lang="de-DE" dirty="0"/>
          </a:p>
        </p:txBody>
      </p:sp>
      <p:graphicFrame>
        <p:nvGraphicFramePr>
          <p:cNvPr id="94215" name="Object 7"/>
          <p:cNvGraphicFramePr>
            <a:graphicFrameLocks noChangeAspect="1"/>
          </p:cNvGraphicFramePr>
          <p:nvPr/>
        </p:nvGraphicFramePr>
        <p:xfrm>
          <a:off x="1357290" y="5357826"/>
          <a:ext cx="1104900" cy="654050"/>
        </p:xfrm>
        <a:graphic>
          <a:graphicData uri="http://schemas.openxmlformats.org/presentationml/2006/ole">
            <p:oleObj spid="_x0000_s94215" name="Formel" r:id="rId7" imgW="749160" imgH="444240" progId="Equation.3">
              <p:embed/>
            </p:oleObj>
          </a:graphicData>
        </a:graphic>
      </p:graphicFrame>
      <p:sp>
        <p:nvSpPr>
          <p:cNvPr id="14" name="Rechteck 13"/>
          <p:cNvSpPr/>
          <p:nvPr/>
        </p:nvSpPr>
        <p:spPr>
          <a:xfrm>
            <a:off x="1285852" y="6072206"/>
            <a:ext cx="7215238" cy="646331"/>
          </a:xfrm>
          <a:prstGeom prst="rect">
            <a:avLst/>
          </a:prstGeom>
        </p:spPr>
        <p:txBody>
          <a:bodyPr wrap="square">
            <a:spAutoFit/>
          </a:bodyPr>
          <a:lstStyle/>
          <a:p>
            <a:r>
              <a:rPr lang="de-DE" dirty="0" smtClean="0"/>
              <a:t>Weil die Zelle nun perfekt interagiert, ist die c an der Oberfläche 0, was einem konstanten Potenzial entspricht.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2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2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42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1142976" y="214290"/>
            <a:ext cx="7643866" cy="923330"/>
          </a:xfrm>
          <a:prstGeom prst="rect">
            <a:avLst/>
          </a:prstGeom>
        </p:spPr>
        <p:txBody>
          <a:bodyPr wrap="square">
            <a:spAutoFit/>
          </a:bodyPr>
          <a:lstStyle/>
          <a:p>
            <a:r>
              <a:rPr lang="de-DE" dirty="0" smtClean="0"/>
              <a:t>Wir können also sehen, dass J äquivalent ist zu der Ladung eines </a:t>
            </a:r>
            <a:r>
              <a:rPr lang="de-DE" dirty="0" smtClean="0"/>
              <a:t>sphärischen </a:t>
            </a:r>
            <a:r>
              <a:rPr lang="de-DE" dirty="0" smtClean="0"/>
              <a:t>Ladungsträgers im Vakuum. </a:t>
            </a:r>
          </a:p>
          <a:p>
            <a:r>
              <a:rPr lang="de-DE" dirty="0" smtClean="0"/>
              <a:t>Weiter können wir J also schreiben als:</a:t>
            </a:r>
            <a:endParaRPr lang="de-DE" dirty="0"/>
          </a:p>
        </p:txBody>
      </p:sp>
      <p:graphicFrame>
        <p:nvGraphicFramePr>
          <p:cNvPr id="95239" name="Object 7"/>
          <p:cNvGraphicFramePr>
            <a:graphicFrameLocks noChangeAspect="1"/>
          </p:cNvGraphicFramePr>
          <p:nvPr/>
        </p:nvGraphicFramePr>
        <p:xfrm>
          <a:off x="1214414" y="1214422"/>
          <a:ext cx="1563688" cy="428625"/>
        </p:xfrm>
        <a:graphic>
          <a:graphicData uri="http://schemas.openxmlformats.org/presentationml/2006/ole">
            <p:oleObj spid="_x0000_s95239" name="Formel" r:id="rId3" imgW="787320" imgH="215640" progId="Equation.3">
              <p:embed/>
            </p:oleObj>
          </a:graphicData>
        </a:graphic>
      </p:graphicFrame>
      <p:sp>
        <p:nvSpPr>
          <p:cNvPr id="15" name="Rechteck 14"/>
          <p:cNvSpPr/>
          <p:nvPr/>
        </p:nvSpPr>
        <p:spPr>
          <a:xfrm>
            <a:off x="1214415" y="1643050"/>
            <a:ext cx="7143800" cy="646331"/>
          </a:xfrm>
          <a:prstGeom prst="rect">
            <a:avLst/>
          </a:prstGeom>
        </p:spPr>
        <p:txBody>
          <a:bodyPr wrap="square">
            <a:spAutoFit/>
          </a:bodyPr>
          <a:lstStyle/>
          <a:p>
            <a:r>
              <a:rPr lang="de-DE" dirty="0" smtClean="0"/>
              <a:t>Wobei C die elektrische Kapazität eines Ladungsträgers in gleicher Größe (in CGS) der Zelle ist.</a:t>
            </a:r>
            <a:endParaRPr lang="de-DE" dirty="0"/>
          </a:p>
        </p:txBody>
      </p:sp>
      <p:sp>
        <p:nvSpPr>
          <p:cNvPr id="16" name="Rechteck 15"/>
          <p:cNvSpPr/>
          <p:nvPr/>
        </p:nvSpPr>
        <p:spPr>
          <a:xfrm>
            <a:off x="1214414" y="2428868"/>
            <a:ext cx="5724644" cy="646331"/>
          </a:xfrm>
          <a:prstGeom prst="rect">
            <a:avLst/>
          </a:prstGeom>
        </p:spPr>
        <p:txBody>
          <a:bodyPr wrap="none">
            <a:spAutoFit/>
          </a:bodyPr>
          <a:lstStyle/>
          <a:p>
            <a:r>
              <a:rPr lang="de-DE" dirty="0" smtClean="0"/>
              <a:t>Beispiel:</a:t>
            </a:r>
          </a:p>
          <a:p>
            <a:r>
              <a:rPr lang="de-DE" dirty="0" smtClean="0"/>
              <a:t>Die Kapazität einer isolierten Scheibe mit Radius b ist:</a:t>
            </a:r>
          </a:p>
        </p:txBody>
      </p:sp>
      <p:graphicFrame>
        <p:nvGraphicFramePr>
          <p:cNvPr id="17" name="Objekt 16"/>
          <p:cNvGraphicFramePr>
            <a:graphicFrameLocks noChangeAspect="1"/>
          </p:cNvGraphicFramePr>
          <p:nvPr/>
        </p:nvGraphicFramePr>
        <p:xfrm>
          <a:off x="1357290" y="3143248"/>
          <a:ext cx="669928" cy="546520"/>
        </p:xfrm>
        <a:graphic>
          <a:graphicData uri="http://schemas.openxmlformats.org/presentationml/2006/ole">
            <p:oleObj spid="_x0000_s95240" name="Formel" r:id="rId4" imgW="482400" imgH="393480" progId="Equation.3">
              <p:embed/>
            </p:oleObj>
          </a:graphicData>
        </a:graphic>
      </p:graphicFrame>
      <p:sp>
        <p:nvSpPr>
          <p:cNvPr id="18" name="Rechteck 17"/>
          <p:cNvSpPr/>
          <p:nvPr/>
        </p:nvSpPr>
        <p:spPr>
          <a:xfrm>
            <a:off x="1357290" y="3786190"/>
            <a:ext cx="6391558" cy="369332"/>
          </a:xfrm>
          <a:prstGeom prst="rect">
            <a:avLst/>
          </a:prstGeom>
        </p:spPr>
        <p:txBody>
          <a:bodyPr wrap="none">
            <a:spAutoFit/>
          </a:bodyPr>
          <a:lstStyle/>
          <a:p>
            <a:r>
              <a:rPr lang="de-DE" dirty="0" smtClean="0"/>
              <a:t>Also hat ein scheibenförmiger Rezeptor eine Aufnahme von: </a:t>
            </a:r>
            <a:endParaRPr lang="de-DE" dirty="0"/>
          </a:p>
        </p:txBody>
      </p:sp>
      <p:graphicFrame>
        <p:nvGraphicFramePr>
          <p:cNvPr id="95241" name="Object 9"/>
          <p:cNvGraphicFramePr>
            <a:graphicFrameLocks noChangeAspect="1"/>
          </p:cNvGraphicFramePr>
          <p:nvPr/>
        </p:nvGraphicFramePr>
        <p:xfrm>
          <a:off x="1357291" y="4286257"/>
          <a:ext cx="1214446" cy="382168"/>
        </p:xfrm>
        <a:graphic>
          <a:graphicData uri="http://schemas.openxmlformats.org/presentationml/2006/ole">
            <p:oleObj spid="_x0000_s95241" name="Formel" r:id="rId5" imgW="685800" imgH="215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smtClean="0"/>
              <a:t>8.2 Grundsätzliche Untersuchungen</a:t>
            </a:r>
            <a:endParaRPr lang="de-DE" dirty="0"/>
          </a:p>
        </p:txBody>
      </p:sp>
      <p:sp>
        <p:nvSpPr>
          <p:cNvPr id="5" name="Inhaltsplatzhalter 4"/>
          <p:cNvSpPr>
            <a:spLocks noGrp="1"/>
          </p:cNvSpPr>
          <p:nvPr>
            <p:ph idx="1"/>
          </p:nvPr>
        </p:nvSpPr>
        <p:spPr/>
        <p:txBody>
          <a:bodyPr>
            <a:normAutofit fontScale="85000" lnSpcReduction="20000"/>
          </a:bodyPr>
          <a:lstStyle/>
          <a:p>
            <a:pPr>
              <a:buNone/>
            </a:pPr>
            <a:r>
              <a:rPr lang="de-DE" dirty="0" smtClean="0"/>
              <a:t>Untersuchungen über:</a:t>
            </a:r>
          </a:p>
          <a:p>
            <a:r>
              <a:rPr lang="de-DE" dirty="0" smtClean="0"/>
              <a:t>Bewegung bei auftretender Konzentrationsveränderung</a:t>
            </a:r>
          </a:p>
          <a:p>
            <a:r>
              <a:rPr lang="de-DE" dirty="0" smtClean="0"/>
              <a:t>Aktive Suche von Lockstoffen</a:t>
            </a:r>
          </a:p>
          <a:p>
            <a:r>
              <a:rPr lang="de-DE" dirty="0" smtClean="0"/>
              <a:t>Vorteile des Schwimmens</a:t>
            </a:r>
          </a:p>
          <a:p>
            <a:pPr>
              <a:buNone/>
            </a:pPr>
            <a:r>
              <a:rPr lang="de-DE" dirty="0" smtClean="0"/>
              <a:t>Resultat:</a:t>
            </a:r>
          </a:p>
          <a:p>
            <a:r>
              <a:rPr lang="de-DE" dirty="0" smtClean="0"/>
              <a:t>Schwimmen ist in nicht-einheitlicher Umgebung höchst-sinnvoll</a:t>
            </a:r>
          </a:p>
          <a:p>
            <a:r>
              <a:rPr lang="de-DE" dirty="0" smtClean="0"/>
              <a:t>Aktive Suche ist zu ineffizient, es sei denn das Medium hat eine Hohe Viskosität</a:t>
            </a:r>
          </a:p>
          <a:p>
            <a:r>
              <a:rPr lang="de-DE" dirty="0" smtClean="0"/>
              <a:t>Rezeptoren sind nur über kleines Gebiet verteilt</a:t>
            </a:r>
          </a:p>
          <a:p>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9. Diskussion und zukünftige Wege:</a:t>
            </a:r>
            <a:br>
              <a:rPr lang="de-DE" dirty="0" smtClean="0"/>
            </a:br>
            <a:endParaRPr lang="de-DE" dirty="0"/>
          </a:p>
        </p:txBody>
      </p:sp>
      <p:sp>
        <p:nvSpPr>
          <p:cNvPr id="12" name="Textplatzhalter 11"/>
          <p:cNvSpPr>
            <a:spLocks noGrp="1"/>
          </p:cNvSpPr>
          <p:nvPr>
            <p:ph type="body" idx="1"/>
          </p:nvPr>
        </p:nvSpPr>
        <p:spPr/>
        <p:txBody>
          <a:bodyPr/>
          <a:lstStyle/>
          <a:p>
            <a:endParaRPr lang="de-D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9.1 Überblick</a:t>
            </a:r>
            <a:endParaRPr lang="de-DE" dirty="0"/>
          </a:p>
        </p:txBody>
      </p:sp>
      <p:sp>
        <p:nvSpPr>
          <p:cNvPr id="5" name="Inhaltsplatzhalter 4"/>
          <p:cNvSpPr>
            <a:spLocks noGrp="1"/>
          </p:cNvSpPr>
          <p:nvPr>
            <p:ph idx="1"/>
          </p:nvPr>
        </p:nvSpPr>
        <p:spPr/>
        <p:txBody>
          <a:bodyPr>
            <a:normAutofit fontScale="55000" lnSpcReduction="20000"/>
          </a:bodyPr>
          <a:lstStyle/>
          <a:p>
            <a:r>
              <a:rPr lang="de-DE" dirty="0" smtClean="0"/>
              <a:t>Wir haben jetzt Modellierung der letzten 30 Jahre betrachtet</a:t>
            </a:r>
          </a:p>
          <a:p>
            <a:r>
              <a:rPr lang="de-DE" dirty="0" smtClean="0"/>
              <a:t>Mathematische Modelle haben geholfen biologische Prozesse zu verstehen</a:t>
            </a:r>
          </a:p>
          <a:p>
            <a:r>
              <a:rPr lang="de-DE" dirty="0" smtClean="0"/>
              <a:t>verschiedenste Techniken und Hypothesen wurden geprüft und mit experimentellen Daten verglichen</a:t>
            </a:r>
          </a:p>
          <a:p>
            <a:pPr>
              <a:buNone/>
            </a:pPr>
            <a:r>
              <a:rPr lang="de-DE" dirty="0" smtClean="0"/>
              <a:t>Es fehlen aber noch eine Reihe ab Elementen:</a:t>
            </a:r>
          </a:p>
          <a:p>
            <a:r>
              <a:rPr lang="de-DE" dirty="0" smtClean="0"/>
              <a:t>man weiß immer noch nicht genau, wie das System des </a:t>
            </a:r>
            <a:r>
              <a:rPr lang="de-DE" dirty="0" smtClean="0"/>
              <a:t>Aufspürens </a:t>
            </a:r>
            <a:r>
              <a:rPr lang="de-DE" dirty="0" smtClean="0"/>
              <a:t>und Reagierens funktioniert. bakterielle Systeme reagieren immer noch unvorhersehbar</a:t>
            </a:r>
          </a:p>
          <a:p>
            <a:r>
              <a:rPr lang="de-DE" dirty="0" smtClean="0"/>
              <a:t>das räumliche Verhalten von Proteinen ist noch ziemlich unbekannt.</a:t>
            </a:r>
          </a:p>
          <a:p>
            <a:r>
              <a:rPr lang="de-DE" dirty="0" smtClean="0"/>
              <a:t>Modellierung verschiedener Rezeptortypen</a:t>
            </a:r>
          </a:p>
          <a:p>
            <a:r>
              <a:rPr lang="de-DE" dirty="0" smtClean="0"/>
              <a:t>gemixte Gitter verschiedener Rezeptoren</a:t>
            </a:r>
          </a:p>
          <a:p>
            <a:r>
              <a:rPr lang="de-DE" dirty="0" smtClean="0"/>
              <a:t>es gibt einfach noch kein aktuelles Modell das ein Bakterium vollständig beschreibt. Das liegt nicht daran, dass die Modellierung falsch ist, sondern dass wir einfach noch nicht verstehen was da genau vor sich geht.</a:t>
            </a:r>
          </a:p>
          <a:p>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1435608" y="428604"/>
            <a:ext cx="7498080" cy="5819796"/>
          </a:xfrm>
          <a:prstGeom prst="rect">
            <a:avLst/>
          </a:prstGeom>
        </p:spPr>
        <p:txBody>
          <a:bodyPr>
            <a:normAutofit fontScale="925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Quellen:</a:t>
            </a:r>
            <a:endParaRPr lang="de-DE" sz="2000" dirty="0" smtClean="0"/>
          </a:p>
          <a:p>
            <a:pPr marL="365760" lvl="0" indent="-283464">
              <a:spcBef>
                <a:spcPts val="600"/>
              </a:spcBef>
              <a:buClr>
                <a:schemeClr val="accent1"/>
              </a:buClr>
              <a:buSzPct val="80000"/>
              <a:buFontTx/>
              <a:buChar char="-"/>
            </a:pPr>
            <a:r>
              <a:rPr lang="de-DE" sz="2000" dirty="0" smtClean="0"/>
              <a:t>Hauptquelle: </a:t>
            </a:r>
            <a:r>
              <a:rPr lang="de-DE" sz="2000" dirty="0" smtClean="0"/>
              <a:t>Overview</a:t>
            </a:r>
            <a:r>
              <a:rPr lang="de-DE" sz="2000" dirty="0" smtClean="0"/>
              <a:t> </a:t>
            </a:r>
            <a:r>
              <a:rPr lang="de-DE" sz="2000" dirty="0" smtClean="0"/>
              <a:t>of</a:t>
            </a:r>
            <a:r>
              <a:rPr lang="de-DE" sz="2000" dirty="0" smtClean="0"/>
              <a:t> </a:t>
            </a:r>
            <a:r>
              <a:rPr lang="de-DE" sz="2000" dirty="0" smtClean="0"/>
              <a:t>Mathematical</a:t>
            </a:r>
            <a:r>
              <a:rPr lang="de-DE" sz="2000" dirty="0" smtClean="0"/>
              <a:t> Approaches </a:t>
            </a:r>
            <a:r>
              <a:rPr lang="de-DE" sz="2000" dirty="0" smtClean="0"/>
              <a:t>Used</a:t>
            </a:r>
            <a:r>
              <a:rPr lang="de-DE" sz="2000" dirty="0" smtClean="0"/>
              <a:t> </a:t>
            </a:r>
            <a:r>
              <a:rPr lang="de-DE" sz="2000" dirty="0" smtClean="0"/>
              <a:t>to</a:t>
            </a:r>
            <a:r>
              <a:rPr lang="de-DE" sz="2000" dirty="0" smtClean="0"/>
              <a:t> Model </a:t>
            </a:r>
            <a:r>
              <a:rPr lang="de-DE" sz="2000" dirty="0" err="1" smtClean="0"/>
              <a:t>Bacterical</a:t>
            </a:r>
            <a:r>
              <a:rPr lang="de-DE" sz="2000" dirty="0" smtClean="0"/>
              <a:t> Chemotaxis I; </a:t>
            </a:r>
            <a:r>
              <a:rPr lang="de-DE" sz="2000" dirty="0" err="1" smtClean="0"/>
              <a:t>Tindall</a:t>
            </a:r>
            <a:r>
              <a:rPr lang="de-DE" sz="2000" dirty="0" smtClean="0"/>
              <a:t>, Porter, </a:t>
            </a:r>
            <a:r>
              <a:rPr lang="de-DE" sz="2000" dirty="0" err="1" smtClean="0"/>
              <a:t>Maini</a:t>
            </a:r>
            <a:r>
              <a:rPr lang="de-DE" sz="2000" dirty="0" smtClean="0"/>
              <a:t>, </a:t>
            </a:r>
            <a:r>
              <a:rPr lang="de-DE" sz="2000" dirty="0" err="1" smtClean="0"/>
              <a:t>Gaglia</a:t>
            </a:r>
            <a:r>
              <a:rPr lang="de-DE" sz="2000" dirty="0" smtClean="0"/>
              <a:t>, </a:t>
            </a:r>
            <a:r>
              <a:rPr lang="de-DE" sz="2000" dirty="0" err="1" smtClean="0"/>
              <a:t>Armitage</a:t>
            </a:r>
            <a:r>
              <a:rPr lang="de-DE" sz="2000" dirty="0" smtClean="0"/>
              <a:t>; 2008</a:t>
            </a:r>
            <a:endParaRPr kumimoji="0" lang="de-DE"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The Gradient</a:t>
            </a:r>
            <a:r>
              <a:rPr lang="de-DE" sz="2000" dirty="0" smtClean="0"/>
              <a:t>-</a:t>
            </a:r>
            <a:r>
              <a:rPr lang="de-DE" sz="2000" dirty="0" err="1" smtClean="0"/>
              <a:t>Sensing</a:t>
            </a:r>
            <a:r>
              <a:rPr lang="de-DE" sz="2000" dirty="0" smtClean="0"/>
              <a:t> </a:t>
            </a:r>
            <a:r>
              <a:rPr lang="de-DE" sz="2000" dirty="0" err="1" smtClean="0"/>
              <a:t>Mechanism</a:t>
            </a:r>
            <a:r>
              <a:rPr lang="de-DE" sz="2000" dirty="0" smtClean="0"/>
              <a:t> in </a:t>
            </a:r>
            <a:r>
              <a:rPr lang="de-DE" sz="2000" dirty="0" err="1" smtClean="0"/>
              <a:t>Bacterial</a:t>
            </a:r>
            <a:r>
              <a:rPr lang="de-DE" sz="2000" dirty="0" smtClean="0"/>
              <a:t> Chemotaxis, </a:t>
            </a:r>
            <a:r>
              <a:rPr lang="de-DE" sz="2000" dirty="0" err="1" smtClean="0"/>
              <a:t>Macnab</a:t>
            </a:r>
            <a:r>
              <a:rPr lang="de-DE" sz="2000" dirty="0" smtClean="0"/>
              <a:t>, Koshland 1972</a:t>
            </a: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defRPr/>
            </a:pPr>
            <a:r>
              <a:rPr lang="de-DE" sz="2000" dirty="0" smtClean="0"/>
              <a:t>A model </a:t>
            </a:r>
            <a:r>
              <a:rPr lang="de-DE" sz="2000" dirty="0" err="1" smtClean="0"/>
              <a:t>of</a:t>
            </a:r>
            <a:r>
              <a:rPr lang="de-DE" sz="2000" dirty="0" smtClean="0"/>
              <a:t> </a:t>
            </a:r>
            <a:r>
              <a:rPr lang="de-DE" sz="2000" dirty="0" err="1" smtClean="0"/>
              <a:t>excitation</a:t>
            </a:r>
            <a:r>
              <a:rPr lang="de-DE" sz="2000" dirty="0" smtClean="0"/>
              <a:t> and </a:t>
            </a:r>
            <a:r>
              <a:rPr lang="de-DE" sz="2000" dirty="0" err="1" smtClean="0"/>
              <a:t>adaption</a:t>
            </a:r>
            <a:r>
              <a:rPr lang="de-DE" sz="2000" dirty="0" smtClean="0"/>
              <a:t> in </a:t>
            </a:r>
            <a:r>
              <a:rPr lang="de-DE" sz="2000" dirty="0" err="1" smtClean="0"/>
              <a:t>bacterical</a:t>
            </a:r>
            <a:r>
              <a:rPr lang="de-DE" sz="2000" dirty="0" smtClean="0"/>
              <a:t> </a:t>
            </a:r>
            <a:r>
              <a:rPr lang="de-DE" sz="2000" dirty="0" err="1" smtClean="0"/>
              <a:t>chemotaxis</a:t>
            </a:r>
            <a:r>
              <a:rPr lang="de-DE" sz="2000" dirty="0" smtClean="0"/>
              <a:t>; Spiro, Parkinson, </a:t>
            </a:r>
            <a:r>
              <a:rPr lang="de-DE" sz="2000" dirty="0" err="1" smtClean="0"/>
              <a:t>Othmer</a:t>
            </a:r>
            <a:r>
              <a:rPr lang="de-DE" sz="2000" dirty="0" smtClean="0"/>
              <a:t>; 1997</a:t>
            </a: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mn-cs"/>
              </a:rPr>
              <a:t>A </a:t>
            </a:r>
            <a:r>
              <a:rPr kumimoji="0" lang="de-DE" sz="2000" b="0" i="0" u="none" strike="noStrike" kern="1200" cap="none" spc="0" normalizeH="0" baseline="0" noProof="0" dirty="0" err="1" smtClean="0">
                <a:ln>
                  <a:noFill/>
                </a:ln>
                <a:solidFill>
                  <a:schemeClr val="tx1"/>
                </a:solidFill>
                <a:effectLst/>
                <a:uLnTx/>
                <a:uFillTx/>
                <a:latin typeface="+mn-lt"/>
                <a:ea typeface="+mn-ea"/>
                <a:cs typeface="+mn-cs"/>
              </a:rPr>
              <a:t>molecular</a:t>
            </a:r>
            <a:r>
              <a:rPr kumimoji="0" lang="de-DE" sz="20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2000" b="0" i="0" u="none" strike="noStrike" kern="1200" cap="none" spc="0" normalizeH="0" baseline="0" noProof="0" dirty="0" err="1" smtClean="0">
                <a:ln>
                  <a:noFill/>
                </a:ln>
                <a:solidFill>
                  <a:schemeClr val="tx1"/>
                </a:solidFill>
                <a:effectLst/>
                <a:uLnTx/>
                <a:uFillTx/>
                <a:latin typeface="+mn-lt"/>
                <a:ea typeface="+mn-ea"/>
                <a:cs typeface="+mn-cs"/>
              </a:rPr>
              <a:t>mechansim</a:t>
            </a:r>
            <a:r>
              <a:rPr kumimoji="0" lang="de-DE" sz="2000" b="0" i="0" u="none" strike="noStrike" kern="1200" cap="none" spc="0" normalizeH="0" noProof="0" dirty="0" smtClean="0">
                <a:ln>
                  <a:noFill/>
                </a:ln>
                <a:solidFill>
                  <a:schemeClr val="tx1"/>
                </a:solidFill>
                <a:effectLst/>
                <a:uLnTx/>
                <a:uFillTx/>
                <a:latin typeface="+mn-lt"/>
                <a:ea typeface="+mn-ea"/>
                <a:cs typeface="+mn-cs"/>
              </a:rPr>
              <a:t> </a:t>
            </a:r>
            <a:r>
              <a:rPr kumimoji="0" lang="de-DE" sz="2000" b="0" i="0" u="none" strike="noStrike" kern="1200" cap="none" spc="0" normalizeH="0" noProof="0" dirty="0" err="1" smtClean="0">
                <a:ln>
                  <a:noFill/>
                </a:ln>
                <a:solidFill>
                  <a:schemeClr val="tx1"/>
                </a:solidFill>
                <a:effectLst/>
                <a:uLnTx/>
                <a:uFillTx/>
                <a:latin typeface="+mn-lt"/>
                <a:ea typeface="+mn-ea"/>
                <a:cs typeface="+mn-cs"/>
              </a:rPr>
              <a:t>for</a:t>
            </a:r>
            <a:r>
              <a:rPr kumimoji="0" lang="de-DE" sz="2000" b="0" i="0" u="none" strike="noStrike" kern="1200" cap="none" spc="0" normalizeH="0" noProof="0" dirty="0" smtClean="0">
                <a:ln>
                  <a:noFill/>
                </a:ln>
                <a:solidFill>
                  <a:schemeClr val="tx1"/>
                </a:solidFill>
                <a:effectLst/>
                <a:uLnTx/>
                <a:uFillTx/>
                <a:latin typeface="+mn-lt"/>
                <a:ea typeface="+mn-ea"/>
                <a:cs typeface="+mn-cs"/>
              </a:rPr>
              <a:t> </a:t>
            </a:r>
            <a:r>
              <a:rPr kumimoji="0" lang="de-DE" sz="2000" b="0" i="0" u="none" strike="noStrike" kern="1200" cap="none" spc="0" normalizeH="0" noProof="0" dirty="0" err="1" smtClean="0">
                <a:ln>
                  <a:noFill/>
                </a:ln>
                <a:solidFill>
                  <a:schemeClr val="tx1"/>
                </a:solidFill>
                <a:effectLst/>
                <a:uLnTx/>
                <a:uFillTx/>
                <a:latin typeface="+mn-lt"/>
                <a:ea typeface="+mn-ea"/>
                <a:cs typeface="+mn-cs"/>
              </a:rPr>
              <a:t>sensory</a:t>
            </a:r>
            <a:r>
              <a:rPr kumimoji="0" lang="de-DE" sz="2000" b="0" i="0" u="none" strike="noStrike" kern="1200" cap="none" spc="0" normalizeH="0" noProof="0" dirty="0" smtClean="0">
                <a:ln>
                  <a:noFill/>
                </a:ln>
                <a:solidFill>
                  <a:schemeClr val="tx1"/>
                </a:solidFill>
                <a:effectLst/>
                <a:uLnTx/>
                <a:uFillTx/>
                <a:latin typeface="+mn-lt"/>
                <a:ea typeface="+mn-ea"/>
                <a:cs typeface="+mn-cs"/>
              </a:rPr>
              <a:t> </a:t>
            </a:r>
            <a:r>
              <a:rPr kumimoji="0" lang="de-DE" sz="2000" b="0" i="0" u="none" strike="noStrike" kern="1200" cap="none" spc="0" normalizeH="0" noProof="0" dirty="0" err="1" smtClean="0">
                <a:ln>
                  <a:noFill/>
                </a:ln>
                <a:solidFill>
                  <a:schemeClr val="tx1"/>
                </a:solidFill>
                <a:effectLst/>
                <a:uLnTx/>
                <a:uFillTx/>
                <a:latin typeface="+mn-lt"/>
                <a:ea typeface="+mn-ea"/>
                <a:cs typeface="+mn-cs"/>
              </a:rPr>
              <a:t>adaption</a:t>
            </a:r>
            <a:r>
              <a:rPr kumimoji="0" lang="de-DE" sz="2000" b="0" i="0" u="none" strike="noStrike" kern="1200" cap="none" spc="0" normalizeH="0" noProof="0" dirty="0" smtClean="0">
                <a:ln>
                  <a:noFill/>
                </a:ln>
                <a:solidFill>
                  <a:schemeClr val="tx1"/>
                </a:solidFill>
                <a:effectLst/>
                <a:uLnTx/>
                <a:uFillTx/>
                <a:latin typeface="+mn-lt"/>
                <a:ea typeface="+mn-ea"/>
                <a:cs typeface="+mn-cs"/>
              </a:rPr>
              <a:t> </a:t>
            </a:r>
            <a:r>
              <a:rPr kumimoji="0" lang="de-DE" sz="2000" b="0" i="0" u="none" strike="noStrike" kern="1200" cap="none" spc="0" normalizeH="0" noProof="0" dirty="0" err="1" smtClean="0">
                <a:ln>
                  <a:noFill/>
                </a:ln>
                <a:solidFill>
                  <a:schemeClr val="tx1"/>
                </a:solidFill>
                <a:effectLst/>
                <a:uLnTx/>
                <a:uFillTx/>
                <a:latin typeface="+mn-lt"/>
                <a:ea typeface="+mn-ea"/>
                <a:cs typeface="+mn-cs"/>
              </a:rPr>
              <a:t>based</a:t>
            </a:r>
            <a:r>
              <a:rPr kumimoji="0" lang="de-DE" sz="2000" b="0" i="0" u="none" strike="noStrike" kern="1200" cap="none" spc="0" normalizeH="0" noProof="0" dirty="0" smtClean="0">
                <a:ln>
                  <a:noFill/>
                </a:ln>
                <a:solidFill>
                  <a:schemeClr val="tx1"/>
                </a:solidFill>
                <a:effectLst/>
                <a:uLnTx/>
                <a:uFillTx/>
                <a:latin typeface="+mn-lt"/>
                <a:ea typeface="+mn-ea"/>
                <a:cs typeface="+mn-cs"/>
              </a:rPr>
              <a:t> in </a:t>
            </a:r>
            <a:r>
              <a:rPr kumimoji="0" lang="de-DE" sz="2000" b="0" i="0" u="none" strike="noStrike" kern="1200" cap="none" spc="0" normalizeH="0" noProof="0" dirty="0" err="1" smtClean="0">
                <a:ln>
                  <a:noFill/>
                </a:ln>
                <a:solidFill>
                  <a:schemeClr val="tx1"/>
                </a:solidFill>
                <a:effectLst/>
                <a:uLnTx/>
                <a:uFillTx/>
                <a:latin typeface="+mn-lt"/>
                <a:ea typeface="+mn-ea"/>
                <a:cs typeface="+mn-cs"/>
              </a:rPr>
              <a:t>ligand-induced</a:t>
            </a:r>
            <a:r>
              <a:rPr kumimoji="0" lang="de-DE" sz="2000" b="0" i="0" u="none" strike="noStrike" kern="1200" cap="none" spc="0" normalizeH="0" noProof="0" dirty="0" smtClean="0">
                <a:ln>
                  <a:noFill/>
                </a:ln>
                <a:solidFill>
                  <a:schemeClr val="tx1"/>
                </a:solidFill>
                <a:effectLst/>
                <a:uLnTx/>
                <a:uFillTx/>
                <a:latin typeface="+mn-lt"/>
                <a:ea typeface="+mn-ea"/>
                <a:cs typeface="+mn-cs"/>
              </a:rPr>
              <a:t> </a:t>
            </a:r>
            <a:r>
              <a:rPr kumimoji="0" lang="de-DE" sz="2000" b="0" i="0" u="none" strike="noStrike" kern="1200" cap="none" spc="0" normalizeH="0" noProof="0" dirty="0" err="1" smtClean="0">
                <a:ln>
                  <a:noFill/>
                </a:ln>
                <a:solidFill>
                  <a:schemeClr val="tx1"/>
                </a:solidFill>
                <a:effectLst/>
                <a:uLnTx/>
                <a:uFillTx/>
                <a:latin typeface="+mn-lt"/>
                <a:ea typeface="+mn-ea"/>
                <a:cs typeface="+mn-cs"/>
              </a:rPr>
              <a:t>receptor</a:t>
            </a:r>
            <a:r>
              <a:rPr kumimoji="0" lang="de-DE" sz="2000" b="0" i="0" u="none" strike="noStrike" kern="1200" cap="none" spc="0" normalizeH="0" noProof="0" dirty="0" smtClean="0">
                <a:ln>
                  <a:noFill/>
                </a:ln>
                <a:solidFill>
                  <a:schemeClr val="tx1"/>
                </a:solidFill>
                <a:effectLst/>
                <a:uLnTx/>
                <a:uFillTx/>
                <a:latin typeface="+mn-lt"/>
                <a:ea typeface="+mn-ea"/>
                <a:cs typeface="+mn-cs"/>
              </a:rPr>
              <a:t> </a:t>
            </a:r>
            <a:r>
              <a:rPr kumimoji="0" lang="de-DE" sz="2000" b="0" i="0" u="none" strike="noStrike" kern="1200" cap="none" spc="0" normalizeH="0" noProof="0" dirty="0" err="1" smtClean="0">
                <a:ln>
                  <a:noFill/>
                </a:ln>
                <a:solidFill>
                  <a:schemeClr val="tx1"/>
                </a:solidFill>
                <a:effectLst/>
                <a:uLnTx/>
                <a:uFillTx/>
                <a:latin typeface="+mn-lt"/>
                <a:ea typeface="+mn-ea"/>
                <a:cs typeface="+mn-cs"/>
              </a:rPr>
              <a:t>modification</a:t>
            </a:r>
            <a:r>
              <a:rPr kumimoji="0" lang="de-DE" sz="2000" b="0" i="0" u="none" strike="noStrike" kern="1200" cap="none" spc="0" normalizeH="0" noProof="0" dirty="0" smtClean="0">
                <a:ln>
                  <a:noFill/>
                </a:ln>
                <a:solidFill>
                  <a:schemeClr val="tx1"/>
                </a:solidFill>
                <a:effectLst/>
                <a:uLnTx/>
                <a:uFillTx/>
                <a:latin typeface="+mn-lt"/>
                <a:ea typeface="+mn-ea"/>
                <a:cs typeface="+mn-cs"/>
              </a:rPr>
              <a:t>; Knox, </a:t>
            </a:r>
            <a:r>
              <a:rPr kumimoji="0" lang="de-DE" sz="2000" b="0" i="0" u="none" strike="noStrike" kern="1200" cap="none" spc="0" normalizeH="0" noProof="0" dirty="0" err="1" smtClean="0">
                <a:ln>
                  <a:noFill/>
                </a:ln>
                <a:solidFill>
                  <a:schemeClr val="tx1"/>
                </a:solidFill>
                <a:effectLst/>
                <a:uLnTx/>
                <a:uFillTx/>
                <a:latin typeface="+mn-lt"/>
                <a:ea typeface="+mn-ea"/>
                <a:cs typeface="+mn-cs"/>
              </a:rPr>
              <a:t>Devreotes</a:t>
            </a:r>
            <a:r>
              <a:rPr kumimoji="0" lang="de-DE" sz="2000" b="0" i="0" u="none" strike="noStrike" kern="1200" cap="none" spc="0" normalizeH="0" noProof="0" dirty="0" smtClean="0">
                <a:ln>
                  <a:noFill/>
                </a:ln>
                <a:solidFill>
                  <a:schemeClr val="tx1"/>
                </a:solidFill>
                <a:effectLst/>
                <a:uLnTx/>
                <a:uFillTx/>
                <a:latin typeface="+mn-lt"/>
                <a:ea typeface="+mn-ea"/>
                <a:cs typeface="+mn-cs"/>
              </a:rPr>
              <a:t>, Goldbeter, Segel; 1985</a:t>
            </a: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defRPr/>
            </a:pPr>
            <a:r>
              <a:rPr lang="de-DE" sz="2000" dirty="0" err="1" smtClean="0"/>
              <a:t>Effects</a:t>
            </a:r>
            <a:r>
              <a:rPr lang="de-DE" sz="2000" dirty="0" smtClean="0"/>
              <a:t> </a:t>
            </a:r>
            <a:r>
              <a:rPr lang="de-DE" sz="2000" dirty="0" err="1" smtClean="0"/>
              <a:t>of</a:t>
            </a:r>
            <a:r>
              <a:rPr lang="de-DE" sz="2000" dirty="0" smtClean="0"/>
              <a:t> </a:t>
            </a:r>
            <a:r>
              <a:rPr lang="de-DE" sz="2000" dirty="0" err="1" smtClean="0"/>
              <a:t>Diffusity</a:t>
            </a:r>
            <a:r>
              <a:rPr lang="de-DE" sz="2000" dirty="0" smtClean="0"/>
              <a:t> und Chemotaxis, </a:t>
            </a:r>
            <a:r>
              <a:rPr lang="de-DE" sz="2000" dirty="0" err="1" smtClean="0"/>
              <a:t>Dpt</a:t>
            </a:r>
            <a:r>
              <a:rPr lang="de-DE" sz="2000" dirty="0" smtClean="0"/>
              <a:t>. </a:t>
            </a:r>
            <a:r>
              <a:rPr lang="de-DE" sz="2000" dirty="0" err="1" smtClean="0"/>
              <a:t>of</a:t>
            </a:r>
            <a:r>
              <a:rPr lang="de-DE" sz="2000" dirty="0" smtClean="0"/>
              <a:t> </a:t>
            </a:r>
            <a:r>
              <a:rPr lang="de-DE" sz="2000" dirty="0" err="1" smtClean="0"/>
              <a:t>Mathematics;Tulane</a:t>
            </a:r>
            <a:r>
              <a:rPr lang="de-DE" sz="2000" dirty="0" smtClean="0"/>
              <a:t> University; 2006</a:t>
            </a: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defRPr/>
            </a:pPr>
            <a:r>
              <a:rPr lang="de-DE" sz="2000" dirty="0" err="1" smtClean="0"/>
              <a:t>Physics</a:t>
            </a:r>
            <a:r>
              <a:rPr lang="de-DE" sz="2000" dirty="0" smtClean="0"/>
              <a:t> </a:t>
            </a:r>
            <a:r>
              <a:rPr lang="de-DE" sz="2000" dirty="0" err="1" smtClean="0"/>
              <a:t>of</a:t>
            </a:r>
            <a:r>
              <a:rPr lang="de-DE" sz="2000" dirty="0" smtClean="0"/>
              <a:t> Chemotaxis; Berg und Purcell; University </a:t>
            </a:r>
            <a:r>
              <a:rPr lang="de-DE" sz="2000" dirty="0" err="1" smtClean="0"/>
              <a:t>of</a:t>
            </a:r>
            <a:r>
              <a:rPr lang="de-DE" sz="2000" dirty="0" smtClean="0"/>
              <a:t> Colorado</a:t>
            </a: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defRPr/>
            </a:pPr>
            <a:r>
              <a:rPr kumimoji="0" lang="de-DE" sz="2000" b="0" i="0" u="none" strike="noStrike" kern="1200" cap="none" spc="0" normalizeH="0" noProof="0" dirty="0" smtClean="0">
                <a:ln>
                  <a:noFill/>
                </a:ln>
                <a:solidFill>
                  <a:schemeClr val="tx1"/>
                </a:solidFill>
                <a:effectLst/>
                <a:uLnTx/>
                <a:uFillTx/>
                <a:latin typeface="+mn-lt"/>
                <a:ea typeface="+mn-ea"/>
                <a:cs typeface="+mn-cs"/>
              </a:rPr>
              <a:t>Model </a:t>
            </a:r>
            <a:r>
              <a:rPr kumimoji="0" lang="de-DE" sz="2000" b="0" i="0" u="none" strike="noStrike" kern="1200" cap="none" spc="0" normalizeH="0" noProof="0" dirty="0" err="1" smtClean="0">
                <a:ln>
                  <a:noFill/>
                </a:ln>
                <a:solidFill>
                  <a:schemeClr val="tx1"/>
                </a:solidFill>
                <a:effectLst/>
                <a:uLnTx/>
                <a:uFillTx/>
                <a:latin typeface="+mn-lt"/>
                <a:ea typeface="+mn-ea"/>
                <a:cs typeface="+mn-cs"/>
              </a:rPr>
              <a:t>for</a:t>
            </a:r>
            <a:r>
              <a:rPr kumimoji="0" lang="de-DE" sz="2000" b="0" i="0" u="none" strike="noStrike" kern="1200" cap="none" spc="0" normalizeH="0" noProof="0" dirty="0" smtClean="0">
                <a:ln>
                  <a:noFill/>
                </a:ln>
                <a:solidFill>
                  <a:schemeClr val="tx1"/>
                </a:solidFill>
                <a:effectLst/>
                <a:uLnTx/>
                <a:uFillTx/>
                <a:latin typeface="+mn-lt"/>
                <a:ea typeface="+mn-ea"/>
                <a:cs typeface="+mn-cs"/>
              </a:rPr>
              <a:t> Protein </a:t>
            </a:r>
            <a:r>
              <a:rPr kumimoji="0" lang="de-DE" sz="2000" b="0" i="0" u="none" strike="noStrike" kern="1200" cap="none" spc="0" normalizeH="0" noProof="0" dirty="0" err="1" smtClean="0">
                <a:ln>
                  <a:noFill/>
                </a:ln>
                <a:solidFill>
                  <a:schemeClr val="tx1"/>
                </a:solidFill>
                <a:effectLst/>
                <a:uLnTx/>
                <a:uFillTx/>
                <a:latin typeface="+mn-lt"/>
                <a:ea typeface="+mn-ea"/>
                <a:cs typeface="+mn-cs"/>
              </a:rPr>
              <a:t>Concentration</a:t>
            </a:r>
            <a:r>
              <a:rPr kumimoji="0" lang="de-DE" sz="2000" b="0" i="0" u="none" strike="noStrike" kern="1200" cap="none" spc="0" normalizeH="0" noProof="0" dirty="0" smtClean="0">
                <a:ln>
                  <a:noFill/>
                </a:ln>
                <a:solidFill>
                  <a:schemeClr val="tx1"/>
                </a:solidFill>
                <a:effectLst/>
                <a:uLnTx/>
                <a:uFillTx/>
                <a:latin typeface="+mn-lt"/>
                <a:ea typeface="+mn-ea"/>
                <a:cs typeface="+mn-cs"/>
              </a:rPr>
              <a:t> </a:t>
            </a:r>
            <a:r>
              <a:rPr kumimoji="0" lang="de-DE" sz="2000" b="0" i="0" u="none" strike="noStrike" kern="1200" cap="none" spc="0" normalizeH="0" noProof="0" dirty="0" err="1" smtClean="0">
                <a:ln>
                  <a:noFill/>
                </a:ln>
                <a:solidFill>
                  <a:schemeClr val="tx1"/>
                </a:solidFill>
                <a:effectLst/>
                <a:uLnTx/>
                <a:uFillTx/>
                <a:latin typeface="+mn-lt"/>
                <a:ea typeface="+mn-ea"/>
                <a:cs typeface="+mn-cs"/>
              </a:rPr>
              <a:t>Gradients</a:t>
            </a:r>
            <a:r>
              <a:rPr kumimoji="0" lang="de-DE" sz="2000" b="0" i="0" u="none" strike="noStrike" kern="1200" cap="none" spc="0" normalizeH="0" noProof="0" dirty="0" smtClean="0">
                <a:ln>
                  <a:noFill/>
                </a:ln>
                <a:solidFill>
                  <a:schemeClr val="tx1"/>
                </a:solidFill>
                <a:effectLst/>
                <a:uLnTx/>
                <a:uFillTx/>
                <a:latin typeface="+mn-lt"/>
                <a:ea typeface="+mn-ea"/>
                <a:cs typeface="+mn-cs"/>
              </a:rPr>
              <a:t> in </a:t>
            </a:r>
            <a:r>
              <a:rPr kumimoji="0" lang="de-DE" sz="2000" b="0" i="0" u="none" strike="noStrike" kern="1200" cap="none" spc="0" normalizeH="0" noProof="0" dirty="0" err="1" smtClean="0">
                <a:ln>
                  <a:noFill/>
                </a:ln>
                <a:solidFill>
                  <a:schemeClr val="tx1"/>
                </a:solidFill>
                <a:effectLst/>
                <a:uLnTx/>
                <a:uFillTx/>
                <a:latin typeface="+mn-lt"/>
                <a:ea typeface="+mn-ea"/>
                <a:cs typeface="+mn-cs"/>
              </a:rPr>
              <a:t>the</a:t>
            </a:r>
            <a:r>
              <a:rPr kumimoji="0" lang="de-DE" sz="2000" b="0" i="0" u="none" strike="noStrike" kern="1200" cap="none" spc="0" normalizeH="0" noProof="0" dirty="0" smtClean="0">
                <a:ln>
                  <a:noFill/>
                </a:ln>
                <a:solidFill>
                  <a:schemeClr val="tx1"/>
                </a:solidFill>
                <a:effectLst/>
                <a:uLnTx/>
                <a:uFillTx/>
                <a:latin typeface="+mn-lt"/>
                <a:ea typeface="+mn-ea"/>
                <a:cs typeface="+mn-cs"/>
              </a:rPr>
              <a:t> </a:t>
            </a:r>
            <a:r>
              <a:rPr kumimoji="0" lang="de-DE" sz="2000" b="0" i="0" u="none" strike="noStrike" kern="1200" cap="none" spc="0" normalizeH="0" noProof="0" dirty="0" err="1" smtClean="0">
                <a:ln>
                  <a:noFill/>
                </a:ln>
                <a:solidFill>
                  <a:schemeClr val="tx1"/>
                </a:solidFill>
                <a:effectLst/>
                <a:uLnTx/>
                <a:uFillTx/>
                <a:latin typeface="+mn-lt"/>
                <a:ea typeface="+mn-ea"/>
                <a:cs typeface="+mn-cs"/>
              </a:rPr>
              <a:t>Cytoplasm</a:t>
            </a:r>
            <a:r>
              <a:rPr kumimoji="0" lang="de-DE" sz="2000" b="0" i="0" u="none" strike="noStrike" kern="1200" cap="none" spc="0" normalizeH="0" noProof="0" dirty="0" smtClean="0">
                <a:ln>
                  <a:noFill/>
                </a:ln>
                <a:solidFill>
                  <a:schemeClr val="tx1"/>
                </a:solidFill>
                <a:effectLst/>
                <a:uLnTx/>
                <a:uFillTx/>
                <a:latin typeface="+mn-lt"/>
                <a:ea typeface="+mn-ea"/>
                <a:cs typeface="+mn-cs"/>
              </a:rPr>
              <a:t>; Lipkow, </a:t>
            </a:r>
            <a:r>
              <a:rPr kumimoji="0" lang="de-DE" sz="2000" b="0" i="0" u="none" strike="noStrike" kern="1200" cap="none" spc="0" normalizeH="0" noProof="0" dirty="0" err="1" smtClean="0">
                <a:ln>
                  <a:noFill/>
                </a:ln>
                <a:solidFill>
                  <a:schemeClr val="tx1"/>
                </a:solidFill>
                <a:effectLst/>
                <a:uLnTx/>
                <a:uFillTx/>
                <a:latin typeface="+mn-lt"/>
                <a:ea typeface="+mn-ea"/>
                <a:cs typeface="+mn-cs"/>
              </a:rPr>
              <a:t>Odde</a:t>
            </a:r>
            <a:r>
              <a:rPr kumimoji="0" lang="de-DE" sz="2000" b="0" i="0" u="none" strike="noStrike" kern="1200" cap="none" spc="0" normalizeH="0" noProof="0" dirty="0" smtClean="0">
                <a:ln>
                  <a:noFill/>
                </a:ln>
                <a:solidFill>
                  <a:schemeClr val="tx1"/>
                </a:solidFill>
                <a:effectLst/>
                <a:uLnTx/>
                <a:uFillTx/>
                <a:latin typeface="+mn-lt"/>
                <a:ea typeface="+mn-ea"/>
                <a:cs typeface="+mn-cs"/>
              </a:rPr>
              <a:t>; 2007</a:t>
            </a:r>
          </a:p>
          <a:p>
            <a:pPr marL="365760" lvl="0" indent="-283464">
              <a:spcBef>
                <a:spcPts val="600"/>
              </a:spcBef>
              <a:buClr>
                <a:schemeClr val="accent1"/>
              </a:buClr>
              <a:buSzPct val="80000"/>
              <a:buFontTx/>
              <a:buChar char="-"/>
            </a:pPr>
            <a:r>
              <a:rPr lang="de-DE" sz="2000" dirty="0" smtClean="0"/>
              <a:t>http://de.wikipedia.org/wiki/Chemotaxis</a:t>
            </a:r>
          </a:p>
          <a:p>
            <a:pPr marL="365760" lvl="0" indent="-283464">
              <a:spcBef>
                <a:spcPts val="600"/>
              </a:spcBef>
              <a:buClr>
                <a:schemeClr val="accent1"/>
              </a:buClr>
              <a:buSzPct val="80000"/>
              <a:buFontTx/>
              <a:buChar char="-"/>
            </a:pPr>
            <a:r>
              <a:rPr lang="de-DE" sz="2000" dirty="0" smtClean="0"/>
              <a:t>http://en.wikipedia.org/wiki/Chemotaxis</a:t>
            </a:r>
          </a:p>
          <a:p>
            <a:pPr marL="365760" lvl="0" indent="-283464">
              <a:spcBef>
                <a:spcPts val="600"/>
              </a:spcBef>
              <a:buClr>
                <a:schemeClr val="accent1"/>
              </a:buClr>
              <a:buSzPct val="80000"/>
              <a:buFontTx/>
              <a:buChar char="-"/>
            </a:pPr>
            <a:endParaRPr kumimoji="0" lang="de-DE"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Vielen Dank für eure </a:t>
            </a:r>
            <a:r>
              <a:rPr lang="de-DE" dirty="0" err="1" smtClean="0"/>
              <a:t>AufmerksamkeiT</a:t>
            </a:r>
            <a:r>
              <a:rPr lang="de-DE" dirty="0" smtClean="0"/>
              <a:t>!</a:t>
            </a:r>
            <a:endParaRPr lang="de-DE" dirty="0"/>
          </a:p>
        </p:txBody>
      </p:sp>
      <p:sp>
        <p:nvSpPr>
          <p:cNvPr id="5" name="Textplatzhalter 4"/>
          <p:cNvSpPr>
            <a:spLocks noGrp="1"/>
          </p:cNvSpPr>
          <p:nvPr>
            <p:ph type="body" idx="1"/>
          </p:nvPr>
        </p:nvSpPr>
        <p:spPr/>
        <p:txBody>
          <a:bodyPr/>
          <a:lstStyle/>
          <a:p>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4"/>
          <p:cNvSpPr txBox="1">
            <a:spLocks/>
          </p:cNvSpPr>
          <p:nvPr/>
        </p:nvSpPr>
        <p:spPr>
          <a:xfrm>
            <a:off x="928662" y="2500306"/>
            <a:ext cx="7498080" cy="3643338"/>
          </a:xfrm>
          <a:prstGeom prst="rect">
            <a:avLst/>
          </a:prstGeom>
        </p:spPr>
        <p:txBody>
          <a:bodyPr/>
          <a:lstStyle/>
          <a:p>
            <a:pPr marL="365760" lvl="0" indent="-283464">
              <a:spcBef>
                <a:spcPts val="600"/>
              </a:spcBef>
              <a:buClr>
                <a:schemeClr val="accent1"/>
              </a:buClr>
              <a:buSzPct val="80000"/>
              <a:buFont typeface="Wingdings 2"/>
              <a:buChar cha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el 4"/>
          <p:cNvSpPr>
            <a:spLocks noGrp="1"/>
          </p:cNvSpPr>
          <p:nvPr>
            <p:ph type="title"/>
          </p:nvPr>
        </p:nvSpPr>
        <p:spPr/>
        <p:txBody>
          <a:bodyPr>
            <a:normAutofit fontScale="90000"/>
          </a:bodyPr>
          <a:lstStyle/>
          <a:p>
            <a:r>
              <a:rPr lang="de-DE" dirty="0" smtClean="0"/>
              <a:t>2.1 Geschichte der Chemotaxis</a:t>
            </a:r>
            <a:endParaRPr lang="de-DE" dirty="0"/>
          </a:p>
        </p:txBody>
      </p:sp>
      <p:sp>
        <p:nvSpPr>
          <p:cNvPr id="7" name="Inhaltsplatzhalter 6"/>
          <p:cNvSpPr>
            <a:spLocks noGrp="1"/>
          </p:cNvSpPr>
          <p:nvPr>
            <p:ph idx="1"/>
          </p:nvPr>
        </p:nvSpPr>
        <p:spPr/>
        <p:txBody>
          <a:bodyPr>
            <a:normAutofit fontScale="70000" lnSpcReduction="20000"/>
          </a:bodyPr>
          <a:lstStyle/>
          <a:p>
            <a:pPr lvl="0"/>
            <a:r>
              <a:rPr lang="de-DE" dirty="0" smtClean="0"/>
              <a:t>Zellenmigration wurde erstmals während der frühen Mikroskopentwicklung beobachtet (17. Jahrhundert)</a:t>
            </a:r>
          </a:p>
          <a:p>
            <a:pPr lvl="0"/>
            <a:r>
              <a:rPr lang="de-DE" dirty="0" smtClean="0"/>
              <a:t>Aktive Bewegung von Bakterien wurde jedoch erst durch Engelmann (1881) und Pfeffer (1884) festgestellt</a:t>
            </a:r>
          </a:p>
          <a:p>
            <a:pPr lvl="0"/>
            <a:r>
              <a:rPr lang="de-DE" dirty="0" smtClean="0"/>
              <a:t>Die Wichtigkeit der Chemotaxis in der Biologie wurde erst in den 1930er anerkannt, während dieser Zeit wurden auch die </a:t>
            </a:r>
            <a:r>
              <a:rPr lang="de-DE" dirty="0" smtClean="0"/>
              <a:t>Grundlegendsten </a:t>
            </a:r>
            <a:r>
              <a:rPr lang="de-DE" dirty="0" smtClean="0"/>
              <a:t>Definitionen zu dem Thema entworfen</a:t>
            </a:r>
          </a:p>
          <a:p>
            <a:pPr lvl="0"/>
            <a:r>
              <a:rPr lang="de-DE" dirty="0" smtClean="0"/>
              <a:t>In den 1960er und 1970er Jahren gelang durch moderne Biologie der Durchbruch und der Forschung</a:t>
            </a:r>
          </a:p>
          <a:p>
            <a:pPr lvl="0"/>
            <a:r>
              <a:rPr lang="de-DE" dirty="0" smtClean="0"/>
              <a:t>Die ersten wichtigsten Studien zur Signalübertragung stammen von Adler</a:t>
            </a:r>
          </a:p>
          <a:p>
            <a:pPr lvl="0"/>
            <a:r>
              <a:rPr lang="de-DE" dirty="0" smtClean="0"/>
              <a:t>Am 3. November 2006 wurde Dennis Bray der Cambridge Universität mit dem Microsoft European Science Award für seine Studien der Chemotaxis von </a:t>
            </a:r>
            <a:r>
              <a:rPr lang="de-DE" dirty="0" smtClean="0"/>
              <a:t>E.coli</a:t>
            </a:r>
            <a:r>
              <a:rPr lang="de-DE" dirty="0" smtClean="0"/>
              <a:t> ausgezeichnet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2.2 Konzentrationsgradient</a:t>
            </a:r>
            <a:endParaRPr lang="de-DE" dirty="0"/>
          </a:p>
        </p:txBody>
      </p:sp>
      <p:sp>
        <p:nvSpPr>
          <p:cNvPr id="5" name="Inhaltsplatzhalter 4"/>
          <p:cNvSpPr>
            <a:spLocks noGrp="1"/>
          </p:cNvSpPr>
          <p:nvPr>
            <p:ph idx="1"/>
          </p:nvPr>
        </p:nvSpPr>
        <p:spPr/>
        <p:txBody>
          <a:bodyPr/>
          <a:lstStyle/>
          <a:p>
            <a:r>
              <a:rPr lang="de-DE" dirty="0" smtClean="0"/>
              <a:t>Wir sprechen von einem Konzentrationsgradienten, wenn sich zwischen zwei Orten x</a:t>
            </a:r>
            <a:r>
              <a:rPr lang="de-DE" baseline="-25000" dirty="0" smtClean="0"/>
              <a:t>0</a:t>
            </a:r>
            <a:r>
              <a:rPr lang="de-DE" dirty="0" smtClean="0"/>
              <a:t> und x</a:t>
            </a:r>
            <a:r>
              <a:rPr lang="de-DE" baseline="-25000" dirty="0" smtClean="0"/>
              <a:t>1</a:t>
            </a:r>
            <a:r>
              <a:rPr lang="de-DE" dirty="0" smtClean="0"/>
              <a:t> die Konzentration eines Stoffes C unterscheidet</a:t>
            </a:r>
          </a:p>
          <a:p>
            <a:r>
              <a:rPr lang="de-DE" dirty="0" smtClean="0"/>
              <a:t>Ist C</a:t>
            </a:r>
            <a:r>
              <a:rPr lang="de-DE" baseline="-25000" dirty="0" smtClean="0"/>
              <a:t>x1</a:t>
            </a:r>
            <a:r>
              <a:rPr lang="de-DE" dirty="0" smtClean="0"/>
              <a:t> &gt; C</a:t>
            </a:r>
            <a:r>
              <a:rPr lang="de-DE" baseline="-25000" dirty="0" smtClean="0"/>
              <a:t>x0</a:t>
            </a:r>
            <a:r>
              <a:rPr lang="de-DE" dirty="0" smtClean="0"/>
              <a:t>, so sprechen wir von einem positiven Gradienten, analog für den negativen Fall</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2.3 Das Coli-Bakterium</a:t>
            </a:r>
            <a:endParaRPr lang="de-DE" dirty="0"/>
          </a:p>
        </p:txBody>
      </p:sp>
      <p:sp>
        <p:nvSpPr>
          <p:cNvPr id="3" name="Inhaltsplatzhalter 2"/>
          <p:cNvSpPr>
            <a:spLocks noGrp="1"/>
          </p:cNvSpPr>
          <p:nvPr>
            <p:ph idx="1"/>
          </p:nvPr>
        </p:nvSpPr>
        <p:spPr>
          <a:xfrm>
            <a:off x="1435608" y="1447800"/>
            <a:ext cx="4422276" cy="4800600"/>
          </a:xfrm>
        </p:spPr>
        <p:txBody>
          <a:bodyPr>
            <a:noAutofit/>
          </a:bodyPr>
          <a:lstStyle/>
          <a:p>
            <a:r>
              <a:rPr lang="de-DE" sz="1400" dirty="0" smtClean="0"/>
              <a:t>Stabförmig mit Schwimmärmchen, sogenannten  Flagella (Länge ca. 20</a:t>
            </a:r>
            <a:r>
              <a:rPr lang="el-GR" sz="1400" dirty="0" smtClean="0">
                <a:latin typeface="Cambria Math"/>
                <a:ea typeface="Cambria Math"/>
              </a:rPr>
              <a:t>μ</a:t>
            </a:r>
            <a:r>
              <a:rPr lang="de-DE" sz="1400" dirty="0" smtClean="0"/>
              <a:t>), die an den Außenseiten zufällig verteilt sind</a:t>
            </a:r>
          </a:p>
          <a:p>
            <a:r>
              <a:rPr lang="de-DE" sz="1400" dirty="0" smtClean="0"/>
              <a:t>Größe des Bakteriums ca. 1</a:t>
            </a:r>
            <a:r>
              <a:rPr lang="el-GR" sz="1400" dirty="0" smtClean="0">
                <a:latin typeface="Cambria Math"/>
                <a:ea typeface="Cambria Math"/>
              </a:rPr>
              <a:t>μ</a:t>
            </a:r>
            <a:r>
              <a:rPr lang="de-DE" sz="1400" dirty="0" smtClean="0"/>
              <a:t>m</a:t>
            </a:r>
          </a:p>
          <a:p>
            <a:r>
              <a:rPr lang="de-DE" sz="1400" dirty="0" smtClean="0"/>
              <a:t>Bakterium nutzt ein Netz an Membranrezeptoren die mit Proteinen gekoppelt sind, und durch intrazelluläre Signale auf Veränderungen seiner Umwelt einzugehen</a:t>
            </a:r>
          </a:p>
          <a:p>
            <a:r>
              <a:rPr lang="de-DE" sz="1400" dirty="0" smtClean="0"/>
              <a:t>An den Polen gibt es ein Gitter an Rezeptoren mit mehreren verschiedenen Rezeptor typen. Insgesamt stehen ca. 15.000 Rezeptoren zur Verfügung</a:t>
            </a:r>
          </a:p>
          <a:p>
            <a:r>
              <a:rPr lang="de-DE" sz="1400" dirty="0" smtClean="0"/>
              <a:t>Das Bakterium kann sich gezielt in Richtung einer Anhäufung von Nährstoffen bewegen, oder Säurekonzentrationen ausweichen</a:t>
            </a:r>
          </a:p>
          <a:p>
            <a:r>
              <a:rPr lang="de-DE" sz="1400" dirty="0" smtClean="0"/>
              <a:t>Es nimmt eine ganze Reihe an Lock und Schreckstoffen wahr</a:t>
            </a:r>
          </a:p>
          <a:p>
            <a:r>
              <a:rPr lang="de-DE" sz="1400" dirty="0" smtClean="0"/>
              <a:t>Schwimmt in einem „Random-Walk“ durch ein Medium</a:t>
            </a:r>
          </a:p>
          <a:p>
            <a:r>
              <a:rPr lang="de-DE" sz="1400" dirty="0" smtClean="0"/>
              <a:t>Nimmt es eine Konzentrationsänderung wahr, so wird der Walk beeinflusst</a:t>
            </a:r>
            <a:endParaRPr lang="de-DE" sz="1400" dirty="0"/>
          </a:p>
        </p:txBody>
      </p:sp>
      <p:pic>
        <p:nvPicPr>
          <p:cNvPr id="4" name="Grafik 3" descr="e-coli.jpg"/>
          <p:cNvPicPr>
            <a:picLocks noChangeAspect="1"/>
          </p:cNvPicPr>
          <p:nvPr/>
        </p:nvPicPr>
        <p:blipFill>
          <a:blip r:embed="rId2" cstate="print"/>
          <a:stretch>
            <a:fillRect/>
          </a:stretch>
        </p:blipFill>
        <p:spPr>
          <a:xfrm>
            <a:off x="6072198" y="1928802"/>
            <a:ext cx="2931009" cy="357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4571</Words>
  <Application>Microsoft Office PowerPoint</Application>
  <PresentationFormat>Bildschirmpräsentation (4:3)</PresentationFormat>
  <Paragraphs>439</Paragraphs>
  <Slides>66</Slides>
  <Notes>2</Notes>
  <HiddenSlides>0</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66</vt:i4>
      </vt:variant>
    </vt:vector>
  </HeadingPairs>
  <TitlesOfParts>
    <vt:vector size="70" baseType="lpstr">
      <vt:lpstr>Solstice</vt:lpstr>
      <vt:lpstr>Microsoft Formel-Editor 3.0</vt:lpstr>
      <vt:lpstr>Formel</vt:lpstr>
      <vt:lpstr>Paket</vt:lpstr>
      <vt:lpstr>Bakterielle Chemotaxis</vt:lpstr>
      <vt:lpstr>1. Einführung</vt:lpstr>
      <vt:lpstr>1.1 Begriffserklärung</vt:lpstr>
      <vt:lpstr>1.2 Der Vortrag </vt:lpstr>
      <vt:lpstr>1.3 Motivation </vt:lpstr>
      <vt:lpstr>2. Grundlagen</vt:lpstr>
      <vt:lpstr>2.1 Geschichte der Chemotaxis</vt:lpstr>
      <vt:lpstr>2.2 Konzentrationsgradient</vt:lpstr>
      <vt:lpstr>2.3 Das Coli-Bakterium</vt:lpstr>
      <vt:lpstr>2.4 Bewegung</vt:lpstr>
      <vt:lpstr>Folie 11</vt:lpstr>
      <vt:lpstr>2.5 Signalübermittlung</vt:lpstr>
      <vt:lpstr>Folie 13</vt:lpstr>
      <vt:lpstr>2.6 Wichtige Fähigkeiten des Bakteriums</vt:lpstr>
      <vt:lpstr>3. Frühe Arbeiten</vt:lpstr>
      <vt:lpstr>3.1 Macnab &amp; Koshland (1972)</vt:lpstr>
      <vt:lpstr>Folie 17</vt:lpstr>
      <vt:lpstr>Auswertung</vt:lpstr>
      <vt:lpstr>4. Adaption</vt:lpstr>
      <vt:lpstr>4.1 Block (1982/1983)</vt:lpstr>
      <vt:lpstr>Folie 21</vt:lpstr>
      <vt:lpstr>Folie 22</vt:lpstr>
      <vt:lpstr>Folie 23</vt:lpstr>
      <vt:lpstr>Folie 24</vt:lpstr>
      <vt:lpstr>Folie 25</vt:lpstr>
      <vt:lpstr>4.2 Goldbeter &amp; Koshland (1982)</vt:lpstr>
      <vt:lpstr>4.3 Segel und Goldbeter (1986)</vt:lpstr>
      <vt:lpstr>Folie 28</vt:lpstr>
      <vt:lpstr>Folie 29</vt:lpstr>
      <vt:lpstr>5. Phosphorylation</vt:lpstr>
      <vt:lpstr>5.1 Phosphorylation</vt:lpstr>
      <vt:lpstr>5.2 Bray (1993)</vt:lpstr>
      <vt:lpstr>5.3 Spiro 1997</vt:lpstr>
      <vt:lpstr>Folie 34</vt:lpstr>
      <vt:lpstr>Folie 35</vt:lpstr>
      <vt:lpstr>Folie 36</vt:lpstr>
      <vt:lpstr>Folie 37</vt:lpstr>
      <vt:lpstr>5.4 Verbesserung durch Stochsim</vt:lpstr>
      <vt:lpstr>6. Sensitivität durch Clusterbildung</vt:lpstr>
      <vt:lpstr>6.1 Einleitung</vt:lpstr>
      <vt:lpstr>6.2 Bray 1998</vt:lpstr>
      <vt:lpstr>Folie 42</vt:lpstr>
      <vt:lpstr>6.3 Das Ising Modell</vt:lpstr>
      <vt:lpstr>Folie 44</vt:lpstr>
      <vt:lpstr>6.4 Duke and Bray (1999)</vt:lpstr>
      <vt:lpstr>6.5 Erweiterung Shi (2000)</vt:lpstr>
      <vt:lpstr>6.6 Weitere Modellierungen</vt:lpstr>
      <vt:lpstr>8. Räumliche Modellierung der Signalübertragung</vt:lpstr>
      <vt:lpstr>8.1 Wichtigkeit räumlicher Modellierung</vt:lpstr>
      <vt:lpstr>Folie 50</vt:lpstr>
      <vt:lpstr>8.2 Lipkow (i) (2005)</vt:lpstr>
      <vt:lpstr>8.3 Lipkow (ii) Modell für Proteinkonzentrationsgradienten in der Zelle</vt:lpstr>
      <vt:lpstr>Folie 53</vt:lpstr>
      <vt:lpstr>Folie 54</vt:lpstr>
      <vt:lpstr>Folie 55</vt:lpstr>
      <vt:lpstr>Folie 56</vt:lpstr>
      <vt:lpstr>Folie 57</vt:lpstr>
      <vt:lpstr>8. Physik der Chemotaxis</vt:lpstr>
      <vt:lpstr>8.1 Diffusion</vt:lpstr>
      <vt:lpstr>Folie 60</vt:lpstr>
      <vt:lpstr>Folie 61</vt:lpstr>
      <vt:lpstr>8.2 Grundsätzliche Untersuchungen</vt:lpstr>
      <vt:lpstr>9. Diskussion und zukünftige Wege: </vt:lpstr>
      <vt:lpstr>9.1 Überblick</vt:lpstr>
      <vt:lpstr>Folie 65</vt:lpstr>
      <vt:lpstr>Vielen Dank für eure AufmerksamkeiT!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Bakterielle Chemotaxis</dc:title>
  <dc:creator>Hendrik Dirks</dc:creator>
  <cp:lastModifiedBy>Hendrik Dirks</cp:lastModifiedBy>
  <cp:revision>754</cp:revision>
  <dcterms:created xsi:type="dcterms:W3CDTF">2009-06-30T07:33:15Z</dcterms:created>
  <dcterms:modified xsi:type="dcterms:W3CDTF">2009-07-07T13:44:33Z</dcterms:modified>
</cp:coreProperties>
</file>