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75" r:id="rId3"/>
    <p:sldId id="257" r:id="rId4"/>
    <p:sldId id="274" r:id="rId5"/>
    <p:sldId id="258" r:id="rId6"/>
    <p:sldId id="260" r:id="rId7"/>
    <p:sldId id="261" r:id="rId8"/>
    <p:sldId id="262" r:id="rId9"/>
    <p:sldId id="277" r:id="rId10"/>
    <p:sldId id="266" r:id="rId11"/>
    <p:sldId id="276" r:id="rId12"/>
    <p:sldId id="264" r:id="rId13"/>
    <p:sldId id="278" r:id="rId14"/>
    <p:sldId id="293" r:id="rId15"/>
    <p:sldId id="263" r:id="rId16"/>
    <p:sldId id="287" r:id="rId17"/>
    <p:sldId id="288" r:id="rId18"/>
    <p:sldId id="267" r:id="rId19"/>
    <p:sldId id="290" r:id="rId20"/>
    <p:sldId id="282" r:id="rId21"/>
    <p:sldId id="289" r:id="rId22"/>
    <p:sldId id="291" r:id="rId23"/>
    <p:sldId id="285" r:id="rId24"/>
    <p:sldId id="286" r:id="rId25"/>
    <p:sldId id="292" r:id="rId26"/>
    <p:sldId id="268" r:id="rId27"/>
    <p:sldId id="269" r:id="rId28"/>
    <p:sldId id="270" r:id="rId29"/>
    <p:sldId id="272" r:id="rId30"/>
    <p:sldId id="259" r:id="rId31"/>
    <p:sldId id="271" r:id="rId3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lten Rose" initials="MR" lastIdx="0" clrIdx="0">
    <p:extLst>
      <p:ext uri="{19B8F6BF-5375-455C-9EA6-DF929625EA0E}">
        <p15:presenceInfo xmlns:p15="http://schemas.microsoft.com/office/powerpoint/2012/main" userId="0b3a00e05b215a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00" autoAdjust="0"/>
    <p:restoredTop sz="78276" autoAdjust="0"/>
  </p:normalViewPr>
  <p:slideViewPr>
    <p:cSldViewPr snapToGrid="0">
      <p:cViewPr varScale="1">
        <p:scale>
          <a:sx n="91" d="100"/>
          <a:sy n="91" d="100"/>
        </p:scale>
        <p:origin x="1524" y="84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8733EB-FD36-4FE0-97AB-AF96B22596E3}" type="datetimeFigureOut">
              <a:rPr lang="de-DE" smtClean="0"/>
              <a:t>20.02.2017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FA9756-58E4-4DF3-8BA2-FD87A068E6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3559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aseline="0" dirty="0" smtClean="0">
                <a:sym typeface="Wingdings" panose="05000000000000000000" pitchFamily="2" charset="2"/>
              </a:rPr>
              <a:t>Ablehnende Haltung gemein</a:t>
            </a:r>
          </a:p>
          <a:p>
            <a:r>
              <a:rPr lang="de-DE" baseline="0" dirty="0" smtClean="0">
                <a:sym typeface="Wingdings" panose="05000000000000000000" pitchFamily="2" charset="2"/>
              </a:rPr>
              <a:t>Frage: Inwiefern verwirklicht Trump PFs Idee einer freien Gesellschaft?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A9756-58E4-4DF3-8BA2-FD87A068E6E9}" type="slidenum">
              <a:rPr lang="de-DE" smtClean="0">
                <a:solidFill>
                  <a:prstClr val="black"/>
                </a:solidFill>
              </a:rPr>
              <a:pPr/>
              <a:t>2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38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aseline="0" dirty="0" smtClean="0">
                <a:sym typeface="Wingdings" panose="05000000000000000000" pitchFamily="2" charset="2"/>
              </a:rPr>
              <a:t>Ablehnende Haltung gemein</a:t>
            </a:r>
          </a:p>
          <a:p>
            <a:r>
              <a:rPr lang="de-DE" baseline="0" dirty="0" smtClean="0">
                <a:sym typeface="Wingdings" panose="05000000000000000000" pitchFamily="2" charset="2"/>
              </a:rPr>
              <a:t>Frage: Inwiefern verwirklicht Trump PFs Idee einer freien Gesellschaft?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A9756-58E4-4DF3-8BA2-FD87A068E6E9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2721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Es geht nicht um eine politische</a:t>
            </a:r>
            <a:r>
              <a:rPr lang="de-DE" baseline="0" dirty="0" smtClean="0"/>
              <a:t> Auseinandersetzung mit Donald Trump, es ist nicht demokratietheoretisch gedacht, der philosophische Aspekt steht im Vordergrund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A9756-58E4-4DF3-8BA2-FD87A068E6E9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879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Zusammenfassung</a:t>
            </a:r>
            <a:r>
              <a:rPr lang="de-DE" baseline="0" dirty="0" smtClean="0"/>
              <a:t> aus </a:t>
            </a:r>
            <a:r>
              <a:rPr lang="de-DE" baseline="0" dirty="0" err="1" smtClean="0"/>
              <a:t>EffM</a:t>
            </a:r>
            <a:r>
              <a:rPr lang="de-DE" baseline="0" dirty="0" smtClean="0"/>
              <a:t>, 1. Kapitel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A9756-58E4-4DF3-8BA2-FD87A068E6E9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7794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Kein naiver Anti-Rationalismus,</a:t>
            </a:r>
            <a:r>
              <a:rPr lang="de-DE" baseline="0" dirty="0" smtClean="0"/>
              <a:t> „der erschreckte Ausruf eines Rationalisten“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A9756-58E4-4DF3-8BA2-FD87A068E6E9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024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Zweigeteilte Argumentation: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Demokratie verlangt Aufgeklärte Bürger aus Partizipation</a:t>
            </a:r>
          </a:p>
          <a:p>
            <a:r>
              <a:rPr lang="de-DE" dirty="0" smtClean="0"/>
              <a:t>Kontrolle benötigt</a:t>
            </a:r>
            <a:r>
              <a:rPr lang="de-DE" baseline="0" dirty="0" smtClean="0"/>
              <a:t> Maßstäbe</a:t>
            </a: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A9756-58E4-4DF3-8BA2-FD87A068E6E9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7905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A9756-58E4-4DF3-8BA2-FD87A068E6E9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7276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A9756-58E4-4DF3-8BA2-FD87A068E6E9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3119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3F09F-EF9B-4A11-8DA9-1CF5C3C034FE}" type="datetimeFigureOut">
              <a:rPr lang="de-DE" smtClean="0"/>
              <a:t>20.02.2017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4029-BCDF-4275-BEBF-4F099AE80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6451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3F09F-EF9B-4A11-8DA9-1CF5C3C034FE}" type="datetimeFigureOut">
              <a:rPr lang="de-DE" smtClean="0"/>
              <a:t>20.02.2017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4029-BCDF-4275-BEBF-4F099AE80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0068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3F09F-EF9B-4A11-8DA9-1CF5C3C034FE}" type="datetimeFigureOut">
              <a:rPr lang="de-DE" smtClean="0"/>
              <a:t>20.02.2017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4029-BCDF-4275-BEBF-4F099AE80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5184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3F09F-EF9B-4A11-8DA9-1CF5C3C034FE}" type="datetimeFigureOut">
              <a:rPr lang="de-DE" smtClean="0"/>
              <a:t>20.02.2017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4029-BCDF-4275-BEBF-4F099AE80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516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3F09F-EF9B-4A11-8DA9-1CF5C3C034FE}" type="datetimeFigureOut">
              <a:rPr lang="de-DE" smtClean="0"/>
              <a:t>20.02.2017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4029-BCDF-4275-BEBF-4F099AE80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1546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3F09F-EF9B-4A11-8DA9-1CF5C3C034FE}" type="datetimeFigureOut">
              <a:rPr lang="de-DE" smtClean="0"/>
              <a:t>20.02.2017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4029-BCDF-4275-BEBF-4F099AE80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095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3F09F-EF9B-4A11-8DA9-1CF5C3C034FE}" type="datetimeFigureOut">
              <a:rPr lang="de-DE" smtClean="0"/>
              <a:t>20.02.2017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4029-BCDF-4275-BEBF-4F099AE80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5069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3F09F-EF9B-4A11-8DA9-1CF5C3C034FE}" type="datetimeFigureOut">
              <a:rPr lang="de-DE" smtClean="0"/>
              <a:t>20.02.2017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4029-BCDF-4275-BEBF-4F099AE80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8842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3F09F-EF9B-4A11-8DA9-1CF5C3C034FE}" type="datetimeFigureOut">
              <a:rPr lang="de-DE" smtClean="0"/>
              <a:t>20.02.2017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4029-BCDF-4275-BEBF-4F099AE80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6348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3F09F-EF9B-4A11-8DA9-1CF5C3C034FE}" type="datetimeFigureOut">
              <a:rPr lang="de-DE" smtClean="0"/>
              <a:t>20.02.2017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4029-BCDF-4275-BEBF-4F099AE80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5315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3F09F-EF9B-4A11-8DA9-1CF5C3C034FE}" type="datetimeFigureOut">
              <a:rPr lang="de-DE" smtClean="0"/>
              <a:t>20.02.2017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04029-BCDF-4275-BEBF-4F099AE80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6328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3F09F-EF9B-4A11-8DA9-1CF5C3C034FE}" type="datetimeFigureOut">
              <a:rPr lang="de-DE" smtClean="0"/>
              <a:t>20.02.2017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04029-BCDF-4275-BEBF-4F099AE80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8899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oergkarau-texte.de/PDF/Alices%20Abenteuer%20im%20Wunderland.pdf" TargetMode="External"/><Relationship Id="rId2" Type="http://schemas.openxmlformats.org/officeDocument/2006/relationships/hyperlink" Target="http://wapo.st/2kTgZ9x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://huff.to/2hdlV4J" TargetMode="External"/><Relationship Id="rId3" Type="http://schemas.openxmlformats.org/officeDocument/2006/relationships/hyperlink" Target="https://twitter.com/realDonaldTrump?lang=en" TargetMode="External"/><Relationship Id="rId7" Type="http://schemas.openxmlformats.org/officeDocument/2006/relationships/hyperlink" Target="http://bit.ly/2kLYL7u" TargetMode="External"/><Relationship Id="rId2" Type="http://schemas.openxmlformats.org/officeDocument/2006/relationships/hyperlink" Target="http://www.nature.com/news/donald-trump-s-us-election-win-stuns-scientists-1.2095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it.ly/2k2McD7" TargetMode="External"/><Relationship Id="rId5" Type="http://schemas.openxmlformats.org/officeDocument/2006/relationships/hyperlink" Target="https://de.wikipedia.org/wiki/Paul_Feyerabend" TargetMode="External"/><Relationship Id="rId4" Type="http://schemas.openxmlformats.org/officeDocument/2006/relationships/hyperlink" Target="https://www.congress.gov/crec/2002/07/11/CREC-2002-07-11-pt1-PgH4527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494834"/>
            <a:ext cx="9144000" cy="2387600"/>
          </a:xfrm>
        </p:spPr>
        <p:txBody>
          <a:bodyPr/>
          <a:lstStyle/>
          <a:p>
            <a:r>
              <a:rPr lang="de-DE" dirty="0" err="1" smtClean="0"/>
              <a:t>Against</a:t>
            </a:r>
            <a:r>
              <a:rPr lang="de-DE" dirty="0" smtClean="0"/>
              <a:t> </a:t>
            </a:r>
            <a:r>
              <a:rPr lang="de-DE" dirty="0" err="1" smtClean="0"/>
              <a:t>Method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352800"/>
            <a:ext cx="9144000" cy="2366681"/>
          </a:xfrm>
        </p:spPr>
        <p:txBody>
          <a:bodyPr>
            <a:normAutofit/>
          </a:bodyPr>
          <a:lstStyle/>
          <a:p>
            <a:r>
              <a:rPr lang="de-DE" dirty="0" smtClean="0"/>
              <a:t>Paul </a:t>
            </a:r>
            <a:r>
              <a:rPr lang="de-DE" dirty="0" err="1" smtClean="0"/>
              <a:t>Feyerabends</a:t>
            </a:r>
            <a:r>
              <a:rPr lang="de-DE" dirty="0" smtClean="0"/>
              <a:t> Erbe im System Trump</a:t>
            </a:r>
          </a:p>
          <a:p>
            <a:endParaRPr lang="de-DE" dirty="0" smtClean="0"/>
          </a:p>
          <a:p>
            <a:r>
              <a:rPr lang="de-DE" sz="2000" dirty="0" smtClean="0"/>
              <a:t>Ein Vortrag von Henrik Rose im Rahmen des</a:t>
            </a:r>
          </a:p>
          <a:p>
            <a:r>
              <a:rPr lang="de-DE" sz="2000" dirty="0" smtClean="0"/>
              <a:t>Studierendentages des Zentrums für Wissenschaftstheorie</a:t>
            </a:r>
          </a:p>
          <a:p>
            <a:r>
              <a:rPr lang="de-DE" sz="2000" dirty="0" smtClean="0"/>
              <a:t>10. 02.2017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26898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 smtClean="0"/>
              <a:t>Methodologischer Anarchismus: </a:t>
            </a:r>
            <a:r>
              <a:rPr lang="de-DE" sz="4000" dirty="0" err="1" smtClean="0"/>
              <a:t>Anything</a:t>
            </a:r>
            <a:r>
              <a:rPr lang="de-DE" sz="4000" dirty="0" smtClean="0"/>
              <a:t> </a:t>
            </a:r>
            <a:r>
              <a:rPr lang="de-DE" sz="4000" dirty="0" err="1" smtClean="0"/>
              <a:t>goes</a:t>
            </a:r>
            <a:r>
              <a:rPr lang="de-DE" sz="4000" dirty="0" smtClean="0"/>
              <a:t>!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„Ein [ ] unvernünftiges, unsinniges, unmethodisches Vorspiel erweist sich also als </a:t>
            </a:r>
            <a:r>
              <a:rPr lang="de-DE" dirty="0" err="1" smtClean="0"/>
              <a:t>unerläßliche</a:t>
            </a:r>
            <a:r>
              <a:rPr lang="de-DE" dirty="0" smtClean="0"/>
              <a:t> Vorbedingung der Klarheit und des empirischen Erfolgs.“ </a:t>
            </a:r>
            <a:r>
              <a:rPr lang="de-DE" sz="2000" dirty="0" smtClean="0"/>
              <a:t>(</a:t>
            </a:r>
            <a:r>
              <a:rPr lang="de-DE" sz="2000" i="1" dirty="0" smtClean="0"/>
              <a:t>AM, S. 28f.)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„[Es gibt] nur </a:t>
            </a:r>
            <a:r>
              <a:rPr lang="de-DE" i="1" dirty="0" smtClean="0"/>
              <a:t>einen</a:t>
            </a:r>
            <a:r>
              <a:rPr lang="de-DE" dirty="0" smtClean="0"/>
              <a:t> Grundsatz [ ], der sich unter </a:t>
            </a:r>
            <a:r>
              <a:rPr lang="de-DE" i="1" dirty="0" smtClean="0"/>
              <a:t>allen</a:t>
            </a:r>
            <a:r>
              <a:rPr lang="de-DE" dirty="0" smtClean="0"/>
              <a:t> Umständen und in </a:t>
            </a:r>
            <a:r>
              <a:rPr lang="de-DE" i="1" dirty="0" smtClean="0"/>
              <a:t>allen</a:t>
            </a:r>
            <a:r>
              <a:rPr lang="de-DE" dirty="0" smtClean="0"/>
              <a:t> Stadien der menschlichen Entwicklung vertreten </a:t>
            </a:r>
            <a:r>
              <a:rPr lang="de-DE" dirty="0" err="1" smtClean="0"/>
              <a:t>läßt</a:t>
            </a:r>
            <a:r>
              <a:rPr lang="de-DE" dirty="0" smtClean="0"/>
              <a:t>. Es ist der Grundsatz: </a:t>
            </a:r>
            <a:r>
              <a:rPr lang="de-DE" i="1" dirty="0" err="1" smtClean="0"/>
              <a:t>Anything</a:t>
            </a:r>
            <a:r>
              <a:rPr lang="de-DE" i="1" dirty="0" smtClean="0"/>
              <a:t> </a:t>
            </a:r>
            <a:r>
              <a:rPr lang="de-DE" i="1" dirty="0" err="1" smtClean="0"/>
              <a:t>goes</a:t>
            </a:r>
            <a:r>
              <a:rPr lang="de-DE" dirty="0" smtClean="0"/>
              <a:t>.“ </a:t>
            </a:r>
            <a:r>
              <a:rPr lang="de-DE" sz="2000" dirty="0" smtClean="0"/>
              <a:t>(</a:t>
            </a:r>
            <a:r>
              <a:rPr lang="de-DE" sz="2000" i="1" dirty="0" smtClean="0"/>
              <a:t>AM, S. 32</a:t>
            </a:r>
            <a:r>
              <a:rPr lang="de-DE" sz="2000" dirty="0" smtClean="0"/>
              <a:t>)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06555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„Die Ideen der Fachleute und die Grundsätze, die sie vertreten, spiegeln [ihre] Unvollkommenheit. Man kann sie also nicht ohne weiteres für wahr oder für wirklich halten.“</a:t>
            </a:r>
            <a:r>
              <a:rPr lang="de-DE" sz="2400" dirty="0"/>
              <a:t> </a:t>
            </a:r>
            <a:r>
              <a:rPr lang="de-DE" sz="2000" i="1" dirty="0"/>
              <a:t>(</a:t>
            </a:r>
            <a:r>
              <a:rPr lang="de-DE" sz="2000" i="1" dirty="0" err="1"/>
              <a:t>GdW</a:t>
            </a:r>
            <a:r>
              <a:rPr lang="de-DE" sz="2000" i="1" dirty="0"/>
              <a:t>, S. 327)</a:t>
            </a:r>
            <a:endParaRPr lang="de-DE" sz="2400" i="1" dirty="0"/>
          </a:p>
          <a:p>
            <a:pPr marL="0" indent="0">
              <a:buNone/>
            </a:pPr>
            <a:endParaRPr lang="de-DE" i="1" dirty="0"/>
          </a:p>
          <a:p>
            <a:pPr marL="0" indent="0">
              <a:buNone/>
            </a:pPr>
            <a:r>
              <a:rPr lang="de-DE" i="1" dirty="0" smtClean="0"/>
              <a:t>[E]</a:t>
            </a:r>
            <a:r>
              <a:rPr lang="de-DE" i="1" dirty="0" err="1" smtClean="0"/>
              <a:t>ine</a:t>
            </a:r>
            <a:r>
              <a:rPr lang="de-DE" i="1" dirty="0" smtClean="0"/>
              <a:t> freie Gesellschaft ist eine relativistische Gesellschaft. </a:t>
            </a:r>
            <a:r>
              <a:rPr lang="de-DE" sz="2000" i="1" dirty="0" smtClean="0"/>
              <a:t>(</a:t>
            </a:r>
            <a:r>
              <a:rPr lang="de-DE" sz="2000" i="1" dirty="0" err="1" smtClean="0"/>
              <a:t>EffM</a:t>
            </a:r>
            <a:r>
              <a:rPr lang="de-DE" sz="2000" i="1" dirty="0" smtClean="0"/>
              <a:t>, S. 38)</a:t>
            </a:r>
            <a:endParaRPr lang="de-DE" i="1" dirty="0"/>
          </a:p>
        </p:txBody>
      </p:sp>
    </p:spTree>
    <p:extLst>
      <p:ext uri="{BB962C8B-B14F-4D97-AF65-F5344CB8AC3E}">
        <p14:creationId xmlns:p14="http://schemas.microsoft.com/office/powerpoint/2010/main" val="268656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3. Welche </a:t>
            </a:r>
            <a:r>
              <a:rPr lang="de-DE" dirty="0" smtClean="0"/>
              <a:t>gesellschaftlichen</a:t>
            </a:r>
            <a:br>
              <a:rPr lang="de-DE" dirty="0" smtClean="0"/>
            </a:br>
            <a:r>
              <a:rPr lang="de-DE" dirty="0"/>
              <a:t> </a:t>
            </a:r>
            <a:r>
              <a:rPr lang="de-DE" dirty="0" smtClean="0"/>
              <a:t>  </a:t>
            </a:r>
            <a:r>
              <a:rPr lang="de-DE" dirty="0"/>
              <a:t>Auswirkungen gibt es</a:t>
            </a: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u="sng" dirty="0" smtClean="0"/>
              <a:t>Grundannahmen: </a:t>
            </a:r>
            <a:r>
              <a:rPr lang="de-DE" dirty="0" smtClean="0"/>
              <a:t> </a:t>
            </a:r>
          </a:p>
          <a:p>
            <a:pPr>
              <a:buFontTx/>
              <a:buChar char="-"/>
            </a:pPr>
            <a:r>
              <a:rPr lang="de-DE" dirty="0" smtClean="0"/>
              <a:t>Eine freie Gesellschaft ist eine demokratische Gesellschaft</a:t>
            </a:r>
          </a:p>
          <a:p>
            <a:pPr>
              <a:buFontTx/>
              <a:buChar char="-"/>
            </a:pPr>
            <a:r>
              <a:rPr lang="de-DE" dirty="0" smtClean="0"/>
              <a:t>„Man gibt im Allgemeinen zu, </a:t>
            </a:r>
            <a:r>
              <a:rPr lang="de-DE" dirty="0" err="1" smtClean="0"/>
              <a:t>daß</a:t>
            </a:r>
            <a:r>
              <a:rPr lang="de-DE" dirty="0" smtClean="0"/>
              <a:t> eine demokratische Gesellschaft nicht den Institutionen überlassen werden kann, die sie enthält; sie </a:t>
            </a:r>
            <a:r>
              <a:rPr lang="de-DE" dirty="0" err="1" smtClean="0"/>
              <a:t>muß</a:t>
            </a:r>
            <a:r>
              <a:rPr lang="de-DE" dirty="0" smtClean="0"/>
              <a:t> diese überwachen und kontrollieren“ </a:t>
            </a:r>
            <a:r>
              <a:rPr lang="de-DE" sz="2000" i="1" dirty="0" smtClean="0"/>
              <a:t>(</a:t>
            </a:r>
            <a:r>
              <a:rPr lang="de-DE" sz="2000" i="1" dirty="0" err="1" smtClean="0"/>
              <a:t>EffM</a:t>
            </a:r>
            <a:r>
              <a:rPr lang="de-DE" sz="2000" i="1" dirty="0" smtClean="0"/>
              <a:t>, S. 9)</a:t>
            </a:r>
          </a:p>
          <a:p>
            <a:pPr>
              <a:buFontTx/>
              <a:buChar char="-"/>
            </a:pPr>
            <a:endParaRPr lang="de-DE" sz="2000" i="1" dirty="0" smtClean="0"/>
          </a:p>
          <a:p>
            <a:pPr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4872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„Nach Protagoras […] ist die Überprüfung und Korrektur von Spezialkenntnissen die Aufgabe aller Bürger “ </a:t>
            </a:r>
            <a:r>
              <a:rPr lang="de-DE" sz="2000" i="1" dirty="0" smtClean="0"/>
              <a:t>(</a:t>
            </a:r>
            <a:r>
              <a:rPr lang="de-DE" sz="2000" i="1" dirty="0" err="1" smtClean="0"/>
              <a:t>GdW</a:t>
            </a:r>
            <a:r>
              <a:rPr lang="de-DE" sz="2000" i="1" dirty="0" smtClean="0"/>
              <a:t>, S. 327f.)</a:t>
            </a:r>
            <a:endParaRPr lang="de-DE" sz="1800" i="1" dirty="0" smtClean="0"/>
          </a:p>
          <a:p>
            <a:pPr marL="0" indent="0">
              <a:buNone/>
            </a:pPr>
            <a:r>
              <a:rPr lang="de-DE" sz="3200" i="1" dirty="0" smtClean="0"/>
              <a:t>„[I]n einer freien Gesellschaft verwendet ein Bürger die Maßstäbe der Tradition, der er angehört“ </a:t>
            </a:r>
            <a:r>
              <a:rPr lang="de-DE" sz="2000" i="1" dirty="0" smtClean="0"/>
              <a:t>(</a:t>
            </a:r>
            <a:r>
              <a:rPr lang="de-DE" sz="2000" i="1" dirty="0" err="1" smtClean="0"/>
              <a:t>EffM</a:t>
            </a:r>
            <a:r>
              <a:rPr lang="de-DE" sz="2000" i="1" dirty="0" smtClean="0"/>
              <a:t>, S. 12f.)</a:t>
            </a:r>
          </a:p>
          <a:p>
            <a:pPr marL="0" indent="0">
              <a:buNone/>
            </a:pPr>
            <a:r>
              <a:rPr lang="de-DE" dirty="0" smtClean="0"/>
              <a:t>„[D]</a:t>
            </a:r>
            <a:r>
              <a:rPr lang="de-DE" dirty="0" err="1" smtClean="0"/>
              <a:t>ie</a:t>
            </a:r>
            <a:r>
              <a:rPr lang="de-DE" dirty="0" smtClean="0"/>
              <a:t> Rationalität ist nicht Schiedsrichter zwischen Traditionen, sie ist selbst eine Tradition.“ </a:t>
            </a:r>
            <a:r>
              <a:rPr lang="de-DE" sz="2000" i="1" dirty="0" smtClean="0"/>
              <a:t>(</a:t>
            </a:r>
            <a:r>
              <a:rPr lang="de-DE" sz="2000" i="1" dirty="0" err="1" smtClean="0"/>
              <a:t>EffM</a:t>
            </a:r>
            <a:r>
              <a:rPr lang="de-DE" sz="2000" i="1" dirty="0"/>
              <a:t>,</a:t>
            </a:r>
            <a:r>
              <a:rPr lang="de-DE" sz="2000" i="1" dirty="0" smtClean="0"/>
              <a:t> S. 68)</a:t>
            </a:r>
          </a:p>
          <a:p>
            <a:pPr marL="0" indent="0">
              <a:buNone/>
            </a:pPr>
            <a:r>
              <a:rPr lang="de-DE" i="1" dirty="0" smtClean="0"/>
              <a:t>„Traditionen sind weder gut noch schlecht, sie existieren einfach“</a:t>
            </a:r>
            <a:r>
              <a:rPr lang="de-DE" sz="2400" i="1" dirty="0" smtClean="0"/>
              <a:t> </a:t>
            </a:r>
          </a:p>
          <a:p>
            <a:pPr marL="0" indent="0">
              <a:buNone/>
            </a:pPr>
            <a:r>
              <a:rPr lang="de-DE" sz="2000" i="1" dirty="0" smtClean="0"/>
              <a:t>(</a:t>
            </a:r>
            <a:r>
              <a:rPr lang="de-DE" sz="2000" i="1" dirty="0" err="1" smtClean="0"/>
              <a:t>EffM</a:t>
            </a:r>
            <a:r>
              <a:rPr lang="de-DE" sz="2000" i="1" dirty="0" smtClean="0"/>
              <a:t>, S. 68)</a:t>
            </a:r>
            <a:endParaRPr lang="de-DE" sz="2400" i="1" dirty="0" smtClean="0"/>
          </a:p>
          <a:p>
            <a:pPr marL="0" indent="0">
              <a:buNone/>
            </a:pPr>
            <a:endParaRPr lang="de-DE" sz="2400" i="1" dirty="0" smtClean="0"/>
          </a:p>
          <a:p>
            <a:pPr marL="0" indent="0">
              <a:buNone/>
            </a:pPr>
            <a:endParaRPr lang="de-DE" sz="2400" i="1" dirty="0"/>
          </a:p>
        </p:txBody>
      </p:sp>
    </p:spTree>
    <p:extLst>
      <p:ext uri="{BB962C8B-B14F-4D97-AF65-F5344CB8AC3E}">
        <p14:creationId xmlns:p14="http://schemas.microsoft.com/office/powerpoint/2010/main" val="184836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de-DE" dirty="0"/>
              <a:t>„Nach Protagoras genügt das Wissen aus [einem] unstrukturierten aber dafür sehr freien Lernprozess“ </a:t>
            </a:r>
            <a:r>
              <a:rPr lang="de-DE" sz="2000" i="1" dirty="0"/>
              <a:t>(</a:t>
            </a:r>
            <a:r>
              <a:rPr lang="de-DE" sz="2000" i="1" dirty="0" err="1"/>
              <a:t>GdW</a:t>
            </a:r>
            <a:r>
              <a:rPr lang="de-DE" sz="2000" i="1" dirty="0"/>
              <a:t>, S. 327f.)</a:t>
            </a:r>
          </a:p>
          <a:p>
            <a:pPr marL="0" indent="0">
              <a:buNone/>
            </a:pPr>
            <a:r>
              <a:rPr lang="de-DE" dirty="0" smtClean="0"/>
              <a:t>„Natürlich werden die Forscher befragt und natürlich müssen die Bürger eine Menge lernen.  Am Ende […] wiegt aber ihre Meinung genauso viel, wie die Meinung von Nobelpreisträgern.“</a:t>
            </a:r>
            <a:r>
              <a:rPr lang="de-DE" sz="2400" i="1" dirty="0" smtClean="0"/>
              <a:t> </a:t>
            </a:r>
            <a:r>
              <a:rPr lang="de-DE" sz="2000" i="1" dirty="0" smtClean="0"/>
              <a:t>(</a:t>
            </a:r>
            <a:r>
              <a:rPr lang="de-DE" sz="2000" i="1" dirty="0" err="1" smtClean="0"/>
              <a:t>GdW</a:t>
            </a:r>
            <a:r>
              <a:rPr lang="de-DE" sz="2000" i="1" dirty="0" smtClean="0"/>
              <a:t>, S. 328)</a:t>
            </a:r>
          </a:p>
          <a:p>
            <a:pPr marL="0" indent="0">
              <a:buNone/>
            </a:pPr>
            <a:endParaRPr lang="de-DE" i="1" dirty="0" smtClean="0"/>
          </a:p>
          <a:p>
            <a:pPr marL="0" indent="0">
              <a:buNone/>
            </a:pPr>
            <a:r>
              <a:rPr lang="de-DE" i="1" dirty="0" smtClean="0"/>
              <a:t>„</a:t>
            </a:r>
            <a:r>
              <a:rPr lang="de-DE" i="1" dirty="0"/>
              <a:t>Bürgerinitiativen statt Staatstheorie und Philosophie“ </a:t>
            </a:r>
            <a:r>
              <a:rPr lang="de-DE" sz="2000" i="1" dirty="0"/>
              <a:t>(</a:t>
            </a:r>
            <a:r>
              <a:rPr lang="de-DE" sz="2000" i="1" dirty="0" err="1"/>
              <a:t>EffM</a:t>
            </a:r>
            <a:r>
              <a:rPr lang="de-DE" sz="2000" i="1" dirty="0"/>
              <a:t>, S. 212)</a:t>
            </a:r>
          </a:p>
          <a:p>
            <a:pPr marL="0" indent="0">
              <a:buNone/>
            </a:pPr>
            <a:endParaRPr lang="de-DE" sz="2400" i="1" dirty="0"/>
          </a:p>
        </p:txBody>
      </p:sp>
    </p:spTree>
    <p:extLst>
      <p:ext uri="{BB962C8B-B14F-4D97-AF65-F5344CB8AC3E}">
        <p14:creationId xmlns:p14="http://schemas.microsoft.com/office/powerpoint/2010/main" val="377255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4. Was </a:t>
            </a:r>
            <a:r>
              <a:rPr lang="de-DE" dirty="0" smtClean="0"/>
              <a:t>folgt konkret?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0099719"/>
              </p:ext>
            </p:extLst>
          </p:nvPr>
        </p:nvGraphicFramePr>
        <p:xfrm>
          <a:off x="838200" y="1690688"/>
          <a:ext cx="10515600" cy="42977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15600"/>
              </a:tblGrid>
              <a:tr h="4297736"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r>
                        <a:rPr lang="de-DE" sz="2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„[E]s ist nicht nur dumm, sondern auch unverantwortlich, dass Urteil von Wissenschaftlern und Ärzten ohne weitere Untersuchung zu akzeptieren.“ </a:t>
                      </a:r>
                      <a:r>
                        <a:rPr lang="de-DE" sz="20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200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EffM</a:t>
                      </a:r>
                      <a:r>
                        <a:rPr lang="de-DE" sz="20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S. 190)</a:t>
                      </a:r>
                    </a:p>
                    <a:p>
                      <a:endParaRPr lang="de-DE" sz="2000" i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2000" i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118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Fernziel: Gleichberechtigung der Traditionen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8425090"/>
              </p:ext>
            </p:extLst>
          </p:nvPr>
        </p:nvGraphicFramePr>
        <p:xfrm>
          <a:off x="838200" y="1825625"/>
          <a:ext cx="10515600" cy="1742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156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2800" i="1" dirty="0" smtClean="0"/>
                        <a:t>„Eine freie Gesellschaft ist eine Gesellschaft in</a:t>
                      </a:r>
                      <a:r>
                        <a:rPr lang="de-DE" sz="2800" i="1" baseline="0" dirty="0" smtClean="0"/>
                        <a:t> der alle Traditionen gleiche Rechte und gleichen Zugang zu den Zentren der Erziehung und andren Machtzentren haben.“ </a:t>
                      </a:r>
                      <a:r>
                        <a:rPr lang="de-DE" sz="2000" i="1" baseline="0" dirty="0" smtClean="0"/>
                        <a:t>(</a:t>
                      </a:r>
                      <a:r>
                        <a:rPr lang="de-DE" sz="2000" i="1" baseline="0" dirty="0" err="1" smtClean="0"/>
                        <a:t>EffM</a:t>
                      </a:r>
                      <a:r>
                        <a:rPr lang="de-DE" sz="2000" i="1" baseline="0" dirty="0" smtClean="0"/>
                        <a:t>, S. 72)</a:t>
                      </a:r>
                      <a:endParaRPr lang="de-DE" sz="20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466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Fernziel: Gleichberechtigung der Traditionen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7806604"/>
              </p:ext>
            </p:extLst>
          </p:nvPr>
        </p:nvGraphicFramePr>
        <p:xfrm>
          <a:off x="838200" y="1825624"/>
          <a:ext cx="10515600" cy="46285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57800"/>
                <a:gridCol w="5257800"/>
              </a:tblGrid>
              <a:tr h="1489076">
                <a:tc gridSpan="2">
                  <a:txBody>
                    <a:bodyPr/>
                    <a:lstStyle/>
                    <a:p>
                      <a:r>
                        <a:rPr lang="de-DE" sz="2800" i="1" dirty="0" smtClean="0"/>
                        <a:t>„Eine freie Gesellschaft ist eine Gesellschaft in</a:t>
                      </a:r>
                      <a:r>
                        <a:rPr lang="de-DE" sz="2800" i="1" baseline="0" dirty="0" smtClean="0"/>
                        <a:t> der alle Traditionen gleiche Rechte und gleichen Zugang zu den Zentren der Erziehung und andren Machtzentren haben.“ </a:t>
                      </a:r>
                      <a:r>
                        <a:rPr lang="de-DE" sz="2000" i="1" baseline="0" dirty="0" smtClean="0"/>
                        <a:t>(</a:t>
                      </a:r>
                      <a:r>
                        <a:rPr lang="de-DE" sz="2000" i="1" baseline="0" dirty="0" err="1" smtClean="0"/>
                        <a:t>EffM</a:t>
                      </a:r>
                      <a:r>
                        <a:rPr lang="de-DE" sz="2000" i="1" baseline="0" dirty="0" smtClean="0"/>
                        <a:t>, S. 72)</a:t>
                      </a:r>
                      <a:endParaRPr lang="de-DE" sz="2000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0199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i="1" dirty="0" smtClean="0"/>
                        <a:t>(Donald</a:t>
                      </a:r>
                      <a:r>
                        <a:rPr lang="de-DE" sz="2000" i="1" baseline="0" dirty="0" smtClean="0"/>
                        <a:t> Trump auf Twitter am 28. 03. 2014)</a:t>
                      </a:r>
                      <a:endParaRPr lang="de-DE" sz="2000" i="1" dirty="0" smtClean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“And now that we have recognized evolution as a theory, I would simply and humbly ask, can we teach it as such and can we also consider teaching other theories of the origin of species? […]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Bible tells us that God created man in his own imagine, male and female. He created them. And I believe that, Mr. Speaker.” </a:t>
                      </a:r>
                    </a:p>
                    <a:p>
                      <a:pPr algn="r"/>
                      <a:r>
                        <a:rPr lang="en-US" sz="20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(Mike Pence</a:t>
                      </a:r>
                      <a:r>
                        <a:rPr lang="en-US" sz="200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i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</a:t>
                      </a:r>
                      <a:r>
                        <a:rPr lang="en-US" sz="200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i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amerikanischen</a:t>
                      </a:r>
                      <a:r>
                        <a:rPr lang="en-US" sz="200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i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Kongress</a:t>
                      </a:r>
                      <a:r>
                        <a:rPr lang="en-US" sz="200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r"/>
                      <a:r>
                        <a:rPr lang="en-US" sz="200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 11. 07. 2002)</a:t>
                      </a:r>
                      <a:endParaRPr lang="en-US" sz="2000" i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i="1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0" y="4277042"/>
            <a:ext cx="5306165" cy="1991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13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89188"/>
            <a:ext cx="10515600" cy="1325563"/>
          </a:xfrm>
        </p:spPr>
        <p:txBody>
          <a:bodyPr/>
          <a:lstStyle/>
          <a:p>
            <a:r>
              <a:rPr lang="de-DE" dirty="0" smtClean="0"/>
              <a:t>Aufhebung der wissenschaftlichen Freiheit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4544220"/>
              </p:ext>
            </p:extLst>
          </p:nvPr>
        </p:nvGraphicFramePr>
        <p:xfrm>
          <a:off x="838200" y="1825624"/>
          <a:ext cx="9696450" cy="43917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96450"/>
              </a:tblGrid>
              <a:tr h="329619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sz="2000" dirty="0" smtClean="0"/>
                        <a:t>„Die akademische Freiheit und die Trennung von Staat und Kirche waren einmal wichtige Instrumente des Fortschritts. […] [A]</a:t>
                      </a:r>
                      <a:r>
                        <a:rPr lang="de-DE" sz="2000" dirty="0" err="1" smtClean="0"/>
                        <a:t>ls</a:t>
                      </a:r>
                      <a:r>
                        <a:rPr lang="de-DE" sz="2000" dirty="0" smtClean="0"/>
                        <a:t> die Eingriffe der Kirchen in den Lehr- und Forschungsbetrieb [ ] ungezügelt waren, […] war es wichtig, neuen Unternehmungen durch besondere Gesetze einen Freiraum zu gewähren. […]</a:t>
                      </a:r>
                    </a:p>
                    <a:p>
                      <a:pPr marL="0" indent="0">
                        <a:buNone/>
                      </a:pPr>
                      <a:r>
                        <a:rPr lang="de-DE" sz="2000" dirty="0" smtClean="0"/>
                        <a:t>Heute sind die Wissenschaften […] nicht mehr unterdrückt, sie sind selbst Unterdrücker geworden. Dieselben Instrumente, die einmal Freiheit schufen, schränken heute selbst vernünftige Wünsche nach Freiheit ein.“ </a:t>
                      </a:r>
                      <a:r>
                        <a:rPr lang="de-DE" sz="1600" i="1" dirty="0" smtClean="0"/>
                        <a:t>(</a:t>
                      </a:r>
                      <a:r>
                        <a:rPr lang="de-DE" sz="1600" i="1" dirty="0" err="1" smtClean="0"/>
                        <a:t>GdW</a:t>
                      </a:r>
                      <a:r>
                        <a:rPr lang="de-DE" sz="1600" i="1" dirty="0" smtClean="0"/>
                        <a:t>, S. 329)</a:t>
                      </a:r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</a:txBody>
                  <a:tcPr/>
                </a:tc>
              </a:tr>
              <a:tr h="534716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534716">
                <a:tc>
                  <a:txBody>
                    <a:bodyPr/>
                    <a:lstStyle/>
                    <a:p>
                      <a:pPr algn="l"/>
                      <a:endParaRPr lang="de-DE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922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Aufhebung der wissenschaftlichen Freiheit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4599193"/>
              </p:ext>
            </p:extLst>
          </p:nvPr>
        </p:nvGraphicFramePr>
        <p:xfrm>
          <a:off x="838200" y="1825624"/>
          <a:ext cx="9696450" cy="43656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96450"/>
              </a:tblGrid>
              <a:tr h="329619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 smtClean="0"/>
                        <a:t>„Die akademische Freiheit und die Trennung von Staat und Kirche waren einmal wichtige Instrumente des Fortschritts. […] [A]</a:t>
                      </a:r>
                      <a:r>
                        <a:rPr lang="de-DE" dirty="0" err="1" smtClean="0"/>
                        <a:t>ls</a:t>
                      </a:r>
                      <a:r>
                        <a:rPr lang="de-DE" dirty="0" smtClean="0"/>
                        <a:t> die Eingriffe der Kirchen in den Lehr- und Forschungsbetrieb [ ] ungezügelt waren, […] war es wichtig, neuen Unternehmungen durch besondere Gesetze einen Freiraum zu gewähren. […]</a:t>
                      </a:r>
                    </a:p>
                    <a:p>
                      <a:pPr marL="0" indent="0">
                        <a:buNone/>
                      </a:pPr>
                      <a:r>
                        <a:rPr lang="de-DE" dirty="0" smtClean="0"/>
                        <a:t>Heute sind die Wissenschaften […] nicht mehr unterdrückt, sie sind selbst Unterdrücker geworden. Dieselben Instrumente, die einmal Freiheit schufen, schränken heute selbst vernünftige Wünsche nach Freiheit ein.“ </a:t>
                      </a:r>
                      <a:r>
                        <a:rPr lang="de-DE" sz="1400" i="1" dirty="0" smtClean="0"/>
                        <a:t>(</a:t>
                      </a:r>
                      <a:r>
                        <a:rPr lang="de-DE" sz="1400" i="1" dirty="0" err="1" smtClean="0"/>
                        <a:t>GdW</a:t>
                      </a:r>
                      <a:r>
                        <a:rPr lang="de-DE" sz="1400" i="1" dirty="0" smtClean="0"/>
                        <a:t>, S. 329)</a:t>
                      </a:r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</a:txBody>
                  <a:tcPr/>
                </a:tc>
              </a:tr>
              <a:tr h="534716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534716">
                <a:tc>
                  <a:txBody>
                    <a:bodyPr/>
                    <a:lstStyle/>
                    <a:p>
                      <a:pPr algn="l"/>
                      <a:r>
                        <a:rPr lang="de-DE" i="1" dirty="0" smtClean="0"/>
                        <a:t>(The</a:t>
                      </a:r>
                      <a:r>
                        <a:rPr lang="de-DE" i="1" baseline="0" dirty="0" smtClean="0"/>
                        <a:t> </a:t>
                      </a:r>
                      <a:r>
                        <a:rPr lang="de-DE" i="1" baseline="0" dirty="0" err="1" smtClean="0"/>
                        <a:t>Huffington</a:t>
                      </a:r>
                      <a:r>
                        <a:rPr lang="de-DE" i="1" baseline="0" dirty="0" smtClean="0"/>
                        <a:t> Post am 09.12.2016)</a:t>
                      </a:r>
                      <a:endParaRPr lang="de-DE" i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709" y="4008436"/>
            <a:ext cx="7810991" cy="1350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7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dirty="0" smtClean="0"/>
              <a:t>„Der Umstand, </a:t>
            </a:r>
            <a:r>
              <a:rPr lang="de-DE" dirty="0" err="1" smtClean="0"/>
              <a:t>daß</a:t>
            </a:r>
            <a:r>
              <a:rPr lang="de-DE" dirty="0" smtClean="0"/>
              <a:t> einige Intellektuelle </a:t>
            </a:r>
            <a:r>
              <a:rPr lang="de-DE" dirty="0"/>
              <a:t>g</a:t>
            </a:r>
            <a:r>
              <a:rPr lang="de-DE" dirty="0" smtClean="0"/>
              <a:t>eistige Blähungen haben, bedeutet nicht, </a:t>
            </a:r>
            <a:r>
              <a:rPr lang="de-DE" dirty="0" err="1" smtClean="0"/>
              <a:t>daß</a:t>
            </a:r>
            <a:r>
              <a:rPr lang="de-DE" dirty="0" smtClean="0"/>
              <a:t> alle Menschen an solchen Blähungen leiden.“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dirty="0" smtClean="0"/>
              <a:t>„</a:t>
            </a:r>
            <a:r>
              <a:rPr lang="en-US" dirty="0" smtClean="0"/>
              <a:t>[</a:t>
            </a:r>
            <a:r>
              <a:rPr lang="de-DE" dirty="0" smtClean="0"/>
              <a:t>D]er Klimawandel ist nur eine sehr, sehr teure Besteuerungsform. Viele Leute verdienen einen Haufen Geld.“ </a:t>
            </a:r>
            <a:endParaRPr lang="de-DE" sz="2000" dirty="0" smtClean="0"/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en-US" sz="2000" i="1" dirty="0"/>
          </a:p>
          <a:p>
            <a:pPr marL="0" indent="0">
              <a:buNone/>
            </a:pPr>
            <a:r>
              <a:rPr lang="de-DE" sz="2000" dirty="0" smtClean="0"/>
              <a:t>„</a:t>
            </a:r>
            <a:r>
              <a:rPr lang="de-DE" dirty="0" smtClean="0"/>
              <a:t>Wo sind [ ] die Kontrollgruppen, die die eindeutige (und nicht nur die stellenweise) Überlegenheit der wissenschaftlichen Medizin über […] die Medizin des </a:t>
            </a:r>
            <a:r>
              <a:rPr lang="de-DE" i="1" dirty="0" err="1" smtClean="0"/>
              <a:t>Nei</a:t>
            </a:r>
            <a:r>
              <a:rPr lang="de-DE" i="1" dirty="0" smtClean="0"/>
              <a:t> </a:t>
            </a:r>
            <a:r>
              <a:rPr lang="de-DE" i="1" dirty="0" err="1" smtClean="0"/>
              <a:t>Ching</a:t>
            </a:r>
            <a:r>
              <a:rPr lang="de-DE" i="1" dirty="0" smtClean="0"/>
              <a:t> </a:t>
            </a:r>
            <a:r>
              <a:rPr lang="de-DE" dirty="0" smtClean="0"/>
              <a:t>[ ] erweisen?“</a:t>
            </a:r>
          </a:p>
        </p:txBody>
      </p:sp>
    </p:spTree>
    <p:extLst>
      <p:ext uri="{BB962C8B-B14F-4D97-AF65-F5344CB8AC3E}">
        <p14:creationId xmlns:p14="http://schemas.microsoft.com/office/powerpoint/2010/main" val="301583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Wissenschaftliche Arroganz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</a:t>
            </a:r>
            <a:r>
              <a:rPr lang="de-DE" dirty="0" smtClean="0"/>
              <a:t>Die meisten Einwände, die gegen einen solchen Vorschlag erhoben werden, sind nicht wohl durchdachte Argumente, sondern Phrasen […]. Als es den Kirchen an den Kragen ging, haben sie düstere Prophezeiungen gemacht. […] Genau so hören wir heute von den üblen Folgen eines ,Endes der Aufklärung’” </a:t>
            </a:r>
            <a:r>
              <a:rPr lang="de-DE" sz="2000" i="1" dirty="0" smtClean="0"/>
              <a:t>(</a:t>
            </a:r>
            <a:r>
              <a:rPr lang="de-DE" sz="2000" i="1" dirty="0" err="1" smtClean="0"/>
              <a:t>GdW</a:t>
            </a:r>
            <a:r>
              <a:rPr lang="de-DE" sz="2000" i="1" dirty="0" smtClean="0"/>
              <a:t>, S. 329</a:t>
            </a:r>
            <a:r>
              <a:rPr lang="en-US" sz="2000" i="1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dirty="0"/>
              <a:t>Trump will be the first anti-science president we have ever had,” says Michael </a:t>
            </a:r>
            <a:r>
              <a:rPr lang="en-US" dirty="0" err="1"/>
              <a:t>Lubell</a:t>
            </a:r>
            <a:r>
              <a:rPr lang="en-US" dirty="0"/>
              <a:t>, director of public affairs for the American Physical Society in Washington DC. “The consequences are going to be very, very severe.” </a:t>
            </a:r>
            <a:r>
              <a:rPr lang="en-US" sz="2000" i="1" dirty="0"/>
              <a:t>(Nature am 09. 11. 2016)</a:t>
            </a:r>
            <a:endParaRPr lang="de-DE" sz="2000" i="1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225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Panikreaktionen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„Wichtige Forschungsprogramme würden unterbrochen werden, bereits erreichte Ergebnisse würden verloren gehen“ </a:t>
            </a:r>
            <a:r>
              <a:rPr lang="de-DE" sz="2000" dirty="0" smtClean="0"/>
              <a:t>(</a:t>
            </a:r>
            <a:r>
              <a:rPr lang="de-DE" sz="2000" dirty="0" err="1" smtClean="0"/>
              <a:t>GdW</a:t>
            </a:r>
            <a:r>
              <a:rPr lang="de-DE" sz="2000" dirty="0" smtClean="0"/>
              <a:t>, S.331)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82218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Panikreaktionen</a:t>
            </a:r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445" y="3471764"/>
            <a:ext cx="10717356" cy="1862235"/>
          </a:xfrm>
          <a:prstGeom prst="rect">
            <a:avLst/>
          </a:prstGeom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„Wichtige Forschungsprogramme würden unterbrochen werden, bereits erreichte Ergebnisse würden verloren gehen“ </a:t>
            </a:r>
            <a:r>
              <a:rPr lang="de-DE" sz="2000" dirty="0" smtClean="0"/>
              <a:t>(</a:t>
            </a:r>
            <a:r>
              <a:rPr lang="de-DE" sz="2000" dirty="0" err="1" smtClean="0"/>
              <a:t>GdW</a:t>
            </a:r>
            <a:r>
              <a:rPr lang="de-DE" sz="2000" dirty="0" smtClean="0"/>
              <a:t>, S.331)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64148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Deutung der Wissenschaften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894314"/>
              </p:ext>
            </p:extLst>
          </p:nvPr>
        </p:nvGraphicFramePr>
        <p:xfrm>
          <a:off x="838200" y="1825625"/>
          <a:ext cx="10515600" cy="94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156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800" dirty="0" smtClean="0"/>
                        <a:t>„Die Wissenschaften werden in einem Landstrich […] so verwendet, wie die Bürgervertretungen […] entscheiden.“ </a:t>
                      </a:r>
                      <a:r>
                        <a:rPr lang="de-DE" sz="2000" i="1" dirty="0" smtClean="0"/>
                        <a:t>(</a:t>
                      </a:r>
                      <a:r>
                        <a:rPr lang="de-DE" sz="2000" i="1" dirty="0" err="1" smtClean="0"/>
                        <a:t>EffM</a:t>
                      </a:r>
                      <a:r>
                        <a:rPr lang="de-DE" sz="2000" i="1" dirty="0" smtClean="0"/>
                        <a:t>, S. 213)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979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Deutung der Wissenschaften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642599"/>
              </p:ext>
            </p:extLst>
          </p:nvPr>
        </p:nvGraphicFramePr>
        <p:xfrm>
          <a:off x="838200" y="1825624"/>
          <a:ext cx="10515600" cy="42930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15600"/>
              </a:tblGrid>
              <a:tr h="20680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800" dirty="0" smtClean="0"/>
                        <a:t>„Die Wissenschaften werden in einem Landstrich […] so verwendet, wie die Bürgervertretungen […] entscheiden.“ </a:t>
                      </a:r>
                      <a:r>
                        <a:rPr lang="de-DE" sz="2000" i="1" dirty="0" smtClean="0"/>
                        <a:t>(</a:t>
                      </a:r>
                      <a:r>
                        <a:rPr lang="de-DE" sz="2000" i="1" dirty="0" err="1" smtClean="0"/>
                        <a:t>EffM</a:t>
                      </a:r>
                      <a:r>
                        <a:rPr lang="de-DE" sz="2000" i="1" dirty="0" smtClean="0"/>
                        <a:t>, S. 213)</a:t>
                      </a:r>
                    </a:p>
                  </a:txBody>
                  <a:tcPr/>
                </a:tc>
              </a:tr>
              <a:tr h="15165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i="1" dirty="0" smtClean="0"/>
                        <a:t>(Donald Trump auf Twitter am 06. 11. 2012)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700" y="2813902"/>
            <a:ext cx="6324600" cy="284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33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Kritik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„Eine philosophische Diskussion des Fernziels oder der Wege zum Fernziel, die mehr bezweckt als die Vorbereitung einer Bürgerinitiative von Seiten der Philosophen, ist sowohl nutzlos als auch anmaßend.“</a:t>
            </a:r>
          </a:p>
          <a:p>
            <a:pPr marL="0" indent="0">
              <a:buNone/>
            </a:pPr>
            <a:r>
              <a:rPr lang="de-DE" sz="2000" i="1" dirty="0" smtClean="0"/>
              <a:t>(</a:t>
            </a:r>
            <a:r>
              <a:rPr lang="de-DE" sz="2000" i="1" dirty="0" err="1" smtClean="0"/>
              <a:t>EffM</a:t>
            </a:r>
            <a:r>
              <a:rPr lang="de-DE" sz="2000" i="1" dirty="0" smtClean="0"/>
              <a:t>, S. 210)</a:t>
            </a:r>
            <a:endParaRPr lang="de-DE" sz="2000" i="1" dirty="0"/>
          </a:p>
        </p:txBody>
      </p:sp>
    </p:spTree>
    <p:extLst>
      <p:ext uri="{BB962C8B-B14F-4D97-AF65-F5344CB8AC3E}">
        <p14:creationId xmlns:p14="http://schemas.microsoft.com/office/powerpoint/2010/main" val="184239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</a:t>
            </a:r>
            <a:r>
              <a:rPr lang="de-DE" dirty="0" smtClean="0"/>
              <a:t>. Zur Diskussion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de-DE" sz="4000" dirty="0"/>
              <a:t>Wie würde </a:t>
            </a:r>
            <a:r>
              <a:rPr lang="de-DE" sz="4000" dirty="0" err="1"/>
              <a:t>Feyerabend</a:t>
            </a:r>
            <a:r>
              <a:rPr lang="de-DE" sz="4000" dirty="0"/>
              <a:t> </a:t>
            </a:r>
            <a:r>
              <a:rPr lang="de-DE" sz="4000" dirty="0" smtClean="0"/>
              <a:t>das</a:t>
            </a:r>
          </a:p>
          <a:p>
            <a:pPr marL="0" indent="0" algn="ctr">
              <a:buNone/>
            </a:pPr>
            <a:r>
              <a:rPr lang="de-DE" sz="4000" dirty="0" smtClean="0"/>
              <a:t> </a:t>
            </a:r>
            <a:r>
              <a:rPr lang="de-DE" sz="4000" dirty="0"/>
              <a:t>System Trump bewerten?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935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Trump als Wendehals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“This </a:t>
            </a:r>
            <a:r>
              <a:rPr lang="en-US" dirty="0"/>
              <a:t>past week alone, </a:t>
            </a:r>
            <a:r>
              <a:rPr lang="en-US" dirty="0" smtClean="0"/>
              <a:t>[Donald Trump] </a:t>
            </a:r>
            <a:r>
              <a:rPr lang="en-US" dirty="0"/>
              <a:t>has held multiple contradicting </a:t>
            </a:r>
            <a:r>
              <a:rPr lang="en-US" dirty="0" smtClean="0"/>
              <a:t>positions [on abortion]. </a:t>
            </a:r>
            <a:r>
              <a:rPr lang="en-US" dirty="0"/>
              <a:t>So we figured that a timeline was in order, so that you could see the date and time and know, concretely, what Trump’s abortion position was at that moment</a:t>
            </a:r>
            <a:r>
              <a:rPr lang="en-US" dirty="0" smtClean="0"/>
              <a:t>.” </a:t>
            </a:r>
          </a:p>
          <a:p>
            <a:pPr marL="0" indent="0" algn="r">
              <a:buNone/>
            </a:pPr>
            <a:r>
              <a:rPr lang="en-US" sz="2000" i="1" dirty="0" smtClean="0"/>
              <a:t>- (Philip Bump in der </a:t>
            </a:r>
            <a:r>
              <a:rPr lang="en-US" sz="2000" dirty="0" smtClean="0"/>
              <a:t>Washington Post</a:t>
            </a:r>
            <a:r>
              <a:rPr lang="en-US" sz="2000" i="1" dirty="0" smtClean="0"/>
              <a:t>, 3. April 2016)</a:t>
            </a:r>
            <a:endParaRPr lang="en-US" sz="2000" i="1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07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Trump als </a:t>
            </a:r>
            <a:r>
              <a:rPr lang="de-DE" dirty="0" err="1" smtClean="0"/>
              <a:t>Humpty</a:t>
            </a:r>
            <a:r>
              <a:rPr lang="de-DE" dirty="0" smtClean="0"/>
              <a:t> </a:t>
            </a:r>
            <a:r>
              <a:rPr lang="de-DE" dirty="0" err="1" smtClean="0"/>
              <a:t>Dumpty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/>
              <a:t>„Ich weiß nicht, was Sie mit ,Glorie ́ meinen,“ sagte Alice.</a:t>
            </a:r>
          </a:p>
          <a:p>
            <a:pPr marL="0" indent="0">
              <a:buNone/>
            </a:pPr>
            <a:r>
              <a:rPr lang="de-DE" dirty="0" err="1"/>
              <a:t>Humpty</a:t>
            </a:r>
            <a:r>
              <a:rPr lang="de-DE" dirty="0"/>
              <a:t> </a:t>
            </a:r>
            <a:r>
              <a:rPr lang="de-DE" dirty="0" err="1"/>
              <a:t>Dumpty</a:t>
            </a:r>
            <a:r>
              <a:rPr lang="de-DE" dirty="0"/>
              <a:t> lächelte verächtlich. „Natürlich weißt du es nicht – ehe ich es dir erkläre. Ich meinte, ,</a:t>
            </a:r>
            <a:r>
              <a:rPr lang="de-DE" dirty="0" smtClean="0"/>
              <a:t>da hast </a:t>
            </a:r>
            <a:r>
              <a:rPr lang="de-DE" dirty="0"/>
              <a:t>du ein schönes schlagendes Argument! ́“</a:t>
            </a:r>
          </a:p>
          <a:p>
            <a:pPr marL="0" indent="0">
              <a:buNone/>
            </a:pPr>
            <a:r>
              <a:rPr lang="de-DE" dirty="0"/>
              <a:t>„Aber ,Glorie ́ heißt nicht ,ein schönes schlagendes Argument ́,“ widersprach Alice.</a:t>
            </a:r>
          </a:p>
          <a:p>
            <a:pPr marL="0" indent="0">
              <a:buNone/>
            </a:pPr>
            <a:r>
              <a:rPr lang="de-DE" dirty="0"/>
              <a:t>„</a:t>
            </a:r>
            <a:r>
              <a:rPr lang="de-DE" dirty="0" smtClean="0"/>
              <a:t>Wenn ich ein </a:t>
            </a:r>
            <a:r>
              <a:rPr lang="de-DE" dirty="0"/>
              <a:t>Wort gebrauche,“ sagte </a:t>
            </a:r>
            <a:r>
              <a:rPr lang="de-DE" dirty="0" err="1"/>
              <a:t>Humpty</a:t>
            </a:r>
            <a:r>
              <a:rPr lang="de-DE" dirty="0"/>
              <a:t> </a:t>
            </a:r>
            <a:r>
              <a:rPr lang="de-DE" dirty="0" err="1"/>
              <a:t>Dumpty</a:t>
            </a:r>
            <a:r>
              <a:rPr lang="de-DE" dirty="0"/>
              <a:t> in ziemlich verächtlichem Ton, „heißt es genau </a:t>
            </a:r>
            <a:r>
              <a:rPr lang="de-DE" dirty="0" smtClean="0"/>
              <a:t>das, was </a:t>
            </a:r>
            <a:r>
              <a:rPr lang="de-DE" dirty="0"/>
              <a:t>ich als Bedeutung wähle – nicht mehr und nicht weniger</a:t>
            </a:r>
            <a:r>
              <a:rPr lang="de-DE" dirty="0" smtClean="0"/>
              <a:t>.“</a:t>
            </a:r>
          </a:p>
          <a:p>
            <a:pPr marL="0" indent="0" algn="r">
              <a:buNone/>
            </a:pPr>
            <a:r>
              <a:rPr lang="de-DE" dirty="0" smtClean="0"/>
              <a:t> -</a:t>
            </a:r>
            <a:r>
              <a:rPr lang="de-DE" sz="2000" dirty="0" smtClean="0"/>
              <a:t>(</a:t>
            </a:r>
            <a:r>
              <a:rPr lang="de-DE" sz="2000" i="1" dirty="0" smtClean="0"/>
              <a:t>Lewis Carroll in </a:t>
            </a:r>
            <a:r>
              <a:rPr lang="de-DE" sz="2000" dirty="0" smtClean="0"/>
              <a:t>Hinter dem Spiegel</a:t>
            </a:r>
            <a:r>
              <a:rPr lang="de-DE" sz="2000" i="1" dirty="0" smtClean="0"/>
              <a:t>, S.122</a:t>
            </a:r>
            <a:r>
              <a:rPr lang="de-DE" sz="2000" dirty="0" smtClean="0"/>
              <a:t>)</a:t>
            </a:r>
            <a:endParaRPr lang="de-DE" sz="2000" dirty="0"/>
          </a:p>
          <a:p>
            <a:pPr marL="0" indent="0" algn="r">
              <a:buNone/>
            </a:pP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58223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Trump als </a:t>
            </a:r>
            <a:r>
              <a:rPr lang="de-DE" dirty="0" err="1" smtClean="0"/>
              <a:t>Bullshitter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“[Harry] Frankfurt </a:t>
            </a:r>
            <a:r>
              <a:rPr lang="en-GB" dirty="0" err="1"/>
              <a:t>vermutet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</a:t>
            </a:r>
            <a:r>
              <a:rPr lang="en-GB" dirty="0" smtClean="0"/>
              <a:t>[</a:t>
            </a:r>
            <a:r>
              <a:rPr lang="en-GB" dirty="0" err="1" smtClean="0"/>
              <a:t>Ursache</a:t>
            </a:r>
            <a:r>
              <a:rPr lang="en-GB" dirty="0" smtClean="0"/>
              <a:t> </a:t>
            </a:r>
            <a:r>
              <a:rPr lang="en-GB" dirty="0" err="1" smtClean="0"/>
              <a:t>für</a:t>
            </a:r>
            <a:r>
              <a:rPr lang="en-GB" dirty="0" smtClean="0"/>
              <a:t> den </a:t>
            </a:r>
            <a:r>
              <a:rPr lang="en-GB" dirty="0" err="1" smtClean="0"/>
              <a:t>vielen</a:t>
            </a:r>
            <a:r>
              <a:rPr lang="en-GB" dirty="0" smtClean="0"/>
              <a:t> Bullshit] ,the </a:t>
            </a:r>
            <a:r>
              <a:rPr lang="en-GB" dirty="0"/>
              <a:t>widespread conviction that it is the responsibility of a citizen in democracy to have opinions about </a:t>
            </a:r>
            <a:r>
              <a:rPr lang="en-GB" dirty="0" smtClean="0"/>
              <a:t>everything[.’]</a:t>
            </a:r>
          </a:p>
          <a:p>
            <a:pPr marL="0" indent="0">
              <a:buNone/>
            </a:pPr>
            <a:r>
              <a:rPr lang="en-GB" dirty="0" smtClean="0"/>
              <a:t>[…] </a:t>
            </a:r>
            <a:r>
              <a:rPr lang="de-DE" dirty="0" smtClean="0"/>
              <a:t>Der </a:t>
            </a:r>
            <a:r>
              <a:rPr lang="de-DE" dirty="0"/>
              <a:t>ausgeprägte Hang zur starken Meinungsbildung über alles und jedes findet sich aber gar nicht bei allen Bürgern; es ist vielmehr ein bestimmter Typus von Intellektuellen, der dieses Bild von sich pflegt</a:t>
            </a:r>
            <a:r>
              <a:rPr lang="de-DE" dirty="0" smtClean="0"/>
              <a:t>.“</a:t>
            </a:r>
          </a:p>
          <a:p>
            <a:pPr marL="0" indent="0" algn="r">
              <a:buNone/>
            </a:pPr>
            <a:r>
              <a:rPr lang="de-DE" sz="2000" i="1" dirty="0" smtClean="0"/>
              <a:t>-(Oliver Scholz in </a:t>
            </a:r>
            <a:r>
              <a:rPr lang="de-DE" sz="2000" dirty="0" smtClean="0"/>
              <a:t>Lug und Trug und Humbug</a:t>
            </a:r>
            <a:r>
              <a:rPr lang="de-DE" sz="2000" i="1" dirty="0" smtClean="0"/>
              <a:t>, S. 9f.)</a:t>
            </a:r>
            <a:endParaRPr lang="de-DE" sz="2000" i="1" dirty="0"/>
          </a:p>
        </p:txBody>
      </p:sp>
    </p:spTree>
    <p:extLst>
      <p:ext uri="{BB962C8B-B14F-4D97-AF65-F5344CB8AC3E}">
        <p14:creationId xmlns:p14="http://schemas.microsoft.com/office/powerpoint/2010/main" val="131108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dirty="0" smtClean="0"/>
              <a:t>„Der Umstand, </a:t>
            </a:r>
            <a:r>
              <a:rPr lang="de-DE" dirty="0" err="1" smtClean="0"/>
              <a:t>daß</a:t>
            </a:r>
            <a:r>
              <a:rPr lang="de-DE" dirty="0" smtClean="0"/>
              <a:t> einige Intellektuelle </a:t>
            </a:r>
            <a:r>
              <a:rPr lang="de-DE" dirty="0"/>
              <a:t>g</a:t>
            </a:r>
            <a:r>
              <a:rPr lang="de-DE" dirty="0" smtClean="0"/>
              <a:t>eistige Blähungen haben, bedeutet nicht, </a:t>
            </a:r>
            <a:r>
              <a:rPr lang="de-DE" dirty="0" err="1" smtClean="0"/>
              <a:t>daß</a:t>
            </a:r>
            <a:r>
              <a:rPr lang="de-DE" dirty="0" smtClean="0"/>
              <a:t> alle Menschen an solchen Blähungen leiden.“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000" dirty="0" smtClean="0"/>
              <a:t>-(</a:t>
            </a:r>
            <a:r>
              <a:rPr lang="de-DE" sz="2000" i="1" dirty="0" smtClean="0"/>
              <a:t>Paul </a:t>
            </a:r>
            <a:r>
              <a:rPr lang="de-DE" sz="2000" i="1" dirty="0" err="1" smtClean="0"/>
              <a:t>Feyerabend</a:t>
            </a:r>
            <a:r>
              <a:rPr lang="de-DE" sz="2000" i="1" dirty="0" smtClean="0"/>
              <a:t> in </a:t>
            </a:r>
            <a:r>
              <a:rPr lang="de-DE" sz="2000" dirty="0" smtClean="0"/>
              <a:t>Erkenntnis für freie Menschen</a:t>
            </a:r>
            <a:r>
              <a:rPr lang="de-DE" sz="2000" i="1" dirty="0" smtClean="0"/>
              <a:t>, S. 14</a:t>
            </a:r>
            <a:r>
              <a:rPr lang="de-DE" sz="2000" dirty="0" smtClean="0"/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dirty="0" smtClean="0"/>
              <a:t>„</a:t>
            </a:r>
            <a:r>
              <a:rPr lang="en-US" dirty="0" smtClean="0"/>
              <a:t>[</a:t>
            </a:r>
            <a:r>
              <a:rPr lang="de-DE" dirty="0" smtClean="0"/>
              <a:t>D]er Klimawandel ist nur eine sehr, sehr teure Besteuerungsform. Viele Leute verdienen einen Haufen Geld.“ </a:t>
            </a:r>
            <a:endParaRPr lang="de-DE" sz="2000" dirty="0" smtClean="0"/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i="1" dirty="0" smtClean="0"/>
              <a:t>-</a:t>
            </a:r>
            <a:r>
              <a:rPr lang="en-US" sz="2000" i="1" dirty="0" smtClean="0"/>
              <a:t>(Donald Trump in </a:t>
            </a:r>
            <a:r>
              <a:rPr lang="en-US" sz="2000" dirty="0"/>
              <a:t>Fox and Friends</a:t>
            </a:r>
            <a:r>
              <a:rPr lang="en-US" sz="2000" i="1" dirty="0"/>
              <a:t>, </a:t>
            </a:r>
            <a:r>
              <a:rPr lang="en-US" sz="2000" i="1" dirty="0" smtClean="0"/>
              <a:t>18. </a:t>
            </a:r>
            <a:r>
              <a:rPr lang="en-US" sz="2000" i="1" dirty="0" err="1" smtClean="0"/>
              <a:t>Januar</a:t>
            </a:r>
            <a:r>
              <a:rPr lang="en-US" sz="2000" i="1" dirty="0" smtClean="0"/>
              <a:t> 2016)</a:t>
            </a:r>
            <a:endParaRPr lang="en-US" sz="2000" i="1" dirty="0"/>
          </a:p>
          <a:p>
            <a:pPr marL="0" indent="0">
              <a:buNone/>
            </a:pPr>
            <a:r>
              <a:rPr lang="de-DE" sz="2000" dirty="0" smtClean="0"/>
              <a:t>„</a:t>
            </a:r>
            <a:r>
              <a:rPr lang="de-DE" dirty="0" smtClean="0"/>
              <a:t>Wo sind [ ] die Kontrollgruppen, die die eindeutige (und nicht nur die stellenweise) Überlegenheit der wissenschaftlichen Medizin über […] die Medizin des </a:t>
            </a:r>
            <a:r>
              <a:rPr lang="de-DE" i="1" dirty="0" err="1" smtClean="0"/>
              <a:t>Nei</a:t>
            </a:r>
            <a:r>
              <a:rPr lang="de-DE" i="1" dirty="0" smtClean="0"/>
              <a:t> </a:t>
            </a:r>
            <a:r>
              <a:rPr lang="de-DE" i="1" dirty="0" err="1" smtClean="0"/>
              <a:t>Ching</a:t>
            </a:r>
            <a:r>
              <a:rPr lang="de-DE" i="1" dirty="0" smtClean="0"/>
              <a:t> </a:t>
            </a:r>
            <a:r>
              <a:rPr lang="de-DE" dirty="0" smtClean="0"/>
              <a:t>[ ] erweisen?“</a:t>
            </a:r>
          </a:p>
          <a:p>
            <a:pPr marL="0" indent="0" algn="r">
              <a:buNone/>
            </a:pPr>
            <a:r>
              <a:rPr lang="de-DE" sz="2000" dirty="0" smtClean="0"/>
              <a:t>-(</a:t>
            </a:r>
            <a:r>
              <a:rPr lang="de-DE" sz="2000" i="1" dirty="0" smtClean="0"/>
              <a:t>Paul </a:t>
            </a:r>
            <a:r>
              <a:rPr lang="de-DE" sz="2000" i="1" dirty="0" err="1" smtClean="0"/>
              <a:t>Feyerabend</a:t>
            </a:r>
            <a:r>
              <a:rPr lang="de-DE" sz="2000" i="1" dirty="0" smtClean="0"/>
              <a:t> in </a:t>
            </a:r>
            <a:r>
              <a:rPr lang="de-DE" sz="2000" dirty="0" err="1" smtClean="0"/>
              <a:t>EffM</a:t>
            </a:r>
            <a:r>
              <a:rPr lang="de-DE" sz="2000" i="1" dirty="0" smtClean="0"/>
              <a:t>, S. 15</a:t>
            </a:r>
            <a:r>
              <a:rPr lang="de-DE" sz="2000" dirty="0" smtClean="0"/>
              <a:t>)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69307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Quellen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u="sng" dirty="0" smtClean="0"/>
              <a:t>Primärquellen</a:t>
            </a:r>
          </a:p>
          <a:p>
            <a:pPr>
              <a:buFontTx/>
              <a:buChar char="-"/>
            </a:pPr>
            <a:r>
              <a:rPr lang="de-DE" sz="1800" dirty="0" err="1" smtClean="0"/>
              <a:t>Feyerabend</a:t>
            </a:r>
            <a:r>
              <a:rPr lang="de-DE" sz="1800" dirty="0" smtClean="0"/>
              <a:t>, Paul: Wider den Methodenzwang. 3. Auflage. Suhrkamp, Frankfurt 1983. (AM)</a:t>
            </a:r>
          </a:p>
          <a:p>
            <a:pPr>
              <a:buFontTx/>
              <a:buChar char="-"/>
            </a:pPr>
            <a:r>
              <a:rPr lang="de-DE" sz="1800" dirty="0" err="1" smtClean="0"/>
              <a:t>Feyerabend</a:t>
            </a:r>
            <a:r>
              <a:rPr lang="de-DE" sz="1800" dirty="0" smtClean="0"/>
              <a:t>, Paul: Erkenntnis für freie Menschen. 2. Auflage. Suhrkamp, Frankfurt  1981. (</a:t>
            </a:r>
            <a:r>
              <a:rPr lang="de-DE" sz="1800" dirty="0" err="1" smtClean="0"/>
              <a:t>EffM</a:t>
            </a:r>
            <a:r>
              <a:rPr lang="de-DE" sz="1800" dirty="0" smtClean="0"/>
              <a:t>)</a:t>
            </a:r>
          </a:p>
          <a:p>
            <a:pPr>
              <a:buFontTx/>
              <a:buChar char="-"/>
            </a:pPr>
            <a:r>
              <a:rPr lang="de-DE" sz="1800" dirty="0" err="1" smtClean="0"/>
              <a:t>Feyerabend</a:t>
            </a:r>
            <a:r>
              <a:rPr lang="de-DE" sz="1800" dirty="0" smtClean="0"/>
              <a:t>, Paul: Die Rolle von Fachleuten in einer freien Gesellschaft. In: </a:t>
            </a:r>
            <a:r>
              <a:rPr lang="de-DE" sz="1800" dirty="0" err="1" smtClean="0"/>
              <a:t>Feyerabend</a:t>
            </a:r>
            <a:r>
              <a:rPr lang="de-DE" sz="1800" dirty="0" smtClean="0"/>
              <a:t>, Paul (</a:t>
            </a:r>
            <a:r>
              <a:rPr lang="de-DE" sz="1800" dirty="0" err="1"/>
              <a:t>H</a:t>
            </a:r>
            <a:r>
              <a:rPr lang="de-DE" sz="1800" dirty="0" err="1" smtClean="0"/>
              <a:t>g</a:t>
            </a:r>
            <a:r>
              <a:rPr lang="de-DE" sz="1800" dirty="0" smtClean="0"/>
              <a:t>.); Thomas, Christian (</a:t>
            </a:r>
            <a:r>
              <a:rPr lang="de-DE" sz="1800" dirty="0" err="1" smtClean="0"/>
              <a:t>Hg</a:t>
            </a:r>
            <a:r>
              <a:rPr lang="de-DE" sz="1800" dirty="0" smtClean="0"/>
              <a:t>.): Grenzprobleme der Wissenschaft. 1.Auflage. Verlag der Fachvereine, Zürich 1985. (</a:t>
            </a:r>
            <a:r>
              <a:rPr lang="de-DE" sz="1800" dirty="0" err="1" smtClean="0"/>
              <a:t>GdW</a:t>
            </a:r>
            <a:r>
              <a:rPr lang="de-DE" sz="1800" dirty="0" smtClean="0"/>
              <a:t>)</a:t>
            </a:r>
          </a:p>
          <a:p>
            <a:pPr>
              <a:buFontTx/>
              <a:buChar char="-"/>
            </a:pPr>
            <a:endParaRPr lang="de-DE" sz="1800" dirty="0" smtClean="0"/>
          </a:p>
          <a:p>
            <a:pPr>
              <a:buFontTx/>
              <a:buChar char="-"/>
            </a:pPr>
            <a:r>
              <a:rPr lang="de-DE" sz="1500" dirty="0" err="1"/>
              <a:t>Bump</a:t>
            </a:r>
            <a:r>
              <a:rPr lang="de-DE" sz="1500" dirty="0"/>
              <a:t>, Philipp: </a:t>
            </a:r>
            <a:r>
              <a:rPr lang="en-US" sz="1500" dirty="0"/>
              <a:t>Donald Trump took 5 different positions on abortion in 3 days. </a:t>
            </a:r>
            <a:r>
              <a:rPr lang="en-US" sz="1500" dirty="0">
                <a:hlinkClick r:id="rId2"/>
              </a:rPr>
              <a:t>http://wapo.st/2kTgZ9x</a:t>
            </a:r>
            <a:r>
              <a:rPr lang="en-US" sz="1500" dirty="0"/>
              <a:t>; am 08. 02. 2017, </a:t>
            </a:r>
            <a:r>
              <a:rPr lang="en-US" sz="1500" dirty="0" smtClean="0"/>
              <a:t>17:37.</a:t>
            </a:r>
            <a:endParaRPr lang="en-US" sz="1500" dirty="0"/>
          </a:p>
          <a:p>
            <a:pPr>
              <a:buFontTx/>
              <a:buChar char="-"/>
            </a:pPr>
            <a:r>
              <a:rPr lang="en-US" sz="1800" dirty="0"/>
              <a:t>Carroll, Lewis: </a:t>
            </a:r>
            <a:r>
              <a:rPr lang="de-DE" sz="1800" dirty="0"/>
              <a:t>Hinter dem Spiegel und was Alice dort fand. In der Übersetzung von </a:t>
            </a:r>
            <a:r>
              <a:rPr lang="de-DE" sz="1800" dirty="0" err="1"/>
              <a:t>Karau</a:t>
            </a:r>
            <a:r>
              <a:rPr lang="de-DE" sz="1800" dirty="0"/>
              <a:t>, Jörg. </a:t>
            </a:r>
            <a:r>
              <a:rPr lang="de-DE" sz="1800" dirty="0">
                <a:hlinkClick r:id="rId3"/>
              </a:rPr>
              <a:t>https://www.joergkarau-texte.de/PDF/Alices%20Abenteuer%20im%20Wunderland.pdf</a:t>
            </a:r>
            <a:r>
              <a:rPr lang="de-DE" sz="1800" dirty="0"/>
              <a:t> am 08. 02.2017, </a:t>
            </a:r>
            <a:r>
              <a:rPr lang="de-DE" sz="1800" dirty="0" smtClean="0"/>
              <a:t>17:49.</a:t>
            </a:r>
          </a:p>
          <a:p>
            <a:pPr>
              <a:buFontTx/>
              <a:buChar char="-"/>
            </a:pPr>
            <a:r>
              <a:rPr lang="de-DE" sz="1800" dirty="0" smtClean="0"/>
              <a:t>Scholz, </a:t>
            </a:r>
            <a:r>
              <a:rPr lang="de-DE" sz="1800" dirty="0"/>
              <a:t>Oliver: Lug und Trug und </a:t>
            </a:r>
            <a:r>
              <a:rPr lang="de-DE" sz="1800" dirty="0" smtClean="0"/>
              <a:t>Humbug. Formen </a:t>
            </a:r>
            <a:r>
              <a:rPr lang="de-DE" sz="1800" dirty="0"/>
              <a:t>der Unwahrhaftigkeit und der Wert der </a:t>
            </a:r>
            <a:r>
              <a:rPr lang="de-DE" sz="1800" dirty="0" smtClean="0"/>
              <a:t>Wahrheit. 2011.</a:t>
            </a:r>
            <a:endParaRPr lang="de-DE" sz="1800" dirty="0"/>
          </a:p>
          <a:p>
            <a:pPr lvl="1">
              <a:buFontTx/>
              <a:buChar char="-"/>
            </a:pPr>
            <a:r>
              <a:rPr lang="de-DE" sz="1400" dirty="0" smtClean="0"/>
              <a:t>Dort: Frankfurt, Harry:  Bullshit. Princeton und Oxford, 2005.</a:t>
            </a:r>
            <a:endParaRPr lang="de-DE" sz="1400" dirty="0"/>
          </a:p>
          <a:p>
            <a:pPr marL="0" indent="0">
              <a:buNone/>
            </a:pPr>
            <a:endParaRPr lang="de-DE" sz="2000" u="sng" dirty="0"/>
          </a:p>
        </p:txBody>
      </p:sp>
    </p:spTree>
    <p:extLst>
      <p:ext uri="{BB962C8B-B14F-4D97-AF65-F5344CB8AC3E}">
        <p14:creationId xmlns:p14="http://schemas.microsoft.com/office/powerpoint/2010/main" val="13605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Tx/>
              <a:buChar char="-"/>
            </a:pPr>
            <a:r>
              <a:rPr lang="de-DE" sz="3200" dirty="0" err="1"/>
              <a:t>Tollefson</a:t>
            </a:r>
            <a:r>
              <a:rPr lang="de-DE" sz="3200" dirty="0"/>
              <a:t>, Jeff et al.: </a:t>
            </a:r>
            <a:r>
              <a:rPr lang="en-US" sz="3200" dirty="0"/>
              <a:t>Donald Trump's US election win stuns scientists. </a:t>
            </a:r>
            <a:r>
              <a:rPr lang="de-DE" sz="3200" dirty="0">
                <a:hlinkClick r:id="rId2"/>
              </a:rPr>
              <a:t>http://www.nature.com/news/donald-trump-s-us-election-win-stuns-scientists-1.20952</a:t>
            </a:r>
            <a:r>
              <a:rPr lang="de-DE" sz="3200" dirty="0"/>
              <a:t>; am 09. 02. 2017 17:01.</a:t>
            </a:r>
          </a:p>
          <a:p>
            <a:pPr>
              <a:buFontTx/>
              <a:buChar char="-"/>
            </a:pPr>
            <a:r>
              <a:rPr lang="de-DE" sz="3200" dirty="0"/>
              <a:t>Donald Trumps </a:t>
            </a:r>
            <a:r>
              <a:rPr lang="de-DE" sz="3200" dirty="0" err="1"/>
              <a:t>Twitteraccount</a:t>
            </a:r>
            <a:r>
              <a:rPr lang="de-DE" sz="3200" dirty="0"/>
              <a:t>: </a:t>
            </a:r>
            <a:r>
              <a:rPr lang="de-DE" sz="3200" dirty="0">
                <a:hlinkClick r:id="rId3"/>
              </a:rPr>
              <a:t>https://twitter.com/realDonaldTrump?lang=en</a:t>
            </a:r>
            <a:r>
              <a:rPr lang="de-DE" sz="3200" dirty="0"/>
              <a:t>; am 09.02.2017, 17:39</a:t>
            </a:r>
          </a:p>
          <a:p>
            <a:pPr>
              <a:buFontTx/>
              <a:buChar char="-"/>
            </a:pPr>
            <a:r>
              <a:rPr lang="de-DE" sz="3200" dirty="0" err="1"/>
              <a:t>Pence</a:t>
            </a:r>
            <a:r>
              <a:rPr lang="de-DE" sz="3200" dirty="0"/>
              <a:t>, Mike: Rede im Kongress. </a:t>
            </a:r>
            <a:r>
              <a:rPr lang="de-DE" sz="3200" dirty="0">
                <a:hlinkClick r:id="rId4"/>
              </a:rPr>
              <a:t>https://www.congress.gov/crec/2002/07/11/CREC-2002-07-11-pt1-PgH4527.pdf</a:t>
            </a:r>
            <a:r>
              <a:rPr lang="de-DE" sz="3200" dirty="0"/>
              <a:t>; am 09.02.2017, 18:31</a:t>
            </a:r>
          </a:p>
          <a:p>
            <a:pPr marL="0" indent="0">
              <a:buNone/>
            </a:pPr>
            <a:endParaRPr lang="de-DE" sz="3200" u="sng" dirty="0" smtClean="0"/>
          </a:p>
          <a:p>
            <a:pPr marL="0" indent="0">
              <a:buNone/>
            </a:pPr>
            <a:r>
              <a:rPr lang="de-DE" sz="3200" u="sng" dirty="0" smtClean="0"/>
              <a:t>Sekundärquellen</a:t>
            </a:r>
            <a:endParaRPr lang="de-DE" sz="3200" u="sng" dirty="0"/>
          </a:p>
          <a:p>
            <a:pPr>
              <a:buFontTx/>
              <a:buChar char="-"/>
            </a:pPr>
            <a:r>
              <a:rPr lang="de-DE" dirty="0">
                <a:hlinkClick r:id="rId5"/>
              </a:rPr>
              <a:t>https://de.wikipedia.org/wiki/Paul_Feyerabend</a:t>
            </a:r>
            <a:r>
              <a:rPr lang="de-DE" dirty="0"/>
              <a:t>; am 08. 02. 2017, 14:37</a:t>
            </a:r>
          </a:p>
          <a:p>
            <a:pPr>
              <a:buFontTx/>
              <a:buChar char="-"/>
            </a:pPr>
            <a:r>
              <a:rPr lang="de-DE" dirty="0" err="1"/>
              <a:t>Näger</a:t>
            </a:r>
            <a:r>
              <a:rPr lang="de-DE" dirty="0"/>
              <a:t>, Paul: Wissenschaftlicher Wandel und Revolutionen. </a:t>
            </a:r>
            <a:r>
              <a:rPr lang="de-DE" dirty="0">
                <a:hlinkClick r:id="rId6"/>
              </a:rPr>
              <a:t>http://bit.ly/2k2McD7</a:t>
            </a:r>
            <a:r>
              <a:rPr lang="de-DE" dirty="0"/>
              <a:t>; am 08. 02. 2017, </a:t>
            </a:r>
            <a:r>
              <a:rPr lang="de-DE" dirty="0" smtClean="0"/>
              <a:t>14:27</a:t>
            </a:r>
          </a:p>
          <a:p>
            <a:pPr>
              <a:buFontTx/>
              <a:buChar char="-"/>
            </a:pPr>
            <a:endParaRPr lang="de-DE" dirty="0"/>
          </a:p>
          <a:p>
            <a:pPr marL="0" indent="0">
              <a:buNone/>
            </a:pPr>
            <a:r>
              <a:rPr lang="de-DE" sz="3200" u="sng" dirty="0"/>
              <a:t>Bildquellen</a:t>
            </a:r>
          </a:p>
          <a:p>
            <a:pPr>
              <a:buFontTx/>
              <a:buChar char="-"/>
            </a:pPr>
            <a:r>
              <a:rPr lang="de-DE" dirty="0">
                <a:hlinkClick r:id="rId5"/>
              </a:rPr>
              <a:t>https://de.wikipedia.org/wiki/Paul_Feyerabend</a:t>
            </a:r>
            <a:r>
              <a:rPr lang="de-DE" dirty="0"/>
              <a:t>; am 08. 02. 2017, </a:t>
            </a:r>
            <a:r>
              <a:rPr lang="de-DE" dirty="0" smtClean="0"/>
              <a:t>14:37.</a:t>
            </a:r>
            <a:endParaRPr lang="de-DE" dirty="0"/>
          </a:p>
          <a:p>
            <a:pPr>
              <a:buFontTx/>
              <a:buChar char="-"/>
            </a:pPr>
            <a:r>
              <a:rPr lang="de-DE" dirty="0">
                <a:hlinkClick r:id="rId7"/>
              </a:rPr>
              <a:t>http://</a:t>
            </a:r>
            <a:r>
              <a:rPr lang="de-DE" dirty="0" smtClean="0">
                <a:hlinkClick r:id="rId7"/>
              </a:rPr>
              <a:t>bit.ly/2kLYL7u</a:t>
            </a:r>
            <a:r>
              <a:rPr lang="de-DE" dirty="0" smtClean="0"/>
              <a:t>; am 09. 02. 2017, 16:34.</a:t>
            </a:r>
          </a:p>
          <a:p>
            <a:pPr>
              <a:buFontTx/>
              <a:buChar char="-"/>
            </a:pPr>
            <a:r>
              <a:rPr lang="de-DE" dirty="0">
                <a:hlinkClick r:id="rId8"/>
              </a:rPr>
              <a:t>http://</a:t>
            </a:r>
            <a:r>
              <a:rPr lang="de-DE" dirty="0" smtClean="0">
                <a:hlinkClick r:id="rId8"/>
              </a:rPr>
              <a:t>huff.to/2hdlV4J</a:t>
            </a:r>
            <a:r>
              <a:rPr lang="de-DE" dirty="0" smtClean="0"/>
              <a:t>; am 09.02 2017, 16:51.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297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Leitfrage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sz="3200" dirty="0" smtClean="0"/>
              <a:t>Inwiefern verwirklicht Donald Trump</a:t>
            </a:r>
          </a:p>
          <a:p>
            <a:pPr marL="0" indent="0" algn="ctr">
              <a:buNone/>
            </a:pPr>
            <a:r>
              <a:rPr lang="de-DE" sz="3200" dirty="0" smtClean="0"/>
              <a:t> Paul </a:t>
            </a:r>
            <a:r>
              <a:rPr lang="de-DE" sz="3200" dirty="0" err="1" smtClean="0"/>
              <a:t>Feyerabends</a:t>
            </a:r>
            <a:r>
              <a:rPr lang="de-DE" sz="3200" dirty="0" smtClean="0"/>
              <a:t> Ideal einer freien Gesellschaft?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968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Gliederung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1. Wer ist Paul </a:t>
            </a:r>
            <a:r>
              <a:rPr lang="de-DE" dirty="0" err="1" smtClean="0"/>
              <a:t>Feyerabend</a:t>
            </a:r>
            <a:r>
              <a:rPr lang="de-DE" dirty="0" smtClean="0"/>
              <a:t>?</a:t>
            </a:r>
          </a:p>
          <a:p>
            <a:pPr marL="0" indent="0">
              <a:buNone/>
            </a:pPr>
            <a:r>
              <a:rPr lang="de-DE" dirty="0" smtClean="0"/>
              <a:t>2. Woraus leitet sich sein Wissenschaftsverständnis ab?</a:t>
            </a:r>
          </a:p>
          <a:p>
            <a:pPr marL="0" indent="0">
              <a:buNone/>
            </a:pPr>
            <a:r>
              <a:rPr lang="de-DE" dirty="0" smtClean="0"/>
              <a:t>3. Welche gesellschaftlichen Auswirkungen gibt es?</a:t>
            </a:r>
          </a:p>
          <a:p>
            <a:pPr marL="0" indent="0">
              <a:buNone/>
            </a:pPr>
            <a:r>
              <a:rPr lang="de-DE" dirty="0" smtClean="0"/>
              <a:t>4. Was folgt konkret?</a:t>
            </a:r>
          </a:p>
          <a:p>
            <a:pPr marL="0" indent="0">
              <a:buNone/>
            </a:pPr>
            <a:r>
              <a:rPr lang="de-DE" dirty="0" smtClean="0"/>
              <a:t>5. Zur Diskussion: Wie würde </a:t>
            </a:r>
            <a:r>
              <a:rPr lang="de-DE" dirty="0" err="1" smtClean="0"/>
              <a:t>Feyerabend</a:t>
            </a:r>
            <a:r>
              <a:rPr lang="de-DE" dirty="0" smtClean="0"/>
              <a:t> das System Trump bewerten?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661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1. Wer ist Paul </a:t>
            </a:r>
            <a:r>
              <a:rPr lang="de-DE" dirty="0" err="1" smtClean="0"/>
              <a:t>Feyerabend</a:t>
            </a:r>
            <a:r>
              <a:rPr lang="de-DE" dirty="0" smtClean="0"/>
              <a:t>?</a:t>
            </a:r>
            <a:endParaRPr lang="de-DE" dirty="0"/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8167129"/>
              </p:ext>
            </p:extLst>
          </p:nvPr>
        </p:nvGraphicFramePr>
        <p:xfrm>
          <a:off x="838200" y="1825624"/>
          <a:ext cx="10515600" cy="4632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43502"/>
                <a:gridCol w="3972098"/>
              </a:tblGrid>
              <a:tr h="407641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sz="2000" dirty="0" smtClean="0"/>
                        <a:t>Paul Karl </a:t>
                      </a:r>
                      <a:r>
                        <a:rPr lang="de-DE" sz="2000" dirty="0" err="1" smtClean="0"/>
                        <a:t>Feyerabend</a:t>
                      </a:r>
                      <a:r>
                        <a:rPr lang="de-DE" sz="2000" dirty="0" smtClean="0"/>
                        <a:t> </a:t>
                      </a:r>
                    </a:p>
                    <a:p>
                      <a:pPr marL="0" indent="0">
                        <a:buNone/>
                      </a:pPr>
                      <a:r>
                        <a:rPr lang="de-DE" sz="2000" dirty="0" smtClean="0"/>
                        <a:t>(*1924 in Wien; †1994 in </a:t>
                      </a:r>
                      <a:r>
                        <a:rPr lang="de-DE" sz="2000" dirty="0" err="1" smtClean="0"/>
                        <a:t>Genolier</a:t>
                      </a:r>
                      <a:r>
                        <a:rPr lang="de-DE" sz="2000" dirty="0" smtClean="0"/>
                        <a:t>, Schweiz)</a:t>
                      </a:r>
                    </a:p>
                    <a:p>
                      <a:pPr marL="0" indent="0">
                        <a:buNone/>
                      </a:pPr>
                      <a:endParaRPr lang="de-DE" sz="2000" dirty="0" smtClean="0"/>
                    </a:p>
                    <a:p>
                      <a:pPr marL="0" indent="0">
                        <a:buNone/>
                      </a:pPr>
                      <a:r>
                        <a:rPr lang="de-DE" sz="2000" dirty="0" smtClean="0"/>
                        <a:t>Studium der Philosophie in Wien und London (bei Karl Popper)</a:t>
                      </a:r>
                    </a:p>
                    <a:p>
                      <a:pPr marL="0" indent="0">
                        <a:buNone/>
                      </a:pPr>
                      <a:r>
                        <a:rPr lang="de-DE" sz="2000" dirty="0" smtClean="0"/>
                        <a:t>1958 -1989 Professur in Berkeley, später</a:t>
                      </a:r>
                      <a:r>
                        <a:rPr lang="de-DE" sz="2000" baseline="0" dirty="0" smtClean="0"/>
                        <a:t> an der ETH Zürich</a:t>
                      </a:r>
                      <a:endParaRPr lang="de-DE" sz="2000" dirty="0" smtClean="0"/>
                    </a:p>
                    <a:p>
                      <a:pPr marL="0" indent="0">
                        <a:buNone/>
                      </a:pPr>
                      <a:endParaRPr lang="de-DE" sz="2000" dirty="0" smtClean="0"/>
                    </a:p>
                    <a:p>
                      <a:pPr marL="0" indent="0">
                        <a:buNone/>
                      </a:pPr>
                      <a:r>
                        <a:rPr lang="de-DE" sz="2000" dirty="0" smtClean="0"/>
                        <a:t>1975: </a:t>
                      </a:r>
                      <a:r>
                        <a:rPr lang="de-DE" sz="2000" dirty="0" err="1" smtClean="0"/>
                        <a:t>Against</a:t>
                      </a:r>
                      <a:r>
                        <a:rPr lang="de-DE" sz="2000" dirty="0" smtClean="0"/>
                        <a:t> </a:t>
                      </a:r>
                      <a:r>
                        <a:rPr lang="de-DE" sz="2000" dirty="0" err="1" smtClean="0"/>
                        <a:t>Method</a:t>
                      </a:r>
                      <a:r>
                        <a:rPr lang="de-DE" sz="2000" dirty="0" smtClean="0"/>
                        <a:t> (AM); deutsch: Wider den Methodenzwang, 1976</a:t>
                      </a:r>
                    </a:p>
                    <a:p>
                      <a:pPr marL="0" indent="0">
                        <a:buNone/>
                      </a:pPr>
                      <a:r>
                        <a:rPr lang="de-DE" sz="2000" dirty="0" smtClean="0"/>
                        <a:t>1978: Science in a Free Society (</a:t>
                      </a:r>
                      <a:r>
                        <a:rPr lang="de-DE" sz="2000" dirty="0" err="1" smtClean="0"/>
                        <a:t>EffM</a:t>
                      </a:r>
                      <a:r>
                        <a:rPr lang="de-DE" sz="2000" dirty="0" smtClean="0"/>
                        <a:t>); deutsch: Erkenntnis für freie Menschen, 1980</a:t>
                      </a:r>
                    </a:p>
                    <a:p>
                      <a:pPr marL="0" indent="0">
                        <a:buNone/>
                      </a:pPr>
                      <a:endParaRPr lang="de-DE" sz="2000" dirty="0" smtClean="0"/>
                    </a:p>
                    <a:p>
                      <a:pPr marL="0" indent="0">
                        <a:buNone/>
                      </a:pPr>
                      <a:r>
                        <a:rPr lang="de-DE" sz="2000" dirty="0" smtClean="0"/>
                        <a:t>Wesentlicher Vertreter des </a:t>
                      </a:r>
                      <a:r>
                        <a:rPr lang="de-DE" sz="2000" u="sng" dirty="0" smtClean="0"/>
                        <a:t>methodologischen Anarchismus </a:t>
                      </a:r>
                      <a:r>
                        <a:rPr lang="de-DE" sz="2000" dirty="0" smtClean="0"/>
                        <a:t>und des </a:t>
                      </a:r>
                      <a:r>
                        <a:rPr lang="de-DE" sz="2000" u="sng" dirty="0" smtClean="0"/>
                        <a:t>wissenschaftlichen Relativismus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Grafik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326" y="1825624"/>
            <a:ext cx="3955473" cy="402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37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2. Woraus leitet sich sein Wissenschaftsverständnis ab</a:t>
            </a:r>
            <a:r>
              <a:rPr lang="de-DE" dirty="0" smtClean="0"/>
              <a:t>?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5527228"/>
              </p:ext>
            </p:extLst>
          </p:nvPr>
        </p:nvGraphicFramePr>
        <p:xfrm>
          <a:off x="838200" y="1825624"/>
          <a:ext cx="10515600" cy="4026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24200"/>
                <a:gridCol w="7391400"/>
              </a:tblGrid>
              <a:tr h="4026535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de-DE" sz="2400" dirty="0" smtClean="0"/>
                        <a:t>Naives Akkumulationsmodell</a:t>
                      </a:r>
                    </a:p>
                    <a:p>
                      <a:pPr marL="268288" indent="0">
                        <a:buFontTx/>
                        <a:buNone/>
                      </a:pPr>
                      <a:r>
                        <a:rPr lang="de-DE" sz="1800" dirty="0" smtClean="0"/>
                        <a:t>geprägt</a:t>
                      </a:r>
                      <a:r>
                        <a:rPr lang="de-DE" sz="1800" baseline="0" dirty="0" smtClean="0"/>
                        <a:t> durch Erkenntnisoptimismus</a:t>
                      </a:r>
                      <a:endParaRPr lang="de-DE" sz="200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e-DE" sz="2400" dirty="0" err="1" smtClean="0"/>
                        <a:t>Popperscher</a:t>
                      </a:r>
                      <a:r>
                        <a:rPr lang="de-DE" sz="2400" dirty="0" smtClean="0"/>
                        <a:t> </a:t>
                      </a:r>
                      <a:r>
                        <a:rPr lang="de-DE" sz="2400" dirty="0" err="1" smtClean="0"/>
                        <a:t>Falsifikationismus</a:t>
                      </a:r>
                      <a:endParaRPr lang="de-DE" sz="2400" dirty="0" smtClean="0"/>
                    </a:p>
                    <a:p>
                      <a:pPr marL="268288" indent="0">
                        <a:buFontTx/>
                        <a:buNone/>
                      </a:pPr>
                      <a:r>
                        <a:rPr lang="de-DE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Wissen ist hypothetisch, Aufgabe der Wissenschaft ist das Widerlegen von Theorien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e-DE" sz="2400" dirty="0" smtClean="0"/>
                        <a:t>Kuhns Paradigmen</a:t>
                      </a:r>
                    </a:p>
                    <a:p>
                      <a:pPr marL="265113" indent="0">
                        <a:buFontTx/>
                        <a:buNone/>
                      </a:pPr>
                      <a:r>
                        <a:rPr lang="de-DE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Anomalien in Normalwissenschaft führen zu Revolutionen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e-DE" sz="2400" dirty="0" err="1" smtClean="0"/>
                        <a:t>Lakatos</a:t>
                      </a:r>
                      <a:r>
                        <a:rPr lang="de-DE" sz="2400" dirty="0" smtClean="0"/>
                        <a:t>‘ Forschungsprogramme</a:t>
                      </a:r>
                    </a:p>
                    <a:p>
                      <a:pPr marL="268288" indent="0">
                        <a:buFontTx/>
                        <a:buNone/>
                      </a:pPr>
                      <a:r>
                        <a:rPr lang="de-DE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Harter Kern aus zentralen Modellannahmen und weiche Hülle aus Hintergrundüberlegungen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de-DE" sz="24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 algn="r">
                        <a:buFontTx/>
                        <a:buNone/>
                      </a:pPr>
                      <a:r>
                        <a:rPr lang="de-DE" i="1" dirty="0" smtClean="0"/>
                        <a:t>-(vgl.</a:t>
                      </a:r>
                      <a:r>
                        <a:rPr lang="de-DE" i="1" baseline="0" dirty="0" smtClean="0"/>
                        <a:t> </a:t>
                      </a:r>
                      <a:r>
                        <a:rPr lang="de-DE" i="1" dirty="0" err="1" smtClean="0"/>
                        <a:t>Näger</a:t>
                      </a:r>
                      <a:r>
                        <a:rPr lang="de-DE" i="1" dirty="0" smtClean="0"/>
                        <a:t>,</a:t>
                      </a:r>
                      <a:r>
                        <a:rPr lang="de-DE" i="1" baseline="0" dirty="0" smtClean="0"/>
                        <a:t> Paul: Wissenschaftlicher Wandel und Revolutionen)</a:t>
                      </a:r>
                      <a:endParaRPr lang="de-DE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Pfeil nach unten 4"/>
          <p:cNvSpPr/>
          <p:nvPr/>
        </p:nvSpPr>
        <p:spPr>
          <a:xfrm>
            <a:off x="1938333" y="2217909"/>
            <a:ext cx="731520" cy="3241964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332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Against</a:t>
            </a:r>
            <a:r>
              <a:rPr lang="de-DE" dirty="0" smtClean="0"/>
              <a:t> </a:t>
            </a:r>
            <a:r>
              <a:rPr lang="de-DE" dirty="0" err="1" smtClean="0"/>
              <a:t>Method</a:t>
            </a:r>
            <a:r>
              <a:rPr lang="de-DE" dirty="0" smtClean="0"/>
              <a:t> (1975)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sz="3200" dirty="0" smtClean="0"/>
              <a:t>Aus Zusammenarbeit mit Imre </a:t>
            </a:r>
            <a:r>
              <a:rPr lang="de-DE" sz="3200" dirty="0" err="1" smtClean="0"/>
              <a:t>Lakatos</a:t>
            </a:r>
            <a:endParaRPr lang="de-DE" sz="3200" dirty="0" smtClean="0"/>
          </a:p>
          <a:p>
            <a:pPr marL="0" indent="0">
              <a:buNone/>
            </a:pPr>
            <a:r>
              <a:rPr lang="de-DE" sz="3200" dirty="0" smtClean="0"/>
              <a:t>Grundlage </a:t>
            </a:r>
            <a:r>
              <a:rPr lang="de-DE" sz="3200" dirty="0" err="1" smtClean="0"/>
              <a:t>Feyerabends</a:t>
            </a:r>
            <a:r>
              <a:rPr lang="de-DE" sz="3200" dirty="0" smtClean="0"/>
              <a:t> Relativismus‘ und Methodenpluralismus‘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/>
              <a:t>„Man verlangt von [Ideen, Institutionen und </a:t>
            </a:r>
            <a:r>
              <a:rPr lang="de-DE" dirty="0" smtClean="0"/>
              <a:t>Traditionen</a:t>
            </a:r>
            <a:r>
              <a:rPr lang="de-DE" dirty="0"/>
              <a:t>] Rationalität, das heißt: Übereinstimmung mit gewissen allgemeinen Regeln und Maßstäben“ </a:t>
            </a:r>
            <a:r>
              <a:rPr lang="de-DE" sz="2000" i="1" dirty="0"/>
              <a:t>(</a:t>
            </a:r>
            <a:r>
              <a:rPr lang="de-DE" sz="2000" i="1" dirty="0" err="1"/>
              <a:t>EffM</a:t>
            </a:r>
            <a:r>
              <a:rPr lang="de-DE" sz="2000" i="1" dirty="0"/>
              <a:t>, S. 27</a:t>
            </a:r>
            <a:r>
              <a:rPr lang="de-DE" sz="2000" i="1" dirty="0" smtClean="0"/>
              <a:t>)</a:t>
            </a:r>
          </a:p>
          <a:p>
            <a:pPr>
              <a:buFontTx/>
              <a:buChar char="-"/>
            </a:pPr>
            <a:endParaRPr lang="de-DE" sz="2000" dirty="0"/>
          </a:p>
          <a:p>
            <a:pPr marL="0" indent="0">
              <a:buNone/>
            </a:pPr>
            <a:r>
              <a:rPr lang="de-DE" dirty="0"/>
              <a:t>„[D]er Gedanke einer festgelegten Methode oder einer festgelegten Theorie der Vernünftigkeit [beruht] auf einer allzu naiven Anschauung vom Menschen und seinen sozialen Verhältnissen“ </a:t>
            </a:r>
            <a:r>
              <a:rPr lang="de-DE" sz="2000" i="1" dirty="0"/>
              <a:t>(AM, S. 31)</a:t>
            </a:r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01595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Zwei Einwände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„(a) </a:t>
            </a:r>
            <a:r>
              <a:rPr lang="de-DE" i="1" dirty="0" smtClean="0"/>
              <a:t>Regeln und Maßstäbe werden oft de facto verletzt</a:t>
            </a:r>
            <a:endParaRPr lang="de-DE" dirty="0"/>
          </a:p>
          <a:p>
            <a:pPr marL="0" indent="0">
              <a:buNone/>
            </a:pPr>
            <a:r>
              <a:rPr lang="de-DE" dirty="0" smtClean="0"/>
              <a:t>und </a:t>
            </a:r>
            <a:r>
              <a:rPr lang="de-DE" i="1" dirty="0" smtClean="0"/>
              <a:t>(b) man </a:t>
            </a:r>
            <a:r>
              <a:rPr lang="de-DE" i="1" dirty="0" err="1" smtClean="0"/>
              <a:t>muß</a:t>
            </a:r>
            <a:r>
              <a:rPr lang="de-DE" i="1" dirty="0" smtClean="0"/>
              <a:t> sie verletzen</a:t>
            </a:r>
            <a:r>
              <a:rPr lang="de-DE" dirty="0" smtClean="0"/>
              <a:t>, um in den Wissenschaften voranzukommen“ </a:t>
            </a:r>
            <a:r>
              <a:rPr lang="de-DE" sz="2000" i="1" dirty="0" smtClean="0"/>
              <a:t>(</a:t>
            </a:r>
            <a:r>
              <a:rPr lang="de-DE" sz="2000" i="1" dirty="0" err="1" smtClean="0"/>
              <a:t>EffM</a:t>
            </a:r>
            <a:r>
              <a:rPr lang="de-DE" sz="2000" i="1" dirty="0" smtClean="0"/>
              <a:t>, S.28)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2000" dirty="0"/>
              <a:t> </a:t>
            </a:r>
            <a:r>
              <a:rPr lang="de-DE" sz="2400" dirty="0"/>
              <a:t>Vgl. kopernikanische Wende, </a:t>
            </a:r>
            <a:r>
              <a:rPr lang="de-DE" sz="2400" dirty="0" smtClean="0"/>
              <a:t>Wellentheorie</a:t>
            </a:r>
            <a:endParaRPr lang="de-DE" sz="2400" i="1" dirty="0"/>
          </a:p>
        </p:txBody>
      </p:sp>
    </p:spTree>
    <p:extLst>
      <p:ext uri="{BB962C8B-B14F-4D97-AF65-F5344CB8AC3E}">
        <p14:creationId xmlns:p14="http://schemas.microsoft.com/office/powerpoint/2010/main" val="359402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2218</Words>
  <Application>Microsoft Office PowerPoint</Application>
  <PresentationFormat>Breitbild</PresentationFormat>
  <Paragraphs>182</Paragraphs>
  <Slides>31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Wingdings</vt:lpstr>
      <vt:lpstr>Office Theme</vt:lpstr>
      <vt:lpstr>Against Method</vt:lpstr>
      <vt:lpstr>PowerPoint-Präsentation</vt:lpstr>
      <vt:lpstr>PowerPoint-Präsentation</vt:lpstr>
      <vt:lpstr>Leitfrage</vt:lpstr>
      <vt:lpstr>Gliederung</vt:lpstr>
      <vt:lpstr>1. Wer ist Paul Feyerabend?</vt:lpstr>
      <vt:lpstr>2. Woraus leitet sich sein Wissenschaftsverständnis ab?</vt:lpstr>
      <vt:lpstr>Against Method (1975)</vt:lpstr>
      <vt:lpstr>Zwei Einwände</vt:lpstr>
      <vt:lpstr>Methodologischer Anarchismus: Anything goes!</vt:lpstr>
      <vt:lpstr>PowerPoint-Präsentation</vt:lpstr>
      <vt:lpstr>3. Welche gesellschaftlichen    Auswirkungen gibt es?</vt:lpstr>
      <vt:lpstr>PowerPoint-Präsentation</vt:lpstr>
      <vt:lpstr>PowerPoint-Präsentation</vt:lpstr>
      <vt:lpstr>4. Was folgt konkret?</vt:lpstr>
      <vt:lpstr>Fernziel: Gleichberechtigung der Traditionen</vt:lpstr>
      <vt:lpstr>Fernziel: Gleichberechtigung der Traditionen</vt:lpstr>
      <vt:lpstr>Aufhebung der wissenschaftlichen Freiheit</vt:lpstr>
      <vt:lpstr>Aufhebung der wissenschaftlichen Freiheit</vt:lpstr>
      <vt:lpstr>Wissenschaftliche Arroganz</vt:lpstr>
      <vt:lpstr>Panikreaktionen</vt:lpstr>
      <vt:lpstr>Panikreaktionen</vt:lpstr>
      <vt:lpstr>Deutung der Wissenschaften</vt:lpstr>
      <vt:lpstr>Deutung der Wissenschaften</vt:lpstr>
      <vt:lpstr>Kritik</vt:lpstr>
      <vt:lpstr>5. Zur Diskussion</vt:lpstr>
      <vt:lpstr>Trump als Wendehals</vt:lpstr>
      <vt:lpstr>Trump als Humpty Dumpty</vt:lpstr>
      <vt:lpstr>Trump als Bullshitter</vt:lpstr>
      <vt:lpstr>Quellen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Against Method</dc:title>
  <dc:creator>Malten Rose</dc:creator>
  <cp:lastModifiedBy>Lotte</cp:lastModifiedBy>
  <cp:revision>79</cp:revision>
  <dcterms:created xsi:type="dcterms:W3CDTF">2017-01-29T15:37:57Z</dcterms:created>
  <dcterms:modified xsi:type="dcterms:W3CDTF">2017-02-20T11:00:54Z</dcterms:modified>
</cp:coreProperties>
</file>