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314"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950" y="53"/>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41305934"/>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7" name="Shape 7"/>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1" name="Shape 41"/>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11" name="Shape 11"/>
          <p:cNvSpPr>
            <a:spLocks noGrp="1"/>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4" name="Shape 14"/>
          <p:cNvSpPr>
            <a:spLocks noGrp="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7" name="Shape 17"/>
          <p:cNvSpPr>
            <a:spLocks noGrp="1"/>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8" name="Shape 18"/>
          <p:cNvSpPr>
            <a:spLocks noGrp="1"/>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5" name="Shape 25"/>
          <p:cNvSpPr>
            <a:spLocks noGrp="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9" name="Shape 29"/>
          <p:cNvSpPr>
            <a:spLocks noGrp="1"/>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2" name="Shape 32"/>
          <p:cNvSpPr>
            <a:spLocks noGrp="1"/>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8000">
                <a:solidFill>
                  <a:srgbClr val="FFFFFF"/>
                </a:solidFill>
              </a:rP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3800">
                <a:solidFill>
                  <a:srgbClr val="FFFFFF"/>
                </a:solidFill>
              </a:rPr>
              <a:t>Body Level One</a:t>
            </a:r>
          </a:p>
          <a:p>
            <a:pPr lvl="1">
              <a:defRPr sz="1800">
                <a:solidFill>
                  <a:srgbClr val="000000"/>
                </a:solidFill>
              </a:defRPr>
            </a:pPr>
            <a:r>
              <a:rPr sz="3800">
                <a:solidFill>
                  <a:srgbClr val="FFFFFF"/>
                </a:solidFill>
              </a:rPr>
              <a:t>Body Level Two</a:t>
            </a:r>
          </a:p>
          <a:p>
            <a:pPr lvl="2">
              <a:defRPr sz="1800">
                <a:solidFill>
                  <a:srgbClr val="000000"/>
                </a:solidFill>
              </a:defRPr>
            </a:pPr>
            <a:r>
              <a:rPr sz="3800">
                <a:solidFill>
                  <a:srgbClr val="FFFFFF"/>
                </a:solidFill>
              </a:rPr>
              <a:t>Body Level Three</a:t>
            </a:r>
          </a:p>
          <a:p>
            <a:pPr lvl="3">
              <a:defRPr sz="1800">
                <a:solidFill>
                  <a:srgbClr val="000000"/>
                </a:solidFill>
              </a:defRPr>
            </a:pPr>
            <a:r>
              <a:rPr sz="3800">
                <a:solidFill>
                  <a:srgbClr val="FFFFFF"/>
                </a:solidFill>
              </a:rPr>
              <a:t>Body Level Four</a:t>
            </a:r>
          </a:p>
          <a:p>
            <a:pPr lvl="4">
              <a:defRPr sz="1800">
                <a:solidFill>
                  <a:srgbClr val="000000"/>
                </a:solidFill>
              </a:defRPr>
            </a:pPr>
            <a:r>
              <a:rPr sz="3800">
                <a:solidFill>
                  <a:srgbClr val="FFFFFF"/>
                </a:solidFill>
              </a:rPr>
              <a:t>Body Level Five</a:t>
            </a:r>
          </a:p>
        </p:txBody>
      </p:sp>
      <p:sp>
        <p:nvSpPr>
          <p:cNvPr id="4" name="Shape 4"/>
          <p:cNvSpPr>
            <a:spLocks noGrp="1"/>
          </p:cNvSpPr>
          <p:nvPr>
            <p:ph type="sldNum" sz="quarter" idx="2"/>
          </p:nvPr>
        </p:nvSpPr>
        <p:spPr>
          <a:xfrm>
            <a:off x="6311798" y="924560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t>‹Nr.›</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grantspace.org"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fundingusstudy.or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5.xml"/><Relationship Id="rId5" Type="http://schemas.openxmlformats.org/officeDocument/2006/relationships/image" Target="../media/image59.jpe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prstGeom prst="rect">
            <a:avLst/>
          </a:prstGeom>
        </p:spPr>
        <p:txBody>
          <a:bodyPr/>
          <a:lstStyle/>
          <a:p>
            <a:pPr lvl="0" defTabSz="484886">
              <a:defRPr sz="1800">
                <a:solidFill>
                  <a:srgbClr val="000000"/>
                </a:solidFill>
              </a:defRPr>
            </a:pPr>
            <a:r>
              <a:rPr sz="6640">
                <a:solidFill>
                  <a:srgbClr val="FFFB00"/>
                </a:solidFill>
              </a:rPr>
              <a:t>Sources of Funding:</a:t>
            </a:r>
          </a:p>
          <a:p>
            <a:pPr lvl="0" defTabSz="484886">
              <a:defRPr sz="1800">
                <a:solidFill>
                  <a:srgbClr val="000000"/>
                </a:solidFill>
              </a:defRPr>
            </a:pPr>
            <a:r>
              <a:rPr sz="6640">
                <a:solidFill>
                  <a:srgbClr val="FFFB00"/>
                </a:solidFill>
              </a:rPr>
              <a:t>Some Examples</a:t>
            </a:r>
          </a:p>
        </p:txBody>
      </p:sp>
      <p:sp>
        <p:nvSpPr>
          <p:cNvPr id="312" name="Shape 312"/>
          <p:cNvSpPr>
            <a:spLocks noGrp="1"/>
          </p:cNvSpPr>
          <p:nvPr>
            <p:ph type="body" idx="1"/>
          </p:nvPr>
        </p:nvSpPr>
        <p:spPr>
          <a:xfrm>
            <a:off x="952500" y="2597150"/>
            <a:ext cx="11099800" cy="6286500"/>
          </a:xfrm>
          <a:prstGeom prst="rect">
            <a:avLst/>
          </a:prstGeom>
        </p:spPr>
        <p:txBody>
          <a:bodyPr/>
          <a:lstStyle/>
          <a:p>
            <a:pPr marL="370331" lvl="0" indent="-370331" defTabSz="473201">
              <a:spcBef>
                <a:spcPts val="3400"/>
              </a:spcBef>
              <a:defRPr sz="1800">
                <a:solidFill>
                  <a:srgbClr val="000000"/>
                </a:solidFill>
              </a:defRPr>
            </a:pPr>
            <a:r>
              <a:rPr sz="3078">
                <a:solidFill>
                  <a:srgbClr val="FFFB00"/>
                </a:solidFill>
              </a:rPr>
              <a:t>Fulbright Program (anything and everything)</a:t>
            </a:r>
          </a:p>
          <a:p>
            <a:pPr marL="370331" lvl="0" indent="-370331" defTabSz="473201">
              <a:spcBef>
                <a:spcPts val="3400"/>
              </a:spcBef>
              <a:defRPr sz="1800">
                <a:solidFill>
                  <a:srgbClr val="000000"/>
                </a:solidFill>
              </a:defRPr>
            </a:pPr>
            <a:r>
              <a:rPr sz="3078">
                <a:solidFill>
                  <a:srgbClr val="FFFB00"/>
                </a:solidFill>
              </a:rPr>
              <a:t>Woodrow Wilson Center (focus international relations/topics)</a:t>
            </a:r>
          </a:p>
          <a:p>
            <a:pPr marL="370331" lvl="0" indent="-370331" defTabSz="473201">
              <a:spcBef>
                <a:spcPts val="3400"/>
              </a:spcBef>
              <a:defRPr sz="1800">
                <a:solidFill>
                  <a:srgbClr val="000000"/>
                </a:solidFill>
              </a:defRPr>
            </a:pPr>
            <a:r>
              <a:rPr sz="3078">
                <a:solidFill>
                  <a:srgbClr val="FFFB00"/>
                </a:solidFill>
              </a:rPr>
              <a:t>American Philosophical Society (focus American Studies)</a:t>
            </a:r>
          </a:p>
          <a:p>
            <a:pPr marL="370331" lvl="0" indent="-370331" defTabSz="473201">
              <a:spcBef>
                <a:spcPts val="3400"/>
              </a:spcBef>
              <a:defRPr sz="1800">
                <a:solidFill>
                  <a:srgbClr val="000000"/>
                </a:solidFill>
              </a:defRPr>
            </a:pPr>
            <a:r>
              <a:rPr sz="3078">
                <a:solidFill>
                  <a:srgbClr val="FFFB00"/>
                </a:solidFill>
              </a:rPr>
              <a:t>American Council of Learned Societies</a:t>
            </a:r>
          </a:p>
          <a:p>
            <a:pPr marL="370331" lvl="0" indent="-370331" defTabSz="473201">
              <a:spcBef>
                <a:spcPts val="3400"/>
              </a:spcBef>
              <a:defRPr sz="1800">
                <a:solidFill>
                  <a:srgbClr val="000000"/>
                </a:solidFill>
              </a:defRPr>
            </a:pPr>
            <a:r>
              <a:rPr sz="3078">
                <a:solidFill>
                  <a:srgbClr val="FFFB00"/>
                </a:solidFill>
              </a:rPr>
              <a:t>American Institute for Contemporary German Studies (focus German-American relations, foreign policy, etc.)</a:t>
            </a:r>
          </a:p>
          <a:p>
            <a:pPr marL="370331" lvl="0" indent="-370331" defTabSz="473201">
              <a:spcBef>
                <a:spcPts val="3400"/>
              </a:spcBef>
              <a:defRPr sz="1800">
                <a:solidFill>
                  <a:srgbClr val="000000"/>
                </a:solidFill>
              </a:defRPr>
            </a:pPr>
            <a:r>
              <a:rPr sz="3078">
                <a:solidFill>
                  <a:srgbClr val="FFFB00"/>
                </a:solidFill>
              </a:rPr>
              <a:t>Clements Center for Southwest Studies (Southern Methodist University, Dallas, Texas) — focus American Southwest</a:t>
            </a:r>
          </a:p>
        </p:txBody>
      </p:sp>
      <p:sp>
        <p:nvSpPr>
          <p:cNvPr id="313" name="Shape 3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a:t>
            </a:fld>
            <a:endParaRPr>
              <a:solidFill>
                <a:srgbClr val="FFFFFF"/>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p:cNvSpPr>
          <p:nvPr>
            <p:ph type="title"/>
          </p:nvPr>
        </p:nvSpPr>
        <p:spPr>
          <a:prstGeom prst="rect">
            <a:avLst/>
          </a:prstGeom>
        </p:spPr>
        <p:txBody>
          <a:bodyPr/>
          <a:lstStyle/>
          <a:p>
            <a:pPr lvl="0" defTabSz="484886">
              <a:defRPr sz="1800">
                <a:solidFill>
                  <a:srgbClr val="000000"/>
                </a:solidFill>
              </a:defRPr>
            </a:pPr>
            <a:r>
              <a:rPr sz="6640">
                <a:solidFill>
                  <a:srgbClr val="FFFB00"/>
                </a:solidFill>
              </a:rPr>
              <a:t>One of the top </a:t>
            </a:r>
          </a:p>
          <a:p>
            <a:pPr lvl="0" defTabSz="484886">
              <a:defRPr sz="1800">
                <a:solidFill>
                  <a:srgbClr val="000000"/>
                </a:solidFill>
              </a:defRPr>
            </a:pPr>
            <a:r>
              <a:rPr sz="6640">
                <a:solidFill>
                  <a:srgbClr val="FFFB00"/>
                </a:solidFill>
              </a:rPr>
              <a:t>“Think Tanks”….</a:t>
            </a:r>
          </a:p>
        </p:txBody>
      </p:sp>
      <p:sp>
        <p:nvSpPr>
          <p:cNvPr id="351" name="Shape 3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10</a:t>
            </a:fld>
            <a:endParaRPr>
              <a:solidFill>
                <a:srgbClr val="FFFFFF"/>
              </a:solidFill>
            </a:endParaRPr>
          </a:p>
        </p:txBody>
      </p:sp>
      <p:pic>
        <p:nvPicPr>
          <p:cNvPr id="352" name="pasted-image.png"/>
          <p:cNvPicPr/>
          <p:nvPr/>
        </p:nvPicPr>
        <p:blipFill>
          <a:blip r:embed="rId2">
            <a:extLst/>
          </a:blip>
          <a:stretch>
            <a:fillRect/>
          </a:stretch>
        </p:blipFill>
        <p:spPr>
          <a:xfrm>
            <a:off x="2724770" y="3257060"/>
            <a:ext cx="8516009" cy="3239480"/>
          </a:xfrm>
          <a:prstGeom prst="rect">
            <a:avLst/>
          </a:prstGeom>
          <a:ln w="12700">
            <a:miter lim="400000"/>
          </a:ln>
        </p:spPr>
      </p:pic>
      <p:sp>
        <p:nvSpPr>
          <p:cNvPr id="353" name="Shape 353"/>
          <p:cNvSpPr/>
          <p:nvPr/>
        </p:nvSpPr>
        <p:spPr>
          <a:xfrm>
            <a:off x="3955084" y="7226299"/>
            <a:ext cx="5424832"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defRPr>
            </a:pPr>
            <a:r>
              <a:rPr sz="3800">
                <a:solidFill>
                  <a:srgbClr val="FFFFFF"/>
                </a:solidFill>
              </a:rPr>
              <a:t>160 scholars per year….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hape 3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11</a:t>
            </a:fld>
            <a:endParaRPr>
              <a:solidFill>
                <a:srgbClr val="FFFFFF"/>
              </a:solidFill>
            </a:endParaRPr>
          </a:p>
        </p:txBody>
      </p:sp>
      <p:pic>
        <p:nvPicPr>
          <p:cNvPr id="356" name="pasted-image.png"/>
          <p:cNvPicPr/>
          <p:nvPr/>
        </p:nvPicPr>
        <p:blipFill>
          <a:blip r:embed="rId2">
            <a:extLst/>
          </a:blip>
          <a:stretch>
            <a:fillRect/>
          </a:stretch>
        </p:blipFill>
        <p:spPr>
          <a:xfrm>
            <a:off x="279400" y="480863"/>
            <a:ext cx="12446000" cy="74549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p:cNvSpPr>
          <p:nvPr>
            <p:ph type="title"/>
          </p:nvPr>
        </p:nvSpPr>
        <p:spPr>
          <a:prstGeom prst="rect">
            <a:avLst/>
          </a:prstGeom>
        </p:spPr>
        <p:txBody>
          <a:bodyPr/>
          <a:lstStyle>
            <a:lvl1pPr defTabSz="484886">
              <a:defRPr sz="6640">
                <a:solidFill>
                  <a:srgbClr val="FFFB00"/>
                </a:solidFill>
              </a:defRPr>
            </a:lvl1pPr>
          </a:lstStyle>
          <a:p>
            <a:pPr lvl="0">
              <a:defRPr sz="1800">
                <a:solidFill>
                  <a:srgbClr val="000000"/>
                </a:solidFill>
              </a:defRPr>
            </a:pPr>
            <a:r>
              <a:rPr sz="6640">
                <a:solidFill>
                  <a:srgbClr val="FFFB00"/>
                </a:solidFill>
              </a:rPr>
              <a:t>How large are the APS stipends?</a:t>
            </a:r>
          </a:p>
        </p:txBody>
      </p:sp>
      <p:sp>
        <p:nvSpPr>
          <p:cNvPr id="359" name="Shape 35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12</a:t>
            </a:fld>
            <a:endParaRPr>
              <a:solidFill>
                <a:srgbClr val="FFFFFF"/>
              </a:solidFill>
            </a:endParaRPr>
          </a:p>
        </p:txBody>
      </p:sp>
      <p:pic>
        <p:nvPicPr>
          <p:cNvPr id="360" name="pasted-image.png"/>
          <p:cNvPicPr/>
          <p:nvPr/>
        </p:nvPicPr>
        <p:blipFill>
          <a:blip r:embed="rId2">
            <a:extLst/>
          </a:blip>
          <a:stretch>
            <a:fillRect/>
          </a:stretch>
        </p:blipFill>
        <p:spPr>
          <a:xfrm>
            <a:off x="1765300" y="2592933"/>
            <a:ext cx="9474200" cy="762001"/>
          </a:xfrm>
          <a:prstGeom prst="rect">
            <a:avLst/>
          </a:prstGeom>
          <a:ln w="12700">
            <a:miter lim="400000"/>
          </a:ln>
        </p:spPr>
      </p:pic>
      <p:sp>
        <p:nvSpPr>
          <p:cNvPr id="361" name="Shape 361"/>
          <p:cNvSpPr/>
          <p:nvPr/>
        </p:nvSpPr>
        <p:spPr>
          <a:xfrm>
            <a:off x="3575951" y="3695699"/>
            <a:ext cx="6287079" cy="685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a:solidFill>
                  <a:srgbClr val="FFFB00"/>
                </a:solidFill>
              </a:defRPr>
            </a:lvl1pPr>
          </a:lstStyle>
          <a:p>
            <a:pPr lvl="0">
              <a:defRPr sz="1800">
                <a:solidFill>
                  <a:srgbClr val="000000"/>
                </a:solidFill>
              </a:defRPr>
            </a:pPr>
            <a:r>
              <a:rPr sz="3800">
                <a:solidFill>
                  <a:srgbClr val="FFFB00"/>
                </a:solidFill>
              </a:rPr>
              <a:t>Who is eligible to apply?</a:t>
            </a:r>
          </a:p>
        </p:txBody>
      </p:sp>
      <p:pic>
        <p:nvPicPr>
          <p:cNvPr id="362" name="pasted-image.png"/>
          <p:cNvPicPr/>
          <p:nvPr/>
        </p:nvPicPr>
        <p:blipFill>
          <a:blip r:embed="rId3">
            <a:extLst/>
          </a:blip>
          <a:stretch>
            <a:fillRect/>
          </a:stretch>
        </p:blipFill>
        <p:spPr>
          <a:xfrm>
            <a:off x="1701800" y="4722266"/>
            <a:ext cx="9601200" cy="39751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13</a:t>
            </a:fld>
            <a:endParaRPr>
              <a:solidFill>
                <a:srgbClr val="FFFFFF"/>
              </a:solidFill>
            </a:endParaRPr>
          </a:p>
        </p:txBody>
      </p:sp>
      <p:pic>
        <p:nvPicPr>
          <p:cNvPr id="365" name="pasted-image.png"/>
          <p:cNvPicPr/>
          <p:nvPr/>
        </p:nvPicPr>
        <p:blipFill>
          <a:blip r:embed="rId2">
            <a:extLst/>
          </a:blip>
          <a:stretch>
            <a:fillRect/>
          </a:stretch>
        </p:blipFill>
        <p:spPr>
          <a:xfrm>
            <a:off x="904527" y="459978"/>
            <a:ext cx="10877626" cy="761722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14</a:t>
            </a:fld>
            <a:endParaRPr>
              <a:solidFill>
                <a:srgbClr val="FFFFFF"/>
              </a:solidFill>
            </a:endParaRPr>
          </a:p>
        </p:txBody>
      </p:sp>
      <p:pic>
        <p:nvPicPr>
          <p:cNvPr id="368" name="pasted-image.png"/>
          <p:cNvPicPr/>
          <p:nvPr/>
        </p:nvPicPr>
        <p:blipFill>
          <a:blip r:embed="rId2">
            <a:extLst/>
          </a:blip>
          <a:stretch>
            <a:fillRect/>
          </a:stretch>
        </p:blipFill>
        <p:spPr>
          <a:xfrm>
            <a:off x="1745173" y="1056637"/>
            <a:ext cx="9031854" cy="704541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a:spLocks noGrp="1"/>
          </p:cNvSpPr>
          <p:nvPr>
            <p:ph type="title"/>
          </p:nvPr>
        </p:nvSpPr>
        <p:spPr>
          <a:prstGeom prst="rect">
            <a:avLst/>
          </a:prstGeom>
        </p:spPr>
        <p:txBody>
          <a:bodyPr/>
          <a:lstStyle>
            <a:lvl1pPr defTabSz="578358">
              <a:defRPr sz="7919">
                <a:solidFill>
                  <a:srgbClr val="FFFB00"/>
                </a:solidFill>
              </a:defRPr>
            </a:lvl1pPr>
          </a:lstStyle>
          <a:p>
            <a:pPr lvl="0">
              <a:defRPr sz="1800">
                <a:solidFill>
                  <a:srgbClr val="000000"/>
                </a:solidFill>
              </a:defRPr>
            </a:pPr>
            <a:r>
              <a:rPr sz="7919">
                <a:solidFill>
                  <a:srgbClr val="FFFB00"/>
                </a:solidFill>
              </a:rPr>
              <a:t>DAAD - German Studies</a:t>
            </a:r>
          </a:p>
        </p:txBody>
      </p:sp>
      <p:sp>
        <p:nvSpPr>
          <p:cNvPr id="371" name="Shape 371"/>
          <p:cNvSpPr>
            <a:spLocks noGrp="1"/>
          </p:cNvSpPr>
          <p:nvPr>
            <p:ph type="body" idx="1"/>
          </p:nvPr>
        </p:nvSpPr>
        <p:spPr>
          <a:prstGeom prst="rect">
            <a:avLst/>
          </a:prstGeom>
        </p:spPr>
        <p:txBody>
          <a:bodyPr/>
          <a:lstStyle/>
          <a:p>
            <a:pPr lvl="0"/>
            <a:endParaRPr/>
          </a:p>
        </p:txBody>
      </p:sp>
      <p:sp>
        <p:nvSpPr>
          <p:cNvPr id="372" name="Shape 37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15</a:t>
            </a:fld>
            <a:endParaRPr>
              <a:solidFill>
                <a:srgbClr val="FFFFFF"/>
              </a:solidFill>
            </a:endParaRPr>
          </a:p>
        </p:txBody>
      </p:sp>
      <p:pic>
        <p:nvPicPr>
          <p:cNvPr id="373" name="pasted-image.png"/>
          <p:cNvPicPr/>
          <p:nvPr/>
        </p:nvPicPr>
        <p:blipFill>
          <a:blip r:embed="rId2">
            <a:extLst/>
          </a:blip>
          <a:stretch>
            <a:fillRect/>
          </a:stretch>
        </p:blipFill>
        <p:spPr>
          <a:xfrm>
            <a:off x="1960903" y="3371329"/>
            <a:ext cx="8878547" cy="472544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16</a:t>
            </a:fld>
            <a:endParaRPr>
              <a:solidFill>
                <a:srgbClr val="FFFFFF"/>
              </a:solidFill>
            </a:endParaRPr>
          </a:p>
        </p:txBody>
      </p:sp>
      <p:sp>
        <p:nvSpPr>
          <p:cNvPr id="376" name="Shape 376"/>
          <p:cNvSpPr/>
          <p:nvPr/>
        </p:nvSpPr>
        <p:spPr>
          <a:xfrm>
            <a:off x="6015977" y="4533899"/>
            <a:ext cx="972846" cy="685801"/>
          </a:xfrm>
          <a:prstGeom prst="rect">
            <a:avLst/>
          </a:prstGeom>
          <a:ln w="12700">
            <a:miter lim="400000"/>
          </a:ln>
        </p:spPr>
        <p:txBody>
          <a:bodyPr wrap="none" lIns="50800" tIns="50800" rIns="50800" bIns="50800" anchor="ctr">
            <a:spAutoFit/>
          </a:bodyPr>
          <a:lstStyle/>
          <a:p>
            <a:pPr lvl="0"/>
            <a:endParaRPr/>
          </a:p>
        </p:txBody>
      </p:sp>
      <p:pic>
        <p:nvPicPr>
          <p:cNvPr id="377" name="pasted-image.png"/>
          <p:cNvPicPr/>
          <p:nvPr/>
        </p:nvPicPr>
        <p:blipFill>
          <a:blip r:embed="rId2">
            <a:extLst/>
          </a:blip>
          <a:stretch>
            <a:fillRect/>
          </a:stretch>
        </p:blipFill>
        <p:spPr>
          <a:xfrm>
            <a:off x="2101425" y="2135387"/>
            <a:ext cx="8598750" cy="503376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17</a:t>
            </a:fld>
            <a:endParaRPr>
              <a:solidFill>
                <a:srgbClr val="FFFFFF"/>
              </a:solidFill>
            </a:endParaRPr>
          </a:p>
        </p:txBody>
      </p:sp>
      <p:pic>
        <p:nvPicPr>
          <p:cNvPr id="380" name="pasted-image.png"/>
          <p:cNvPicPr/>
          <p:nvPr/>
        </p:nvPicPr>
        <p:blipFill>
          <a:blip r:embed="rId2">
            <a:extLst/>
          </a:blip>
          <a:stretch>
            <a:fillRect/>
          </a:stretch>
        </p:blipFill>
        <p:spPr>
          <a:xfrm>
            <a:off x="0" y="-23905"/>
            <a:ext cx="13004800" cy="9066993"/>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p:cNvSpPr>
          <p:nvPr>
            <p:ph type="title"/>
          </p:nvPr>
        </p:nvSpPr>
        <p:spPr>
          <a:xfrm>
            <a:off x="952500" y="406400"/>
            <a:ext cx="11099800" cy="4143673"/>
          </a:xfrm>
          <a:prstGeom prst="rect">
            <a:avLst/>
          </a:prstGeom>
        </p:spPr>
        <p:txBody>
          <a:bodyPr/>
          <a:lstStyle/>
          <a:p>
            <a:pPr lvl="0" defTabSz="268731">
              <a:defRPr sz="1800">
                <a:solidFill>
                  <a:srgbClr val="000000"/>
                </a:solidFill>
              </a:defRPr>
            </a:pPr>
            <a:r>
              <a:rPr sz="3680">
                <a:solidFill>
                  <a:srgbClr val="FFFB00"/>
                </a:solidFill>
              </a:rPr>
              <a:t>Clements Center for Southwestern Studies</a:t>
            </a:r>
          </a:p>
          <a:p>
            <a:pPr lvl="0" defTabSz="268731">
              <a:defRPr sz="1800">
                <a:solidFill>
                  <a:srgbClr val="000000"/>
                </a:solidFill>
              </a:defRPr>
            </a:pPr>
            <a:endParaRPr sz="3680">
              <a:solidFill>
                <a:srgbClr val="FFFB00"/>
              </a:solidFill>
            </a:endParaRPr>
          </a:p>
          <a:p>
            <a:pPr lvl="0" defTabSz="268731">
              <a:defRPr sz="1800">
                <a:solidFill>
                  <a:srgbClr val="000000"/>
                </a:solidFill>
              </a:defRPr>
            </a:pPr>
            <a:r>
              <a:rPr sz="3680">
                <a:solidFill>
                  <a:srgbClr val="FFFB00"/>
                </a:solidFill>
              </a:rPr>
              <a:t>Research Fellowships — </a:t>
            </a:r>
          </a:p>
          <a:p>
            <a:pPr lvl="0" defTabSz="268731">
              <a:defRPr sz="1800">
                <a:solidFill>
                  <a:srgbClr val="000000"/>
                </a:solidFill>
              </a:defRPr>
            </a:pPr>
            <a:r>
              <a:rPr sz="3680">
                <a:solidFill>
                  <a:srgbClr val="FFFB00"/>
                </a:solidFill>
              </a:rPr>
              <a:t>Postdocs — not for graduate research per sé</a:t>
            </a:r>
          </a:p>
          <a:p>
            <a:pPr lvl="0" defTabSz="268731">
              <a:defRPr sz="1800">
                <a:solidFill>
                  <a:srgbClr val="000000"/>
                </a:solidFill>
              </a:defRPr>
            </a:pPr>
            <a:endParaRPr sz="3680">
              <a:solidFill>
                <a:srgbClr val="FFFB00"/>
              </a:solidFill>
            </a:endParaRPr>
          </a:p>
          <a:p>
            <a:pPr lvl="0" defTabSz="268731">
              <a:defRPr sz="1800">
                <a:solidFill>
                  <a:srgbClr val="000000"/>
                </a:solidFill>
              </a:defRPr>
            </a:pPr>
            <a:r>
              <a:rPr sz="3680">
                <a:solidFill>
                  <a:srgbClr val="FFFB00"/>
                </a:solidFill>
              </a:rPr>
              <a:t>for “junior” or “senior scholars” engaged in “any field in the humanities or social sciences”</a:t>
            </a:r>
          </a:p>
        </p:txBody>
      </p:sp>
      <p:sp>
        <p:nvSpPr>
          <p:cNvPr id="383" name="Shape 383"/>
          <p:cNvSpPr>
            <a:spLocks noGrp="1"/>
          </p:cNvSpPr>
          <p:nvPr>
            <p:ph type="body" idx="1"/>
          </p:nvPr>
        </p:nvSpPr>
        <p:spPr>
          <a:xfrm>
            <a:off x="952500" y="3606800"/>
            <a:ext cx="11099800" cy="6286500"/>
          </a:xfrm>
          <a:prstGeom prst="rect">
            <a:avLst/>
          </a:prstGeom>
        </p:spPr>
        <p:txBody>
          <a:bodyPr/>
          <a:lstStyle/>
          <a:p>
            <a:pPr lvl="0">
              <a:defRPr sz="1800">
                <a:solidFill>
                  <a:srgbClr val="000000"/>
                </a:solidFill>
              </a:defRPr>
            </a:pPr>
            <a:r>
              <a:rPr sz="3800">
                <a:solidFill>
                  <a:srgbClr val="FFFB00"/>
                </a:solidFill>
              </a:rPr>
              <a:t>Stipend:  $42,500 for academic year.</a:t>
            </a:r>
          </a:p>
          <a:p>
            <a:pPr lvl="0">
              <a:defRPr sz="1800">
                <a:solidFill>
                  <a:srgbClr val="000000"/>
                </a:solidFill>
              </a:defRPr>
            </a:pPr>
            <a:r>
              <a:rPr sz="3800">
                <a:solidFill>
                  <a:srgbClr val="FFFB00"/>
                </a:solidFill>
              </a:rPr>
              <a:t>Allowance for Research:  $4,000</a:t>
            </a:r>
          </a:p>
          <a:p>
            <a:pPr lvl="0">
              <a:defRPr sz="1800">
                <a:solidFill>
                  <a:srgbClr val="000000"/>
                </a:solidFill>
              </a:defRPr>
            </a:pPr>
            <a:r>
              <a:rPr sz="3800">
                <a:solidFill>
                  <a:srgbClr val="FFFB00"/>
                </a:solidFill>
              </a:rPr>
              <a:t>Publication subvention</a:t>
            </a:r>
          </a:p>
        </p:txBody>
      </p:sp>
      <p:sp>
        <p:nvSpPr>
          <p:cNvPr id="384" name="Shape 38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18</a:t>
            </a:fld>
            <a:endParaRPr>
              <a:solidFill>
                <a:srgbClr val="FFFFFF"/>
              </a:solidFill>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p:cNvSpPr>
          <p:nvPr>
            <p:ph type="title"/>
          </p:nvPr>
        </p:nvSpPr>
        <p:spPr>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Many other sources….</a:t>
            </a:r>
          </a:p>
        </p:txBody>
      </p:sp>
      <p:sp>
        <p:nvSpPr>
          <p:cNvPr id="387" name="Shape 3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19</a:t>
            </a:fld>
            <a:endParaRPr>
              <a:solidFill>
                <a:srgbClr val="FFFFFF"/>
              </a:solidFill>
            </a:endParaRPr>
          </a:p>
        </p:txBody>
      </p:sp>
      <p:pic>
        <p:nvPicPr>
          <p:cNvPr id="388" name="pasted-image.png"/>
          <p:cNvPicPr/>
          <p:nvPr/>
        </p:nvPicPr>
        <p:blipFill>
          <a:blip r:embed="rId2">
            <a:extLst/>
          </a:blip>
          <a:stretch>
            <a:fillRect/>
          </a:stretch>
        </p:blipFill>
        <p:spPr>
          <a:xfrm>
            <a:off x="2957425" y="2446947"/>
            <a:ext cx="7089950" cy="607184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1270000" y="-685800"/>
            <a:ext cx="10464800" cy="3302000"/>
          </a:xfrm>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Fulbright Program — “the biggie!”</a:t>
            </a:r>
          </a:p>
        </p:txBody>
      </p:sp>
      <p:sp>
        <p:nvSpPr>
          <p:cNvPr id="316" name="Shape 316"/>
          <p:cNvSpPr>
            <a:spLocks noGrp="1"/>
          </p:cNvSpPr>
          <p:nvPr>
            <p:ph type="body" idx="1"/>
          </p:nvPr>
        </p:nvSpPr>
        <p:spPr>
          <a:prstGeom prst="rect">
            <a:avLst/>
          </a:prstGeom>
        </p:spPr>
        <p:txBody>
          <a:bodyPr/>
          <a:lstStyle/>
          <a:p>
            <a:pPr lvl="0"/>
            <a:endParaRPr/>
          </a:p>
        </p:txBody>
      </p:sp>
      <p:sp>
        <p:nvSpPr>
          <p:cNvPr id="317" name="Shape 3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a:t>
            </a:fld>
            <a:endParaRPr>
              <a:solidFill>
                <a:srgbClr val="FFFFFF"/>
              </a:solidFill>
            </a:endParaRPr>
          </a:p>
        </p:txBody>
      </p:sp>
      <p:pic>
        <p:nvPicPr>
          <p:cNvPr id="318" name="pasted-image.jpg"/>
          <p:cNvPicPr/>
          <p:nvPr/>
        </p:nvPicPr>
        <p:blipFill>
          <a:blip r:embed="rId2">
            <a:extLst/>
          </a:blip>
          <a:stretch>
            <a:fillRect/>
          </a:stretch>
        </p:blipFill>
        <p:spPr>
          <a:xfrm>
            <a:off x="3587750" y="3390900"/>
            <a:ext cx="5829300" cy="5080000"/>
          </a:xfrm>
          <a:prstGeom prst="rect">
            <a:avLst/>
          </a:prstGeom>
          <a:ln w="12700">
            <a:miter lim="400000"/>
          </a:ln>
        </p:spPr>
      </p:pic>
      <p:pic>
        <p:nvPicPr>
          <p:cNvPr id="319" name="pasted-image.jpg"/>
          <p:cNvPicPr/>
          <p:nvPr/>
        </p:nvPicPr>
        <p:blipFill>
          <a:blip r:embed="rId3">
            <a:extLst/>
          </a:blip>
          <a:stretch>
            <a:fillRect/>
          </a:stretch>
        </p:blipFill>
        <p:spPr>
          <a:xfrm>
            <a:off x="9722048" y="3898106"/>
            <a:ext cx="3263901" cy="2489201"/>
          </a:xfrm>
          <a:prstGeom prst="rect">
            <a:avLst/>
          </a:prstGeom>
          <a:ln w="12700">
            <a:miter lim="400000"/>
          </a:ln>
        </p:spPr>
      </p:pic>
      <p:pic>
        <p:nvPicPr>
          <p:cNvPr id="320" name="pasted-image.jpg"/>
          <p:cNvPicPr/>
          <p:nvPr/>
        </p:nvPicPr>
        <p:blipFill>
          <a:blip r:embed="rId4">
            <a:extLst/>
          </a:blip>
          <a:stretch>
            <a:fillRect/>
          </a:stretch>
        </p:blipFill>
        <p:spPr>
          <a:xfrm>
            <a:off x="-124" y="4596864"/>
            <a:ext cx="3412588" cy="109168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title"/>
          </p:nvPr>
        </p:nvSpPr>
        <p:spPr>
          <a:xfrm>
            <a:off x="1270000" y="1739900"/>
            <a:ext cx="10464800" cy="5022602"/>
          </a:xfrm>
          <a:prstGeom prst="rect">
            <a:avLst/>
          </a:prstGeom>
        </p:spPr>
        <p:txBody>
          <a:bodyPr/>
          <a:lstStyle/>
          <a:p>
            <a:pPr lvl="0" defTabSz="332993">
              <a:defRPr sz="1800">
                <a:solidFill>
                  <a:srgbClr val="000000"/>
                </a:solidFill>
              </a:defRPr>
            </a:pPr>
            <a:r>
              <a:rPr sz="4560">
                <a:solidFill>
                  <a:srgbClr val="FFFB00"/>
                </a:solidFill>
              </a:rPr>
              <a:t>Is there ONE source that lists scholarships and fellowships for graduate students, postdocs, and faculty who wish to study in the United States?</a:t>
            </a:r>
          </a:p>
          <a:p>
            <a:pPr lvl="0" defTabSz="332993">
              <a:defRPr sz="1800">
                <a:solidFill>
                  <a:srgbClr val="000000"/>
                </a:solidFill>
              </a:defRPr>
            </a:pPr>
            <a:endParaRPr sz="4560">
              <a:solidFill>
                <a:srgbClr val="FFFB00"/>
              </a:solidFill>
            </a:endParaRPr>
          </a:p>
          <a:p>
            <a:pPr lvl="0" defTabSz="332993">
              <a:defRPr sz="1800">
                <a:solidFill>
                  <a:srgbClr val="000000"/>
                </a:solidFill>
              </a:defRPr>
            </a:pPr>
            <a:r>
              <a:rPr sz="4560">
                <a:solidFill>
                  <a:srgbClr val="FFFB00"/>
                </a:solidFill>
              </a:rPr>
              <a:t>The answer is…</a:t>
            </a:r>
          </a:p>
        </p:txBody>
      </p:sp>
      <p:sp>
        <p:nvSpPr>
          <p:cNvPr id="391" name="Shape 39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20</a:t>
            </a:fld>
            <a:endParaRPr>
              <a:solidFill>
                <a:srgbClr val="FFFFFF"/>
              </a:solidFill>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p:cNvSpPr>
          <p:nvPr>
            <p:ph type="title"/>
          </p:nvPr>
        </p:nvSpPr>
        <p:spPr>
          <a:xfrm>
            <a:off x="1270000" y="3632200"/>
            <a:ext cx="10464801" cy="3302001"/>
          </a:xfrm>
          <a:prstGeom prst="rect">
            <a:avLst/>
          </a:prstGeom>
        </p:spPr>
        <p:txBody>
          <a:bodyPr/>
          <a:lstStyle/>
          <a:p>
            <a:pPr lvl="0" defTabSz="514095">
              <a:defRPr sz="1800">
                <a:solidFill>
                  <a:srgbClr val="000000"/>
                </a:solidFill>
              </a:defRPr>
            </a:pPr>
            <a:r>
              <a:rPr sz="7040" i="1">
                <a:solidFill>
                  <a:srgbClr val="FFFB00"/>
                </a:solidFill>
              </a:rPr>
              <a:t>Yes</a:t>
            </a:r>
            <a:r>
              <a:rPr sz="7040">
                <a:solidFill>
                  <a:srgbClr val="FFFB00"/>
                </a:solidFill>
              </a:rPr>
              <a:t> — and </a:t>
            </a:r>
            <a:r>
              <a:rPr sz="7040" i="1">
                <a:solidFill>
                  <a:srgbClr val="FFFB00"/>
                </a:solidFill>
              </a:rPr>
              <a:t>Yes</a:t>
            </a:r>
            <a:r>
              <a:rPr sz="7040">
                <a:solidFill>
                  <a:srgbClr val="FFFB00"/>
                </a:solidFill>
              </a:rPr>
              <a:t>!</a:t>
            </a:r>
          </a:p>
          <a:p>
            <a:pPr lvl="0" defTabSz="514095">
              <a:defRPr sz="1800">
                <a:solidFill>
                  <a:srgbClr val="000000"/>
                </a:solidFill>
              </a:defRPr>
            </a:pPr>
            <a:r>
              <a:rPr sz="7040">
                <a:solidFill>
                  <a:srgbClr val="FFFB00"/>
                </a:solidFill>
              </a:rPr>
              <a:t>There are many sources — in print and online.</a:t>
            </a:r>
          </a:p>
        </p:txBody>
      </p:sp>
      <p:sp>
        <p:nvSpPr>
          <p:cNvPr id="394" name="Shape 39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21</a:t>
            </a:fld>
            <a:endParaRPr>
              <a:solidFill>
                <a:srgbClr val="FFFFFF"/>
              </a:solidFill>
            </a:endParaRPr>
          </a:p>
        </p:txBody>
      </p:sp>
      <p:pic>
        <p:nvPicPr>
          <p:cNvPr id="395" name="pasted-image.jpg"/>
          <p:cNvPicPr/>
          <p:nvPr/>
        </p:nvPicPr>
        <p:blipFill>
          <a:blip r:embed="rId2">
            <a:extLst/>
          </a:blip>
          <a:stretch>
            <a:fillRect/>
          </a:stretch>
        </p:blipFill>
        <p:spPr>
          <a:xfrm>
            <a:off x="4981641" y="512299"/>
            <a:ext cx="3365501" cy="24130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a:spLocks noGrp="1"/>
          </p:cNvSpPr>
          <p:nvPr>
            <p:ph type="title"/>
          </p:nvPr>
        </p:nvSpPr>
        <p:spPr>
          <a:xfrm>
            <a:off x="952500" y="355600"/>
            <a:ext cx="11099800" cy="2530145"/>
          </a:xfrm>
          <a:prstGeom prst="rect">
            <a:avLst/>
          </a:prstGeom>
        </p:spPr>
        <p:txBody>
          <a:bodyPr/>
          <a:lstStyle/>
          <a:p>
            <a:pPr lvl="0" defTabSz="286258">
              <a:defRPr sz="1800">
                <a:solidFill>
                  <a:srgbClr val="000000"/>
                </a:solidFill>
              </a:defRPr>
            </a:pPr>
            <a:r>
              <a:rPr sz="3920">
                <a:solidFill>
                  <a:srgbClr val="FFFFFF"/>
                </a:solidFill>
              </a:rPr>
              <a:t>Por ejemplo</a:t>
            </a:r>
          </a:p>
          <a:p>
            <a:pPr lvl="0" defTabSz="286258">
              <a:defRPr sz="1800">
                <a:solidFill>
                  <a:srgbClr val="000000"/>
                </a:solidFill>
              </a:defRPr>
            </a:pPr>
            <a:endParaRPr sz="3920">
              <a:solidFill>
                <a:srgbClr val="FFFFFF"/>
              </a:solidFill>
            </a:endParaRPr>
          </a:p>
          <a:p>
            <a:pPr lvl="0" defTabSz="286258">
              <a:defRPr sz="1800">
                <a:solidFill>
                  <a:srgbClr val="000000"/>
                </a:solidFill>
              </a:defRPr>
            </a:pPr>
            <a:r>
              <a:rPr sz="3920" u="sng">
                <a:solidFill>
                  <a:srgbClr val="FFFFFF"/>
                </a:solidFill>
                <a:hlinkClick r:id="rId2"/>
              </a:rPr>
              <a:t>grantspace.org</a:t>
            </a:r>
            <a:r>
              <a:rPr sz="3920">
                <a:solidFill>
                  <a:srgbClr val="FFFFFF"/>
                </a:solidFill>
              </a:rPr>
              <a:t>:</a:t>
            </a:r>
          </a:p>
          <a:p>
            <a:pPr lvl="0" defTabSz="286258">
              <a:defRPr sz="1800">
                <a:solidFill>
                  <a:srgbClr val="000000"/>
                </a:solidFill>
              </a:defRPr>
            </a:pPr>
            <a:r>
              <a:rPr sz="3920">
                <a:solidFill>
                  <a:srgbClr val="FFFFFF"/>
                </a:solidFill>
              </a:rPr>
              <a:t>Knowledge Base</a:t>
            </a:r>
          </a:p>
        </p:txBody>
      </p:sp>
      <p:sp>
        <p:nvSpPr>
          <p:cNvPr id="398" name="Shape 39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22</a:t>
            </a:fld>
            <a:endParaRPr>
              <a:solidFill>
                <a:srgbClr val="FFFFFF"/>
              </a:solidFill>
            </a:endParaRPr>
          </a:p>
        </p:txBody>
      </p:sp>
      <p:pic>
        <p:nvPicPr>
          <p:cNvPr id="399" name="pasted-image.png"/>
          <p:cNvPicPr/>
          <p:nvPr/>
        </p:nvPicPr>
        <p:blipFill>
          <a:blip r:embed="rId3">
            <a:extLst/>
          </a:blip>
          <a:stretch>
            <a:fillRect/>
          </a:stretch>
        </p:blipFill>
        <p:spPr>
          <a:xfrm>
            <a:off x="-20770" y="3221831"/>
            <a:ext cx="12369801" cy="603250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p:cNvSpPr>
          <p:nvPr>
            <p:ph type="title"/>
          </p:nvPr>
        </p:nvSpPr>
        <p:spPr>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Books and Articles</a:t>
            </a:r>
          </a:p>
        </p:txBody>
      </p:sp>
      <p:sp>
        <p:nvSpPr>
          <p:cNvPr id="402" name="Shape 402"/>
          <p:cNvSpPr>
            <a:spLocks noGrp="1"/>
          </p:cNvSpPr>
          <p:nvPr>
            <p:ph type="body" idx="1"/>
          </p:nvPr>
        </p:nvSpPr>
        <p:spPr>
          <a:prstGeom prst="rect">
            <a:avLst/>
          </a:prstGeom>
        </p:spPr>
        <p:txBody>
          <a:bodyPr/>
          <a:lstStyle/>
          <a:p>
            <a:pPr lvl="0">
              <a:defRPr sz="1800">
                <a:solidFill>
                  <a:srgbClr val="000000"/>
                </a:solidFill>
              </a:defRPr>
            </a:pPr>
            <a:r>
              <a:rPr sz="3800">
                <a:solidFill>
                  <a:srgbClr val="FFFB00"/>
                </a:solidFill>
              </a:rPr>
              <a:t>Obst, Daniel (ed.), </a:t>
            </a:r>
            <a:r>
              <a:rPr sz="3800" i="1">
                <a:solidFill>
                  <a:srgbClr val="FFFB00"/>
                </a:solidFill>
              </a:rPr>
              <a:t>Funding for United States Study:  A Guide for International Students and Professionals</a:t>
            </a:r>
          </a:p>
          <a:p>
            <a:pPr lvl="0">
              <a:defRPr sz="1800">
                <a:solidFill>
                  <a:srgbClr val="000000"/>
                </a:solidFill>
              </a:defRPr>
            </a:pPr>
            <a:r>
              <a:rPr sz="3800" i="1">
                <a:solidFill>
                  <a:srgbClr val="FFFB00"/>
                </a:solidFill>
              </a:rPr>
              <a:t>Grants Register:  The Complete Guide to Postgraduate Funding</a:t>
            </a:r>
          </a:p>
          <a:p>
            <a:pPr lvl="0">
              <a:defRPr sz="1800">
                <a:solidFill>
                  <a:srgbClr val="000000"/>
                </a:solidFill>
              </a:defRPr>
            </a:pPr>
            <a:r>
              <a:rPr sz="3800" i="1">
                <a:solidFill>
                  <a:srgbClr val="FFFB00"/>
                </a:solidFill>
              </a:rPr>
              <a:t>International Exchange Locator:  A Resource Directory for Education and Cultural Exchange</a:t>
            </a:r>
          </a:p>
        </p:txBody>
      </p:sp>
      <p:sp>
        <p:nvSpPr>
          <p:cNvPr id="403" name="Shape 40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23</a:t>
            </a:fld>
            <a:endParaRPr>
              <a:solidFill>
                <a:srgbClr val="FFFFFF"/>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title"/>
          </p:nvPr>
        </p:nvSpPr>
        <p:spPr>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Websites</a:t>
            </a:r>
          </a:p>
        </p:txBody>
      </p:sp>
      <p:sp>
        <p:nvSpPr>
          <p:cNvPr id="406" name="Shape 406"/>
          <p:cNvSpPr>
            <a:spLocks noGrp="1"/>
          </p:cNvSpPr>
          <p:nvPr>
            <p:ph type="body" idx="1"/>
          </p:nvPr>
        </p:nvSpPr>
        <p:spPr>
          <a:prstGeom prst="rect">
            <a:avLst/>
          </a:prstGeom>
        </p:spPr>
        <p:txBody>
          <a:bodyPr/>
          <a:lstStyle/>
          <a:p>
            <a:pPr lvl="0">
              <a:defRPr sz="1800">
                <a:solidFill>
                  <a:srgbClr val="000000"/>
                </a:solidFill>
              </a:defRPr>
            </a:pPr>
            <a:r>
              <a:rPr sz="3800" u="sng">
                <a:solidFill>
                  <a:srgbClr val="FFFB00"/>
                </a:solidFill>
                <a:hlinkClick r:id="rId2"/>
              </a:rPr>
              <a:t>www.fundingusstudy.org</a:t>
            </a:r>
            <a:r>
              <a:rPr sz="3800">
                <a:solidFill>
                  <a:srgbClr val="FFFB00"/>
                </a:solidFill>
              </a:rPr>
              <a:t>                             Funding for US Study:  International Scholarships/Institute of International Education</a:t>
            </a:r>
          </a:p>
        </p:txBody>
      </p:sp>
      <p:sp>
        <p:nvSpPr>
          <p:cNvPr id="407" name="Shape 40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24</a:t>
            </a:fld>
            <a:endParaRPr>
              <a:solidFill>
                <a:srgbClr val="FFFFFF"/>
              </a:solidFill>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IIE - US Study Online</a:t>
            </a:r>
          </a:p>
        </p:txBody>
      </p:sp>
      <p:sp>
        <p:nvSpPr>
          <p:cNvPr id="410" name="Shape 41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25</a:t>
            </a:fld>
            <a:endParaRPr>
              <a:solidFill>
                <a:srgbClr val="FFFFFF"/>
              </a:solidFill>
            </a:endParaRPr>
          </a:p>
        </p:txBody>
      </p:sp>
      <p:pic>
        <p:nvPicPr>
          <p:cNvPr id="411" name="pasted-image.png"/>
          <p:cNvPicPr/>
          <p:nvPr/>
        </p:nvPicPr>
        <p:blipFill>
          <a:blip r:embed="rId2">
            <a:extLst/>
          </a:blip>
          <a:stretch>
            <a:fillRect/>
          </a:stretch>
        </p:blipFill>
        <p:spPr>
          <a:xfrm>
            <a:off x="1639413" y="3821224"/>
            <a:ext cx="9725974" cy="3231113"/>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Shape 41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26</a:t>
            </a:fld>
            <a:endParaRPr>
              <a:solidFill>
                <a:srgbClr val="FFFFFF"/>
              </a:solidFill>
            </a:endParaRPr>
          </a:p>
        </p:txBody>
      </p:sp>
      <p:pic>
        <p:nvPicPr>
          <p:cNvPr id="414" name="pasted-image.png"/>
          <p:cNvPicPr/>
          <p:nvPr/>
        </p:nvPicPr>
        <p:blipFill>
          <a:blip r:embed="rId2">
            <a:extLst/>
          </a:blip>
          <a:stretch>
            <a:fillRect/>
          </a:stretch>
        </p:blipFill>
        <p:spPr>
          <a:xfrm>
            <a:off x="729637" y="2939365"/>
            <a:ext cx="11545526" cy="387487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p:cNvSpPr>
          <p:nvPr>
            <p:ph type="title"/>
          </p:nvPr>
        </p:nvSpPr>
        <p:spPr>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But where???</a:t>
            </a:r>
          </a:p>
        </p:txBody>
      </p:sp>
      <p:pic>
        <p:nvPicPr>
          <p:cNvPr id="417" name="pasted-image.jpg"/>
          <p:cNvPicPr/>
          <p:nvPr/>
        </p:nvPicPr>
        <p:blipFill>
          <a:blip r:embed="rId2">
            <a:extLst/>
          </a:blip>
          <a:stretch>
            <a:fillRect/>
          </a:stretch>
        </p:blipFill>
        <p:spPr>
          <a:xfrm>
            <a:off x="965795" y="3187700"/>
            <a:ext cx="5080001" cy="3378200"/>
          </a:xfrm>
          <a:prstGeom prst="rect">
            <a:avLst/>
          </a:prstGeom>
          <a:ln w="12700">
            <a:miter lim="400000"/>
          </a:ln>
        </p:spPr>
      </p:pic>
      <p:pic>
        <p:nvPicPr>
          <p:cNvPr id="418" name="pasted-image.jpg"/>
          <p:cNvPicPr/>
          <p:nvPr/>
        </p:nvPicPr>
        <p:blipFill>
          <a:blip r:embed="rId3">
            <a:extLst/>
          </a:blip>
          <a:stretch>
            <a:fillRect/>
          </a:stretch>
        </p:blipFill>
        <p:spPr>
          <a:xfrm>
            <a:off x="7879804" y="3187700"/>
            <a:ext cx="3378201" cy="3378200"/>
          </a:xfrm>
          <a:prstGeom prst="rect">
            <a:avLst/>
          </a:prstGeom>
          <a:ln w="12700">
            <a:miter lim="400000"/>
          </a:ln>
        </p:spPr>
      </p:pic>
      <p:sp>
        <p:nvSpPr>
          <p:cNvPr id="419" name="Shape 41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27</a:t>
            </a:fld>
            <a:endParaRPr>
              <a:solidFill>
                <a:srgbClr val="FFFFFF"/>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asted-image.gif"/>
          <p:cNvPicPr/>
          <p:nvPr/>
        </p:nvPicPr>
        <p:blipFill>
          <a:blip r:embed="rId2">
            <a:extLst/>
          </a:blip>
          <a:stretch>
            <a:fillRect/>
          </a:stretch>
        </p:blipFill>
        <p:spPr>
          <a:xfrm>
            <a:off x="-294581" y="1216938"/>
            <a:ext cx="13004801" cy="8489811"/>
          </a:xfrm>
          <a:prstGeom prst="rect">
            <a:avLst/>
          </a:prstGeom>
          <a:ln w="12700">
            <a:miter lim="400000"/>
          </a:ln>
        </p:spPr>
      </p:pic>
      <p:sp>
        <p:nvSpPr>
          <p:cNvPr id="422" name="Shape 4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28</a:t>
            </a:fld>
            <a:endParaRPr>
              <a:solidFill>
                <a:srgbClr val="FFFFFF"/>
              </a:solidFill>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pasted-image.jpg"/>
          <p:cNvPicPr/>
          <p:nvPr/>
        </p:nvPicPr>
        <p:blipFill>
          <a:blip r:embed="rId2">
            <a:extLst/>
          </a:blip>
          <a:stretch>
            <a:fillRect/>
          </a:stretch>
        </p:blipFill>
        <p:spPr>
          <a:xfrm>
            <a:off x="191247" y="189607"/>
            <a:ext cx="12622306" cy="9753601"/>
          </a:xfrm>
          <a:prstGeom prst="rect">
            <a:avLst/>
          </a:prstGeom>
          <a:ln w="12700">
            <a:miter lim="400000"/>
          </a:ln>
        </p:spPr>
      </p:pic>
      <p:sp>
        <p:nvSpPr>
          <p:cNvPr id="425" name="Shape 4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29</a:t>
            </a:fld>
            <a:endParaRPr>
              <a:solidFill>
                <a:srgbClr val="FFFFFF"/>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a:t>
            </a:fld>
            <a:endParaRPr>
              <a:solidFill>
                <a:srgbClr val="FFFFFF"/>
              </a:solidFill>
            </a:endParaRPr>
          </a:p>
        </p:txBody>
      </p:sp>
      <p:pic>
        <p:nvPicPr>
          <p:cNvPr id="323" name="pasted-image.png"/>
          <p:cNvPicPr/>
          <p:nvPr/>
        </p:nvPicPr>
        <p:blipFill>
          <a:blip r:embed="rId2">
            <a:extLst/>
          </a:blip>
          <a:stretch>
            <a:fillRect/>
          </a:stretch>
        </p:blipFill>
        <p:spPr>
          <a:xfrm>
            <a:off x="152400" y="-100559"/>
            <a:ext cx="12700000" cy="6527801"/>
          </a:xfrm>
          <a:prstGeom prst="rect">
            <a:avLst/>
          </a:prstGeom>
          <a:ln w="12700">
            <a:miter lim="400000"/>
          </a:ln>
        </p:spPr>
      </p:pic>
      <p:pic>
        <p:nvPicPr>
          <p:cNvPr id="324" name="pasted-image.png"/>
          <p:cNvPicPr/>
          <p:nvPr/>
        </p:nvPicPr>
        <p:blipFill>
          <a:blip r:embed="rId3">
            <a:extLst/>
          </a:blip>
          <a:stretch>
            <a:fillRect/>
          </a:stretch>
        </p:blipFill>
        <p:spPr>
          <a:xfrm>
            <a:off x="3772693" y="6036672"/>
            <a:ext cx="6107230" cy="380687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p:cNvSpPr>
          <p:nvPr>
            <p:ph type="title"/>
          </p:nvPr>
        </p:nvSpPr>
        <p:spPr>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Where to look</a:t>
            </a:r>
          </a:p>
        </p:txBody>
      </p:sp>
      <p:sp>
        <p:nvSpPr>
          <p:cNvPr id="428" name="Shape 428"/>
          <p:cNvSpPr>
            <a:spLocks noGrp="1"/>
          </p:cNvSpPr>
          <p:nvPr>
            <p:ph type="body" idx="1"/>
          </p:nvPr>
        </p:nvSpPr>
        <p:spPr>
          <a:prstGeom prst="rect">
            <a:avLst/>
          </a:prstGeom>
        </p:spPr>
        <p:txBody>
          <a:bodyPr/>
          <a:lstStyle/>
          <a:p>
            <a:pPr marL="416052" lvl="0" indent="-416052" defTabSz="531622">
              <a:spcBef>
                <a:spcPts val="3800"/>
              </a:spcBef>
              <a:defRPr sz="1800">
                <a:solidFill>
                  <a:srgbClr val="000000"/>
                </a:solidFill>
              </a:defRPr>
            </a:pPr>
            <a:r>
              <a:rPr sz="3458">
                <a:solidFill>
                  <a:srgbClr val="FFFB00"/>
                </a:solidFill>
              </a:rPr>
              <a:t>Geographical location</a:t>
            </a:r>
          </a:p>
          <a:p>
            <a:pPr marL="416052" lvl="0" indent="-416052" defTabSz="531622">
              <a:spcBef>
                <a:spcPts val="3800"/>
              </a:spcBef>
              <a:defRPr sz="1800">
                <a:solidFill>
                  <a:srgbClr val="000000"/>
                </a:solidFill>
              </a:defRPr>
            </a:pPr>
            <a:r>
              <a:rPr sz="3458">
                <a:solidFill>
                  <a:srgbClr val="FFFB00"/>
                </a:solidFill>
              </a:rPr>
              <a:t>Schools with strong departments in your discipline</a:t>
            </a:r>
          </a:p>
          <a:p>
            <a:pPr marL="416052" lvl="0" indent="-416052" defTabSz="531622">
              <a:spcBef>
                <a:spcPts val="3800"/>
              </a:spcBef>
              <a:defRPr sz="1800">
                <a:solidFill>
                  <a:srgbClr val="000000"/>
                </a:solidFill>
              </a:defRPr>
            </a:pPr>
            <a:r>
              <a:rPr sz="3458">
                <a:solidFill>
                  <a:srgbClr val="FFFB00"/>
                </a:solidFill>
              </a:rPr>
              <a:t>Schools with strong academic reputations</a:t>
            </a:r>
          </a:p>
          <a:p>
            <a:pPr marL="416052" lvl="0" indent="-416052" defTabSz="531622">
              <a:spcBef>
                <a:spcPts val="3800"/>
              </a:spcBef>
              <a:defRPr sz="1800">
                <a:solidFill>
                  <a:srgbClr val="000000"/>
                </a:solidFill>
              </a:defRPr>
            </a:pPr>
            <a:r>
              <a:rPr sz="3458">
                <a:solidFill>
                  <a:srgbClr val="FFFB00"/>
                </a:solidFill>
              </a:rPr>
              <a:t>Schools/institutions where money might be available</a:t>
            </a:r>
          </a:p>
          <a:p>
            <a:pPr marL="416052" lvl="0" indent="-416052" defTabSz="531622">
              <a:spcBef>
                <a:spcPts val="3800"/>
              </a:spcBef>
              <a:defRPr sz="1800">
                <a:solidFill>
                  <a:srgbClr val="000000"/>
                </a:solidFill>
              </a:defRPr>
            </a:pPr>
            <a:r>
              <a:rPr sz="3458">
                <a:solidFill>
                  <a:srgbClr val="FFFB00"/>
                </a:solidFill>
              </a:rPr>
              <a:t>Schools/institutions with appropriate archives, libraries, and other facilities for your research agenda</a:t>
            </a:r>
          </a:p>
          <a:p>
            <a:pPr marL="416052" lvl="0" indent="-416052" defTabSz="531622">
              <a:spcBef>
                <a:spcPts val="3800"/>
              </a:spcBef>
              <a:defRPr sz="1800">
                <a:solidFill>
                  <a:srgbClr val="000000"/>
                </a:solidFill>
              </a:defRPr>
            </a:pPr>
            <a:r>
              <a:rPr sz="3458">
                <a:solidFill>
                  <a:srgbClr val="FFFB00"/>
                </a:solidFill>
              </a:rPr>
              <a:t>Professional connections (Vitamin B….)</a:t>
            </a:r>
          </a:p>
        </p:txBody>
      </p:sp>
      <p:sp>
        <p:nvSpPr>
          <p:cNvPr id="429" name="Shape 42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30</a:t>
            </a:fld>
            <a:endParaRPr>
              <a:solidFill>
                <a:srgbClr val="FFFFFF"/>
              </a:solidFill>
            </a:endParaRPr>
          </a:p>
        </p:txBody>
      </p:sp>
      <p:pic>
        <p:nvPicPr>
          <p:cNvPr id="430" name="pasted-image.jpg"/>
          <p:cNvPicPr/>
          <p:nvPr/>
        </p:nvPicPr>
        <p:blipFill>
          <a:blip r:embed="rId2">
            <a:extLst/>
          </a:blip>
          <a:stretch>
            <a:fillRect/>
          </a:stretch>
        </p:blipFill>
        <p:spPr>
          <a:xfrm>
            <a:off x="11046387" y="7787580"/>
            <a:ext cx="1986724" cy="1986724"/>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Shape 432"/>
          <p:cNvSpPr>
            <a:spLocks noGrp="1"/>
          </p:cNvSpPr>
          <p:nvPr>
            <p:ph type="title"/>
          </p:nvPr>
        </p:nvSpPr>
        <p:spPr>
          <a:xfrm>
            <a:off x="1270000" y="203200"/>
            <a:ext cx="10464800" cy="3302000"/>
          </a:xfrm>
          <a:prstGeom prst="rect">
            <a:avLst/>
          </a:prstGeom>
        </p:spPr>
        <p:txBody>
          <a:bodyPr/>
          <a:lstStyle>
            <a:lvl1pPr defTabSz="420624">
              <a:defRPr sz="5760">
                <a:solidFill>
                  <a:srgbClr val="FFFB00"/>
                </a:solidFill>
              </a:defRPr>
            </a:lvl1pPr>
          </a:lstStyle>
          <a:p>
            <a:pPr lvl="0">
              <a:defRPr sz="1800">
                <a:solidFill>
                  <a:srgbClr val="000000"/>
                </a:solidFill>
              </a:defRPr>
            </a:pPr>
            <a:r>
              <a:rPr sz="5760">
                <a:solidFill>
                  <a:srgbClr val="FFFB00"/>
                </a:solidFill>
              </a:rPr>
              <a:t>(Sometimes) a mistake to focus on the “top-ranked” schools or the “prestigious” fellowships.</a:t>
            </a:r>
          </a:p>
        </p:txBody>
      </p:sp>
      <p:sp>
        <p:nvSpPr>
          <p:cNvPr id="433" name="Shape 433"/>
          <p:cNvSpPr>
            <a:spLocks noGrp="1"/>
          </p:cNvSpPr>
          <p:nvPr>
            <p:ph type="body" idx="1"/>
          </p:nvPr>
        </p:nvSpPr>
        <p:spPr>
          <a:xfrm>
            <a:off x="1270000" y="6775450"/>
            <a:ext cx="10464800" cy="1130300"/>
          </a:xfrm>
          <a:prstGeom prst="rect">
            <a:avLst/>
          </a:prstGeom>
        </p:spPr>
        <p:txBody>
          <a:bodyPr/>
          <a:lstStyle>
            <a:lvl1pPr>
              <a:defRPr>
                <a:solidFill>
                  <a:srgbClr val="FFFB00"/>
                </a:solidFill>
              </a:defRPr>
            </a:lvl1pPr>
          </a:lstStyle>
          <a:p>
            <a:pPr lvl="0">
              <a:defRPr sz="1800">
                <a:solidFill>
                  <a:srgbClr val="000000"/>
                </a:solidFill>
              </a:defRPr>
            </a:pPr>
            <a:r>
              <a:rPr sz="3200">
                <a:solidFill>
                  <a:srgbClr val="FFFB00"/>
                </a:solidFill>
              </a:rPr>
              <a:t>NOT everybody can/should go to Harvard, Princeton, or Yale — or UC-Berkeley, UCLA, or UVa (Virginia)</a:t>
            </a:r>
          </a:p>
        </p:txBody>
      </p:sp>
      <p:sp>
        <p:nvSpPr>
          <p:cNvPr id="434" name="Shape 43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31</a:t>
            </a:fld>
            <a:endParaRPr>
              <a:solidFill>
                <a:srgbClr val="FFFFFF"/>
              </a:solidFill>
            </a:endParaRPr>
          </a:p>
        </p:txBody>
      </p:sp>
      <p:sp>
        <p:nvSpPr>
          <p:cNvPr id="435" name="Shape 435"/>
          <p:cNvSpPr/>
          <p:nvPr/>
        </p:nvSpPr>
        <p:spPr>
          <a:xfrm>
            <a:off x="463647" y="4579709"/>
            <a:ext cx="12319031" cy="127214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a:solidFill>
                  <a:srgbClr val="FF9300"/>
                </a:solidFill>
              </a:defRPr>
            </a:lvl1pPr>
          </a:lstStyle>
          <a:p>
            <a:pPr lvl="0">
              <a:defRPr sz="1800">
                <a:solidFill>
                  <a:srgbClr val="000000"/>
                </a:solidFill>
              </a:defRPr>
            </a:pPr>
            <a:r>
              <a:rPr sz="3800" dirty="0">
                <a:solidFill>
                  <a:srgbClr val="FF9300"/>
                </a:solidFill>
              </a:rPr>
              <a:t>Yes, “reputation” can’t be ignored — but it’s NOT the only consideration!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p:cNvSpPr>
          <p:nvPr>
            <p:ph type="title"/>
          </p:nvPr>
        </p:nvSpPr>
        <p:spPr>
          <a:prstGeom prst="rect">
            <a:avLst/>
          </a:prstGeom>
        </p:spPr>
        <p:txBody>
          <a:bodyPr/>
          <a:lstStyle/>
          <a:p>
            <a:pPr lvl="0" defTabSz="327152">
              <a:defRPr sz="1800">
                <a:solidFill>
                  <a:srgbClr val="000000"/>
                </a:solidFill>
              </a:defRPr>
            </a:pPr>
            <a:r>
              <a:rPr sz="4480">
                <a:solidFill>
                  <a:srgbClr val="FFFB00"/>
                </a:solidFill>
              </a:rPr>
              <a:t>Your chances of placement differ widely — from year to year</a:t>
            </a:r>
          </a:p>
          <a:p>
            <a:pPr lvl="0" defTabSz="327152">
              <a:defRPr sz="1800">
                <a:solidFill>
                  <a:srgbClr val="000000"/>
                </a:solidFill>
              </a:defRPr>
            </a:pPr>
            <a:r>
              <a:rPr sz="4480">
                <a:solidFill>
                  <a:srgbClr val="FFFB00"/>
                </a:solidFill>
              </a:rPr>
              <a:t>from discipline to discipline</a:t>
            </a:r>
          </a:p>
        </p:txBody>
      </p:sp>
      <p:sp>
        <p:nvSpPr>
          <p:cNvPr id="438" name="Shape 43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32</a:t>
            </a:fld>
            <a:endParaRPr>
              <a:solidFill>
                <a:srgbClr val="FFFFFF"/>
              </a:solidFill>
            </a:endParaRPr>
          </a:p>
        </p:txBody>
      </p:sp>
      <p:pic>
        <p:nvPicPr>
          <p:cNvPr id="439" name="pasted-image.gif"/>
          <p:cNvPicPr/>
          <p:nvPr/>
        </p:nvPicPr>
        <p:blipFill>
          <a:blip r:embed="rId2">
            <a:extLst/>
          </a:blip>
          <a:stretch>
            <a:fillRect/>
          </a:stretch>
        </p:blipFill>
        <p:spPr>
          <a:xfrm>
            <a:off x="5268865" y="2651462"/>
            <a:ext cx="2467071" cy="6696334"/>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p:cNvSpPr>
          <p:nvPr>
            <p:ph type="title"/>
          </p:nvPr>
        </p:nvSpPr>
        <p:spPr>
          <a:xfrm>
            <a:off x="952500" y="412750"/>
            <a:ext cx="11099800" cy="2120900"/>
          </a:xfrm>
          <a:prstGeom prst="rect">
            <a:avLst/>
          </a:prstGeom>
        </p:spPr>
        <p:txBody>
          <a:bodyPr/>
          <a:lstStyle/>
          <a:p>
            <a:pPr lvl="0" defTabSz="233679">
              <a:defRPr sz="1800">
                <a:solidFill>
                  <a:srgbClr val="000000"/>
                </a:solidFill>
              </a:defRPr>
            </a:pPr>
            <a:r>
              <a:rPr sz="3200">
                <a:solidFill>
                  <a:srgbClr val="FFFB00"/>
                </a:solidFill>
              </a:rPr>
              <a:t>Example: ISEP</a:t>
            </a:r>
          </a:p>
          <a:p>
            <a:pPr lvl="0" defTabSz="233679">
              <a:defRPr sz="1800">
                <a:solidFill>
                  <a:srgbClr val="000000"/>
                </a:solidFill>
              </a:defRPr>
            </a:pPr>
            <a:r>
              <a:rPr sz="3200">
                <a:solidFill>
                  <a:srgbClr val="FFFB00"/>
                </a:solidFill>
              </a:rPr>
              <a:t>For undergraduate student exchanges…</a:t>
            </a:r>
          </a:p>
          <a:p>
            <a:pPr lvl="0" defTabSz="233679">
              <a:defRPr sz="1800">
                <a:solidFill>
                  <a:srgbClr val="000000"/>
                </a:solidFill>
              </a:defRPr>
            </a:pPr>
            <a:r>
              <a:rPr sz="3200">
                <a:solidFill>
                  <a:srgbClr val="FFFB00"/>
                </a:solidFill>
              </a:rPr>
              <a:t> (Anticipated Openings in the USA 2015-2016 - late applicants)</a:t>
            </a:r>
          </a:p>
        </p:txBody>
      </p:sp>
      <p:sp>
        <p:nvSpPr>
          <p:cNvPr id="442" name="Shape 4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33</a:t>
            </a:fld>
            <a:endParaRPr>
              <a:solidFill>
                <a:srgbClr val="FFFFFF"/>
              </a:solidFill>
            </a:endParaRPr>
          </a:p>
        </p:txBody>
      </p:sp>
      <p:pic>
        <p:nvPicPr>
          <p:cNvPr id="443" name="pasted-image.png"/>
          <p:cNvPicPr/>
          <p:nvPr/>
        </p:nvPicPr>
        <p:blipFill>
          <a:blip r:embed="rId2">
            <a:extLst/>
          </a:blip>
          <a:stretch>
            <a:fillRect/>
          </a:stretch>
        </p:blipFill>
        <p:spPr>
          <a:xfrm>
            <a:off x="2696616" y="3027049"/>
            <a:ext cx="7927133" cy="5725152"/>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Shape 445"/>
          <p:cNvSpPr>
            <a:spLocks noGrp="1"/>
          </p:cNvSpPr>
          <p:nvPr>
            <p:ph type="title"/>
          </p:nvPr>
        </p:nvSpPr>
        <p:spPr>
          <a:prstGeom prst="rect">
            <a:avLst/>
          </a:prstGeom>
        </p:spPr>
        <p:txBody>
          <a:bodyPr/>
          <a:lstStyle/>
          <a:p>
            <a:pPr lvl="0">
              <a:defRPr sz="1800">
                <a:solidFill>
                  <a:srgbClr val="000000"/>
                </a:solidFill>
              </a:defRPr>
            </a:pPr>
            <a:r>
              <a:rPr sz="8000">
                <a:solidFill>
                  <a:srgbClr val="FFFFFF"/>
                </a:solidFill>
              </a:rPr>
              <a:t>STEM</a:t>
            </a:r>
          </a:p>
        </p:txBody>
      </p:sp>
      <p:sp>
        <p:nvSpPr>
          <p:cNvPr id="446" name="Shape 446"/>
          <p:cNvSpPr>
            <a:spLocks noGrp="1"/>
          </p:cNvSpPr>
          <p:nvPr>
            <p:ph type="body" idx="1"/>
          </p:nvPr>
        </p:nvSpPr>
        <p:spPr>
          <a:prstGeom prst="rect">
            <a:avLst/>
          </a:prstGeom>
        </p:spPr>
        <p:txBody>
          <a:bodyPr/>
          <a:lstStyle>
            <a:lvl1pPr>
              <a:defRPr sz="4300"/>
            </a:lvl1pPr>
          </a:lstStyle>
          <a:p>
            <a:pPr lvl="0">
              <a:defRPr sz="1800">
                <a:solidFill>
                  <a:srgbClr val="000000"/>
                </a:solidFill>
              </a:defRPr>
            </a:pPr>
            <a:r>
              <a:rPr sz="4300">
                <a:solidFill>
                  <a:srgbClr val="FFFFFF"/>
                </a:solidFill>
              </a:rPr>
              <a:t>The new emphasis — funding affected….</a:t>
            </a:r>
          </a:p>
        </p:txBody>
      </p:sp>
      <p:sp>
        <p:nvSpPr>
          <p:cNvPr id="447" name="Shape 44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34</a:t>
            </a:fld>
            <a:endParaRPr>
              <a:solidFill>
                <a:srgbClr val="FFFFFF"/>
              </a:solidFill>
            </a:endParaRPr>
          </a:p>
        </p:txBody>
      </p:sp>
      <p:pic>
        <p:nvPicPr>
          <p:cNvPr id="448" name="pasted-image.jpg"/>
          <p:cNvPicPr/>
          <p:nvPr/>
        </p:nvPicPr>
        <p:blipFill>
          <a:blip r:embed="rId2">
            <a:extLst/>
          </a:blip>
          <a:stretch>
            <a:fillRect/>
          </a:stretch>
        </p:blipFill>
        <p:spPr>
          <a:xfrm>
            <a:off x="601563" y="6399857"/>
            <a:ext cx="3606801" cy="2260601"/>
          </a:xfrm>
          <a:prstGeom prst="rect">
            <a:avLst/>
          </a:prstGeom>
          <a:ln w="12700">
            <a:miter lim="400000"/>
          </a:ln>
        </p:spPr>
      </p:pic>
      <p:pic>
        <p:nvPicPr>
          <p:cNvPr id="449" name="pasted-image.jpg"/>
          <p:cNvPicPr/>
          <p:nvPr/>
        </p:nvPicPr>
        <p:blipFill>
          <a:blip r:embed="rId3">
            <a:extLst/>
          </a:blip>
          <a:stretch>
            <a:fillRect/>
          </a:stretch>
        </p:blipFill>
        <p:spPr>
          <a:xfrm>
            <a:off x="4541986" y="2845742"/>
            <a:ext cx="4368801" cy="1854201"/>
          </a:xfrm>
          <a:prstGeom prst="rect">
            <a:avLst/>
          </a:prstGeom>
          <a:ln w="12700">
            <a:miter lim="400000"/>
          </a:ln>
        </p:spPr>
      </p:pic>
      <p:pic>
        <p:nvPicPr>
          <p:cNvPr id="450" name="pasted-image.jpg"/>
          <p:cNvPicPr/>
          <p:nvPr/>
        </p:nvPicPr>
        <p:blipFill>
          <a:blip r:embed="rId4">
            <a:extLst/>
          </a:blip>
          <a:stretch>
            <a:fillRect/>
          </a:stretch>
        </p:blipFill>
        <p:spPr>
          <a:xfrm>
            <a:off x="9223226" y="6101407"/>
            <a:ext cx="2844801" cy="2857501"/>
          </a:xfrm>
          <a:prstGeom prst="rect">
            <a:avLst/>
          </a:prstGeom>
          <a:ln w="12700">
            <a:miter lim="400000"/>
          </a:ln>
        </p:spPr>
      </p:pic>
      <p:pic>
        <p:nvPicPr>
          <p:cNvPr id="451" name="pasted-image.jpg"/>
          <p:cNvPicPr/>
          <p:nvPr/>
        </p:nvPicPr>
        <p:blipFill>
          <a:blip r:embed="rId5">
            <a:extLst/>
          </a:blip>
          <a:stretch>
            <a:fillRect/>
          </a:stretch>
        </p:blipFill>
        <p:spPr>
          <a:xfrm>
            <a:off x="8161486" y="177800"/>
            <a:ext cx="4597401" cy="1765300"/>
          </a:xfrm>
          <a:prstGeom prst="rect">
            <a:avLst/>
          </a:prstGeom>
          <a:ln w="12700">
            <a:miter lim="400000"/>
          </a:ln>
        </p:spPr>
      </p:pic>
      <p:pic>
        <p:nvPicPr>
          <p:cNvPr id="452" name="pasted-image.jpg"/>
          <p:cNvPicPr/>
          <p:nvPr/>
        </p:nvPicPr>
        <p:blipFill>
          <a:blip r:embed="rId6">
            <a:extLst/>
          </a:blip>
          <a:stretch>
            <a:fillRect/>
          </a:stretch>
        </p:blipFill>
        <p:spPr>
          <a:xfrm>
            <a:off x="426194" y="9376"/>
            <a:ext cx="4368801" cy="185420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Shape 454"/>
          <p:cNvSpPr>
            <a:spLocks noGrp="1"/>
          </p:cNvSpPr>
          <p:nvPr>
            <p:ph type="title"/>
          </p:nvPr>
        </p:nvSpPr>
        <p:spPr>
          <a:xfrm>
            <a:off x="1270000" y="2146300"/>
            <a:ext cx="10464800" cy="3302000"/>
          </a:xfrm>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Some Good News:  Humanities Initiative(s)</a:t>
            </a:r>
          </a:p>
        </p:txBody>
      </p:sp>
      <p:sp>
        <p:nvSpPr>
          <p:cNvPr id="455" name="Shape 455"/>
          <p:cNvSpPr>
            <a:spLocks noGrp="1"/>
          </p:cNvSpPr>
          <p:nvPr>
            <p:ph type="body" idx="1"/>
          </p:nvPr>
        </p:nvSpPr>
        <p:spPr>
          <a:prstGeom prst="rect">
            <a:avLst/>
          </a:prstGeom>
        </p:spPr>
        <p:txBody>
          <a:bodyPr/>
          <a:lstStyle/>
          <a:p>
            <a:pPr lvl="0"/>
            <a:endParaRPr/>
          </a:p>
        </p:txBody>
      </p:sp>
      <p:sp>
        <p:nvSpPr>
          <p:cNvPr id="456" name="Shape 45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35</a:t>
            </a:fld>
            <a:endParaRPr>
              <a:solidFill>
                <a:srgbClr val="FFFFFF"/>
              </a:solidFill>
            </a:endParaRPr>
          </a:p>
        </p:txBody>
      </p:sp>
      <p:pic>
        <p:nvPicPr>
          <p:cNvPr id="457" name="pasted-image.jpg"/>
          <p:cNvPicPr/>
          <p:nvPr/>
        </p:nvPicPr>
        <p:blipFill>
          <a:blip r:embed="rId2">
            <a:extLst/>
          </a:blip>
          <a:stretch>
            <a:fillRect/>
          </a:stretch>
        </p:blipFill>
        <p:spPr>
          <a:xfrm>
            <a:off x="4167782" y="7252394"/>
            <a:ext cx="4457701" cy="1816101"/>
          </a:xfrm>
          <a:prstGeom prst="rect">
            <a:avLst/>
          </a:prstGeom>
          <a:ln w="12700">
            <a:miter lim="400000"/>
          </a:ln>
        </p:spPr>
      </p:pic>
      <p:pic>
        <p:nvPicPr>
          <p:cNvPr id="458" name="pasted-image.jpg"/>
          <p:cNvPicPr/>
          <p:nvPr/>
        </p:nvPicPr>
        <p:blipFill>
          <a:blip r:embed="rId3">
            <a:extLst/>
          </a:blip>
          <a:stretch>
            <a:fillRect/>
          </a:stretch>
        </p:blipFill>
        <p:spPr>
          <a:xfrm>
            <a:off x="195312" y="-226963"/>
            <a:ext cx="3708401" cy="2184401"/>
          </a:xfrm>
          <a:prstGeom prst="rect">
            <a:avLst/>
          </a:prstGeom>
          <a:ln w="12700">
            <a:miter lim="400000"/>
          </a:ln>
        </p:spPr>
      </p:pic>
      <p:pic>
        <p:nvPicPr>
          <p:cNvPr id="459" name="pasted-image.png"/>
          <p:cNvPicPr/>
          <p:nvPr/>
        </p:nvPicPr>
        <p:blipFill>
          <a:blip r:embed="rId4">
            <a:extLst/>
          </a:blip>
          <a:stretch>
            <a:fillRect/>
          </a:stretch>
        </p:blipFill>
        <p:spPr>
          <a:xfrm>
            <a:off x="8708280" y="50800"/>
            <a:ext cx="4279901" cy="1892300"/>
          </a:xfrm>
          <a:prstGeom prst="rect">
            <a:avLst/>
          </a:prstGeom>
          <a:ln w="12700">
            <a:miter lim="400000"/>
          </a:ln>
        </p:spPr>
      </p:pic>
      <p:pic>
        <p:nvPicPr>
          <p:cNvPr id="460" name="pasted-image.jpg"/>
          <p:cNvPicPr/>
          <p:nvPr/>
        </p:nvPicPr>
        <p:blipFill>
          <a:blip r:embed="rId5">
            <a:extLst/>
          </a:blip>
          <a:stretch>
            <a:fillRect/>
          </a:stretch>
        </p:blipFill>
        <p:spPr>
          <a:xfrm>
            <a:off x="4718050" y="71338"/>
            <a:ext cx="3568700" cy="2273301"/>
          </a:xfrm>
          <a:prstGeom prst="rect">
            <a:avLst/>
          </a:prstGeom>
          <a:ln w="12700">
            <a:miter lim="400000"/>
          </a:ln>
        </p:spPr>
      </p:pic>
      <p:pic>
        <p:nvPicPr>
          <p:cNvPr id="461" name="pasted-image.jpg"/>
          <p:cNvPicPr/>
          <p:nvPr/>
        </p:nvPicPr>
        <p:blipFill>
          <a:blip r:embed="rId6">
            <a:extLst/>
          </a:blip>
          <a:stretch>
            <a:fillRect/>
          </a:stretch>
        </p:blipFill>
        <p:spPr>
          <a:xfrm>
            <a:off x="211732" y="6421338"/>
            <a:ext cx="2857501" cy="2857501"/>
          </a:xfrm>
          <a:prstGeom prst="rect">
            <a:avLst/>
          </a:prstGeom>
          <a:ln w="12700">
            <a:miter lim="400000"/>
          </a:ln>
        </p:spPr>
      </p:pic>
      <p:pic>
        <p:nvPicPr>
          <p:cNvPr id="462" name="pasted-image.png"/>
          <p:cNvPicPr/>
          <p:nvPr/>
        </p:nvPicPr>
        <p:blipFill>
          <a:blip r:embed="rId7">
            <a:extLst/>
          </a:blip>
          <a:stretch>
            <a:fillRect/>
          </a:stretch>
        </p:blipFill>
        <p:spPr>
          <a:xfrm>
            <a:off x="9965332" y="6402288"/>
            <a:ext cx="2806701" cy="289560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hape 464"/>
          <p:cNvSpPr>
            <a:spLocks noGrp="1"/>
          </p:cNvSpPr>
          <p:nvPr>
            <p:ph type="title"/>
          </p:nvPr>
        </p:nvSpPr>
        <p:spPr>
          <a:xfrm>
            <a:off x="42415" y="-1702495"/>
            <a:ext cx="12919970" cy="4407595"/>
          </a:xfrm>
          <a:prstGeom prst="rect">
            <a:avLst/>
          </a:prstGeom>
        </p:spPr>
        <p:txBody>
          <a:bodyPr/>
          <a:lstStyle/>
          <a:p>
            <a:pPr lvl="0">
              <a:defRPr sz="1800">
                <a:solidFill>
                  <a:srgbClr val="000000"/>
                </a:solidFill>
              </a:defRPr>
            </a:pPr>
            <a:r>
              <a:rPr sz="8000">
                <a:solidFill>
                  <a:srgbClr val="FFFFFF"/>
                </a:solidFill>
              </a:rPr>
              <a:t>Case Study:</a:t>
            </a:r>
          </a:p>
          <a:p>
            <a:pPr lvl="0">
              <a:defRPr sz="1800">
                <a:solidFill>
                  <a:srgbClr val="000000"/>
                </a:solidFill>
              </a:defRPr>
            </a:pPr>
            <a:r>
              <a:rPr sz="8000">
                <a:solidFill>
                  <a:srgbClr val="FFFFFF"/>
                </a:solidFill>
              </a:rPr>
              <a:t>University of Richmond</a:t>
            </a:r>
          </a:p>
        </p:txBody>
      </p:sp>
      <p:sp>
        <p:nvSpPr>
          <p:cNvPr id="465" name="Shape 465"/>
          <p:cNvSpPr>
            <a:spLocks noGrp="1"/>
          </p:cNvSpPr>
          <p:nvPr>
            <p:ph type="body" idx="1"/>
          </p:nvPr>
        </p:nvSpPr>
        <p:spPr>
          <a:xfrm>
            <a:off x="1270000" y="5822950"/>
            <a:ext cx="10464800" cy="2811562"/>
          </a:xfrm>
          <a:prstGeom prst="rect">
            <a:avLst/>
          </a:prstGeom>
        </p:spPr>
        <p:txBody>
          <a:bodyPr/>
          <a:lstStyle/>
          <a:p>
            <a:pPr lvl="0">
              <a:defRPr sz="1800">
                <a:solidFill>
                  <a:srgbClr val="000000"/>
                </a:solidFill>
              </a:defRPr>
            </a:pPr>
            <a:r>
              <a:rPr sz="3200">
                <a:solidFill>
                  <a:srgbClr val="FFFFFF"/>
                </a:solidFill>
              </a:rPr>
              <a:t>Opportunities for…</a:t>
            </a:r>
          </a:p>
          <a:p>
            <a:pPr lvl="0">
              <a:defRPr sz="1800">
                <a:solidFill>
                  <a:srgbClr val="000000"/>
                </a:solidFill>
              </a:defRPr>
            </a:pPr>
            <a:r>
              <a:rPr sz="3200">
                <a:solidFill>
                  <a:srgbClr val="FFFFFF"/>
                </a:solidFill>
              </a:rPr>
              <a:t>Undergraduate Students</a:t>
            </a:r>
          </a:p>
          <a:p>
            <a:pPr lvl="0">
              <a:defRPr sz="1800">
                <a:solidFill>
                  <a:srgbClr val="000000"/>
                </a:solidFill>
              </a:defRPr>
            </a:pPr>
            <a:r>
              <a:rPr sz="3200">
                <a:solidFill>
                  <a:srgbClr val="FFFFFF"/>
                </a:solidFill>
              </a:rPr>
              <a:t>Graduate Students</a:t>
            </a:r>
          </a:p>
          <a:p>
            <a:pPr lvl="0">
              <a:defRPr sz="1800">
                <a:solidFill>
                  <a:srgbClr val="000000"/>
                </a:solidFill>
              </a:defRPr>
            </a:pPr>
            <a:r>
              <a:rPr sz="3200">
                <a:solidFill>
                  <a:srgbClr val="FFFFFF"/>
                </a:solidFill>
              </a:rPr>
              <a:t>Faculty/Professors</a:t>
            </a:r>
          </a:p>
        </p:txBody>
      </p:sp>
      <p:sp>
        <p:nvSpPr>
          <p:cNvPr id="466" name="Shape 46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36</a:t>
            </a:fld>
            <a:endParaRPr>
              <a:solidFill>
                <a:srgbClr val="FFFFFF"/>
              </a:solidFill>
            </a:endParaRPr>
          </a:p>
        </p:txBody>
      </p:sp>
      <p:pic>
        <p:nvPicPr>
          <p:cNvPr id="467" name="pasted-image.jpg"/>
          <p:cNvPicPr/>
          <p:nvPr/>
        </p:nvPicPr>
        <p:blipFill>
          <a:blip r:embed="rId2">
            <a:extLst/>
          </a:blip>
          <a:stretch>
            <a:fillRect/>
          </a:stretch>
        </p:blipFill>
        <p:spPr>
          <a:xfrm>
            <a:off x="-71785" y="7784901"/>
            <a:ext cx="4013201" cy="2032001"/>
          </a:xfrm>
          <a:prstGeom prst="rect">
            <a:avLst/>
          </a:prstGeom>
          <a:ln w="12700">
            <a:miter lim="400000"/>
          </a:ln>
        </p:spPr>
      </p:pic>
      <p:pic>
        <p:nvPicPr>
          <p:cNvPr id="468" name="pasted-image.jpg"/>
          <p:cNvPicPr/>
          <p:nvPr/>
        </p:nvPicPr>
        <p:blipFill>
          <a:blip r:embed="rId3">
            <a:extLst/>
          </a:blip>
          <a:stretch>
            <a:fillRect/>
          </a:stretch>
        </p:blipFill>
        <p:spPr>
          <a:xfrm>
            <a:off x="8890446" y="7823001"/>
            <a:ext cx="4152901" cy="1955801"/>
          </a:xfrm>
          <a:prstGeom prst="rect">
            <a:avLst/>
          </a:prstGeom>
          <a:ln w="12700">
            <a:miter lim="400000"/>
          </a:ln>
        </p:spPr>
      </p:pic>
      <p:pic>
        <p:nvPicPr>
          <p:cNvPr id="469" name="pasted-image.jpg"/>
          <p:cNvPicPr/>
          <p:nvPr/>
        </p:nvPicPr>
        <p:blipFill>
          <a:blip r:embed="rId4">
            <a:extLst/>
          </a:blip>
          <a:stretch>
            <a:fillRect/>
          </a:stretch>
        </p:blipFill>
        <p:spPr>
          <a:xfrm>
            <a:off x="507135" y="3063379"/>
            <a:ext cx="4331565" cy="2519380"/>
          </a:xfrm>
          <a:prstGeom prst="rect">
            <a:avLst/>
          </a:prstGeom>
          <a:ln w="12700">
            <a:miter lim="400000"/>
          </a:ln>
        </p:spPr>
      </p:pic>
      <p:pic>
        <p:nvPicPr>
          <p:cNvPr id="470" name="pasted-image.jpg"/>
          <p:cNvPicPr/>
          <p:nvPr/>
        </p:nvPicPr>
        <p:blipFill>
          <a:blip r:embed="rId5">
            <a:extLst/>
          </a:blip>
          <a:stretch>
            <a:fillRect/>
          </a:stretch>
        </p:blipFill>
        <p:spPr>
          <a:xfrm>
            <a:off x="7989685" y="3122423"/>
            <a:ext cx="3771527" cy="251938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Shape 472"/>
          <p:cNvSpPr>
            <a:spLocks noGrp="1"/>
          </p:cNvSpPr>
          <p:nvPr>
            <p:ph type="title"/>
          </p:nvPr>
        </p:nvSpPr>
        <p:spPr>
          <a:prstGeom prst="rect">
            <a:avLst/>
          </a:prstGeom>
        </p:spPr>
        <p:txBody>
          <a:bodyPr/>
          <a:lstStyle/>
          <a:p>
            <a:pPr lvl="0" defTabSz="233679">
              <a:defRPr sz="1800">
                <a:solidFill>
                  <a:srgbClr val="000000"/>
                </a:solidFill>
              </a:defRPr>
            </a:pPr>
            <a:r>
              <a:rPr sz="3200">
                <a:solidFill>
                  <a:srgbClr val="FFFB00"/>
                </a:solidFill>
              </a:rPr>
              <a:t>University of Richmond:</a:t>
            </a:r>
          </a:p>
          <a:p>
            <a:pPr lvl="0" defTabSz="233679">
              <a:defRPr sz="1800">
                <a:solidFill>
                  <a:srgbClr val="000000"/>
                </a:solidFill>
              </a:defRPr>
            </a:pPr>
            <a:r>
              <a:rPr sz="3200">
                <a:solidFill>
                  <a:srgbClr val="FFFB00"/>
                </a:solidFill>
              </a:rPr>
              <a:t>STEM Postdocs (not graduate students)</a:t>
            </a:r>
          </a:p>
          <a:p>
            <a:pPr lvl="0" defTabSz="233679">
              <a:defRPr sz="1800">
                <a:solidFill>
                  <a:srgbClr val="000000"/>
                </a:solidFill>
              </a:defRPr>
            </a:pPr>
            <a:r>
              <a:rPr sz="3200">
                <a:solidFill>
                  <a:srgbClr val="FFFB00"/>
                </a:solidFill>
              </a:rPr>
              <a:t>Departments of Biology, Chemistry, Physics, Math, Computer Science</a:t>
            </a:r>
          </a:p>
        </p:txBody>
      </p:sp>
      <p:sp>
        <p:nvSpPr>
          <p:cNvPr id="473" name="Shape 473"/>
          <p:cNvSpPr>
            <a:spLocks noGrp="1"/>
          </p:cNvSpPr>
          <p:nvPr>
            <p:ph type="body" idx="1"/>
          </p:nvPr>
        </p:nvSpPr>
        <p:spPr>
          <a:prstGeom prst="rect">
            <a:avLst/>
          </a:prstGeom>
        </p:spPr>
        <p:txBody>
          <a:bodyPr/>
          <a:lstStyle/>
          <a:p>
            <a:pPr marL="416052" lvl="0" indent="-416052" defTabSz="531622">
              <a:spcBef>
                <a:spcPts val="3800"/>
              </a:spcBef>
              <a:defRPr sz="1800">
                <a:solidFill>
                  <a:srgbClr val="000000"/>
                </a:solidFill>
              </a:defRPr>
            </a:pPr>
            <a:r>
              <a:rPr sz="3458">
                <a:solidFill>
                  <a:srgbClr val="FFFB00"/>
                </a:solidFill>
              </a:rPr>
              <a:t>Funding through Howard Hughes Medical Institute:  $40,000</a:t>
            </a:r>
          </a:p>
          <a:p>
            <a:pPr marL="416052" lvl="0" indent="-416052" defTabSz="531622">
              <a:spcBef>
                <a:spcPts val="3800"/>
              </a:spcBef>
              <a:defRPr sz="1800">
                <a:solidFill>
                  <a:srgbClr val="000000"/>
                </a:solidFill>
              </a:defRPr>
            </a:pPr>
            <a:r>
              <a:rPr sz="3458">
                <a:solidFill>
                  <a:srgbClr val="FFFB00"/>
                </a:solidFill>
              </a:rPr>
              <a:t>Health Insurance</a:t>
            </a:r>
          </a:p>
          <a:p>
            <a:pPr marL="416052" lvl="0" indent="-416052" defTabSz="531622">
              <a:spcBef>
                <a:spcPts val="3800"/>
              </a:spcBef>
              <a:defRPr sz="1800">
                <a:solidFill>
                  <a:srgbClr val="000000"/>
                </a:solidFill>
              </a:defRPr>
            </a:pPr>
            <a:r>
              <a:rPr sz="3458">
                <a:solidFill>
                  <a:srgbClr val="FFFB00"/>
                </a:solidFill>
              </a:rPr>
              <a:t>Some funds for research</a:t>
            </a:r>
          </a:p>
          <a:p>
            <a:pPr marL="416052" lvl="0" indent="-416052" defTabSz="531622">
              <a:spcBef>
                <a:spcPts val="3800"/>
              </a:spcBef>
              <a:defRPr sz="1800">
                <a:solidFill>
                  <a:srgbClr val="000000"/>
                </a:solidFill>
              </a:defRPr>
            </a:pPr>
            <a:r>
              <a:rPr sz="3458">
                <a:solidFill>
                  <a:srgbClr val="FFFB00"/>
                </a:solidFill>
              </a:rPr>
              <a:t>Travel to one meeting</a:t>
            </a:r>
          </a:p>
          <a:p>
            <a:pPr marL="416052" lvl="0" indent="-416052" defTabSz="531622">
              <a:spcBef>
                <a:spcPts val="3800"/>
              </a:spcBef>
              <a:defRPr sz="1800">
                <a:solidFill>
                  <a:srgbClr val="000000"/>
                </a:solidFill>
              </a:defRPr>
            </a:pPr>
            <a:r>
              <a:rPr sz="3458">
                <a:solidFill>
                  <a:srgbClr val="FFFB00"/>
                </a:solidFill>
              </a:rPr>
              <a:t>Office space</a:t>
            </a:r>
          </a:p>
          <a:p>
            <a:pPr marL="416052" lvl="0" indent="-416052" defTabSz="531622">
              <a:spcBef>
                <a:spcPts val="3800"/>
              </a:spcBef>
              <a:defRPr sz="1800">
                <a:solidFill>
                  <a:srgbClr val="000000"/>
                </a:solidFill>
              </a:defRPr>
            </a:pPr>
            <a:r>
              <a:rPr sz="3458">
                <a:solidFill>
                  <a:srgbClr val="FFFB00"/>
                </a:solidFill>
              </a:rPr>
              <a:t>Research and (some) teaching</a:t>
            </a:r>
          </a:p>
        </p:txBody>
      </p:sp>
      <p:sp>
        <p:nvSpPr>
          <p:cNvPr id="474" name="Shape 47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37</a:t>
            </a:fld>
            <a:endParaRPr>
              <a:solidFill>
                <a:srgbClr val="FFFFFF"/>
              </a:solidFill>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Shape 476"/>
          <p:cNvSpPr>
            <a:spLocks noGrp="1"/>
          </p:cNvSpPr>
          <p:nvPr>
            <p:ph type="title"/>
          </p:nvPr>
        </p:nvSpPr>
        <p:spPr>
          <a:prstGeom prst="rect">
            <a:avLst/>
          </a:prstGeom>
        </p:spPr>
        <p:txBody>
          <a:bodyPr/>
          <a:lstStyle>
            <a:lvl1pPr defTabSz="426466">
              <a:defRPr sz="5840"/>
            </a:lvl1pPr>
          </a:lstStyle>
          <a:p>
            <a:pPr lvl="0">
              <a:defRPr sz="1800">
                <a:solidFill>
                  <a:srgbClr val="000000"/>
                </a:solidFill>
              </a:defRPr>
            </a:pPr>
            <a:r>
              <a:rPr sz="5840">
                <a:solidFill>
                  <a:srgbClr val="FFFFFF"/>
                </a:solidFill>
              </a:rPr>
              <a:t>Howard Hughes Medical Institute — for graduate students</a:t>
            </a:r>
          </a:p>
        </p:txBody>
      </p:sp>
      <p:sp>
        <p:nvSpPr>
          <p:cNvPr id="477" name="Shape 47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38</a:t>
            </a:fld>
            <a:endParaRPr>
              <a:solidFill>
                <a:srgbClr val="FFFFFF"/>
              </a:solidFill>
            </a:endParaRPr>
          </a:p>
        </p:txBody>
      </p:sp>
      <p:pic>
        <p:nvPicPr>
          <p:cNvPr id="478" name="pasted-image.png"/>
          <p:cNvPicPr/>
          <p:nvPr/>
        </p:nvPicPr>
        <p:blipFill>
          <a:blip r:embed="rId2">
            <a:extLst/>
          </a:blip>
          <a:stretch>
            <a:fillRect/>
          </a:stretch>
        </p:blipFill>
        <p:spPr>
          <a:xfrm>
            <a:off x="1908729" y="2658165"/>
            <a:ext cx="9381571" cy="645657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39</a:t>
            </a:fld>
            <a:endParaRPr>
              <a:solidFill>
                <a:srgbClr val="FFFFFF"/>
              </a:solidFill>
            </a:endParaRPr>
          </a:p>
        </p:txBody>
      </p:sp>
      <p:pic>
        <p:nvPicPr>
          <p:cNvPr id="481" name="pasted-image.png"/>
          <p:cNvPicPr/>
          <p:nvPr/>
        </p:nvPicPr>
        <p:blipFill>
          <a:blip r:embed="rId2">
            <a:extLst/>
          </a:blip>
          <a:stretch>
            <a:fillRect/>
          </a:stretch>
        </p:blipFill>
        <p:spPr>
          <a:xfrm>
            <a:off x="779408" y="4826258"/>
            <a:ext cx="11445984" cy="4368801"/>
          </a:xfrm>
          <a:prstGeom prst="rect">
            <a:avLst/>
          </a:prstGeom>
          <a:ln w="12700">
            <a:miter lim="400000"/>
          </a:ln>
        </p:spPr>
      </p:pic>
      <p:pic>
        <p:nvPicPr>
          <p:cNvPr id="482" name="pasted-image.png"/>
          <p:cNvPicPr/>
          <p:nvPr/>
        </p:nvPicPr>
        <p:blipFill>
          <a:blip r:embed="rId3">
            <a:extLst/>
          </a:blip>
          <a:stretch>
            <a:fillRect/>
          </a:stretch>
        </p:blipFill>
        <p:spPr>
          <a:xfrm>
            <a:off x="2094724" y="72032"/>
            <a:ext cx="7893231" cy="4703686"/>
          </a:xfrm>
          <a:prstGeom prst="rect">
            <a:avLst/>
          </a:prstGeom>
          <a:ln w="12700">
            <a:miter lim="400000"/>
          </a:ln>
        </p:spPr>
      </p:pic>
      <p:sp>
        <p:nvSpPr>
          <p:cNvPr id="483" name="Shape 483"/>
          <p:cNvSpPr/>
          <p:nvPr/>
        </p:nvSpPr>
        <p:spPr>
          <a:xfrm rot="5388651">
            <a:off x="7132405" y="7108175"/>
            <a:ext cx="662315" cy="372863"/>
          </a:xfrm>
          <a:prstGeom prst="rightArrow">
            <a:avLst>
              <a:gd name="adj1" fmla="val 32000"/>
              <a:gd name="adj2" fmla="val 98135"/>
            </a:avLst>
          </a:prstGeom>
          <a:gradFill>
            <a:gsLst>
              <a:gs pos="0">
                <a:srgbClr val="971817"/>
              </a:gs>
              <a:gs pos="100000">
                <a:srgbClr val="720C04"/>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
        <p:nvSpPr>
          <p:cNvPr id="484" name="Shape 484"/>
          <p:cNvSpPr/>
          <p:nvPr/>
        </p:nvSpPr>
        <p:spPr>
          <a:xfrm rot="16170947">
            <a:off x="2613660" y="8995368"/>
            <a:ext cx="646973" cy="379341"/>
          </a:xfrm>
          <a:prstGeom prst="rightArrow">
            <a:avLst>
              <a:gd name="adj1" fmla="val 32000"/>
              <a:gd name="adj2" fmla="val 109153"/>
            </a:avLst>
          </a:prstGeom>
          <a:gradFill>
            <a:gsLst>
              <a:gs pos="0">
                <a:srgbClr val="971817"/>
              </a:gs>
              <a:gs pos="100000">
                <a:srgbClr val="720C04"/>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a:t>
            </a:fld>
            <a:endParaRPr>
              <a:solidFill>
                <a:srgbClr val="FFFFFF"/>
              </a:solidFill>
            </a:endParaRPr>
          </a:p>
        </p:txBody>
      </p:sp>
      <p:pic>
        <p:nvPicPr>
          <p:cNvPr id="327" name="pasted-image.png"/>
          <p:cNvPicPr/>
          <p:nvPr/>
        </p:nvPicPr>
        <p:blipFill>
          <a:blip r:embed="rId2">
            <a:extLst/>
          </a:blip>
          <a:stretch>
            <a:fillRect/>
          </a:stretch>
        </p:blipFill>
        <p:spPr>
          <a:xfrm>
            <a:off x="1708045" y="-686346"/>
            <a:ext cx="9956905" cy="10489580"/>
          </a:xfrm>
          <a:prstGeom prst="rect">
            <a:avLst/>
          </a:prstGeom>
          <a:ln w="12700">
            <a:miter lim="400000"/>
          </a:ln>
        </p:spPr>
      </p:pic>
      <p:sp>
        <p:nvSpPr>
          <p:cNvPr id="328" name="Shape 328"/>
          <p:cNvSpPr/>
          <p:nvPr/>
        </p:nvSpPr>
        <p:spPr>
          <a:xfrm rot="14100000">
            <a:off x="9169400" y="5092700"/>
            <a:ext cx="1270000" cy="1270000"/>
          </a:xfrm>
          <a:prstGeom prst="rightArrow">
            <a:avLst>
              <a:gd name="adj1" fmla="val 32000"/>
              <a:gd name="adj2" fmla="val 64000"/>
            </a:avLst>
          </a:prstGeom>
          <a:gradFill>
            <a:gsLst>
              <a:gs pos="0">
                <a:srgbClr val="971817"/>
              </a:gs>
              <a:gs pos="100000">
                <a:srgbClr val="720C04"/>
              </a:gs>
            </a:gsLst>
            <a:lin ang="5400000"/>
          </a:gradFill>
          <a:ln w="12700">
            <a:miter lim="400000"/>
          </a:ln>
          <a:effectLst>
            <a:outerShdw blurRad="76200" dir="18900000" rotWithShape="0">
              <a:srgbClr val="000000">
                <a:alpha val="80000"/>
              </a:srgbClr>
            </a:outerShdw>
          </a:effectLst>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p:cNvSpPr>
          <p:nvPr>
            <p:ph type="title"/>
          </p:nvPr>
        </p:nvSpPr>
        <p:spPr>
          <a:prstGeom prst="rect">
            <a:avLst/>
          </a:prstGeom>
        </p:spPr>
        <p:txBody>
          <a:bodyPr/>
          <a:lstStyle>
            <a:lvl1pPr defTabSz="461518">
              <a:defRPr sz="6320">
                <a:solidFill>
                  <a:srgbClr val="FFFB00"/>
                </a:solidFill>
              </a:defRPr>
            </a:lvl1pPr>
          </a:lstStyle>
          <a:p>
            <a:pPr lvl="0">
              <a:defRPr sz="1800">
                <a:solidFill>
                  <a:srgbClr val="000000"/>
                </a:solidFill>
              </a:defRPr>
            </a:pPr>
            <a:r>
              <a:rPr sz="6320">
                <a:solidFill>
                  <a:srgbClr val="FFFB00"/>
                </a:solidFill>
              </a:rPr>
              <a:t>University of Richmond:  Teaching “Critical Languages”</a:t>
            </a:r>
          </a:p>
        </p:txBody>
      </p:sp>
      <p:sp>
        <p:nvSpPr>
          <p:cNvPr id="487" name="Shape 48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40</a:t>
            </a:fld>
            <a:endParaRPr>
              <a:solidFill>
                <a:srgbClr val="FFFFFF"/>
              </a:solidFill>
            </a:endParaRPr>
          </a:p>
        </p:txBody>
      </p:sp>
      <p:sp>
        <p:nvSpPr>
          <p:cNvPr id="488" name="Shape 488"/>
          <p:cNvSpPr/>
          <p:nvPr/>
        </p:nvSpPr>
        <p:spPr>
          <a:xfrm>
            <a:off x="3839510" y="3054821"/>
            <a:ext cx="5017673" cy="3149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defRPr sz="2000">
                <a:latin typeface="Calibri"/>
                <a:ea typeface="Calibri"/>
                <a:cs typeface="Calibri"/>
                <a:sym typeface="Calibri"/>
              </a:defRPr>
            </a:lvl1pPr>
          </a:lstStyle>
          <a:p>
            <a:pPr lvl="0">
              <a:defRPr sz="1800">
                <a:solidFill>
                  <a:srgbClr val="000000"/>
                </a:solidFill>
              </a:defRPr>
            </a:pPr>
            <a:r>
              <a:rPr sz="2000">
                <a:solidFill>
                  <a:srgbClr val="FFFFFF"/>
                </a:solidFill>
              </a:rPr>
              <a:t>“For the Fulbright teaching assistants (graduate students assisting in the teaching of Turkish) – IIE-Fulbright provides them with a monthly stipend (I’m not sure how much) and reimburses UR for their room and board. Their tuition remissions is paid for by our office, up to two courses per semester.  IIE provides the teaching assistant with the immigration documents needed to obtain a visa to work on our campus.”</a:t>
            </a:r>
          </a:p>
        </p:txBody>
      </p:sp>
      <p:pic>
        <p:nvPicPr>
          <p:cNvPr id="489" name="pasted-image.jpg"/>
          <p:cNvPicPr/>
          <p:nvPr/>
        </p:nvPicPr>
        <p:blipFill>
          <a:blip r:embed="rId2">
            <a:extLst/>
          </a:blip>
          <a:stretch>
            <a:fillRect/>
          </a:stretch>
        </p:blipFill>
        <p:spPr>
          <a:xfrm>
            <a:off x="5638800" y="6969009"/>
            <a:ext cx="1727201" cy="114300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Shape 49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41</a:t>
            </a:fld>
            <a:endParaRPr>
              <a:solidFill>
                <a:srgbClr val="FFFFFF"/>
              </a:solidFill>
            </a:endParaRPr>
          </a:p>
        </p:txBody>
      </p:sp>
      <p:pic>
        <p:nvPicPr>
          <p:cNvPr id="492" name="pasted-image.png"/>
          <p:cNvPicPr/>
          <p:nvPr/>
        </p:nvPicPr>
        <p:blipFill>
          <a:blip r:embed="rId2">
            <a:extLst/>
          </a:blip>
          <a:stretch>
            <a:fillRect/>
          </a:stretch>
        </p:blipFill>
        <p:spPr>
          <a:xfrm>
            <a:off x="1640532" y="-198240"/>
            <a:ext cx="9334501" cy="9423401"/>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p:cNvSpPr>
          <p:nvPr>
            <p:ph type="title"/>
          </p:nvPr>
        </p:nvSpPr>
        <p:spPr>
          <a:prstGeom prst="rect">
            <a:avLst/>
          </a:prstGeom>
        </p:spPr>
        <p:txBody>
          <a:bodyPr/>
          <a:lstStyle>
            <a:lvl1pPr defTabSz="414781">
              <a:defRPr sz="5680">
                <a:solidFill>
                  <a:srgbClr val="FFFB00"/>
                </a:solidFill>
              </a:defRPr>
            </a:lvl1pPr>
          </a:lstStyle>
          <a:p>
            <a:pPr lvl="0">
              <a:defRPr sz="1800">
                <a:solidFill>
                  <a:srgbClr val="000000"/>
                </a:solidFill>
              </a:defRPr>
            </a:pPr>
            <a:r>
              <a:rPr sz="5680">
                <a:solidFill>
                  <a:srgbClr val="FFFB00"/>
                </a:solidFill>
              </a:rPr>
              <a:t>University of Richmond:  Teaching Other “non-critical” Languages</a:t>
            </a:r>
          </a:p>
        </p:txBody>
      </p:sp>
      <p:sp>
        <p:nvSpPr>
          <p:cNvPr id="495" name="Shape 495"/>
          <p:cNvSpPr>
            <a:spLocks noGrp="1"/>
          </p:cNvSpPr>
          <p:nvPr>
            <p:ph type="sldNum" sz="quarter" idx="2"/>
          </p:nvPr>
        </p:nvSpPr>
        <p:spPr>
          <a:xfrm>
            <a:off x="6248247" y="9245600"/>
            <a:ext cx="495606" cy="3810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42</a:t>
            </a:fld>
            <a:endParaRPr>
              <a:solidFill>
                <a:srgbClr val="FFFFFF"/>
              </a:solidFill>
            </a:endParaRPr>
          </a:p>
        </p:txBody>
      </p:sp>
      <p:pic>
        <p:nvPicPr>
          <p:cNvPr id="496" name="pasted-image.jpg"/>
          <p:cNvPicPr/>
          <p:nvPr/>
        </p:nvPicPr>
        <p:blipFill>
          <a:blip r:embed="rId2">
            <a:extLst/>
          </a:blip>
          <a:stretch>
            <a:fillRect/>
          </a:stretch>
        </p:blipFill>
        <p:spPr>
          <a:xfrm>
            <a:off x="5079057" y="3355305"/>
            <a:ext cx="2641601" cy="3086101"/>
          </a:xfrm>
          <a:prstGeom prst="rect">
            <a:avLst/>
          </a:prstGeom>
          <a:ln w="12700">
            <a:miter lim="400000"/>
          </a:ln>
        </p:spPr>
      </p:pic>
      <p:pic>
        <p:nvPicPr>
          <p:cNvPr id="497" name="pasted-image.jpg"/>
          <p:cNvPicPr/>
          <p:nvPr/>
        </p:nvPicPr>
        <p:blipFill>
          <a:blip r:embed="rId3">
            <a:extLst/>
          </a:blip>
          <a:stretch>
            <a:fillRect/>
          </a:stretch>
        </p:blipFill>
        <p:spPr>
          <a:xfrm>
            <a:off x="897086" y="6899919"/>
            <a:ext cx="3378201" cy="2400301"/>
          </a:xfrm>
          <a:prstGeom prst="rect">
            <a:avLst/>
          </a:prstGeom>
          <a:ln w="12700">
            <a:miter lim="400000"/>
          </a:ln>
        </p:spPr>
      </p:pic>
      <p:pic>
        <p:nvPicPr>
          <p:cNvPr id="498" name="pasted-image.png"/>
          <p:cNvPicPr/>
          <p:nvPr/>
        </p:nvPicPr>
        <p:blipFill>
          <a:blip r:embed="rId4">
            <a:extLst/>
          </a:blip>
          <a:stretch>
            <a:fillRect/>
          </a:stretch>
        </p:blipFill>
        <p:spPr>
          <a:xfrm>
            <a:off x="5269557" y="7269410"/>
            <a:ext cx="2260601" cy="1955801"/>
          </a:xfrm>
          <a:prstGeom prst="rect">
            <a:avLst/>
          </a:prstGeom>
          <a:ln w="12700">
            <a:miter lim="400000"/>
          </a:ln>
        </p:spPr>
      </p:pic>
      <p:pic>
        <p:nvPicPr>
          <p:cNvPr id="499" name="pasted-image.jpg"/>
          <p:cNvPicPr/>
          <p:nvPr/>
        </p:nvPicPr>
        <p:blipFill>
          <a:blip r:embed="rId5">
            <a:extLst/>
          </a:blip>
          <a:stretch>
            <a:fillRect/>
          </a:stretch>
        </p:blipFill>
        <p:spPr>
          <a:xfrm>
            <a:off x="9048055" y="6324054"/>
            <a:ext cx="3098801" cy="262890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p:cNvSpPr>
          <p:nvPr>
            <p:ph type="title"/>
          </p:nvPr>
        </p:nvSpPr>
        <p:spPr>
          <a:xfrm>
            <a:off x="1270000" y="-812800"/>
            <a:ext cx="10464800" cy="3302000"/>
          </a:xfrm>
          <a:prstGeom prst="rect">
            <a:avLst/>
          </a:prstGeom>
        </p:spPr>
        <p:txBody>
          <a:bodyPr/>
          <a:lstStyle/>
          <a:p>
            <a:pPr lvl="0" defTabSz="560831">
              <a:defRPr sz="1800">
                <a:solidFill>
                  <a:srgbClr val="000000"/>
                </a:solidFill>
              </a:defRPr>
            </a:pPr>
            <a:r>
              <a:rPr sz="7679">
                <a:solidFill>
                  <a:srgbClr val="FFFFFF"/>
                </a:solidFill>
              </a:rPr>
              <a:t>University of Richmond: </a:t>
            </a:r>
          </a:p>
          <a:p>
            <a:pPr lvl="0" defTabSz="560831">
              <a:defRPr sz="1800">
                <a:solidFill>
                  <a:srgbClr val="000000"/>
                </a:solidFill>
              </a:defRPr>
            </a:pPr>
            <a:r>
              <a:rPr sz="7679">
                <a:solidFill>
                  <a:srgbClr val="FFFFFF"/>
                </a:solidFill>
              </a:rPr>
              <a:t> History</a:t>
            </a:r>
          </a:p>
        </p:txBody>
      </p:sp>
      <p:sp>
        <p:nvSpPr>
          <p:cNvPr id="502" name="Shape 502"/>
          <p:cNvSpPr>
            <a:spLocks noGrp="1"/>
          </p:cNvSpPr>
          <p:nvPr>
            <p:ph type="body" idx="1"/>
          </p:nvPr>
        </p:nvSpPr>
        <p:spPr>
          <a:xfrm>
            <a:off x="1270000" y="2914650"/>
            <a:ext cx="10464800" cy="1130300"/>
          </a:xfrm>
          <a:prstGeom prst="rect">
            <a:avLst/>
          </a:prstGeom>
        </p:spPr>
        <p:txBody>
          <a:bodyPr/>
          <a:lstStyle/>
          <a:p>
            <a:pPr lvl="0">
              <a:defRPr sz="1800">
                <a:solidFill>
                  <a:srgbClr val="000000"/>
                </a:solidFill>
              </a:defRPr>
            </a:pPr>
            <a:r>
              <a:rPr sz="3200">
                <a:solidFill>
                  <a:srgbClr val="FFFFFF"/>
                </a:solidFill>
              </a:rPr>
              <a:t>Visiting Professorship</a:t>
            </a:r>
          </a:p>
        </p:txBody>
      </p:sp>
      <p:sp>
        <p:nvSpPr>
          <p:cNvPr id="503" name="Shape 503"/>
          <p:cNvSpPr>
            <a:spLocks noGrp="1"/>
          </p:cNvSpPr>
          <p:nvPr>
            <p:ph type="sldNum" sz="quarter" idx="2"/>
          </p:nvPr>
        </p:nvSpPr>
        <p:spPr>
          <a:xfrm>
            <a:off x="6248247" y="9245600"/>
            <a:ext cx="495606" cy="3810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43</a:t>
            </a:fld>
            <a:endParaRPr>
              <a:solidFill>
                <a:srgbClr val="FFFFFF"/>
              </a:solidFill>
            </a:endParaRPr>
          </a:p>
        </p:txBody>
      </p:sp>
      <p:pic>
        <p:nvPicPr>
          <p:cNvPr id="504" name="pasted-image.png"/>
          <p:cNvPicPr/>
          <p:nvPr/>
        </p:nvPicPr>
        <p:blipFill>
          <a:blip r:embed="rId2">
            <a:extLst/>
          </a:blip>
          <a:stretch>
            <a:fillRect/>
          </a:stretch>
        </p:blipFill>
        <p:spPr>
          <a:xfrm>
            <a:off x="1689100" y="3911600"/>
            <a:ext cx="9626600" cy="5283200"/>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p:cNvSpPr>
          <p:nvPr>
            <p:ph type="sldNum" sz="quarter" idx="2"/>
          </p:nvPr>
        </p:nvSpPr>
        <p:spPr>
          <a:xfrm>
            <a:off x="6248247" y="9245600"/>
            <a:ext cx="495606" cy="3810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44</a:t>
            </a:fld>
            <a:endParaRPr>
              <a:solidFill>
                <a:srgbClr val="FFFFFF"/>
              </a:solidFill>
            </a:endParaRPr>
          </a:p>
        </p:txBody>
      </p:sp>
      <p:pic>
        <p:nvPicPr>
          <p:cNvPr id="507" name="pasted-image.png"/>
          <p:cNvPicPr/>
          <p:nvPr/>
        </p:nvPicPr>
        <p:blipFill>
          <a:blip r:embed="rId2">
            <a:extLst/>
          </a:blip>
          <a:stretch>
            <a:fillRect/>
          </a:stretch>
        </p:blipFill>
        <p:spPr>
          <a:xfrm>
            <a:off x="1433562" y="342900"/>
            <a:ext cx="9842501" cy="9067800"/>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p:cNvSpPr>
          <p:nvPr>
            <p:ph type="title"/>
          </p:nvPr>
        </p:nvSpPr>
        <p:spPr>
          <a:prstGeom prst="rect">
            <a:avLst/>
          </a:prstGeom>
        </p:spPr>
        <p:txBody>
          <a:bodyPr/>
          <a:lstStyle/>
          <a:p>
            <a:pPr lvl="0" defTabSz="356362">
              <a:defRPr sz="1800">
                <a:solidFill>
                  <a:srgbClr val="000000"/>
                </a:solidFill>
              </a:defRPr>
            </a:pPr>
            <a:r>
              <a:rPr sz="4880">
                <a:solidFill>
                  <a:srgbClr val="FFFB00"/>
                </a:solidFill>
              </a:rPr>
              <a:t>Very generous stipend — depending on one’s salary at home institution</a:t>
            </a:r>
          </a:p>
          <a:p>
            <a:pPr lvl="0" defTabSz="356362">
              <a:defRPr sz="1800">
                <a:solidFill>
                  <a:srgbClr val="000000"/>
                </a:solidFill>
              </a:defRPr>
            </a:pPr>
            <a:endParaRPr sz="4880">
              <a:solidFill>
                <a:srgbClr val="FFFB00"/>
              </a:solidFill>
            </a:endParaRPr>
          </a:p>
          <a:p>
            <a:pPr lvl="0" defTabSz="356362">
              <a:defRPr sz="1800">
                <a:solidFill>
                  <a:srgbClr val="000000"/>
                </a:solidFill>
              </a:defRPr>
            </a:pPr>
            <a:r>
              <a:rPr sz="4880">
                <a:solidFill>
                  <a:srgbClr val="FFFB00"/>
                </a:solidFill>
              </a:rPr>
              <a:t>and other “perquisites”</a:t>
            </a:r>
          </a:p>
        </p:txBody>
      </p:sp>
      <p:sp>
        <p:nvSpPr>
          <p:cNvPr id="510" name="Shape 510"/>
          <p:cNvSpPr>
            <a:spLocks noGrp="1"/>
          </p:cNvSpPr>
          <p:nvPr>
            <p:ph type="sldNum" sz="quarter" idx="2"/>
          </p:nvPr>
        </p:nvSpPr>
        <p:spPr>
          <a:xfrm>
            <a:off x="6248247" y="9245600"/>
            <a:ext cx="495606" cy="3810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45</a:t>
            </a:fld>
            <a:endParaRPr>
              <a:solidFill>
                <a:srgbClr val="FFFFFF"/>
              </a:solidFill>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Shape 512"/>
          <p:cNvSpPr>
            <a:spLocks noGrp="1"/>
          </p:cNvSpPr>
          <p:nvPr>
            <p:ph type="title"/>
          </p:nvPr>
        </p:nvSpPr>
        <p:spPr>
          <a:xfrm>
            <a:off x="359370" y="1638300"/>
            <a:ext cx="12177664" cy="3302000"/>
          </a:xfrm>
          <a:prstGeom prst="rect">
            <a:avLst/>
          </a:prstGeom>
        </p:spPr>
        <p:txBody>
          <a:bodyPr/>
          <a:lstStyle>
            <a:lvl1pPr>
              <a:defRPr>
                <a:solidFill>
                  <a:srgbClr val="FFFB00"/>
                </a:solidFill>
              </a:defRPr>
            </a:lvl1pPr>
          </a:lstStyle>
          <a:p>
            <a:pPr lvl="0">
              <a:defRPr sz="1800">
                <a:solidFill>
                  <a:srgbClr val="000000"/>
                </a:solidFill>
              </a:defRPr>
            </a:pPr>
            <a:r>
              <a:rPr sz="8000">
                <a:solidFill>
                  <a:srgbClr val="FFFB00"/>
                </a:solidFill>
              </a:rPr>
              <a:t>University of Richmond: English (recently ended)</a:t>
            </a:r>
          </a:p>
        </p:txBody>
      </p:sp>
      <p:sp>
        <p:nvSpPr>
          <p:cNvPr id="513" name="Shape 513"/>
          <p:cNvSpPr>
            <a:spLocks noGrp="1"/>
          </p:cNvSpPr>
          <p:nvPr>
            <p:ph type="body" idx="1"/>
          </p:nvPr>
        </p:nvSpPr>
        <p:spPr>
          <a:xfrm>
            <a:off x="1270000" y="5346700"/>
            <a:ext cx="10464800" cy="1130300"/>
          </a:xfrm>
          <a:prstGeom prst="rect">
            <a:avLst/>
          </a:prstGeom>
        </p:spPr>
        <p:txBody>
          <a:bodyPr/>
          <a:lstStyle/>
          <a:p>
            <a:pPr lvl="0">
              <a:defRPr sz="1800">
                <a:solidFill>
                  <a:srgbClr val="000000"/>
                </a:solidFill>
              </a:defRPr>
            </a:pPr>
            <a:r>
              <a:rPr sz="3200">
                <a:solidFill>
                  <a:srgbClr val="FFFFFF"/>
                </a:solidFill>
              </a:rPr>
              <a:t>De Tocqueville Seminar</a:t>
            </a:r>
          </a:p>
        </p:txBody>
      </p:sp>
      <p:sp>
        <p:nvSpPr>
          <p:cNvPr id="514" name="Shape 514"/>
          <p:cNvSpPr>
            <a:spLocks noGrp="1"/>
          </p:cNvSpPr>
          <p:nvPr>
            <p:ph type="sldNum" sz="quarter" idx="2"/>
          </p:nvPr>
        </p:nvSpPr>
        <p:spPr>
          <a:xfrm>
            <a:off x="6248247" y="9245600"/>
            <a:ext cx="495606" cy="381000"/>
          </a:xfrm>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46</a:t>
            </a:fld>
            <a:endParaRPr>
              <a:solidFill>
                <a:srgbClr val="FFFFFF"/>
              </a:solidFill>
            </a:endParaRPr>
          </a:p>
        </p:txBody>
      </p:sp>
      <p:pic>
        <p:nvPicPr>
          <p:cNvPr id="515" name="pasted-image.png"/>
          <p:cNvPicPr/>
          <p:nvPr/>
        </p:nvPicPr>
        <p:blipFill>
          <a:blip r:embed="rId2">
            <a:extLst/>
          </a:blip>
          <a:stretch>
            <a:fillRect/>
          </a:stretch>
        </p:blipFill>
        <p:spPr>
          <a:xfrm>
            <a:off x="0" y="5238887"/>
            <a:ext cx="13004800" cy="303403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p:cNvSpPr>
          <p:nvPr>
            <p:ph type="title"/>
          </p:nvPr>
        </p:nvSpPr>
        <p:spPr>
          <a:prstGeom prst="rect">
            <a:avLst/>
          </a:prstGeom>
        </p:spPr>
        <p:txBody>
          <a:bodyPr/>
          <a:lstStyle>
            <a:lvl1pPr defTabSz="467359">
              <a:defRPr sz="6400">
                <a:solidFill>
                  <a:srgbClr val="FFFB00"/>
                </a:solidFill>
              </a:defRPr>
            </a:lvl1pPr>
          </a:lstStyle>
          <a:p>
            <a:pPr lvl="0">
              <a:defRPr sz="1800">
                <a:solidFill>
                  <a:srgbClr val="000000"/>
                </a:solidFill>
              </a:defRPr>
            </a:pPr>
            <a:r>
              <a:rPr sz="6400">
                <a:solidFill>
                  <a:srgbClr val="FFFB00"/>
                </a:solidFill>
              </a:rPr>
              <a:t>But what about students, especially graduate students?</a:t>
            </a:r>
          </a:p>
        </p:txBody>
      </p:sp>
      <p:sp>
        <p:nvSpPr>
          <p:cNvPr id="331" name="Shape 33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5</a:t>
            </a:fld>
            <a:endParaRPr>
              <a:solidFill>
                <a:srgbClr val="FFFFFF"/>
              </a:solidFill>
            </a:endParaRPr>
          </a:p>
        </p:txBody>
      </p:sp>
      <p:pic>
        <p:nvPicPr>
          <p:cNvPr id="332" name="pasted-image.png"/>
          <p:cNvPicPr/>
          <p:nvPr/>
        </p:nvPicPr>
        <p:blipFill>
          <a:blip r:embed="rId2">
            <a:extLst/>
          </a:blip>
          <a:stretch>
            <a:fillRect/>
          </a:stretch>
        </p:blipFill>
        <p:spPr>
          <a:xfrm>
            <a:off x="2120900" y="3192660"/>
            <a:ext cx="9347200" cy="4800601"/>
          </a:xfrm>
          <a:prstGeom prst="rect">
            <a:avLst/>
          </a:prstGeom>
          <a:ln w="12700">
            <a:miter lim="400000"/>
          </a:ln>
        </p:spPr>
      </p:pic>
      <p:sp>
        <p:nvSpPr>
          <p:cNvPr id="333" name="Shape 333"/>
          <p:cNvSpPr/>
          <p:nvPr/>
        </p:nvSpPr>
        <p:spPr>
          <a:xfrm flipH="1">
            <a:off x="7010846" y="2627375"/>
            <a:ext cx="164655" cy="1677925"/>
          </a:xfrm>
          <a:prstGeom prst="line">
            <a:avLst/>
          </a:prstGeom>
          <a:ln w="25400">
            <a:solidFill>
              <a:srgbClr val="971818"/>
            </a:solidFill>
            <a:miter lim="400000"/>
            <a:tailEnd type="triangle"/>
          </a:ln>
        </p:spPr>
        <p:txBody>
          <a:bodyPr lIns="50800" tIns="50800" rIns="50800" bIns="50800" anchor="ctr"/>
          <a:lstStyle/>
          <a:p>
            <a:pPr lvl="0">
              <a:defRPr sz="2400">
                <a:effectLst>
                  <a:outerShdw blurRad="25400" dist="23998" dir="2700000" rotWithShape="0">
                    <a:srgbClr val="000000">
                      <a:alpha val="31034"/>
                    </a:srgbClr>
                  </a:outerShdw>
                </a:effectLst>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6</a:t>
            </a:fld>
            <a:endParaRPr>
              <a:solidFill>
                <a:srgbClr val="FFFFFF"/>
              </a:solidFill>
            </a:endParaRPr>
          </a:p>
        </p:txBody>
      </p:sp>
      <p:pic>
        <p:nvPicPr>
          <p:cNvPr id="336" name="pasted-image.png"/>
          <p:cNvPicPr/>
          <p:nvPr/>
        </p:nvPicPr>
        <p:blipFill>
          <a:blip r:embed="rId2">
            <a:extLst/>
          </a:blip>
          <a:stretch>
            <a:fillRect/>
          </a:stretch>
        </p:blipFill>
        <p:spPr>
          <a:xfrm>
            <a:off x="247650" y="73471"/>
            <a:ext cx="12509500" cy="91948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a:xfrm>
            <a:off x="952500" y="152400"/>
            <a:ext cx="11099800" cy="2120900"/>
          </a:xfrm>
          <a:prstGeom prst="rect">
            <a:avLst/>
          </a:prstGeom>
        </p:spPr>
        <p:txBody>
          <a:bodyPr/>
          <a:lstStyle>
            <a:lvl1pPr defTabSz="484886">
              <a:defRPr sz="6640">
                <a:solidFill>
                  <a:srgbClr val="FFFB00"/>
                </a:solidFill>
              </a:defRPr>
            </a:lvl1pPr>
          </a:lstStyle>
          <a:p>
            <a:pPr lvl="0">
              <a:defRPr sz="1800">
                <a:solidFill>
                  <a:srgbClr val="000000"/>
                </a:solidFill>
              </a:defRPr>
            </a:pPr>
            <a:r>
              <a:rPr sz="6640">
                <a:solidFill>
                  <a:srgbClr val="FFFB00"/>
                </a:solidFill>
              </a:rPr>
              <a:t>Berlin!  Berlin!  Wir fahren nach Berlin!</a:t>
            </a:r>
          </a:p>
        </p:txBody>
      </p:sp>
      <p:sp>
        <p:nvSpPr>
          <p:cNvPr id="339" name="Shape 33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7</a:t>
            </a:fld>
            <a:endParaRPr>
              <a:solidFill>
                <a:srgbClr val="FFFFFF"/>
              </a:solidFill>
            </a:endParaRPr>
          </a:p>
        </p:txBody>
      </p:sp>
      <p:pic>
        <p:nvPicPr>
          <p:cNvPr id="340" name="pasted-image.png"/>
          <p:cNvPicPr/>
          <p:nvPr/>
        </p:nvPicPr>
        <p:blipFill>
          <a:blip r:embed="rId2">
            <a:extLst/>
          </a:blip>
          <a:stretch>
            <a:fillRect/>
          </a:stretch>
        </p:blipFill>
        <p:spPr>
          <a:xfrm>
            <a:off x="1416050" y="2406650"/>
            <a:ext cx="10172700" cy="71247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8</a:t>
            </a:fld>
            <a:endParaRPr>
              <a:solidFill>
                <a:srgbClr val="FFFFFF"/>
              </a:solidFill>
            </a:endParaRPr>
          </a:p>
        </p:txBody>
      </p:sp>
      <p:pic>
        <p:nvPicPr>
          <p:cNvPr id="343" name="pasted-image.png"/>
          <p:cNvPicPr/>
          <p:nvPr/>
        </p:nvPicPr>
        <p:blipFill>
          <a:blip r:embed="rId2">
            <a:extLst/>
          </a:blip>
          <a:stretch>
            <a:fillRect/>
          </a:stretch>
        </p:blipFill>
        <p:spPr>
          <a:xfrm>
            <a:off x="2101850" y="299690"/>
            <a:ext cx="8801100" cy="88011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a:solidFill>
                  <a:srgbClr val="000000"/>
                </a:solidFill>
              </a:defRPr>
            </a:pPr>
            <a:fld id="{86CB4B4D-7CA3-9044-876B-883B54F8677D}" type="slidenum">
              <a:rPr>
                <a:solidFill>
                  <a:srgbClr val="FFFFFF"/>
                </a:solidFill>
              </a:rPr>
              <a:t>9</a:t>
            </a:fld>
            <a:endParaRPr>
              <a:solidFill>
                <a:srgbClr val="FFFFFF"/>
              </a:solidFill>
            </a:endParaRPr>
          </a:p>
        </p:txBody>
      </p:sp>
      <p:pic>
        <p:nvPicPr>
          <p:cNvPr id="346" name="pasted-image.gif"/>
          <p:cNvPicPr/>
          <p:nvPr/>
        </p:nvPicPr>
        <p:blipFill>
          <a:blip r:embed="rId2">
            <a:extLst/>
          </a:blip>
          <a:stretch>
            <a:fillRect/>
          </a:stretch>
        </p:blipFill>
        <p:spPr>
          <a:xfrm>
            <a:off x="2280939" y="-10302"/>
            <a:ext cx="5173064" cy="3888036"/>
          </a:xfrm>
          <a:prstGeom prst="rect">
            <a:avLst/>
          </a:prstGeom>
          <a:ln w="12700">
            <a:miter lim="400000"/>
          </a:ln>
        </p:spPr>
      </p:pic>
      <p:pic>
        <p:nvPicPr>
          <p:cNvPr id="347" name="pasted-image.jpg"/>
          <p:cNvPicPr/>
          <p:nvPr/>
        </p:nvPicPr>
        <p:blipFill>
          <a:blip r:embed="rId3">
            <a:extLst/>
          </a:blip>
          <a:stretch>
            <a:fillRect/>
          </a:stretch>
        </p:blipFill>
        <p:spPr>
          <a:xfrm>
            <a:off x="1137459" y="4166882"/>
            <a:ext cx="7460025" cy="4975836"/>
          </a:xfrm>
          <a:prstGeom prst="rect">
            <a:avLst/>
          </a:prstGeom>
          <a:ln w="12700">
            <a:miter lim="400000"/>
          </a:ln>
        </p:spPr>
      </p:pic>
      <p:pic>
        <p:nvPicPr>
          <p:cNvPr id="348" name="pasted-image.jpg"/>
          <p:cNvPicPr/>
          <p:nvPr/>
        </p:nvPicPr>
        <p:blipFill>
          <a:blip r:embed="rId4">
            <a:extLst/>
          </a:blip>
          <a:stretch>
            <a:fillRect/>
          </a:stretch>
        </p:blipFill>
        <p:spPr>
          <a:xfrm>
            <a:off x="9543256" y="2762250"/>
            <a:ext cx="2794001" cy="422910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675</Words>
  <Application>Microsoft Office PowerPoint</Application>
  <PresentationFormat>Benutzerdefiniert</PresentationFormat>
  <Paragraphs>135</Paragraphs>
  <Slides>46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46</vt:i4>
      </vt:variant>
    </vt:vector>
  </HeadingPairs>
  <TitlesOfParts>
    <vt:vector size="50" baseType="lpstr">
      <vt:lpstr>Calibri</vt:lpstr>
      <vt:lpstr>Helvetica Light</vt:lpstr>
      <vt:lpstr>Helvetica Neue</vt:lpstr>
      <vt:lpstr>Gradient</vt:lpstr>
      <vt:lpstr>Sources of Funding: Some Examples</vt:lpstr>
      <vt:lpstr>Fulbright Program — “the biggie!”</vt:lpstr>
      <vt:lpstr>PowerPoint-Präsentation</vt:lpstr>
      <vt:lpstr>PowerPoint-Präsentation</vt:lpstr>
      <vt:lpstr>But what about students, especially graduate students?</vt:lpstr>
      <vt:lpstr>PowerPoint-Präsentation</vt:lpstr>
      <vt:lpstr>Berlin!  Berlin!  Wir fahren nach Berlin!</vt:lpstr>
      <vt:lpstr>PowerPoint-Präsentation</vt:lpstr>
      <vt:lpstr>PowerPoint-Präsentation</vt:lpstr>
      <vt:lpstr>One of the top  “Think Tanks”….</vt:lpstr>
      <vt:lpstr>PowerPoint-Präsentation</vt:lpstr>
      <vt:lpstr>How large are the APS stipends?</vt:lpstr>
      <vt:lpstr>PowerPoint-Präsentation</vt:lpstr>
      <vt:lpstr>PowerPoint-Präsentation</vt:lpstr>
      <vt:lpstr>DAAD - German Studies</vt:lpstr>
      <vt:lpstr>PowerPoint-Präsentation</vt:lpstr>
      <vt:lpstr>PowerPoint-Präsentation</vt:lpstr>
      <vt:lpstr>Clements Center for Southwestern Studies  Research Fellowships —  Postdocs — not for graduate research per sé  for “junior” or “senior scholars” engaged in “any field in the humanities or social sciences”</vt:lpstr>
      <vt:lpstr>Many other sources….</vt:lpstr>
      <vt:lpstr>Is there ONE source that lists scholarships and fellowships for graduate students, postdocs, and faculty who wish to study in the United States?  The answer is…</vt:lpstr>
      <vt:lpstr>Yes — and Yes! There are many sources — in print and online.</vt:lpstr>
      <vt:lpstr>Por ejemplo  grantspace.org: Knowledge Base</vt:lpstr>
      <vt:lpstr>Books and Articles</vt:lpstr>
      <vt:lpstr>Websites</vt:lpstr>
      <vt:lpstr>IIE - US Study Online</vt:lpstr>
      <vt:lpstr>PowerPoint-Präsentation</vt:lpstr>
      <vt:lpstr>But where???</vt:lpstr>
      <vt:lpstr>PowerPoint-Präsentation</vt:lpstr>
      <vt:lpstr>PowerPoint-Präsentation</vt:lpstr>
      <vt:lpstr>Where to look</vt:lpstr>
      <vt:lpstr>(Sometimes) a mistake to focus on the “top-ranked” schools or the “prestigious” fellowships.</vt:lpstr>
      <vt:lpstr>Your chances of placement differ widely — from year to year from discipline to discipline</vt:lpstr>
      <vt:lpstr>Example: ISEP For undergraduate student exchanges…  (Anticipated Openings in the USA 2015-2016 - late applicants)</vt:lpstr>
      <vt:lpstr>STEM</vt:lpstr>
      <vt:lpstr>Some Good News:  Humanities Initiative(s)</vt:lpstr>
      <vt:lpstr>Case Study: University of Richmond</vt:lpstr>
      <vt:lpstr>University of Richmond: STEM Postdocs (not graduate students) Departments of Biology, Chemistry, Physics, Math, Computer Science</vt:lpstr>
      <vt:lpstr>Howard Hughes Medical Institute — for graduate students</vt:lpstr>
      <vt:lpstr>PowerPoint-Präsentation</vt:lpstr>
      <vt:lpstr>University of Richmond:  Teaching “Critical Languages”</vt:lpstr>
      <vt:lpstr>PowerPoint-Präsentation</vt:lpstr>
      <vt:lpstr>University of Richmond:  Teaching Other “non-critical” Languages</vt:lpstr>
      <vt:lpstr>University of Richmond:   History</vt:lpstr>
      <vt:lpstr>PowerPoint-Präsentation</vt:lpstr>
      <vt:lpstr>Very generous stipend — depending on one’s salary at home institution  and other “perquisites”</vt:lpstr>
      <vt:lpstr>University of Richmond: English (recently ended)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in the USA?</dc:title>
  <dc:creator>Wilhelm Roscher</dc:creator>
  <cp:lastModifiedBy>Wilhelm Roscher</cp:lastModifiedBy>
  <cp:revision>4</cp:revision>
  <dcterms:modified xsi:type="dcterms:W3CDTF">2015-06-29T15:11:49Z</dcterms:modified>
</cp:coreProperties>
</file>