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70" r:id="rId3"/>
    <p:sldId id="371" r:id="rId4"/>
    <p:sldId id="368" r:id="rId5"/>
    <p:sldId id="369" r:id="rId6"/>
    <p:sldId id="355" r:id="rId7"/>
    <p:sldId id="356" r:id="rId8"/>
    <p:sldId id="357" r:id="rId9"/>
    <p:sldId id="358" r:id="rId10"/>
    <p:sldId id="359" r:id="rId11"/>
    <p:sldId id="360" r:id="rId12"/>
    <p:sldId id="361" r:id="rId13"/>
    <p:sldId id="362" r:id="rId14"/>
    <p:sldId id="363" r:id="rId15"/>
    <p:sldId id="364" r:id="rId16"/>
    <p:sldId id="365" r:id="rId17"/>
    <p:sldId id="366" r:id="rId18"/>
    <p:sldId id="367" r:id="rId19"/>
  </p:sldIdLst>
  <p:sldSz cx="9144000" cy="6858000" type="screen4x3"/>
  <p:notesSz cx="6794500" cy="99314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5273"/>
    <a:srgbClr val="003399"/>
    <a:srgbClr val="FFE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79" d="100"/>
          <a:sy n="79" d="100"/>
        </p:scale>
        <p:origin x="645" y="2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372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486" cy="496031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l" eaLnBrk="1" hangingPunct="1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496" y="0"/>
            <a:ext cx="2944486" cy="496031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r" eaLnBrk="1" hangingPunct="1">
              <a:defRPr sz="1300"/>
            </a:lvl1pPr>
          </a:lstStyle>
          <a:p>
            <a:pPr>
              <a:defRPr/>
            </a:pPr>
            <a:fld id="{A73BBF3E-9FB3-4C57-9459-AA441FE905FF}" type="datetimeFigureOut">
              <a:rPr lang="de-DE"/>
              <a:pPr>
                <a:defRPr/>
              </a:pPr>
              <a:t>24.11.2015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3829"/>
            <a:ext cx="2944486" cy="496031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l" eaLnBrk="1" hangingPunct="1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496" y="9433829"/>
            <a:ext cx="2944486" cy="496031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r" eaLnBrk="1" hangingPunct="1">
              <a:defRPr sz="1300"/>
            </a:lvl1pPr>
          </a:lstStyle>
          <a:p>
            <a:pPr>
              <a:defRPr/>
            </a:pPr>
            <a:fld id="{FD4930C2-6901-4A9C-979C-BC9AF3B7BF1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969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486" cy="49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496" y="0"/>
            <a:ext cx="2944486" cy="49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6125"/>
            <a:ext cx="496252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147" y="4716914"/>
            <a:ext cx="5436208" cy="4468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829"/>
            <a:ext cx="2944486" cy="49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496" y="9433829"/>
            <a:ext cx="2944486" cy="49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13C6288B-45C6-4C5C-9DE3-7BB38EA370E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31903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C6288B-45C6-4C5C-9DE3-7BB38EA370E1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9948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C6288B-45C6-4C5C-9DE3-7BB38EA370E1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6571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5292725" y="5803900"/>
            <a:ext cx="289718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e-DE" sz="1500">
              <a:latin typeface="MetaNormal-Roman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236663"/>
            <a:ext cx="7950200" cy="4062412"/>
          </a:xfrm>
        </p:spPr>
        <p:txBody>
          <a:bodyPr anchor="t"/>
          <a:lstStyle>
            <a:lvl1pPr>
              <a:defRPr sz="3000">
                <a:solidFill>
                  <a:srgbClr val="FFED00"/>
                </a:solidFill>
              </a:defRPr>
            </a:lvl1pPr>
          </a:lstStyle>
          <a:p>
            <a:r>
              <a:rPr lang="de-DE"/>
              <a:t>Informationsmanagement der WWU –       Projekt MIRO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571480"/>
            <a:ext cx="17145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79512" y="6525344"/>
            <a:ext cx="3240360" cy="3600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 userDrawn="1"/>
        </p:nvSpPr>
        <p:spPr>
          <a:xfrm>
            <a:off x="179512" y="6525344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Test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4788" y="981075"/>
            <a:ext cx="7996237" cy="877888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4788" y="1931988"/>
            <a:ext cx="7996237" cy="3783012"/>
          </a:xfrm>
        </p:spPr>
        <p:txBody>
          <a:bodyPr/>
          <a:lstStyle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204788" y="6528936"/>
            <a:ext cx="3240360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 userDrawn="1"/>
        </p:nvSpPr>
        <p:spPr>
          <a:xfrm>
            <a:off x="107504" y="6528936"/>
            <a:ext cx="7031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Raimund</a:t>
            </a:r>
            <a:r>
              <a:rPr lang="de-DE" baseline="0" dirty="0" smtClean="0"/>
              <a:t> Vogl – Zentrum für Informationsverarbeitung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4788" y="981075"/>
            <a:ext cx="7996237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4788" y="1931988"/>
            <a:ext cx="7996237" cy="37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179388" y="6538913"/>
            <a:ext cx="339248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de-DE" sz="1200" dirty="0" smtClean="0">
                <a:solidFill>
                  <a:srgbClr val="215273"/>
                </a:solidFill>
                <a:latin typeface="MetaNormal-Roman" pitchFamily="34" charset="0"/>
              </a:rPr>
              <a:t>Christian</a:t>
            </a:r>
            <a:r>
              <a:rPr lang="de-DE" sz="1200" baseline="0" dirty="0" smtClean="0">
                <a:solidFill>
                  <a:srgbClr val="215273"/>
                </a:solidFill>
                <a:latin typeface="MetaNormal-Roman" pitchFamily="34" charset="0"/>
              </a:rPr>
              <a:t> Schild,  ZIV, System-Abteilung</a:t>
            </a:r>
            <a:endParaRPr lang="de-DE" sz="1200" dirty="0">
              <a:solidFill>
                <a:srgbClr val="215273"/>
              </a:solidFill>
              <a:latin typeface="MetaNormal-Roman" pitchFamily="34" charset="0"/>
            </a:endParaRPr>
          </a:p>
        </p:txBody>
      </p:sp>
      <p:sp>
        <p:nvSpPr>
          <p:cNvPr id="5128" name="Rectangle 8"/>
          <p:cNvSpPr>
            <a:spLocks noGrp="1" noChangeAspect="1" noChangeArrowheads="1"/>
          </p:cNvSpPr>
          <p:nvPr>
            <p:ph type="dt" sz="half" idx="2"/>
          </p:nvPr>
        </p:nvSpPr>
        <p:spPr bwMode="auto">
          <a:xfrm>
            <a:off x="4143372" y="6381750"/>
            <a:ext cx="36433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215273"/>
                </a:solidFill>
                <a:latin typeface="MetaNormal-Roman" pitchFamily="34" charset="0"/>
              </a:defRPr>
            </a:lvl1pPr>
          </a:lstStyle>
          <a:p>
            <a:r>
              <a:rPr lang="de-DE" smtClean="0"/>
              <a:t>Instant-Messaging mit Jabber (XMPP), 26. März 2010</a:t>
            </a:r>
            <a:endParaRPr lang="de-DE" dirty="0"/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285728"/>
            <a:ext cx="17145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0" r:id="rId2"/>
    <p:sldLayoutId id="2147483691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MetaNormal-Roman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MetaNormal-Roman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MetaNormal-Roman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MetaNormal-Roman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MetaNormal-Roman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MetaNormal-Roman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MetaNormal-Roman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MetaNormal-Roman" charset="0"/>
          <a:cs typeface="Arial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173038" algn="l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  <a:cs typeface="+mn-cs"/>
        </a:defRPr>
      </a:lvl2pPr>
      <a:lvl3pPr marL="893763" indent="-180975" algn="l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  <a:cs typeface="+mn-cs"/>
        </a:defRPr>
      </a:lvl3pPr>
      <a:lvl4pPr marL="1254125" indent="-180975" algn="l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  <a:cs typeface="+mn-cs"/>
        </a:defRPr>
      </a:lvl4pPr>
      <a:lvl5pPr marL="1612900" indent="-179388" algn="l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  <a:cs typeface="+mn-cs"/>
        </a:defRPr>
      </a:lvl5pPr>
      <a:lvl6pPr marL="2070100" indent="-179388" algn="l" rtl="0" fontAlgn="base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  <a:cs typeface="+mn-cs"/>
        </a:defRPr>
      </a:lvl6pPr>
      <a:lvl7pPr marL="2527300" indent="-179388" algn="l" rtl="0" fontAlgn="base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  <a:cs typeface="+mn-cs"/>
        </a:defRPr>
      </a:lvl7pPr>
      <a:lvl8pPr marL="2984500" indent="-179388" algn="l" rtl="0" fontAlgn="base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  <a:cs typeface="+mn-cs"/>
        </a:defRPr>
      </a:lvl8pPr>
      <a:lvl9pPr marL="3441700" indent="-179388" algn="l" rtl="0" fontAlgn="base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-muenster.de/ZIV/Technik/Server/HPC.html" TargetMode="External"/><Relationship Id="rId2" Type="http://schemas.openxmlformats.org/officeDocument/2006/relationships/hyperlink" Target="https://www.uni-muenster.de/ZIVwiki/bin/view/Anleitungen/HPC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hpc@uni-muenster.de" TargetMode="External"/><Relationship Id="rId5" Type="http://schemas.openxmlformats.org/officeDocument/2006/relationships/hyperlink" Target="mailto:martin.leweling@uni-muenster.de" TargetMode="External"/><Relationship Id="rId4" Type="http://schemas.openxmlformats.org/officeDocument/2006/relationships/hyperlink" Target="mailto:holger.angenent@uni-muenster.de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HPC at </a:t>
            </a:r>
            <a:r>
              <a:rPr lang="de-DE" dirty="0" err="1" smtClean="0"/>
              <a:t>the</a:t>
            </a:r>
            <a:r>
              <a:rPr lang="de-DE" dirty="0" smtClean="0"/>
              <a:t> University </a:t>
            </a:r>
            <a:r>
              <a:rPr lang="de-DE" dirty="0" err="1" smtClean="0"/>
              <a:t>of</a:t>
            </a:r>
            <a:r>
              <a:rPr lang="de-DE" dirty="0" smtClean="0"/>
              <a:t> Münster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sz="1800" dirty="0" smtClean="0"/>
              <a:t>Raimund Vogl</a:t>
            </a:r>
            <a:br>
              <a:rPr lang="de-DE" sz="1800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24. November 2015</a:t>
            </a:r>
            <a:endParaRPr lang="de-DE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Schematic</a:t>
            </a:r>
            <a:r>
              <a:rPr lang="de-DE" dirty="0" smtClean="0"/>
              <a:t> View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531" y="1932257"/>
            <a:ext cx="5382750" cy="3782473"/>
          </a:xfrm>
        </p:spPr>
      </p:pic>
      <p:sp>
        <p:nvSpPr>
          <p:cNvPr id="6" name="Textfeld 5"/>
          <p:cNvSpPr txBox="1"/>
          <p:nvPr/>
        </p:nvSpPr>
        <p:spPr>
          <a:xfrm>
            <a:off x="395536" y="5790277"/>
            <a:ext cx="7128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Lustre</a:t>
            </a:r>
            <a:r>
              <a:rPr lang="de-DE" dirty="0" smtClean="0"/>
              <a:t>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been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GPFS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meantime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74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PALMA - Software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 </a:t>
            </a:r>
            <a:r>
              <a:rPr lang="de-DE" dirty="0" smtClean="0"/>
              <a:t>The </a:t>
            </a:r>
            <a:r>
              <a:rPr lang="de-DE" dirty="0" err="1" smtClean="0"/>
              <a:t>operating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updated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CentOS</a:t>
            </a:r>
            <a:r>
              <a:rPr lang="de-DE" dirty="0" smtClean="0"/>
              <a:t> 5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CentOS</a:t>
            </a:r>
            <a:r>
              <a:rPr lang="de-DE" dirty="0" smtClean="0"/>
              <a:t> 7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next</a:t>
            </a:r>
            <a:r>
              <a:rPr lang="de-DE" dirty="0" smtClean="0"/>
              <a:t> </a:t>
            </a:r>
            <a:r>
              <a:rPr lang="de-DE" dirty="0" err="1" smtClean="0"/>
              <a:t>weeks</a:t>
            </a:r>
            <a:r>
              <a:rPr lang="de-DE" dirty="0" smtClean="0"/>
              <a:t> </a:t>
            </a:r>
            <a:r>
              <a:rPr lang="de-DE" dirty="0" err="1" smtClean="0"/>
              <a:t>step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step</a:t>
            </a:r>
            <a:endParaRPr lang="de-DE" dirty="0"/>
          </a:p>
          <a:p>
            <a:r>
              <a:rPr lang="de-DE" dirty="0"/>
              <a:t> </a:t>
            </a:r>
            <a:r>
              <a:rPr lang="de-DE" dirty="0" smtClean="0"/>
              <a:t>Batchsystem</a:t>
            </a:r>
            <a:r>
              <a:rPr lang="de-DE" dirty="0"/>
              <a:t>: </a:t>
            </a:r>
            <a:r>
              <a:rPr lang="de-DE" dirty="0" err="1"/>
              <a:t>torque</a:t>
            </a:r>
            <a:r>
              <a:rPr lang="de-DE" dirty="0"/>
              <a:t>/</a:t>
            </a:r>
            <a:r>
              <a:rPr lang="de-DE" dirty="0" err="1"/>
              <a:t>maui</a:t>
            </a:r>
            <a:endParaRPr lang="de-DE" dirty="0"/>
          </a:p>
          <a:p>
            <a:r>
              <a:rPr lang="de-DE" dirty="0"/>
              <a:t> </a:t>
            </a:r>
            <a:r>
              <a:rPr lang="de-DE" dirty="0" smtClean="0"/>
              <a:t>Installation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/>
              <a:t>Software </a:t>
            </a:r>
            <a:r>
              <a:rPr lang="de-DE" dirty="0" smtClean="0"/>
              <a:t>via </a:t>
            </a:r>
            <a:r>
              <a:rPr lang="de-DE" dirty="0" err="1"/>
              <a:t>EasyBuild</a:t>
            </a:r>
            <a:r>
              <a:rPr lang="de-DE" dirty="0"/>
              <a:t>: https://github.com/hpcugent/easybuild</a:t>
            </a:r>
          </a:p>
        </p:txBody>
      </p:sp>
    </p:spTree>
    <p:extLst>
      <p:ext uri="{BB962C8B-B14F-4D97-AF65-F5344CB8AC3E}">
        <p14:creationId xmlns:p14="http://schemas.microsoft.com/office/powerpoint/2010/main" val="321956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Usage</a:t>
            </a:r>
            <a:r>
              <a:rPr lang="de-DE" dirty="0" smtClean="0"/>
              <a:t> </a:t>
            </a:r>
            <a:r>
              <a:rPr lang="de-DE" dirty="0" err="1" smtClean="0"/>
              <a:t>statistics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/>
              <a:t>PALMA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23" y="1931988"/>
            <a:ext cx="6860567" cy="3783012"/>
          </a:xfrm>
        </p:spPr>
      </p:pic>
      <p:sp>
        <p:nvSpPr>
          <p:cNvPr id="5" name="Textfeld 4"/>
          <p:cNvSpPr txBox="1"/>
          <p:nvPr/>
        </p:nvSpPr>
        <p:spPr>
          <a:xfrm>
            <a:off x="230332" y="5741640"/>
            <a:ext cx="7679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values</a:t>
            </a:r>
            <a:r>
              <a:rPr lang="de-DE" dirty="0" smtClean="0"/>
              <a:t> at http</a:t>
            </a:r>
            <a:r>
              <a:rPr lang="de-DE" dirty="0"/>
              <a:t>://www.uni-muenster.de/ZIV/Technik/PALMA/Statistik.html</a:t>
            </a:r>
          </a:p>
        </p:txBody>
      </p:sp>
    </p:spTree>
    <p:extLst>
      <p:ext uri="{BB962C8B-B14F-4D97-AF65-F5344CB8AC3E}">
        <p14:creationId xmlns:p14="http://schemas.microsoft.com/office/powerpoint/2010/main" val="283277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ZIVHPC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 </a:t>
            </a:r>
            <a:r>
              <a:rPr lang="de-DE" dirty="0" smtClean="0"/>
              <a:t>Login </a:t>
            </a:r>
            <a:r>
              <a:rPr lang="de-DE" dirty="0" err="1" smtClean="0"/>
              <a:t>node</a:t>
            </a:r>
            <a:r>
              <a:rPr lang="de-DE" dirty="0" smtClean="0"/>
              <a:t>: </a:t>
            </a:r>
            <a:r>
              <a:rPr lang="de-DE" dirty="0"/>
              <a:t>64 Core SMP System, 2,5 GHz </a:t>
            </a:r>
            <a:r>
              <a:rPr lang="de-DE" dirty="0" err="1"/>
              <a:t>Opteron</a:t>
            </a:r>
            <a:r>
              <a:rPr lang="de-DE" dirty="0"/>
              <a:t>, 512 GB RAM</a:t>
            </a:r>
          </a:p>
          <a:p>
            <a:pPr marL="0" indent="0">
              <a:buNone/>
            </a:pPr>
            <a:r>
              <a:rPr lang="de-DE" dirty="0" err="1" smtClean="0"/>
              <a:t>Compute</a:t>
            </a:r>
            <a:r>
              <a:rPr lang="de-DE" dirty="0" smtClean="0"/>
              <a:t> </a:t>
            </a:r>
            <a:r>
              <a:rPr lang="de-DE" dirty="0" err="1" smtClean="0"/>
              <a:t>nodes</a:t>
            </a:r>
            <a:r>
              <a:rPr lang="de-DE" dirty="0"/>
              <a:t>:</a:t>
            </a:r>
            <a:endParaRPr lang="de-DE" dirty="0" smtClean="0"/>
          </a:p>
          <a:p>
            <a:r>
              <a:rPr lang="de-DE" dirty="0" smtClean="0"/>
              <a:t> </a:t>
            </a:r>
            <a:r>
              <a:rPr lang="de-DE" dirty="0"/>
              <a:t>20 </a:t>
            </a:r>
            <a:r>
              <a:rPr lang="de-DE" dirty="0" err="1" smtClean="0"/>
              <a:t>nodes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8 </a:t>
            </a:r>
            <a:r>
              <a:rPr lang="de-DE" dirty="0" err="1"/>
              <a:t>Opteron</a:t>
            </a:r>
            <a:r>
              <a:rPr lang="de-DE" dirty="0"/>
              <a:t> </a:t>
            </a:r>
            <a:r>
              <a:rPr lang="de-DE" dirty="0" err="1" smtClean="0"/>
              <a:t>cores</a:t>
            </a:r>
            <a:r>
              <a:rPr lang="de-DE" dirty="0" smtClean="0"/>
              <a:t> </a:t>
            </a:r>
            <a:r>
              <a:rPr lang="de-DE" dirty="0"/>
              <a:t>2.1 GHz, 32 GB RAM</a:t>
            </a:r>
          </a:p>
          <a:p>
            <a:r>
              <a:rPr lang="de-DE" dirty="0"/>
              <a:t> </a:t>
            </a:r>
            <a:r>
              <a:rPr lang="de-DE" dirty="0" smtClean="0"/>
              <a:t>2 </a:t>
            </a:r>
            <a:r>
              <a:rPr lang="de-DE" dirty="0" err="1" smtClean="0"/>
              <a:t>nodes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8 </a:t>
            </a:r>
            <a:r>
              <a:rPr lang="de-DE" dirty="0"/>
              <a:t>Xeon </a:t>
            </a:r>
            <a:r>
              <a:rPr lang="de-DE" dirty="0" err="1" smtClean="0"/>
              <a:t>cores</a:t>
            </a:r>
            <a:r>
              <a:rPr lang="de-DE" dirty="0" smtClean="0"/>
              <a:t>, </a:t>
            </a:r>
            <a:r>
              <a:rPr lang="de-DE" dirty="0"/>
              <a:t>2,4 GHz, 64 GB RAM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/>
              <a:t>4 5110P Xeon Phi </a:t>
            </a:r>
            <a:r>
              <a:rPr lang="de-DE" dirty="0" err="1" smtClean="0"/>
              <a:t>accelerators</a:t>
            </a:r>
            <a:endParaRPr lang="de-DE" dirty="0"/>
          </a:p>
          <a:p>
            <a:r>
              <a:rPr lang="de-DE" dirty="0"/>
              <a:t> </a:t>
            </a:r>
            <a:r>
              <a:rPr lang="de-DE" dirty="0" smtClean="0"/>
              <a:t>3 TB </a:t>
            </a:r>
            <a:r>
              <a:rPr lang="de-DE" dirty="0" err="1" smtClean="0"/>
              <a:t>disc</a:t>
            </a:r>
            <a:r>
              <a:rPr lang="de-DE" dirty="0" smtClean="0"/>
              <a:t> </a:t>
            </a:r>
            <a:r>
              <a:rPr lang="de-DE" dirty="0" err="1" smtClean="0"/>
              <a:t>space</a:t>
            </a:r>
            <a:r>
              <a:rPr lang="de-DE" dirty="0" smtClean="0"/>
              <a:t> in </a:t>
            </a:r>
            <a:r>
              <a:rPr lang="de-DE" dirty="0"/>
              <a:t>/</a:t>
            </a:r>
            <a:r>
              <a:rPr lang="de-DE" dirty="0" err="1"/>
              <a:t>home</a:t>
            </a:r>
            <a:r>
              <a:rPr lang="de-DE" dirty="0"/>
              <a:t> </a:t>
            </a:r>
            <a:r>
              <a:rPr lang="de-DE" dirty="0" smtClean="0"/>
              <a:t>(</a:t>
            </a:r>
            <a:r>
              <a:rPr lang="de-DE" dirty="0" err="1" smtClean="0"/>
              <a:t>BeeGFS</a:t>
            </a:r>
            <a:r>
              <a:rPr lang="de-DE" dirty="0"/>
              <a:t>)</a:t>
            </a:r>
          </a:p>
          <a:p>
            <a:r>
              <a:rPr lang="de-DE" dirty="0"/>
              <a:t> 4</a:t>
            </a:r>
            <a:r>
              <a:rPr lang="de-DE" dirty="0" smtClean="0"/>
              <a:t> </a:t>
            </a:r>
            <a:r>
              <a:rPr lang="de-DE" dirty="0"/>
              <a:t>TB </a:t>
            </a:r>
            <a:r>
              <a:rPr lang="de-DE" dirty="0" err="1" smtClean="0"/>
              <a:t>storage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temporary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at </a:t>
            </a:r>
            <a:r>
              <a:rPr lang="de-DE" dirty="0"/>
              <a:t>/</a:t>
            </a:r>
            <a:r>
              <a:rPr lang="de-DE" dirty="0" err="1"/>
              <a:t>scratch</a:t>
            </a:r>
            <a:r>
              <a:rPr lang="de-DE" dirty="0"/>
              <a:t>/</a:t>
            </a:r>
            <a:r>
              <a:rPr lang="de-DE" dirty="0" err="1"/>
              <a:t>tmp</a:t>
            </a:r>
            <a:endParaRPr lang="de-DE" dirty="0"/>
          </a:p>
          <a:p>
            <a:r>
              <a:rPr lang="de-DE" dirty="0"/>
              <a:t> </a:t>
            </a:r>
            <a:r>
              <a:rPr lang="de-DE" dirty="0" err="1" smtClean="0"/>
              <a:t>CentOS</a:t>
            </a:r>
            <a:r>
              <a:rPr lang="de-DE" dirty="0" smtClean="0"/>
              <a:t> </a:t>
            </a:r>
            <a:r>
              <a:rPr lang="de-DE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38386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NWZPHI/PHICUS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03" y="1931988"/>
            <a:ext cx="5711606" cy="3783012"/>
          </a:xfrm>
        </p:spPr>
      </p:pic>
    </p:spTree>
    <p:extLst>
      <p:ext uri="{BB962C8B-B14F-4D97-AF65-F5344CB8AC3E}">
        <p14:creationId xmlns:p14="http://schemas.microsoft.com/office/powerpoint/2010/main" val="278715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PHICUS - Setup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4788" y="1931988"/>
            <a:ext cx="4871267" cy="3783012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Development </a:t>
            </a:r>
            <a:r>
              <a:rPr lang="de-DE" dirty="0" err="1" smtClean="0"/>
              <a:t>and</a:t>
            </a:r>
            <a:r>
              <a:rPr lang="de-DE" dirty="0" smtClean="0"/>
              <a:t> Debugging</a:t>
            </a:r>
          </a:p>
          <a:p>
            <a:r>
              <a:rPr lang="de-DE" dirty="0" smtClean="0"/>
              <a:t> 2 </a:t>
            </a:r>
            <a:r>
              <a:rPr lang="de-DE" dirty="0"/>
              <a:t>HP </a:t>
            </a:r>
            <a:r>
              <a:rPr lang="de-DE" dirty="0" err="1"/>
              <a:t>ProLiant</a:t>
            </a:r>
            <a:r>
              <a:rPr lang="de-DE" dirty="0"/>
              <a:t> SL 250s Gen 8</a:t>
            </a:r>
          </a:p>
          <a:p>
            <a:pPr lvl="1"/>
            <a:r>
              <a:rPr lang="de-DE" dirty="0"/>
              <a:t> </a:t>
            </a:r>
            <a:r>
              <a:rPr lang="de-DE" sz="1600" dirty="0" smtClean="0"/>
              <a:t>2 </a:t>
            </a:r>
            <a:r>
              <a:rPr lang="de-DE" sz="1600" dirty="0"/>
              <a:t>CPU (</a:t>
            </a:r>
            <a:r>
              <a:rPr lang="de-DE" sz="1600" dirty="0" err="1"/>
              <a:t>IvyBridge</a:t>
            </a:r>
            <a:r>
              <a:rPr lang="de-DE" sz="1600" dirty="0"/>
              <a:t> E5-2695 v2 12C), 2,4 GHz</a:t>
            </a:r>
          </a:p>
          <a:p>
            <a:pPr lvl="1"/>
            <a:r>
              <a:rPr lang="de-DE" sz="1600" dirty="0"/>
              <a:t> </a:t>
            </a:r>
            <a:r>
              <a:rPr lang="de-DE" sz="1600" dirty="0" smtClean="0"/>
              <a:t>64 </a:t>
            </a:r>
            <a:r>
              <a:rPr lang="de-DE" sz="1600" dirty="0"/>
              <a:t>GB RAM</a:t>
            </a:r>
          </a:p>
          <a:p>
            <a:pPr lvl="1"/>
            <a:r>
              <a:rPr lang="de-DE" sz="1600" dirty="0"/>
              <a:t> </a:t>
            </a:r>
            <a:r>
              <a:rPr lang="de-DE" sz="1600" dirty="0" smtClean="0"/>
              <a:t>1 </a:t>
            </a:r>
            <a:r>
              <a:rPr lang="de-DE" sz="1600" dirty="0"/>
              <a:t>Xeon Phi </a:t>
            </a:r>
            <a:r>
              <a:rPr lang="de-DE" sz="1600" dirty="0" smtClean="0"/>
              <a:t>5110p</a:t>
            </a:r>
            <a:endParaRPr lang="de-DE" sz="1600" dirty="0"/>
          </a:p>
          <a:p>
            <a:pPr marL="0" indent="0">
              <a:buNone/>
            </a:pPr>
            <a:r>
              <a:rPr lang="de-DE" dirty="0" err="1" smtClean="0"/>
              <a:t>Accelerator</a:t>
            </a:r>
            <a:r>
              <a:rPr lang="de-DE" dirty="0" smtClean="0"/>
              <a:t> Nodes</a:t>
            </a:r>
          </a:p>
          <a:p>
            <a:r>
              <a:rPr lang="de-DE" dirty="0" smtClean="0"/>
              <a:t>12 </a:t>
            </a:r>
            <a:r>
              <a:rPr lang="de-DE" dirty="0"/>
              <a:t>HP </a:t>
            </a:r>
            <a:r>
              <a:rPr lang="de-DE" dirty="0" err="1"/>
              <a:t>ProLiant</a:t>
            </a:r>
            <a:r>
              <a:rPr lang="de-DE" dirty="0"/>
              <a:t> SL 270s Gen </a:t>
            </a:r>
            <a:r>
              <a:rPr lang="de-DE" dirty="0" smtClean="0"/>
              <a:t>8</a:t>
            </a:r>
          </a:p>
          <a:p>
            <a:pPr lvl="1"/>
            <a:r>
              <a:rPr lang="de-DE" sz="1600" dirty="0" smtClean="0"/>
              <a:t>2 </a:t>
            </a:r>
            <a:r>
              <a:rPr lang="de-DE" sz="1600" dirty="0"/>
              <a:t>CPU (</a:t>
            </a:r>
            <a:r>
              <a:rPr lang="de-DE" sz="1600" dirty="0" err="1"/>
              <a:t>IvyBridge</a:t>
            </a:r>
            <a:r>
              <a:rPr lang="de-DE" sz="1600" dirty="0"/>
              <a:t> E5-2695 v2 12C), 2,4 GHz</a:t>
            </a:r>
          </a:p>
          <a:p>
            <a:pPr lvl="1"/>
            <a:r>
              <a:rPr lang="de-DE" sz="1600" dirty="0" smtClean="0"/>
              <a:t>128 </a:t>
            </a:r>
            <a:r>
              <a:rPr lang="de-DE" sz="1600" dirty="0"/>
              <a:t>GB RAM</a:t>
            </a:r>
          </a:p>
          <a:p>
            <a:pPr lvl="1"/>
            <a:r>
              <a:rPr lang="de-DE" sz="1600" dirty="0" smtClean="0"/>
              <a:t>8 </a:t>
            </a:r>
            <a:r>
              <a:rPr lang="de-DE" sz="1600" dirty="0"/>
              <a:t>Xeon Phi 5110p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164" y="973668"/>
            <a:ext cx="3279268" cy="495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3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PHICUS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4789" y="1931988"/>
            <a:ext cx="4151188" cy="3783012"/>
          </a:xfrm>
        </p:spPr>
        <p:txBody>
          <a:bodyPr/>
          <a:lstStyle/>
          <a:p>
            <a:pPr marL="0" indent="0">
              <a:buNone/>
            </a:pPr>
            <a:r>
              <a:rPr lang="de-DE" dirty="0" err="1" smtClean="0"/>
              <a:t>Shared</a:t>
            </a:r>
            <a:r>
              <a:rPr lang="de-DE" dirty="0" smtClean="0"/>
              <a:t> Memory System</a:t>
            </a:r>
          </a:p>
          <a:p>
            <a:r>
              <a:rPr lang="de-DE" dirty="0"/>
              <a:t> </a:t>
            </a:r>
            <a:r>
              <a:rPr lang="de-DE" dirty="0" smtClean="0"/>
              <a:t>1 </a:t>
            </a:r>
            <a:r>
              <a:rPr lang="de-DE" dirty="0"/>
              <a:t>HP </a:t>
            </a:r>
            <a:r>
              <a:rPr lang="de-DE" dirty="0" err="1"/>
              <a:t>ProLiant</a:t>
            </a:r>
            <a:r>
              <a:rPr lang="de-DE" dirty="0"/>
              <a:t> DL 560 Gen 8</a:t>
            </a:r>
          </a:p>
          <a:p>
            <a:r>
              <a:rPr lang="de-DE" dirty="0"/>
              <a:t> </a:t>
            </a:r>
            <a:r>
              <a:rPr lang="de-DE" dirty="0" smtClean="0"/>
              <a:t>4 </a:t>
            </a:r>
            <a:r>
              <a:rPr lang="de-DE" dirty="0"/>
              <a:t>CPUs (</a:t>
            </a:r>
            <a:r>
              <a:rPr lang="de-DE" dirty="0" err="1"/>
              <a:t>IvyBridge</a:t>
            </a:r>
            <a:r>
              <a:rPr lang="de-DE" dirty="0"/>
              <a:t> E5-4640 8C), 2,4 GHz</a:t>
            </a:r>
          </a:p>
          <a:p>
            <a:r>
              <a:rPr lang="de-DE" dirty="0"/>
              <a:t> </a:t>
            </a:r>
            <a:r>
              <a:rPr lang="de-DE" dirty="0" smtClean="0"/>
              <a:t>1,5 </a:t>
            </a:r>
            <a:r>
              <a:rPr lang="de-DE" dirty="0"/>
              <a:t>TB </a:t>
            </a:r>
            <a:r>
              <a:rPr lang="de-DE" dirty="0" smtClean="0"/>
              <a:t>RAM</a:t>
            </a:r>
          </a:p>
          <a:p>
            <a:endParaRPr lang="de-DE" dirty="0"/>
          </a:p>
          <a:p>
            <a:r>
              <a:rPr lang="de-DE" dirty="0" smtClean="0"/>
              <a:t>71 TB Storage</a:t>
            </a:r>
          </a:p>
          <a:p>
            <a:r>
              <a:rPr lang="de-DE" dirty="0" smtClean="0"/>
              <a:t>FDR </a:t>
            </a:r>
            <a:r>
              <a:rPr lang="de-DE" dirty="0" err="1" smtClean="0"/>
              <a:t>Infiniband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973668"/>
            <a:ext cx="3277398" cy="494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19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Xeon Phi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47" y="1931988"/>
            <a:ext cx="6431119" cy="3783012"/>
          </a:xfrm>
        </p:spPr>
      </p:pic>
      <p:sp>
        <p:nvSpPr>
          <p:cNvPr id="5" name="Textfeld 4"/>
          <p:cNvSpPr txBox="1"/>
          <p:nvPr/>
        </p:nvSpPr>
        <p:spPr>
          <a:xfrm>
            <a:off x="251520" y="5715000"/>
            <a:ext cx="8136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Accelerators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connected</a:t>
            </a:r>
            <a:r>
              <a:rPr lang="de-DE" dirty="0" smtClean="0"/>
              <a:t> via </a:t>
            </a:r>
            <a:r>
              <a:rPr lang="de-DE" dirty="0" err="1" smtClean="0"/>
              <a:t>PCIe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445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Xeon Phi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779254"/>
            <a:ext cx="4814548" cy="3809986"/>
          </a:xfrm>
        </p:spPr>
      </p:pic>
      <p:sp>
        <p:nvSpPr>
          <p:cNvPr id="5" name="Textfeld 4"/>
          <p:cNvSpPr txBox="1"/>
          <p:nvPr/>
        </p:nvSpPr>
        <p:spPr>
          <a:xfrm>
            <a:off x="395536" y="5589240"/>
            <a:ext cx="7416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Full performance only available with parallelization and vectorization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838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8377238" y="611188"/>
            <a:ext cx="601662" cy="371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B7BC1D5-A666-40E6-BAB5-4D96DF822BC7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539750" y="2205038"/>
            <a:ext cx="7272338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DE" sz="3200" dirty="0">
                <a:solidFill>
                  <a:srgbClr val="0099CC"/>
                </a:solidFill>
                <a:latin typeface="+mj-lt"/>
                <a:ea typeface="+mj-ea"/>
                <a:cs typeface="+mj-cs"/>
              </a:rPr>
              <a:t>Das </a:t>
            </a:r>
            <a:r>
              <a:rPr lang="de-DE" sz="3200" b="1" dirty="0" smtClean="0">
                <a:solidFill>
                  <a:srgbClr val="0099CC"/>
                </a:solidFill>
                <a:latin typeface="+mj-lt"/>
                <a:ea typeface="+mj-ea"/>
                <a:cs typeface="+mj-cs"/>
              </a:rPr>
              <a:t>ZIV</a:t>
            </a:r>
          </a:p>
          <a:p>
            <a:pPr eaLnBrk="0" hangingPunct="0">
              <a:defRPr/>
            </a:pPr>
            <a:r>
              <a:rPr lang="de-DE" sz="3200" dirty="0" smtClean="0">
                <a:solidFill>
                  <a:srgbClr val="0099CC"/>
                </a:solidFill>
                <a:latin typeface="+mj-lt"/>
                <a:ea typeface="+mj-ea"/>
                <a:cs typeface="+mj-cs"/>
              </a:rPr>
              <a:t>Zentrum für </a:t>
            </a:r>
            <a:r>
              <a:rPr lang="de-DE" sz="3200" b="1" dirty="0" smtClean="0">
                <a:solidFill>
                  <a:srgbClr val="0099CC"/>
                </a:solidFill>
                <a:latin typeface="+mj-lt"/>
                <a:ea typeface="+mj-ea"/>
                <a:cs typeface="+mj-cs"/>
              </a:rPr>
              <a:t>Informationsverarbeitun</a:t>
            </a:r>
            <a:r>
              <a:rPr lang="de-DE" sz="3200" dirty="0" smtClean="0">
                <a:solidFill>
                  <a:srgbClr val="0099CC"/>
                </a:solidFill>
                <a:latin typeface="+mj-lt"/>
                <a:ea typeface="+mj-ea"/>
                <a:cs typeface="+mj-cs"/>
              </a:rPr>
              <a:t>g</a:t>
            </a:r>
          </a:p>
          <a:p>
            <a:pPr eaLnBrk="0" hangingPunct="0">
              <a:defRPr/>
            </a:pPr>
            <a:endParaRPr lang="de-DE" sz="3200" dirty="0" smtClean="0">
              <a:solidFill>
                <a:srgbClr val="0099CC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de-DE" sz="3200" dirty="0" smtClean="0">
                <a:solidFill>
                  <a:srgbClr val="0099CC"/>
                </a:solidFill>
                <a:latin typeface="+mj-lt"/>
                <a:ea typeface="+mj-ea"/>
                <a:cs typeface="+mj-cs"/>
              </a:rPr>
              <a:t>Center </a:t>
            </a:r>
            <a:r>
              <a:rPr lang="de-DE" sz="3200" dirty="0" err="1" smtClean="0">
                <a:solidFill>
                  <a:srgbClr val="0099CC"/>
                </a:solidFill>
                <a:latin typeface="+mj-lt"/>
                <a:ea typeface="+mj-ea"/>
                <a:cs typeface="+mj-cs"/>
              </a:rPr>
              <a:t>for</a:t>
            </a:r>
            <a:r>
              <a:rPr lang="de-DE" sz="3200" dirty="0" smtClean="0">
                <a:solidFill>
                  <a:srgbClr val="0099CC"/>
                </a:solidFill>
                <a:latin typeface="+mj-lt"/>
                <a:ea typeface="+mj-ea"/>
                <a:cs typeface="+mj-cs"/>
              </a:rPr>
              <a:t> Information Processing =</a:t>
            </a:r>
            <a:endParaRPr lang="de-DE" sz="3200" dirty="0">
              <a:solidFill>
                <a:srgbClr val="0099CC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de-DE" sz="3200" dirty="0" smtClean="0">
                <a:solidFill>
                  <a:srgbClr val="0099CC"/>
                </a:solidFill>
                <a:latin typeface="+mj-lt"/>
                <a:ea typeface="+mj-ea"/>
                <a:cs typeface="+mj-cs"/>
              </a:rPr>
              <a:t>Central IT-Services </a:t>
            </a:r>
            <a:r>
              <a:rPr lang="de-DE" sz="3200" dirty="0" err="1" smtClean="0">
                <a:solidFill>
                  <a:srgbClr val="0099CC"/>
                </a:solidFill>
                <a:latin typeface="+mj-lt"/>
                <a:ea typeface="+mj-ea"/>
                <a:cs typeface="+mj-cs"/>
              </a:rPr>
              <a:t>for</a:t>
            </a:r>
            <a:r>
              <a:rPr lang="de-DE" sz="3200" dirty="0" smtClean="0">
                <a:solidFill>
                  <a:srgbClr val="0099CC"/>
                </a:solidFill>
                <a:latin typeface="+mj-lt"/>
                <a:ea typeface="+mj-ea"/>
                <a:cs typeface="+mj-cs"/>
              </a:rPr>
              <a:t> Münster University</a:t>
            </a:r>
            <a:endParaRPr lang="de-DE" sz="3200" dirty="0">
              <a:solidFill>
                <a:srgbClr val="0099CC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endParaRPr lang="de-DE" sz="3200" dirty="0">
              <a:solidFill>
                <a:srgbClr val="0099CC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8399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8377238" y="611188"/>
            <a:ext cx="601662" cy="371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CEA8FAF-D0FD-4229-B884-1F3C70D6E38F}" type="slidenum">
              <a:rPr lang="de-DE"/>
              <a:pPr>
                <a:defRPr/>
              </a:pPr>
              <a:t>3</a:t>
            </a:fld>
            <a:endParaRPr lang="de-DE"/>
          </a:p>
        </p:txBody>
      </p:sp>
      <p:sp>
        <p:nvSpPr>
          <p:cNvPr id="4099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Das ZIV der WWU – www.wwu.de/ZIV</a:t>
            </a:r>
          </a:p>
        </p:txBody>
      </p:sp>
      <p:sp>
        <p:nvSpPr>
          <p:cNvPr id="4100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214313" y="1857375"/>
            <a:ext cx="8245475" cy="4451945"/>
          </a:xfrm>
        </p:spPr>
        <p:txBody>
          <a:bodyPr/>
          <a:lstStyle/>
          <a:p>
            <a:pPr marL="0" indent="174625" eaLnBrk="1" hangingPunct="1">
              <a:defRPr/>
            </a:pPr>
            <a:r>
              <a:rPr lang="de-DE" dirty="0" err="1" smtClean="0"/>
              <a:t>Founded</a:t>
            </a:r>
            <a:r>
              <a:rPr lang="de-DE" dirty="0" smtClean="0"/>
              <a:t> 1964 </a:t>
            </a:r>
            <a:r>
              <a:rPr lang="de-DE" dirty="0" err="1" smtClean="0"/>
              <a:t>as</a:t>
            </a:r>
            <a:r>
              <a:rPr lang="de-DE" dirty="0" smtClean="0"/>
              <a:t> „Universitätsrechenzentrum“ – </a:t>
            </a:r>
            <a:r>
              <a:rPr lang="de-DE" dirty="0" err="1" smtClean="0"/>
              <a:t>computer</a:t>
            </a:r>
            <a:r>
              <a:rPr lang="de-DE" dirty="0" smtClean="0"/>
              <a:t> </a:t>
            </a:r>
            <a:r>
              <a:rPr lang="de-DE" dirty="0" err="1" smtClean="0"/>
              <a:t>center</a:t>
            </a:r>
            <a:endParaRPr lang="de-DE" dirty="0" smtClean="0"/>
          </a:p>
          <a:p>
            <a:pPr marL="0" indent="174625" eaLnBrk="1" hangingPunct="1">
              <a:defRPr/>
            </a:pPr>
            <a:r>
              <a:rPr lang="de-DE" dirty="0" err="1" smtClean="0"/>
              <a:t>Since</a:t>
            </a:r>
            <a:r>
              <a:rPr lang="de-DE" dirty="0" smtClean="0"/>
              <a:t> 1996 „Zentrum für Informationsverarbeitung“</a:t>
            </a:r>
          </a:p>
          <a:p>
            <a:pPr marL="11113" lvl="1" indent="174625" eaLnBrk="1" hangingPunct="1">
              <a:defRPr/>
            </a:pPr>
            <a:r>
              <a:rPr lang="de-DE" dirty="0" err="1" smtClean="0"/>
              <a:t>approx</a:t>
            </a:r>
            <a:r>
              <a:rPr lang="de-DE" dirty="0" smtClean="0"/>
              <a:t>. 100 </a:t>
            </a:r>
            <a:r>
              <a:rPr lang="de-DE" dirty="0" err="1" smtClean="0"/>
              <a:t>staff</a:t>
            </a:r>
            <a:r>
              <a:rPr lang="de-DE" dirty="0" smtClean="0"/>
              <a:t> (incl. Third </a:t>
            </a:r>
            <a:r>
              <a:rPr lang="de-DE" dirty="0" err="1" smtClean="0"/>
              <a:t>party</a:t>
            </a:r>
            <a:r>
              <a:rPr lang="de-DE" dirty="0" smtClean="0"/>
              <a:t>; </a:t>
            </a:r>
            <a:r>
              <a:rPr lang="de-DE" dirty="0" err="1" smtClean="0"/>
              <a:t>add</a:t>
            </a:r>
            <a:r>
              <a:rPr lang="de-DE" dirty="0" smtClean="0"/>
              <a:t>. 13 SHKs) in 3 </a:t>
            </a:r>
            <a:r>
              <a:rPr lang="de-DE" dirty="0" err="1" smtClean="0"/>
              <a:t>departments</a:t>
            </a:r>
            <a:r>
              <a:rPr lang="de-DE" dirty="0" smtClean="0"/>
              <a:t> (Abteilung):</a:t>
            </a:r>
          </a:p>
          <a:p>
            <a:pPr marL="361951" lvl="2" indent="174625" eaLnBrk="1" hangingPunct="1">
              <a:defRPr/>
            </a:pPr>
            <a:r>
              <a:rPr lang="de-DE" dirty="0" smtClean="0"/>
              <a:t>Zusammensetzung Personalstand:</a:t>
            </a:r>
          </a:p>
          <a:p>
            <a:pPr marL="722313" lvl="3" indent="174625" eaLnBrk="1" hangingPunct="1">
              <a:defRPr/>
            </a:pPr>
            <a:r>
              <a:rPr lang="de-DE" dirty="0" smtClean="0"/>
              <a:t>81,5 FTE (davon 26,5 WMA), 10 AZUBIs, 5 WHK</a:t>
            </a:r>
          </a:p>
          <a:p>
            <a:pPr marL="371475" lvl="2" indent="174625" eaLnBrk="1" hangingPunct="1">
              <a:defRPr/>
            </a:pPr>
            <a:r>
              <a:rPr lang="de-DE" dirty="0" smtClean="0"/>
              <a:t>Abt 1: </a:t>
            </a:r>
            <a:r>
              <a:rPr lang="de-DE" dirty="0" err="1" smtClean="0"/>
              <a:t>communication</a:t>
            </a:r>
            <a:r>
              <a:rPr lang="de-DE" dirty="0" smtClean="0"/>
              <a:t>: 48,75 FTE (4 WMA, 7 UKM)</a:t>
            </a:r>
          </a:p>
          <a:p>
            <a:pPr marL="730250" lvl="3" indent="174625" eaLnBrk="1" hangingPunct="1">
              <a:defRPr/>
            </a:pPr>
            <a:r>
              <a:rPr lang="de-DE" dirty="0" smtClean="0"/>
              <a:t>LAN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telecommunikation</a:t>
            </a:r>
            <a:r>
              <a:rPr lang="de-DE" dirty="0" smtClean="0"/>
              <a:t> WWU </a:t>
            </a:r>
            <a:r>
              <a:rPr lang="de-DE" dirty="0" err="1" smtClean="0"/>
              <a:t>and</a:t>
            </a:r>
            <a:r>
              <a:rPr lang="de-DE" dirty="0" smtClean="0"/>
              <a:t> UKM, </a:t>
            </a:r>
            <a:r>
              <a:rPr lang="de-DE" dirty="0" err="1" smtClean="0"/>
              <a:t>switchboard</a:t>
            </a:r>
            <a:r>
              <a:rPr lang="de-DE" dirty="0" smtClean="0"/>
              <a:t>, AVM</a:t>
            </a:r>
          </a:p>
          <a:p>
            <a:pPr marL="371475" lvl="2" indent="174625" eaLnBrk="1" hangingPunct="1">
              <a:defRPr/>
            </a:pPr>
            <a:r>
              <a:rPr lang="de-DE" dirty="0" smtClean="0"/>
              <a:t>Abt 2: Systems: 15 FTE (12 WMA)</a:t>
            </a:r>
          </a:p>
          <a:p>
            <a:pPr marL="730250" lvl="3" indent="174625" eaLnBrk="1" hangingPunct="1">
              <a:defRPr/>
            </a:pPr>
            <a:r>
              <a:rPr lang="de-DE" dirty="0" err="1" smtClean="0"/>
              <a:t>central</a:t>
            </a:r>
            <a:r>
              <a:rPr lang="de-DE" dirty="0" smtClean="0"/>
              <a:t> Servers </a:t>
            </a:r>
            <a:r>
              <a:rPr lang="de-DE" dirty="0" err="1"/>
              <a:t>a</a:t>
            </a:r>
            <a:r>
              <a:rPr lang="de-DE" dirty="0" err="1" smtClean="0"/>
              <a:t>nd</a:t>
            </a:r>
            <a:r>
              <a:rPr lang="de-DE" dirty="0" smtClean="0"/>
              <a:t> </a:t>
            </a:r>
            <a:r>
              <a:rPr lang="de-DE" dirty="0" err="1" smtClean="0"/>
              <a:t>services</a:t>
            </a:r>
            <a:r>
              <a:rPr lang="de-DE" dirty="0" smtClean="0"/>
              <a:t> (ADS, Mail, Exchange, Web, IdM, Backup/Archive, SOI (Storage, vSphere), HPC, …)</a:t>
            </a:r>
          </a:p>
          <a:p>
            <a:pPr marL="371475" lvl="2" indent="174625" eaLnBrk="1" hangingPunct="1">
              <a:defRPr/>
            </a:pPr>
            <a:r>
              <a:rPr lang="de-DE" dirty="0" smtClean="0"/>
              <a:t>Abt 3: </a:t>
            </a:r>
            <a:r>
              <a:rPr lang="de-DE" dirty="0" err="1" smtClean="0"/>
              <a:t>Applications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Services: 13,75 FTE (8,5 WMA)</a:t>
            </a:r>
          </a:p>
          <a:p>
            <a:pPr marL="730250" lvl="3" indent="174625" eaLnBrk="1" hangingPunct="1">
              <a:defRPr/>
            </a:pPr>
            <a:r>
              <a:rPr lang="de-DE" dirty="0" smtClean="0"/>
              <a:t>ZIVline, Support, </a:t>
            </a:r>
            <a:r>
              <a:rPr lang="de-DE" dirty="0" err="1" smtClean="0"/>
              <a:t>Printing</a:t>
            </a:r>
            <a:r>
              <a:rPr lang="de-DE" dirty="0" smtClean="0"/>
              <a:t>, Software </a:t>
            </a:r>
            <a:r>
              <a:rPr lang="de-DE" dirty="0" err="1" smtClean="0"/>
              <a:t>products</a:t>
            </a:r>
            <a:r>
              <a:rPr lang="de-DE" dirty="0" smtClean="0"/>
              <a:t>, Web-Development/CMS, </a:t>
            </a:r>
            <a:r>
              <a:rPr lang="de-DE" dirty="0" err="1" smtClean="0"/>
              <a:t>Courses</a:t>
            </a:r>
            <a:r>
              <a:rPr lang="de-DE" dirty="0" smtClean="0"/>
              <a:t>, Media (Service Punkt Film)</a:t>
            </a:r>
          </a:p>
          <a:p>
            <a:pPr marL="19050" lvl="1" indent="174625" eaLnBrk="1" hangingPunct="1">
              <a:defRPr/>
            </a:pPr>
            <a:r>
              <a:rPr lang="de-DE" dirty="0" smtClean="0"/>
              <a:t>Offices </a:t>
            </a:r>
            <a:r>
              <a:rPr lang="de-DE" dirty="0" err="1" smtClean="0"/>
              <a:t>at</a:t>
            </a:r>
            <a:r>
              <a:rPr lang="de-DE" dirty="0" smtClean="0"/>
              <a:t> Einsteinstraße, Röntgenstraße, </a:t>
            </a:r>
            <a:r>
              <a:rPr lang="de-DE" dirty="0" err="1" smtClean="0"/>
              <a:t>Scharnhorststraße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Orleans Ring</a:t>
            </a:r>
          </a:p>
          <a:p>
            <a:pPr marL="0" indent="174625" eaLnBrk="1" hangingPunct="1">
              <a:defRPr/>
            </a:pPr>
            <a:endParaRPr lang="de-DE" dirty="0" smtClean="0"/>
          </a:p>
        </p:txBody>
      </p:sp>
      <p:pic>
        <p:nvPicPr>
          <p:cNvPr id="4101" name="Picture 2" descr="U:\raimund\ZIV_Dokumente\Präsentationen\Erlangen_MedInf_Koll_20090127\ziv_einsteinstrasse_einga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8316"/>
            <a:ext cx="2476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553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Teaching @ ZIV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88" y="1931988"/>
            <a:ext cx="7996237" cy="3783012"/>
          </a:xfrm>
        </p:spPr>
        <p:txBody>
          <a:bodyPr/>
          <a:lstStyle/>
          <a:p>
            <a:r>
              <a:rPr lang="en-US" dirty="0" smtClean="0"/>
              <a:t>Wide variety of topics in teaching</a:t>
            </a:r>
          </a:p>
          <a:p>
            <a:pPr lvl="1"/>
            <a:r>
              <a:rPr lang="en-US" dirty="0" smtClean="0"/>
              <a:t>Programming (Perl, C++, Java, PHP, </a:t>
            </a:r>
            <a:r>
              <a:rPr lang="en-US" dirty="0" err="1" smtClean="0"/>
              <a:t>Matlab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Databases (</a:t>
            </a:r>
            <a:r>
              <a:rPr lang="en-US" dirty="0"/>
              <a:t>M</a:t>
            </a:r>
            <a:r>
              <a:rPr lang="en-US" dirty="0" smtClean="0"/>
              <a:t>ySQL)</a:t>
            </a:r>
          </a:p>
          <a:p>
            <a:pPr lvl="1"/>
            <a:r>
              <a:rPr lang="en-US" dirty="0" smtClean="0"/>
              <a:t>HPC</a:t>
            </a:r>
          </a:p>
          <a:p>
            <a:pPr lvl="1"/>
            <a:r>
              <a:rPr lang="en-US" dirty="0" smtClean="0"/>
              <a:t>Scientific publishing (</a:t>
            </a:r>
            <a:r>
              <a:rPr lang="en-US" dirty="0" err="1" smtClean="0"/>
              <a:t>LaTeX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Additional courses in “standard” software</a:t>
            </a:r>
          </a:p>
          <a:p>
            <a:pPr lvl="2"/>
            <a:r>
              <a:rPr lang="en-US" dirty="0" smtClean="0"/>
              <a:t>Office products (word, Excel, </a:t>
            </a:r>
            <a:r>
              <a:rPr lang="en-US" dirty="0" err="1" smtClean="0"/>
              <a:t>Powerpoint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Graphics (Photoshop, </a:t>
            </a:r>
            <a:r>
              <a:rPr lang="en-US" dirty="0" err="1" smtClean="0"/>
              <a:t>Indesign</a:t>
            </a:r>
            <a:r>
              <a:rPr lang="en-US" dirty="0" smtClean="0"/>
              <a:t>, Dreamweaver)</a:t>
            </a:r>
          </a:p>
          <a:p>
            <a:pPr lvl="2"/>
            <a:r>
              <a:rPr lang="en-US" dirty="0" smtClean="0"/>
              <a:t>Statistics (SPSS)</a:t>
            </a:r>
          </a:p>
          <a:p>
            <a:pPr lvl="2"/>
            <a:endParaRPr lang="en-US" dirty="0"/>
          </a:p>
          <a:p>
            <a:r>
              <a:rPr lang="en-US" dirty="0" smtClean="0"/>
              <a:t>Usually once a semester. Language German</a:t>
            </a:r>
          </a:p>
          <a:p>
            <a:pPr marL="712788" lvl="2" indent="0">
              <a:buNone/>
            </a:pPr>
            <a:endParaRPr lang="en-US" dirty="0" smtClean="0"/>
          </a:p>
          <a:p>
            <a:pPr marL="352425" lvl="1" indent="0">
              <a:buNone/>
            </a:pPr>
            <a:r>
              <a:rPr lang="en-US" dirty="0" smtClean="0"/>
              <a:t>More information at:</a:t>
            </a:r>
          </a:p>
          <a:p>
            <a:pPr marL="712788" lvl="2" indent="0">
              <a:buNone/>
            </a:pPr>
            <a:r>
              <a:rPr lang="en-US" dirty="0"/>
              <a:t>http://</a:t>
            </a:r>
            <a:r>
              <a:rPr lang="en-US" dirty="0" err="1"/>
              <a:t>www.uni-muenster.de</a:t>
            </a:r>
            <a:r>
              <a:rPr lang="en-US" dirty="0"/>
              <a:t>/ZIV/</a:t>
            </a:r>
            <a:r>
              <a:rPr lang="en-US" dirty="0" err="1"/>
              <a:t>Lehre</a:t>
            </a:r>
            <a:r>
              <a:rPr lang="en-US" dirty="0"/>
              <a:t>/</a:t>
            </a:r>
            <a:r>
              <a:rPr lang="en-US" dirty="0" err="1"/>
              <a:t>Vorlesungen</a:t>
            </a:r>
            <a:r>
              <a:rPr lang="en-US" dirty="0"/>
              <a:t>/</a:t>
            </a:r>
            <a:r>
              <a:rPr lang="en-US" dirty="0" err="1"/>
              <a:t>index.html</a:t>
            </a:r>
            <a:endParaRPr lang="en-US" dirty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13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LaTeX</a:t>
            </a:r>
            <a:r>
              <a:rPr lang="en-US" dirty="0" smtClean="0"/>
              <a:t> @ ZIV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Regular 1-week-course for beginners</a:t>
            </a:r>
          </a:p>
          <a:p>
            <a:r>
              <a:rPr lang="en-US" dirty="0" smtClean="0"/>
              <a:t>Usually in September and February/March</a:t>
            </a:r>
          </a:p>
          <a:p>
            <a:pPr lvl="1"/>
            <a:r>
              <a:rPr lang="en-US" dirty="0" smtClean="0"/>
              <a:t>Teaching language English is possible on special request</a:t>
            </a:r>
          </a:p>
          <a:p>
            <a:r>
              <a:rPr lang="en-US" dirty="0" smtClean="0"/>
              <a:t>Contains most (if not all) of the things you need for publishing your thesis</a:t>
            </a:r>
          </a:p>
          <a:p>
            <a:pPr lvl="1"/>
            <a:r>
              <a:rPr lang="en-US" dirty="0" smtClean="0"/>
              <a:t>Document structure (</a:t>
            </a:r>
            <a:r>
              <a:rPr lang="en-US" dirty="0" err="1" smtClean="0"/>
              <a:t>titlepage</a:t>
            </a:r>
            <a:r>
              <a:rPr lang="en-US" dirty="0" smtClean="0"/>
              <a:t>, chapters, sections, table of contents </a:t>
            </a:r>
            <a:r>
              <a:rPr lang="is-IS" dirty="0" smtClean="0"/>
              <a:t>…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Including tables and pictures</a:t>
            </a:r>
          </a:p>
          <a:p>
            <a:pPr lvl="1"/>
            <a:r>
              <a:rPr lang="en-US" dirty="0" smtClean="0"/>
              <a:t>Mathematics</a:t>
            </a:r>
          </a:p>
          <a:p>
            <a:pPr lvl="1"/>
            <a:r>
              <a:rPr lang="en-US" dirty="0" smtClean="0"/>
              <a:t>References to literature, bibliography</a:t>
            </a:r>
          </a:p>
          <a:p>
            <a:pPr lvl="1"/>
            <a:r>
              <a:rPr lang="is-IS" dirty="0" smtClean="0"/>
              <a:t>…</a:t>
            </a:r>
            <a:endParaRPr lang="en-US" dirty="0" smtClean="0"/>
          </a:p>
          <a:p>
            <a:r>
              <a:rPr lang="en-US" dirty="0" smtClean="0"/>
              <a:t>Counseling in questions concerning </a:t>
            </a:r>
            <a:r>
              <a:rPr lang="en-US" dirty="0" err="1" smtClean="0"/>
              <a:t>LaTeX</a:t>
            </a:r>
            <a:r>
              <a:rPr lang="en-US" dirty="0" smtClean="0"/>
              <a:t> possible (but not a regular service of the ZIV)</a:t>
            </a:r>
          </a:p>
          <a:p>
            <a:endParaRPr lang="en-US" dirty="0" smtClean="0"/>
          </a:p>
          <a:p>
            <a:r>
              <a:rPr lang="en-US" dirty="0" smtClean="0"/>
              <a:t>Contact: Damian Bucher &lt;</a:t>
            </a:r>
            <a:r>
              <a:rPr lang="en-US" dirty="0" err="1" smtClean="0"/>
              <a:t>bucher@uni-muenster.de</a:t>
            </a:r>
            <a:r>
              <a:rPr lang="en-US" dirty="0" smtClean="0"/>
              <a:t>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33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HPC </a:t>
            </a:r>
            <a:r>
              <a:rPr lang="de-DE" dirty="0" smtClean="0"/>
              <a:t>Systems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PALMA (In </a:t>
            </a:r>
            <a:r>
              <a:rPr lang="de-DE" dirty="0" err="1" smtClean="0"/>
              <a:t>operation</a:t>
            </a:r>
            <a:r>
              <a:rPr lang="de-DE" dirty="0" smtClean="0"/>
              <a:t> </a:t>
            </a:r>
            <a:r>
              <a:rPr lang="de-DE" dirty="0" err="1" smtClean="0"/>
              <a:t>since</a:t>
            </a:r>
            <a:r>
              <a:rPr lang="de-DE" dirty="0" smtClean="0"/>
              <a:t> Oktober 2010)</a:t>
            </a:r>
          </a:p>
          <a:p>
            <a:r>
              <a:rPr lang="de-DE" dirty="0" smtClean="0"/>
              <a:t>ZIVHPC (In </a:t>
            </a:r>
            <a:r>
              <a:rPr lang="de-DE" dirty="0" err="1" smtClean="0"/>
              <a:t>operation</a:t>
            </a:r>
            <a:r>
              <a:rPr lang="de-DE" dirty="0" smtClean="0"/>
              <a:t> </a:t>
            </a:r>
            <a:r>
              <a:rPr lang="de-DE" dirty="0" err="1" smtClean="0"/>
              <a:t>since</a:t>
            </a:r>
            <a:r>
              <a:rPr lang="de-DE" dirty="0" smtClean="0"/>
              <a:t> Januar 2009)</a:t>
            </a:r>
          </a:p>
          <a:p>
            <a:r>
              <a:rPr lang="de-DE" dirty="0" smtClean="0"/>
              <a:t>PHICUS/NWZPHI (In </a:t>
            </a:r>
            <a:r>
              <a:rPr lang="de-DE" dirty="0" err="1" smtClean="0"/>
              <a:t>operation</a:t>
            </a:r>
            <a:r>
              <a:rPr lang="de-DE" dirty="0" smtClean="0"/>
              <a:t> </a:t>
            </a:r>
            <a:r>
              <a:rPr lang="de-DE" dirty="0" err="1" smtClean="0"/>
              <a:t>since</a:t>
            </a:r>
            <a:r>
              <a:rPr lang="de-DE" dirty="0" smtClean="0"/>
              <a:t> 2014), IVV4 Cluster</a:t>
            </a:r>
          </a:p>
          <a:p>
            <a:r>
              <a:rPr lang="de-DE" dirty="0" smtClean="0"/>
              <a:t>PALMA II (</a:t>
            </a:r>
            <a:r>
              <a:rPr lang="de-DE" dirty="0" err="1" smtClean="0"/>
              <a:t>planned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beginning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2017)</a:t>
            </a:r>
          </a:p>
          <a:p>
            <a:pPr lvl="1"/>
            <a:r>
              <a:rPr lang="de-DE" dirty="0" err="1" smtClean="0"/>
              <a:t>Construction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Data Center Hall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start</a:t>
            </a:r>
            <a:r>
              <a:rPr lang="de-DE" dirty="0" smtClean="0"/>
              <a:t> </a:t>
            </a:r>
            <a:r>
              <a:rPr lang="de-DE" dirty="0" err="1" smtClean="0"/>
              <a:t>soon</a:t>
            </a:r>
            <a:r>
              <a:rPr lang="de-DE" dirty="0" smtClean="0"/>
              <a:t> –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completed</a:t>
            </a:r>
            <a:r>
              <a:rPr lang="de-DE" dirty="0" smtClean="0"/>
              <a:t> end </a:t>
            </a:r>
            <a:r>
              <a:rPr lang="de-DE" dirty="0" err="1" smtClean="0"/>
              <a:t>of</a:t>
            </a:r>
            <a:r>
              <a:rPr lang="de-DE" dirty="0" smtClean="0"/>
              <a:t> 2016</a:t>
            </a:r>
          </a:p>
          <a:p>
            <a:pPr lvl="1"/>
            <a:r>
              <a:rPr lang="de-DE" dirty="0" smtClean="0"/>
              <a:t>2.25 </a:t>
            </a:r>
            <a:r>
              <a:rPr lang="de-DE" dirty="0" err="1" smtClean="0"/>
              <a:t>Mio</a:t>
            </a:r>
            <a:r>
              <a:rPr lang="de-DE" dirty="0" smtClean="0"/>
              <a:t> </a:t>
            </a:r>
            <a:r>
              <a:rPr lang="de-DE" dirty="0" err="1" smtClean="0"/>
              <a:t>budget</a:t>
            </a:r>
            <a:r>
              <a:rPr lang="de-DE" dirty="0" smtClean="0"/>
              <a:t> </a:t>
            </a:r>
            <a:r>
              <a:rPr lang="de-DE" dirty="0" err="1" smtClean="0"/>
              <a:t>allocated</a:t>
            </a:r>
            <a:r>
              <a:rPr lang="de-DE" dirty="0" smtClean="0"/>
              <a:t> – </a:t>
            </a:r>
            <a:r>
              <a:rPr lang="de-DE" dirty="0" err="1" smtClean="0"/>
              <a:t>possible</a:t>
            </a:r>
            <a:r>
              <a:rPr lang="de-DE" dirty="0" smtClean="0"/>
              <a:t> </a:t>
            </a:r>
            <a:r>
              <a:rPr lang="de-DE" dirty="0" err="1" smtClean="0"/>
              <a:t>extensions</a:t>
            </a:r>
            <a:endParaRPr lang="de-DE" dirty="0" smtClean="0"/>
          </a:p>
          <a:p>
            <a:pPr>
              <a:buNone/>
            </a:pP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Documentation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Support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Information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users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located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ZIV-Wiki at</a:t>
            </a:r>
          </a:p>
          <a:p>
            <a:pPr marL="0" indent="0">
              <a:buNone/>
            </a:pPr>
            <a:r>
              <a:rPr lang="de-DE" dirty="0" smtClean="0">
                <a:hlinkClick r:id="rId2"/>
              </a:rPr>
              <a:t>https://www.uni-muenster.de/ZIVwiki/bin/view/Anleitungen/HPC</a:t>
            </a:r>
            <a:endParaRPr lang="de-DE" dirty="0" smtClean="0"/>
          </a:p>
          <a:p>
            <a:pPr marL="0" indent="0">
              <a:buNone/>
            </a:pPr>
            <a:r>
              <a:rPr lang="de-DE" dirty="0"/>
              <a:t>a</a:t>
            </a:r>
            <a:r>
              <a:rPr lang="de-DE" dirty="0" smtClean="0"/>
              <a:t>nd </a:t>
            </a:r>
            <a:r>
              <a:rPr lang="de-DE" dirty="0" smtClean="0"/>
              <a:t>at</a:t>
            </a:r>
          </a:p>
          <a:p>
            <a:pPr marL="0" indent="0">
              <a:buNone/>
            </a:pPr>
            <a:r>
              <a:rPr lang="de-DE" dirty="0" smtClean="0">
                <a:hlinkClick r:id="rId3"/>
              </a:rPr>
              <a:t>http://www.uni-muenster.de/ZIV/Technik/Server/HPC.html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Holger </a:t>
            </a:r>
            <a:r>
              <a:rPr lang="de-DE" dirty="0" err="1" smtClean="0"/>
              <a:t>Angenent</a:t>
            </a:r>
            <a:r>
              <a:rPr lang="de-DE" dirty="0" smtClean="0"/>
              <a:t>: 31569, </a:t>
            </a:r>
            <a:r>
              <a:rPr lang="de-DE" dirty="0" smtClean="0">
                <a:hlinkClick r:id="rId4"/>
              </a:rPr>
              <a:t>holger.angenent@uni-muenster.de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Martin </a:t>
            </a:r>
            <a:r>
              <a:rPr lang="de-DE" dirty="0" err="1" smtClean="0"/>
              <a:t>Leweling</a:t>
            </a:r>
            <a:r>
              <a:rPr lang="de-DE" dirty="0" smtClean="0"/>
              <a:t>: 31625, </a:t>
            </a:r>
            <a:r>
              <a:rPr lang="de-DE" dirty="0" smtClean="0">
                <a:hlinkClick r:id="rId5"/>
              </a:rPr>
              <a:t>martin.leweling@uni-muenster.de</a:t>
            </a:r>
            <a:endParaRPr lang="de-DE" dirty="0" smtClean="0"/>
          </a:p>
          <a:p>
            <a:pPr marL="0" indent="0">
              <a:buNone/>
            </a:pPr>
            <a:r>
              <a:rPr lang="de-DE" dirty="0" err="1" smtClean="0"/>
              <a:t>Please</a:t>
            </a:r>
            <a:r>
              <a:rPr lang="de-DE" dirty="0" smtClean="0"/>
              <a:t> send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mails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smtClean="0">
                <a:hlinkClick r:id="rId6"/>
              </a:rPr>
              <a:t>hpc@uni-muenster.de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761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PALMA</a:t>
            </a:r>
            <a:endParaRPr lang="de-DE" dirty="0"/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41" y="2705432"/>
            <a:ext cx="7988531" cy="2236124"/>
          </a:xfrm>
        </p:spPr>
      </p:pic>
    </p:spTree>
    <p:extLst>
      <p:ext uri="{BB962C8B-B14F-4D97-AF65-F5344CB8AC3E}">
        <p14:creationId xmlns:p14="http://schemas.microsoft.com/office/powerpoint/2010/main" val="218245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PALMA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 </a:t>
            </a:r>
            <a:r>
              <a:rPr lang="de-DE" dirty="0" smtClean="0"/>
              <a:t>36 </a:t>
            </a:r>
            <a:r>
              <a:rPr lang="de-DE" dirty="0" err="1" smtClean="0"/>
              <a:t>nodes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/>
              <a:t>2 4-Kern Intel </a:t>
            </a:r>
            <a:r>
              <a:rPr lang="de-DE" dirty="0" err="1"/>
              <a:t>Nehalem</a:t>
            </a:r>
            <a:r>
              <a:rPr lang="de-DE" dirty="0"/>
              <a:t> </a:t>
            </a:r>
            <a:r>
              <a:rPr lang="de-DE" dirty="0" err="1" smtClean="0"/>
              <a:t>processors</a:t>
            </a:r>
            <a:r>
              <a:rPr lang="de-DE" dirty="0" smtClean="0"/>
              <a:t>, -&gt; 8 </a:t>
            </a:r>
            <a:r>
              <a:rPr lang="de-DE" dirty="0" err="1" smtClean="0"/>
              <a:t>cores</a:t>
            </a:r>
            <a:r>
              <a:rPr lang="de-DE" dirty="0" smtClean="0"/>
              <a:t> per </a:t>
            </a:r>
            <a:r>
              <a:rPr lang="de-DE" dirty="0" err="1" smtClean="0"/>
              <a:t>node</a:t>
            </a:r>
            <a:endParaRPr lang="de-DE" dirty="0"/>
          </a:p>
          <a:p>
            <a:r>
              <a:rPr lang="de-DE" dirty="0"/>
              <a:t> </a:t>
            </a:r>
            <a:r>
              <a:rPr lang="de-DE" dirty="0" smtClean="0"/>
              <a:t>252 </a:t>
            </a:r>
            <a:r>
              <a:rPr lang="de-DE" dirty="0" err="1" smtClean="0"/>
              <a:t>nodes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2 </a:t>
            </a:r>
            <a:r>
              <a:rPr lang="de-DE" dirty="0"/>
              <a:t>6-Kern Intel </a:t>
            </a:r>
            <a:r>
              <a:rPr lang="de-DE" dirty="0" err="1"/>
              <a:t>Westmere</a:t>
            </a:r>
            <a:r>
              <a:rPr lang="de-DE" dirty="0"/>
              <a:t> </a:t>
            </a:r>
            <a:r>
              <a:rPr lang="de-DE" dirty="0" err="1" smtClean="0"/>
              <a:t>processors</a:t>
            </a:r>
            <a:r>
              <a:rPr lang="de-DE" dirty="0" smtClean="0"/>
              <a:t>, -&gt; 12 </a:t>
            </a:r>
            <a:r>
              <a:rPr lang="de-DE" dirty="0" err="1" smtClean="0"/>
              <a:t>cores</a:t>
            </a:r>
            <a:r>
              <a:rPr lang="de-DE" dirty="0" smtClean="0"/>
              <a:t> per </a:t>
            </a:r>
            <a:r>
              <a:rPr lang="de-DE" dirty="0" err="1" smtClean="0"/>
              <a:t>node</a:t>
            </a:r>
            <a:endParaRPr lang="de-DE" dirty="0" smtClean="0"/>
          </a:p>
          <a:p>
            <a:r>
              <a:rPr lang="de-DE" dirty="0" smtClean="0"/>
              <a:t> 4 </a:t>
            </a:r>
            <a:r>
              <a:rPr lang="de-DE" dirty="0"/>
              <a:t>SMP (</a:t>
            </a:r>
            <a:r>
              <a:rPr lang="de-DE" dirty="0" err="1"/>
              <a:t>shared</a:t>
            </a:r>
            <a:r>
              <a:rPr lang="de-DE" dirty="0"/>
              <a:t> </a:t>
            </a:r>
            <a:r>
              <a:rPr lang="de-DE" dirty="0" err="1"/>
              <a:t>memory</a:t>
            </a:r>
            <a:r>
              <a:rPr lang="de-DE" dirty="0"/>
              <a:t>) </a:t>
            </a:r>
            <a:r>
              <a:rPr lang="de-DE" dirty="0" err="1" smtClean="0"/>
              <a:t>nodes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32 </a:t>
            </a:r>
            <a:r>
              <a:rPr lang="de-DE" dirty="0" err="1" smtClean="0"/>
              <a:t>cores</a:t>
            </a:r>
            <a:r>
              <a:rPr lang="de-DE" dirty="0" smtClean="0"/>
              <a:t> 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endParaRPr lang="de-DE" dirty="0"/>
          </a:p>
          <a:p>
            <a:r>
              <a:rPr lang="de-DE" dirty="0"/>
              <a:t> </a:t>
            </a:r>
            <a:r>
              <a:rPr lang="de-DE" dirty="0" smtClean="0"/>
              <a:t>2 </a:t>
            </a:r>
            <a:r>
              <a:rPr lang="de-DE" dirty="0"/>
              <a:t>SMP (</a:t>
            </a:r>
            <a:r>
              <a:rPr lang="de-DE" dirty="0" err="1"/>
              <a:t>shared</a:t>
            </a:r>
            <a:r>
              <a:rPr lang="de-DE" dirty="0"/>
              <a:t> </a:t>
            </a:r>
            <a:r>
              <a:rPr lang="de-DE" dirty="0" err="1"/>
              <a:t>memory</a:t>
            </a:r>
            <a:r>
              <a:rPr lang="de-DE" dirty="0"/>
              <a:t>) </a:t>
            </a:r>
            <a:r>
              <a:rPr lang="de-DE" dirty="0" err="1" smtClean="0"/>
              <a:t>nodes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/>
              <a:t>40 </a:t>
            </a:r>
            <a:r>
              <a:rPr lang="de-DE" dirty="0" err="1" smtClean="0"/>
              <a:t>cores</a:t>
            </a:r>
            <a:r>
              <a:rPr lang="de-DE" dirty="0" smtClean="0"/>
              <a:t> 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endParaRPr lang="de-DE" dirty="0"/>
          </a:p>
          <a:p>
            <a:r>
              <a:rPr lang="de-DE" dirty="0" smtClean="0"/>
              <a:t> -&gt; Total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/>
              <a:t>3520 </a:t>
            </a:r>
            <a:r>
              <a:rPr lang="de-DE" dirty="0" err="1" smtClean="0"/>
              <a:t>cores</a:t>
            </a:r>
            <a:r>
              <a:rPr lang="de-DE" dirty="0" smtClean="0"/>
              <a:t>,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/>
              <a:t>35 </a:t>
            </a:r>
            <a:r>
              <a:rPr lang="de-DE" dirty="0" err="1"/>
              <a:t>TFlops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667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U_02weißPPT2003">
  <a:themeElements>
    <a:clrScheme name="WWU_02weißPPT2003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66FF"/>
      </a:folHlink>
    </a:clrScheme>
    <a:fontScheme name="WWU_02weißPPT2003">
      <a:majorFont>
        <a:latin typeface="MetaNormal-Roman"/>
        <a:ea typeface=""/>
        <a:cs typeface="Arial"/>
      </a:majorFont>
      <a:minorFont>
        <a:latin typeface="MetaNormal-Roman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WU_02weißPPT200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U_02weißPPT200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U_02weißPPT200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U_02weißPPT200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U_02weißPPT200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U_02weißPPT200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U_02weißPPT200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U_02weißPPT200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U_02weißPPT200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U_02weißPPT200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U_02weißPPT200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U_02weißPPT200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U_02weißPPT2003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744</Words>
  <Application>Microsoft Office PowerPoint</Application>
  <PresentationFormat>Bildschirmpräsentation (4:3)</PresentationFormat>
  <Paragraphs>115</Paragraphs>
  <Slides>18</Slides>
  <Notes>2</Notes>
  <HiddenSlides>3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1" baseType="lpstr">
      <vt:lpstr>Arial</vt:lpstr>
      <vt:lpstr>MetaNormal-Roman</vt:lpstr>
      <vt:lpstr>WWU_02weißPPT2003</vt:lpstr>
      <vt:lpstr> HPC at the University of Münster    Raimund Vogl   24. November 2015</vt:lpstr>
      <vt:lpstr>PowerPoint-Präsentation</vt:lpstr>
      <vt:lpstr>Das ZIV der WWU – www.wwu.de/ZIV</vt:lpstr>
      <vt:lpstr>Teaching @ ZIV</vt:lpstr>
      <vt:lpstr>LaTeX @ ZIV</vt:lpstr>
      <vt:lpstr>HPC Systems</vt:lpstr>
      <vt:lpstr>Documentation and Support</vt:lpstr>
      <vt:lpstr>PALMA</vt:lpstr>
      <vt:lpstr>PALMA</vt:lpstr>
      <vt:lpstr>Schematic View</vt:lpstr>
      <vt:lpstr>PALMA - Software</vt:lpstr>
      <vt:lpstr>Usage statistics of PALMA</vt:lpstr>
      <vt:lpstr>ZIVHPC</vt:lpstr>
      <vt:lpstr>NWZPHI/PHICUS</vt:lpstr>
      <vt:lpstr>PHICUS - Setup</vt:lpstr>
      <vt:lpstr>PHICUS</vt:lpstr>
      <vt:lpstr>Xeon Phi</vt:lpstr>
      <vt:lpstr>Xeon Phi</vt:lpstr>
    </vt:vector>
  </TitlesOfParts>
  <Company>ulb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  Untertitel der Präsentation</dc:title>
  <dc:creator>gildhorn</dc:creator>
  <cp:lastModifiedBy>Vogl, Dr. Raimund</cp:lastModifiedBy>
  <cp:revision>270</cp:revision>
  <dcterms:created xsi:type="dcterms:W3CDTF">2008-04-22T08:04:59Z</dcterms:created>
  <dcterms:modified xsi:type="dcterms:W3CDTF">2015-11-24T08:21:13Z</dcterms:modified>
</cp:coreProperties>
</file>