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64" r:id="rId4"/>
    <p:sldId id="257" r:id="rId5"/>
    <p:sldId id="276" r:id="rId6"/>
    <p:sldId id="281" r:id="rId7"/>
    <p:sldId id="283" r:id="rId8"/>
    <p:sldId id="282" r:id="rId9"/>
    <p:sldId id="275" r:id="rId10"/>
    <p:sldId id="260" r:id="rId11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E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AF389-C5C9-C440-93AA-7F3CA16772AF}" type="datetimeFigureOut">
              <a:rPr lang="de-DE" smtClean="0"/>
              <a:t>25.11.15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07847-732A-EA48-99F1-9B26A8E82C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6059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BB05274-1077-4DC5-B9B9-2485F50F71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852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_Hintergrund_0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335213" y="6303963"/>
            <a:ext cx="410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200" dirty="0" smtClean="0">
                <a:solidFill>
                  <a:schemeClr val="bg2"/>
                </a:solidFill>
                <a:latin typeface="MetaNormal-Roman" pitchFamily="18" charset="0"/>
                <a:cs typeface="Arial" pitchFamily="34" charset="0"/>
              </a:rPr>
              <a:t>Prof. Dr. Michael Klasen</a:t>
            </a:r>
            <a:endParaRPr lang="de-DE" sz="1200" dirty="0">
              <a:solidFill>
                <a:schemeClr val="bg2"/>
              </a:solidFill>
              <a:latin typeface="MetaNormal-Roman" pitchFamily="18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292725" y="5805488"/>
            <a:ext cx="28971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4475" y="1255689"/>
            <a:ext cx="7881938" cy="4030699"/>
          </a:xfrm>
        </p:spPr>
        <p:txBody>
          <a:bodyPr anchor="t" anchorCtr="0"/>
          <a:lstStyle>
            <a:lvl1pPr>
              <a:defRPr sz="3000">
                <a:solidFill>
                  <a:srgbClr val="FFFF00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68144" y="5805264"/>
            <a:ext cx="2343696" cy="8788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AG Klasen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0FFDA-806E-4B79-BE8B-8F2EFF5C1F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00025" y="1931988"/>
            <a:ext cx="3921125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3550" y="1931988"/>
            <a:ext cx="3922713" cy="37830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14B2C-B8CA-479C-A2ED-0A7E8BADA5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08F5-7F7A-4E66-8AA6-FB17F18271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7A66-1FA4-49E4-B2B1-01D4CF689E1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2524D-3B5D-4AAB-9D5A-CC37FFFAFF9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_Hintergrund_02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857250"/>
            <a:ext cx="799623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&gt; Mastertitelformat bearbeiten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0025" y="1931988"/>
            <a:ext cx="7996238" cy="378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94163" y="654050"/>
            <a:ext cx="412432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AG Klasen</a:t>
            </a:r>
            <a:endParaRPr lang="de-DE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7238" y="611188"/>
            <a:ext cx="601662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1E94482-6EE3-4D32-9433-DF73996FF5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11475" y="6538913"/>
            <a:ext cx="2133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Datum: </a:t>
            </a:r>
            <a:endParaRPr lang="de-DE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79388" y="6538913"/>
            <a:ext cx="43434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 sz="1100" dirty="0">
              <a:solidFill>
                <a:schemeClr val="bg2"/>
              </a:solidFill>
              <a:latin typeface="MetaNormal-Roman" pitchFamily="18" charset="0"/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2" r:id="rId2"/>
    <p:sldLayoutId id="2147483683" r:id="rId3"/>
    <p:sldLayoutId id="2147483684" r:id="rId4"/>
    <p:sldLayoutId id="2147483685" r:id="rId5"/>
    <p:sldLayoutId id="2147483686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99CC"/>
          </a:solidFill>
          <a:latin typeface="MetaNormal-Roman" pitchFamily="18" charset="0"/>
          <a:ea typeface="ＭＳ Ｐゴシック" pitchFamily="34" charset="-128"/>
        </a:defRPr>
      </a:lvl9pPr>
    </p:titleStyle>
    <p:bodyStyle>
      <a:lvl1pPr marL="1588" indent="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j-lt"/>
          <a:ea typeface="+mn-ea"/>
          <a:cs typeface="+mn-cs"/>
        </a:defRPr>
      </a:lvl1pPr>
      <a:lvl2pPr marL="361950" indent="169863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2pPr>
      <a:lvl3pPr marL="712788" indent="179388" algn="l" rtl="0" eaLnBrk="1" fontAlgn="base" hangingPunct="1">
        <a:spcBef>
          <a:spcPct val="20000"/>
        </a:spcBef>
        <a:spcAft>
          <a:spcPct val="0"/>
        </a:spcAft>
        <a:buChar char="•"/>
        <a:defRPr sz="1700">
          <a:solidFill>
            <a:schemeClr val="bg2"/>
          </a:solidFill>
          <a:latin typeface="+mj-lt"/>
          <a:ea typeface="+mn-ea"/>
        </a:defRPr>
      </a:lvl3pPr>
      <a:lvl4pPr marL="1073150" indent="180975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4pPr>
      <a:lvl5pPr marL="1430338" indent="185738" algn="l" rtl="0" eaLnBrk="1" fontAlgn="base" hangingPunct="1">
        <a:spcBef>
          <a:spcPct val="20000"/>
        </a:spcBef>
        <a:spcAft>
          <a:spcPct val="0"/>
        </a:spcAft>
        <a:buFont typeface="MetaNormal-Roman" pitchFamily="34" charset="0"/>
        <a:buChar char="•"/>
        <a:defRPr sz="1700">
          <a:solidFill>
            <a:schemeClr val="bg2"/>
          </a:solidFill>
          <a:latin typeface="+mj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bg2"/>
          </a:solidFill>
          <a:latin typeface="MetaOT-Normal" pitchFamily="64" charset="0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4475" y="1255705"/>
            <a:ext cx="7881938" cy="4030683"/>
          </a:xfrm>
        </p:spPr>
        <p:txBody>
          <a:bodyPr/>
          <a:lstStyle/>
          <a:p>
            <a:pPr eaLnBrk="1" hangingPunct="1"/>
            <a:r>
              <a:rPr lang="de-DE" sz="2800" dirty="0" err="1" smtClean="0"/>
              <a:t>Theory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phenomenology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particle</a:t>
            </a:r>
            <a:r>
              <a:rPr lang="de-DE" sz="2800" dirty="0" smtClean="0"/>
              <a:t> </a:t>
            </a:r>
            <a:r>
              <a:rPr lang="de-DE" sz="2800" dirty="0" err="1" smtClean="0"/>
              <a:t>physics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AG Klasen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Trilepton</a:t>
            </a:r>
            <a:r>
              <a:rPr lang="de-DE" dirty="0" smtClean="0"/>
              <a:t> („</a:t>
            </a:r>
            <a:r>
              <a:rPr lang="de-DE" dirty="0"/>
              <a:t>g</a:t>
            </a:r>
            <a:r>
              <a:rPr lang="de-DE" dirty="0" smtClean="0"/>
              <a:t>olden“) SUSY </a:t>
            </a:r>
            <a:r>
              <a:rPr lang="de-DE" dirty="0" err="1" smtClean="0"/>
              <a:t>searches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ATLAS/CMS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0" b="-680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7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Group </a:t>
            </a:r>
            <a:r>
              <a:rPr lang="de-DE" dirty="0" err="1" smtClean="0"/>
              <a:t>members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err="1" smtClean="0"/>
              <a:t>Postdoc</a:t>
            </a:r>
            <a:r>
              <a:rPr lang="de-DE" sz="2400" u="sng" dirty="0" smtClean="0"/>
              <a:t>: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Dr. Karol </a:t>
            </a:r>
            <a:r>
              <a:rPr lang="de-DE" sz="2000" dirty="0" err="1" smtClean="0">
                <a:solidFill>
                  <a:srgbClr val="FF0000"/>
                </a:solidFill>
              </a:rPr>
              <a:t>Kovarik</a:t>
            </a:r>
            <a:endParaRPr lang="de-DE" sz="2000" dirty="0">
              <a:solidFill>
                <a:srgbClr val="FF0000"/>
              </a:solidFill>
            </a:endParaRPr>
          </a:p>
          <a:p>
            <a:endParaRPr lang="de-DE" sz="2000" dirty="0" smtClean="0"/>
          </a:p>
          <a:p>
            <a:pPr indent="0">
              <a:buNone/>
            </a:pPr>
            <a:r>
              <a:rPr lang="de-DE" sz="2400" u="sng" dirty="0" err="1" smtClean="0"/>
              <a:t>Ph.D</a:t>
            </a:r>
            <a:r>
              <a:rPr lang="de-DE" sz="2400" u="sng" dirty="0" smtClean="0"/>
              <a:t>. </a:t>
            </a:r>
            <a:r>
              <a:rPr lang="de-DE" sz="2400" u="sng" dirty="0" err="1" smtClean="0"/>
              <a:t>students</a:t>
            </a:r>
            <a:r>
              <a:rPr lang="de-DE" sz="2400" u="sng" dirty="0" smtClean="0"/>
              <a:t>: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S. </a:t>
            </a:r>
            <a:r>
              <a:rPr lang="de-DE" sz="2000" dirty="0" err="1" smtClean="0">
                <a:solidFill>
                  <a:srgbClr val="FF0000"/>
                </a:solidFill>
              </a:rPr>
              <a:t>Esch</a:t>
            </a:r>
            <a:endParaRPr lang="de-DE" sz="2000" dirty="0" smtClean="0">
              <a:solidFill>
                <a:srgbClr val="FF0000"/>
              </a:solidFill>
            </a:endParaRPr>
          </a:p>
          <a:p>
            <a:r>
              <a:rPr lang="de-DE" sz="2000" dirty="0" smtClean="0"/>
              <a:t>F. König</a:t>
            </a:r>
          </a:p>
          <a:p>
            <a:r>
              <a:rPr lang="de-DE" sz="2000" dirty="0" smtClean="0"/>
              <a:t>D. </a:t>
            </a:r>
            <a:r>
              <a:rPr lang="de-DE" sz="2000" dirty="0" err="1" smtClean="0"/>
              <a:t>Lamprea</a:t>
            </a:r>
            <a:endParaRPr lang="de-DE" sz="2000" dirty="0" smtClean="0"/>
          </a:p>
          <a:p>
            <a:r>
              <a:rPr lang="de-DE" sz="2000" dirty="0" smtClean="0"/>
              <a:t>M. Rothering</a:t>
            </a:r>
          </a:p>
          <a:p>
            <a:r>
              <a:rPr lang="de-DE" sz="2000" dirty="0" smtClean="0"/>
              <a:t>P. </a:t>
            </a:r>
            <a:r>
              <a:rPr lang="de-DE" sz="2000" dirty="0" err="1" smtClean="0"/>
              <a:t>Steppeler</a:t>
            </a:r>
            <a:endParaRPr lang="de-DE" sz="2000" dirty="0" smtClean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smtClean="0"/>
              <a:t>Master </a:t>
            </a:r>
            <a:r>
              <a:rPr lang="de-DE" sz="2400" u="sng" dirty="0" err="1"/>
              <a:t>students</a:t>
            </a:r>
            <a:r>
              <a:rPr lang="de-DE" sz="2400" u="sng" dirty="0"/>
              <a:t>:</a:t>
            </a:r>
          </a:p>
          <a:p>
            <a:r>
              <a:rPr lang="de-DE" sz="2000" dirty="0" smtClean="0"/>
              <a:t>J. Dreier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S</a:t>
            </a:r>
            <a:r>
              <a:rPr lang="de-DE" sz="2000" dirty="0">
                <a:solidFill>
                  <a:srgbClr val="FF0000"/>
                </a:solidFill>
              </a:rPr>
              <a:t>. </a:t>
            </a:r>
            <a:r>
              <a:rPr lang="de-DE" sz="2000" dirty="0" err="1">
                <a:solidFill>
                  <a:srgbClr val="FF0000"/>
                </a:solidFill>
              </a:rPr>
              <a:t>Schmiemann</a:t>
            </a:r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>
                <a:solidFill>
                  <a:srgbClr val="FF0000"/>
                </a:solidFill>
              </a:rPr>
              <a:t>M. </a:t>
            </a:r>
            <a:r>
              <a:rPr lang="de-DE" sz="2000" dirty="0" smtClean="0">
                <a:solidFill>
                  <a:srgbClr val="FF0000"/>
                </a:solidFill>
              </a:rPr>
              <a:t>Vargas</a:t>
            </a:r>
            <a:br>
              <a:rPr lang="de-DE" sz="2000" dirty="0" smtClean="0">
                <a:solidFill>
                  <a:srgbClr val="FF0000"/>
                </a:solidFill>
              </a:rPr>
            </a:br>
            <a:endParaRPr lang="de-DE" sz="2000" dirty="0">
              <a:solidFill>
                <a:srgbClr val="FF0000"/>
              </a:solidFill>
            </a:endParaRPr>
          </a:p>
          <a:p>
            <a:pPr indent="0">
              <a:buNone/>
            </a:pPr>
            <a:r>
              <a:rPr lang="de-DE" sz="2400" u="sng" dirty="0" smtClean="0"/>
              <a:t>Bachelor </a:t>
            </a:r>
            <a:r>
              <a:rPr lang="de-DE" sz="2400" u="sng" dirty="0" err="1" smtClean="0"/>
              <a:t>students</a:t>
            </a:r>
            <a:r>
              <a:rPr lang="de-DE" sz="2400" u="sng" dirty="0" smtClean="0"/>
              <a:t>:</a:t>
            </a:r>
          </a:p>
          <a:p>
            <a:r>
              <a:rPr lang="de-DE" sz="2000" dirty="0" smtClean="0"/>
              <a:t>S. Hellmann</a:t>
            </a:r>
          </a:p>
          <a:p>
            <a:r>
              <a:rPr lang="de-DE" sz="2000" dirty="0" smtClean="0"/>
              <a:t>D. </a:t>
            </a:r>
            <a:r>
              <a:rPr lang="de-DE" sz="2000" dirty="0" err="1" smtClean="0"/>
              <a:t>Schache</a:t>
            </a:r>
            <a:endParaRPr lang="de-DE" sz="2000" dirty="0" smtClean="0"/>
          </a:p>
          <a:p>
            <a:r>
              <a:rPr lang="de-DE" sz="2000" dirty="0" smtClean="0"/>
              <a:t>O. Smith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746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Former </a:t>
            </a:r>
            <a:r>
              <a:rPr lang="de-DE" dirty="0" err="1" smtClean="0"/>
              <a:t>group</a:t>
            </a:r>
            <a:r>
              <a:rPr lang="de-DE" dirty="0" smtClean="0"/>
              <a:t> </a:t>
            </a:r>
            <a:r>
              <a:rPr lang="de-DE" dirty="0" err="1" smtClean="0"/>
              <a:t>members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smtClean="0"/>
              <a:t>Master </a:t>
            </a:r>
            <a:r>
              <a:rPr lang="de-DE" sz="2400" u="sng" dirty="0" err="1" smtClean="0"/>
              <a:t>students</a:t>
            </a:r>
            <a:r>
              <a:rPr lang="de-DE" sz="2400" u="sng" dirty="0" smtClean="0"/>
              <a:t> =&gt; </a:t>
            </a:r>
            <a:r>
              <a:rPr lang="de-DE" sz="2400" u="sng" dirty="0" err="1" smtClean="0"/>
              <a:t>PhD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students</a:t>
            </a:r>
            <a:r>
              <a:rPr lang="de-DE" sz="2400" u="sng" dirty="0" smtClean="0"/>
              <a:t>:</a:t>
            </a:r>
          </a:p>
          <a:p>
            <a:pPr indent="0">
              <a:buNone/>
            </a:pPr>
            <a:endParaRPr lang="de-DE" sz="2400" u="sng" dirty="0" smtClean="0"/>
          </a:p>
          <a:p>
            <a:r>
              <a:rPr lang="de-DE" sz="2400" dirty="0" smtClean="0">
                <a:solidFill>
                  <a:srgbClr val="FF0000"/>
                </a:solidFill>
              </a:rPr>
              <a:t>O. </a:t>
            </a:r>
            <a:r>
              <a:rPr lang="de-DE" sz="2400" dirty="0" err="1" smtClean="0">
                <a:solidFill>
                  <a:srgbClr val="FF0000"/>
                </a:solidFill>
              </a:rPr>
              <a:t>Fedkevych</a:t>
            </a:r>
            <a:r>
              <a:rPr lang="de-DE" sz="2400" dirty="0"/>
              <a:t>	=</a:t>
            </a:r>
            <a:r>
              <a:rPr lang="de-DE" sz="2400" dirty="0" smtClean="0"/>
              <a:t>&gt;	AG </a:t>
            </a:r>
            <a:r>
              <a:rPr lang="de-DE" sz="2400" dirty="0" err="1" smtClean="0"/>
              <a:t>Kulesza</a:t>
            </a:r>
            <a:endParaRPr lang="de-DE" sz="2400" dirty="0" smtClean="0"/>
          </a:p>
          <a:p>
            <a:r>
              <a:rPr lang="de-DE" sz="2400" dirty="0" smtClean="0">
                <a:solidFill>
                  <a:srgbClr val="FF0000"/>
                </a:solidFill>
              </a:rPr>
              <a:t>F. Herrmann</a:t>
            </a:r>
            <a:r>
              <a:rPr lang="de-DE" sz="2400" dirty="0" smtClean="0"/>
              <a:t>	=&gt;	AG Wessels</a:t>
            </a:r>
            <a:r>
              <a:rPr lang="de-DE" sz="2400" baseline="30000" dirty="0" smtClean="0"/>
              <a:t> </a:t>
            </a:r>
            <a:r>
              <a:rPr lang="de-DE" sz="2400" dirty="0" smtClean="0"/>
              <a:t>/</a:t>
            </a:r>
            <a:r>
              <a:rPr lang="de-DE" sz="2400" baseline="30000" dirty="0" smtClean="0"/>
              <a:t> </a:t>
            </a:r>
            <a:r>
              <a:rPr lang="de-DE" sz="2400" dirty="0" smtClean="0"/>
              <a:t>AG Klein-</a:t>
            </a:r>
            <a:r>
              <a:rPr lang="de-DE" sz="2400" dirty="0" err="1" smtClean="0"/>
              <a:t>Bösing</a:t>
            </a:r>
            <a:endParaRPr lang="de-DE" sz="2400" dirty="0" smtClean="0"/>
          </a:p>
          <a:p>
            <a:r>
              <a:rPr lang="de-DE" sz="2400" dirty="0" smtClean="0"/>
              <a:t>D. </a:t>
            </a:r>
            <a:r>
              <a:rPr lang="de-DE" sz="2400" dirty="0" err="1" smtClean="0"/>
              <a:t>Schwartländer</a:t>
            </a:r>
            <a:r>
              <a:rPr lang="de-DE" sz="2400" dirty="0"/>
              <a:t>	=</a:t>
            </a:r>
            <a:r>
              <a:rPr lang="de-DE" sz="2400" dirty="0" smtClean="0"/>
              <a:t>&gt;	AG </a:t>
            </a:r>
            <a:r>
              <a:rPr lang="de-DE" sz="2400" dirty="0" err="1" smtClean="0"/>
              <a:t>Kulesza</a:t>
            </a:r>
            <a:endParaRPr lang="de-DE" sz="2400" dirty="0" smtClean="0"/>
          </a:p>
          <a:p>
            <a:endParaRPr lang="de-DE" sz="24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14B2C-B8CA-479C-A2ED-0A7E8BADA52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959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Research </a:t>
            </a:r>
            <a:r>
              <a:rPr lang="de-DE" dirty="0" err="1" smtClean="0"/>
              <a:t>interests</a:t>
            </a:r>
            <a:endParaRPr lang="de-DE" dirty="0" smtClean="0"/>
          </a:p>
        </p:txBody>
      </p:sp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err="1" smtClean="0"/>
              <a:t>Perturbative</a:t>
            </a:r>
            <a:r>
              <a:rPr lang="de-DE" sz="2400" u="sng" dirty="0" smtClean="0"/>
              <a:t> QCD:</a:t>
            </a:r>
          </a:p>
          <a:p>
            <a:r>
              <a:rPr lang="de-DE" sz="2000" dirty="0" smtClean="0"/>
              <a:t>PDFs</a:t>
            </a:r>
          </a:p>
          <a:p>
            <a:r>
              <a:rPr lang="de-DE" sz="2000" dirty="0" smtClean="0"/>
              <a:t>(N)NLO</a:t>
            </a:r>
          </a:p>
          <a:p>
            <a:r>
              <a:rPr lang="de-DE" sz="2000" dirty="0" smtClean="0"/>
              <a:t>NLO+PS</a:t>
            </a:r>
          </a:p>
          <a:p>
            <a:r>
              <a:rPr lang="de-DE" sz="2000" dirty="0" smtClean="0"/>
              <a:t>NLO+N(N)LL</a:t>
            </a:r>
          </a:p>
          <a:p>
            <a:endParaRPr lang="de-DE" sz="2000" dirty="0" smtClean="0"/>
          </a:p>
          <a:p>
            <a:pPr indent="0">
              <a:buNone/>
            </a:pPr>
            <a:r>
              <a:rPr lang="de-DE" sz="2400" u="sng" dirty="0" err="1" smtClean="0"/>
              <a:t>Beyond</a:t>
            </a:r>
            <a:r>
              <a:rPr lang="de-DE" sz="1800" u="sng" baseline="30000" dirty="0" smtClean="0"/>
              <a:t> </a:t>
            </a:r>
            <a:r>
              <a:rPr lang="de-DE" sz="2400" u="sng" dirty="0" err="1" smtClean="0"/>
              <a:t>the</a:t>
            </a:r>
            <a:r>
              <a:rPr lang="de-DE" sz="1800" u="sng" baseline="30000" dirty="0" smtClean="0"/>
              <a:t> </a:t>
            </a:r>
            <a:r>
              <a:rPr lang="de-DE" sz="2400" u="sng" dirty="0" smtClean="0"/>
              <a:t>Standard</a:t>
            </a:r>
            <a:r>
              <a:rPr lang="de-DE" sz="1800" u="sng" baseline="30000" dirty="0" smtClean="0"/>
              <a:t> </a:t>
            </a:r>
            <a:r>
              <a:rPr lang="de-DE" sz="2400" u="sng" dirty="0" smtClean="0"/>
              <a:t>Model:</a:t>
            </a:r>
          </a:p>
          <a:p>
            <a:r>
              <a:rPr lang="de-DE" sz="2000" dirty="0" smtClean="0"/>
              <a:t>SUSY</a:t>
            </a:r>
          </a:p>
          <a:p>
            <a:r>
              <a:rPr lang="de-DE" sz="2000" dirty="0" smtClean="0"/>
              <a:t>GUTs</a:t>
            </a:r>
          </a:p>
          <a:p>
            <a:r>
              <a:rPr lang="de-DE" sz="2000" dirty="0" smtClean="0"/>
              <a:t>Minimal </a:t>
            </a:r>
            <a:r>
              <a:rPr lang="de-DE" sz="2000" dirty="0" err="1" smtClean="0"/>
              <a:t>models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err="1" smtClean="0"/>
              <a:t>Colliders</a:t>
            </a:r>
            <a:r>
              <a:rPr lang="de-DE" sz="2400" u="sng" dirty="0" smtClean="0"/>
              <a:t>:</a:t>
            </a:r>
          </a:p>
          <a:p>
            <a:r>
              <a:rPr lang="de-DE" sz="2000" dirty="0" smtClean="0"/>
              <a:t>HERA: H1/ZEUS</a:t>
            </a:r>
          </a:p>
          <a:p>
            <a:r>
              <a:rPr lang="de-DE" sz="2000" dirty="0" smtClean="0"/>
              <a:t>RHIC: </a:t>
            </a:r>
            <a:r>
              <a:rPr lang="de-DE" sz="2000" dirty="0" smtClean="0">
                <a:solidFill>
                  <a:srgbClr val="FF0000"/>
                </a:solidFill>
              </a:rPr>
              <a:t>PHENIX</a:t>
            </a:r>
          </a:p>
          <a:p>
            <a:r>
              <a:rPr lang="de-DE" sz="2000" dirty="0" smtClean="0"/>
              <a:t>LHC: </a:t>
            </a:r>
            <a:r>
              <a:rPr lang="de-DE" sz="2000" dirty="0" smtClean="0">
                <a:solidFill>
                  <a:srgbClr val="FF0000"/>
                </a:solidFill>
              </a:rPr>
              <a:t>ALICE</a:t>
            </a:r>
            <a:r>
              <a:rPr lang="de-DE" sz="2000" dirty="0" smtClean="0"/>
              <a:t>/ATLAS/CMS</a:t>
            </a:r>
          </a:p>
          <a:p>
            <a:endParaRPr lang="de-DE" sz="2000" u="sng" dirty="0" smtClean="0"/>
          </a:p>
          <a:p>
            <a:pPr indent="0">
              <a:buNone/>
            </a:pPr>
            <a:endParaRPr lang="de-DE" sz="2000" u="sng" dirty="0"/>
          </a:p>
          <a:p>
            <a:pPr indent="0">
              <a:buNone/>
            </a:pPr>
            <a:r>
              <a:rPr lang="de-DE" sz="2400" u="sng" dirty="0" smtClean="0"/>
              <a:t>Dark Matter:</a:t>
            </a:r>
          </a:p>
          <a:p>
            <a:r>
              <a:rPr lang="de-DE" sz="2000" dirty="0" smtClean="0"/>
              <a:t>Planck</a:t>
            </a:r>
          </a:p>
          <a:p>
            <a:r>
              <a:rPr lang="de-DE" sz="2000" dirty="0" smtClean="0">
                <a:solidFill>
                  <a:srgbClr val="FF0000"/>
                </a:solidFill>
              </a:rPr>
              <a:t>XENON100/1T</a:t>
            </a:r>
          </a:p>
          <a:p>
            <a:r>
              <a:rPr lang="de-DE" sz="2000" dirty="0" err="1" smtClean="0">
                <a:solidFill>
                  <a:srgbClr val="FF0000"/>
                </a:solidFill>
              </a:rPr>
              <a:t>IceCube</a:t>
            </a:r>
            <a:endParaRPr lang="de-DE" sz="2000" dirty="0" smtClean="0">
              <a:solidFill>
                <a:srgbClr val="FF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F125ED0-82DD-48FE-A21C-FFB00F529ABC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Collaborations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de-DE" sz="2400" u="sng" dirty="0" smtClean="0"/>
              <a:t>(N)NLO, </a:t>
            </a:r>
            <a:r>
              <a:rPr lang="de-DE" sz="2400" u="sng" dirty="0" err="1" smtClean="0"/>
              <a:t>diffraction</a:t>
            </a:r>
            <a:r>
              <a:rPr lang="de-DE" sz="2400" u="sng" dirty="0" smtClean="0"/>
              <a:t>, </a:t>
            </a:r>
            <a:r>
              <a:rPr lang="de-DE" sz="2400" u="sng" dirty="0" err="1" smtClean="0"/>
              <a:t>nuclear</a:t>
            </a:r>
            <a:r>
              <a:rPr lang="de-DE" sz="2400" u="sng" dirty="0" smtClean="0"/>
              <a:t> PDFs:</a:t>
            </a:r>
          </a:p>
          <a:p>
            <a:r>
              <a:rPr lang="de-DE" dirty="0"/>
              <a:t>Prof. </a:t>
            </a:r>
            <a:r>
              <a:rPr lang="de-DE" dirty="0" err="1"/>
              <a:t>em</a:t>
            </a:r>
            <a:r>
              <a:rPr lang="de-DE" dirty="0"/>
              <a:t>. Dr. Gustav Kramer (</a:t>
            </a:r>
            <a:r>
              <a:rPr lang="de-DE" dirty="0" smtClean="0"/>
              <a:t>Univ. </a:t>
            </a:r>
            <a:r>
              <a:rPr lang="de-DE" dirty="0"/>
              <a:t>Hamburg)</a:t>
            </a:r>
          </a:p>
          <a:p>
            <a:r>
              <a:rPr lang="de-DE" dirty="0" smtClean="0"/>
              <a:t>Dr</a:t>
            </a:r>
            <a:r>
              <a:rPr lang="de-DE" dirty="0"/>
              <a:t>. Vadim </a:t>
            </a:r>
            <a:r>
              <a:rPr lang="de-DE" dirty="0" err="1"/>
              <a:t>Guzey</a:t>
            </a:r>
            <a:r>
              <a:rPr lang="de-DE" dirty="0"/>
              <a:t> (Petersburg </a:t>
            </a:r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Institute)</a:t>
            </a:r>
          </a:p>
          <a:p>
            <a:pPr indent="0">
              <a:buNone/>
            </a:pPr>
            <a:endParaRPr lang="de-DE" sz="1000" dirty="0" smtClean="0"/>
          </a:p>
          <a:p>
            <a:pPr indent="0">
              <a:buNone/>
            </a:pPr>
            <a:r>
              <a:rPr lang="de-DE" sz="2400" u="sng" dirty="0" smtClean="0"/>
              <a:t>NLO+N(N)LL:</a:t>
            </a:r>
          </a:p>
          <a:p>
            <a:r>
              <a:rPr lang="de-DE" dirty="0" err="1" smtClean="0"/>
              <a:t>Pr</a:t>
            </a:r>
            <a:r>
              <a:rPr lang="de-DE" dirty="0" smtClean="0"/>
              <a:t>. Benjamin </a:t>
            </a:r>
            <a:r>
              <a:rPr lang="de-DE" dirty="0" err="1" smtClean="0"/>
              <a:t>Fuks</a:t>
            </a:r>
            <a:r>
              <a:rPr lang="de-DE" dirty="0" smtClean="0"/>
              <a:t> (Univ. Paris 6)</a:t>
            </a:r>
          </a:p>
          <a:p>
            <a:pPr indent="0">
              <a:buNone/>
            </a:pPr>
            <a:endParaRPr lang="de-DE" sz="1000" dirty="0" smtClean="0"/>
          </a:p>
          <a:p>
            <a:pPr indent="0">
              <a:buNone/>
            </a:pPr>
            <a:r>
              <a:rPr lang="de-DE" sz="2400" u="sng" dirty="0"/>
              <a:t>NLO+PS:</a:t>
            </a:r>
          </a:p>
          <a:p>
            <a:r>
              <a:rPr lang="de-DE" dirty="0">
                <a:solidFill>
                  <a:srgbClr val="FF0000"/>
                </a:solidFill>
              </a:rPr>
              <a:t>Dr. Tomas </a:t>
            </a:r>
            <a:r>
              <a:rPr lang="de-DE" dirty="0" err="1">
                <a:solidFill>
                  <a:srgbClr val="FF0000"/>
                </a:solidFill>
              </a:rPr>
              <a:t>Jezo</a:t>
            </a:r>
            <a:r>
              <a:rPr lang="de-DE" dirty="0">
                <a:solidFill>
                  <a:srgbClr val="FF0000"/>
                </a:solidFill>
              </a:rPr>
              <a:t> (Univ. Milano </a:t>
            </a:r>
            <a:r>
              <a:rPr lang="de-DE" dirty="0" err="1">
                <a:solidFill>
                  <a:srgbClr val="FF0000"/>
                </a:solidFill>
              </a:rPr>
              <a:t>Bicocca</a:t>
            </a:r>
            <a:r>
              <a:rPr lang="de-DE" dirty="0">
                <a:solidFill>
                  <a:srgbClr val="FF0000"/>
                </a:solidFill>
              </a:rPr>
              <a:t>)</a:t>
            </a:r>
          </a:p>
          <a:p>
            <a:pPr indent="0">
              <a:buNone/>
            </a:pPr>
            <a:endParaRPr lang="de-DE" sz="1000" dirty="0"/>
          </a:p>
          <a:p>
            <a:pPr indent="0">
              <a:buNone/>
            </a:pPr>
            <a:r>
              <a:rPr lang="de-DE" sz="2400" u="sng" dirty="0" smtClean="0"/>
              <a:t>DM@NLO: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Dr. Benjamin Herrmann (Univ. </a:t>
            </a:r>
            <a:r>
              <a:rPr lang="de-DE" dirty="0" err="1" smtClean="0">
                <a:solidFill>
                  <a:srgbClr val="FF0000"/>
                </a:solidFill>
              </a:rPr>
              <a:t>Savoie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Mont</a:t>
            </a:r>
            <a:r>
              <a:rPr lang="de-DE" dirty="0" smtClean="0">
                <a:solidFill>
                  <a:srgbClr val="FF0000"/>
                </a:solidFill>
              </a:rPr>
              <a:t> Blanc)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16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Determination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>
                <a:latin typeface="Symbol" charset="2"/>
                <a:cs typeface="Symbol" charset="2"/>
              </a:rPr>
              <a:t>a</a:t>
            </a:r>
            <a:r>
              <a:rPr lang="de-DE" baseline="-25000" dirty="0" err="1" smtClean="0"/>
              <a:t>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jets</a:t>
            </a:r>
            <a:r>
              <a:rPr lang="de-DE" dirty="0" smtClean="0"/>
              <a:t> in DIS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photoproduction</a:t>
            </a:r>
            <a:endParaRPr lang="de-DE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326" r="-2326"/>
          <a:stretch>
            <a:fillRect/>
          </a:stretch>
        </p:blipFill>
        <p:spPr/>
      </p:pic>
      <p:pic>
        <p:nvPicPr>
          <p:cNvPr id="11" name="Inhaltsplatzhalter 10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59" t="101" r="259" b="-101673"/>
          <a:stretch/>
        </p:blipFill>
        <p:spPr/>
      </p:pic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5C0FFDA-806E-4B79-BE8B-8F2EFF5C1F9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976" y="4005064"/>
            <a:ext cx="3816424" cy="1656184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5148064" y="3356992"/>
            <a:ext cx="302433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93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</a:t>
            </a:r>
            <a:r>
              <a:rPr lang="de-DE" dirty="0" smtClean="0"/>
              <a:t>hermal </a:t>
            </a:r>
            <a:r>
              <a:rPr lang="de-DE" dirty="0" err="1" smtClean="0"/>
              <a:t>photon</a:t>
            </a:r>
            <a:r>
              <a:rPr lang="de-DE" dirty="0" smtClean="0"/>
              <a:t> </a:t>
            </a:r>
            <a:r>
              <a:rPr lang="de-DE" dirty="0" err="1" smtClean="0"/>
              <a:t>interpretation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ALICE </a:t>
            </a:r>
            <a:r>
              <a:rPr lang="de-DE" dirty="0" err="1" smtClean="0"/>
              <a:t>low-p</a:t>
            </a:r>
            <a:r>
              <a:rPr lang="de-DE" baseline="-25000" dirty="0" err="1" smtClean="0"/>
              <a:t>T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-1334" b="-1240"/>
          <a:stretch/>
        </p:blipFill>
        <p:spPr/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11" r="-8011"/>
          <a:stretch>
            <a:fillRect/>
          </a:stretch>
        </p:blipFill>
        <p:spPr>
          <a:xfrm>
            <a:off x="4273550" y="1931988"/>
            <a:ext cx="3922713" cy="3225204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14B2C-B8CA-479C-A2ED-0A7E8BADA52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01208"/>
            <a:ext cx="3296072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5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NLO+NLL </a:t>
            </a:r>
            <a:r>
              <a:rPr lang="de-DE" dirty="0" err="1" smtClean="0"/>
              <a:t>mass</a:t>
            </a:r>
            <a:r>
              <a:rPr lang="de-DE" dirty="0" smtClean="0"/>
              <a:t> </a:t>
            </a:r>
            <a:r>
              <a:rPr lang="de-DE" dirty="0" err="1" smtClean="0"/>
              <a:t>limits</a:t>
            </a:r>
            <a:r>
              <a:rPr lang="de-DE" dirty="0" smtClean="0"/>
              <a:t> on W´ </a:t>
            </a:r>
            <a:r>
              <a:rPr lang="de-DE" dirty="0" err="1" smtClean="0"/>
              <a:t>and</a:t>
            </a:r>
            <a:r>
              <a:rPr lang="de-DE" dirty="0" smtClean="0"/>
              <a:t> Z´ </a:t>
            </a:r>
            <a:r>
              <a:rPr lang="de-DE" dirty="0" err="1" smtClean="0"/>
              <a:t>bosons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340" r="356"/>
          <a:stretch/>
        </p:blipFill>
        <p:spPr/>
      </p:pic>
      <p:pic>
        <p:nvPicPr>
          <p:cNvPr id="8" name="Inhaltsplatzhalt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-259" t="-4221" r="259" b="-163696"/>
          <a:stretch/>
        </p:blipFill>
        <p:spPr/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C914B2C-B8CA-479C-A2ED-0A7E8BADA52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293096"/>
            <a:ext cx="3961036" cy="11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6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AG Klasen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FB7A66-1FA4-49E4-B2B1-01D4CF689E1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857250"/>
            <a:ext cx="7996238" cy="1001713"/>
          </a:xfrm>
        </p:spPr>
        <p:txBody>
          <a:bodyPr/>
          <a:lstStyle/>
          <a:p>
            <a:r>
              <a:rPr lang="de-DE" dirty="0" err="1" smtClean="0"/>
              <a:t>Resummino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wu">
  <a:themeElements>
    <a:clrScheme name="Leere Präsentation 1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Leere Präsentation">
      <a:majorFont>
        <a:latin typeface="MetaNormal-Roman"/>
        <a:ea typeface="ＭＳ Ｐゴシック"/>
        <a:cs typeface=""/>
      </a:majorFont>
      <a:minorFont>
        <a:latin typeface="MetaNormal-Roman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  <a:cs typeface="Arial" pitchFamily="34" charset="0"/>
          </a:defRPr>
        </a:defPPr>
      </a:lstStyle>
    </a:lnDef>
  </a:objectDefaults>
  <a:extraClrSchemeLst>
    <a:extraClrScheme>
      <a:clrScheme name="Leere Präsentation 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wwu.potx</Template>
  <TotalTime>0</TotalTime>
  <Words>264</Words>
  <Application>Microsoft Macintosh PowerPoint</Application>
  <PresentationFormat>Bildschirmpräsentation (4:3)</PresentationFormat>
  <Paragraphs>82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wwu</vt:lpstr>
      <vt:lpstr>Theory and phenomenology of particle physics  AG Klasen  </vt:lpstr>
      <vt:lpstr>Group members</vt:lpstr>
      <vt:lpstr>Former group members</vt:lpstr>
      <vt:lpstr>Research interests</vt:lpstr>
      <vt:lpstr>Collaborations</vt:lpstr>
      <vt:lpstr>Determination of as from jets in DIS and photoproduction</vt:lpstr>
      <vt:lpstr>Thermal photon interpretation of ALICE low-pT data?</vt:lpstr>
      <vt:lpstr>NLO+NLL mass limits on W´ and Z´ bosons </vt:lpstr>
      <vt:lpstr>Resummino</vt:lpstr>
      <vt:lpstr>Trilepton („golden“) SUSY searches with ATLAS/CMS</vt:lpstr>
    </vt:vector>
  </TitlesOfParts>
  <Company>Name Ihrer Firma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Ihr Benutzername</dc:creator>
  <cp:lastModifiedBy>Michael Klasen</cp:lastModifiedBy>
  <cp:revision>107</cp:revision>
  <dcterms:created xsi:type="dcterms:W3CDTF">2007-12-19T08:04:45Z</dcterms:created>
  <dcterms:modified xsi:type="dcterms:W3CDTF">2015-11-25T10:50:12Z</dcterms:modified>
</cp:coreProperties>
</file>