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46"/>
  </p:notesMasterIdLst>
  <p:sldIdLst>
    <p:sldId id="256" r:id="rId2"/>
    <p:sldId id="275" r:id="rId3"/>
    <p:sldId id="276" r:id="rId4"/>
    <p:sldId id="278" r:id="rId5"/>
    <p:sldId id="285" r:id="rId6"/>
    <p:sldId id="286" r:id="rId7"/>
    <p:sldId id="279" r:id="rId8"/>
    <p:sldId id="287" r:id="rId9"/>
    <p:sldId id="257" r:id="rId10"/>
    <p:sldId id="263" r:id="rId11"/>
    <p:sldId id="258" r:id="rId12"/>
    <p:sldId id="281" r:id="rId13"/>
    <p:sldId id="259" r:id="rId14"/>
    <p:sldId id="264" r:id="rId15"/>
    <p:sldId id="299" r:id="rId16"/>
    <p:sldId id="265" r:id="rId17"/>
    <p:sldId id="297" r:id="rId18"/>
    <p:sldId id="298" r:id="rId19"/>
    <p:sldId id="260" r:id="rId20"/>
    <p:sldId id="266" r:id="rId21"/>
    <p:sldId id="300" r:id="rId22"/>
    <p:sldId id="293" r:id="rId23"/>
    <p:sldId id="294" r:id="rId24"/>
    <p:sldId id="295" r:id="rId25"/>
    <p:sldId id="296" r:id="rId26"/>
    <p:sldId id="261" r:id="rId27"/>
    <p:sldId id="283" r:id="rId28"/>
    <p:sldId id="284" r:id="rId29"/>
    <p:sldId id="262" r:id="rId30"/>
    <p:sldId id="277" r:id="rId31"/>
    <p:sldId id="282" r:id="rId32"/>
    <p:sldId id="280" r:id="rId33"/>
    <p:sldId id="267" r:id="rId34"/>
    <p:sldId id="268" r:id="rId35"/>
    <p:sldId id="269" r:id="rId36"/>
    <p:sldId id="270" r:id="rId37"/>
    <p:sldId id="271" r:id="rId38"/>
    <p:sldId id="272" r:id="rId39"/>
    <p:sldId id="273" r:id="rId40"/>
    <p:sldId id="288" r:id="rId41"/>
    <p:sldId id="289" r:id="rId42"/>
    <p:sldId id="290" r:id="rId43"/>
    <p:sldId id="291" r:id="rId44"/>
    <p:sldId id="292" r:id="rId45"/>
  </p:sldIdLst>
  <p:sldSz cx="9144000" cy="6858000" type="screen4x3"/>
  <p:notesSz cx="6858000" cy="9144000"/>
  <p:embeddedFontLst>
    <p:embeddedFont>
      <p:font typeface="MetaNormal-Roman" panose="020B0502030000020004" pitchFamily="34" charset="0"/>
      <p:regular r:id="rId47"/>
    </p:embeddedFont>
    <p:embeddedFont>
      <p:font typeface="ＭＳ Ｐゴシック" panose="020B0600070205080204" pitchFamily="34" charset="-128"/>
      <p:regular r:id="rId48"/>
    </p:embeddedFont>
  </p:embeddedFontLst>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80702"/>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5" autoAdjust="0"/>
    <p:restoredTop sz="94670" autoAdjust="0"/>
  </p:normalViewPr>
  <p:slideViewPr>
    <p:cSldViewPr>
      <p:cViewPr varScale="1">
        <p:scale>
          <a:sx n="127" d="100"/>
          <a:sy n="127" d="100"/>
        </p:scale>
        <p:origin x="5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A1F6323-99E4-4B99-93A5-C6D59C8E6E86}" type="slidenum">
              <a:rPr lang="de-DE" altLang="de-DE"/>
              <a:pPr>
                <a:defRPr/>
              </a:pPr>
              <a:t>‹Nr.›</a:t>
            </a:fld>
            <a:endParaRPr lang="de-DE" altLang="de-DE"/>
          </a:p>
        </p:txBody>
      </p:sp>
    </p:spTree>
    <p:extLst>
      <p:ext uri="{BB962C8B-B14F-4D97-AF65-F5344CB8AC3E}">
        <p14:creationId xmlns:p14="http://schemas.microsoft.com/office/powerpoint/2010/main" val="781154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30822F-F97E-4EB9-9BAF-27EEBEC98BD0}" type="slidenum">
              <a:rPr lang="de-DE" altLang="de-DE" sz="1200" smtClean="0"/>
              <a:pPr/>
              <a:t>1</a:t>
            </a:fld>
            <a:endParaRPr lang="de-DE" altLang="de-DE" sz="120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130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P_Hintergrund_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5364163" y="5805488"/>
            <a:ext cx="28971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defRPr/>
            </a:pPr>
            <a:r>
              <a:rPr lang="de-DE" altLang="de-DE" sz="1500" smtClean="0">
                <a:solidFill>
                  <a:srgbClr val="0099CC"/>
                </a:solidFill>
                <a:latin typeface="MetaNormal-Roman" pitchFamily="34" charset="0"/>
                <a:cs typeface="Arial" charset="0"/>
              </a:rPr>
              <a:t>Hier Logo oder Name (Schriftart Meta, Schriftgröße 15Pkt) bündig mit dem Claim positionieren</a:t>
            </a:r>
          </a:p>
        </p:txBody>
      </p:sp>
      <p:sp>
        <p:nvSpPr>
          <p:cNvPr id="6" name="Text Box 7"/>
          <p:cNvSpPr txBox="1">
            <a:spLocks noChangeArrowheads="1"/>
          </p:cNvSpPr>
          <p:nvPr/>
        </p:nvSpPr>
        <p:spPr bwMode="auto">
          <a:xfrm>
            <a:off x="2335213" y="6303963"/>
            <a:ext cx="3892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defRPr/>
            </a:pPr>
            <a:r>
              <a:rPr lang="de-DE" altLang="de-DE" sz="1200" smtClean="0">
                <a:solidFill>
                  <a:schemeClr val="bg2"/>
                </a:solidFill>
                <a:latin typeface="MetaNormal-Roman" pitchFamily="34" charset="0"/>
                <a:cs typeface="Arial" charset="0"/>
              </a:rPr>
              <a:t>Bernhard Chlebowski</a:t>
            </a:r>
          </a:p>
        </p:txBody>
      </p:sp>
      <p:graphicFrame>
        <p:nvGraphicFramePr>
          <p:cNvPr id="7" name="Object 10"/>
          <p:cNvGraphicFramePr>
            <a:graphicFrameLocks noChangeAspect="1"/>
          </p:cNvGraphicFramePr>
          <p:nvPr userDrawn="1"/>
        </p:nvGraphicFramePr>
        <p:xfrm>
          <a:off x="4859338" y="5805488"/>
          <a:ext cx="3378200" cy="809625"/>
        </p:xfrm>
        <a:graphic>
          <a:graphicData uri="http://schemas.openxmlformats.org/presentationml/2006/ole">
            <mc:AlternateContent xmlns:mc="http://schemas.openxmlformats.org/markup-compatibility/2006">
              <mc:Choice xmlns:v="urn:schemas-microsoft-com:vml" Requires="v">
                <p:oleObj spid="_x0000_s63491" name="PHOTO-PAINT" r:id="rId4" imgW="4241270" imgH="1015873" progId="CorelPhotoPaint.Image.12">
                  <p:embed/>
                </p:oleObj>
              </mc:Choice>
              <mc:Fallback>
                <p:oleObj name="PHOTO-PAINT" r:id="rId4" imgW="4241270" imgH="1015873" progId="CorelPhotoPaint.Imag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805488"/>
                        <a:ext cx="33782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3"/>
          <p:cNvSpPr>
            <a:spLocks noGrp="1" noChangeArrowheads="1"/>
          </p:cNvSpPr>
          <p:nvPr>
            <p:ph type="subTitle" idx="1"/>
          </p:nvPr>
        </p:nvSpPr>
        <p:spPr>
          <a:xfrm>
            <a:off x="244475" y="2244725"/>
            <a:ext cx="7881938" cy="503238"/>
          </a:xfrm>
        </p:spPr>
        <p:txBody>
          <a:bodyPr/>
          <a:lstStyle>
            <a:lvl1pPr marL="0" indent="182563">
              <a:defRPr sz="2000"/>
            </a:lvl1pPr>
          </a:lstStyle>
          <a:p>
            <a:r>
              <a:rPr lang="de-DE"/>
              <a:t>Formatvorlage des Untertitelmasters durch Klicken bearbeiten</a:t>
            </a:r>
          </a:p>
        </p:txBody>
      </p:sp>
      <p:sp>
        <p:nvSpPr>
          <p:cNvPr id="5124" name="Rectangle 4"/>
          <p:cNvSpPr>
            <a:spLocks noGrp="1" noChangeArrowheads="1"/>
          </p:cNvSpPr>
          <p:nvPr>
            <p:ph type="ctrTitle"/>
          </p:nvPr>
        </p:nvSpPr>
        <p:spPr>
          <a:xfrm>
            <a:off x="244475" y="1668463"/>
            <a:ext cx="7881938" cy="576262"/>
          </a:xfrm>
        </p:spPr>
        <p:txBody>
          <a:bodyPr/>
          <a:lstStyle>
            <a:lvl1pPr>
              <a:defRPr sz="3000"/>
            </a:lvl1pPr>
          </a:lstStyle>
          <a:p>
            <a:r>
              <a:rPr lang="de-DE"/>
              <a:t>Titelmasterformat durch Klicken bearbeiten</a:t>
            </a:r>
          </a:p>
        </p:txBody>
      </p:sp>
    </p:spTree>
    <p:extLst>
      <p:ext uri="{BB962C8B-B14F-4D97-AF65-F5344CB8AC3E}">
        <p14:creationId xmlns:p14="http://schemas.microsoft.com/office/powerpoint/2010/main" val="208524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492E0807-0FEA-4495-91EF-72515C9B9B81}"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6"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12735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02363" y="1358900"/>
            <a:ext cx="1998662" cy="43561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04788" y="1358900"/>
            <a:ext cx="5845175" cy="43561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ACC33A33-05FD-4FEE-BCA2-1908602B6E5B}"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6"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101394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204788" y="1358900"/>
            <a:ext cx="7996237" cy="43561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5"/>
          <p:cNvSpPr>
            <a:spLocks noGrp="1" noChangeArrowheads="1"/>
          </p:cNvSpPr>
          <p:nvPr>
            <p:ph type="sldNum" sz="quarter" idx="10"/>
          </p:nvPr>
        </p:nvSpPr>
        <p:spPr>
          <a:ln/>
        </p:spPr>
        <p:txBody>
          <a:bodyPr/>
          <a:lstStyle>
            <a:lvl1pPr>
              <a:defRPr/>
            </a:lvl1pPr>
          </a:lstStyle>
          <a:p>
            <a:pPr>
              <a:defRPr/>
            </a:pPr>
            <a:fld id="{6C92606A-11E4-4353-B10F-23F0F595ECA1}" type="slidenum">
              <a:rPr lang="de-DE" altLang="de-DE"/>
              <a:pPr>
                <a:defRPr/>
              </a:pPr>
              <a:t>‹Nr.›</a:t>
            </a:fld>
            <a:endParaRPr lang="de-DE" altLang="de-DE"/>
          </a:p>
        </p:txBody>
      </p:sp>
      <p:sp>
        <p:nvSpPr>
          <p:cNvPr id="4"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5"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49168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42D2E723-2ACC-4027-9F2D-C67A8DAD548E}"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6"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7438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sldNum" sz="quarter" idx="10"/>
          </p:nvPr>
        </p:nvSpPr>
        <p:spPr>
          <a:ln/>
        </p:spPr>
        <p:txBody>
          <a:bodyPr/>
          <a:lstStyle>
            <a:lvl1pPr>
              <a:defRPr/>
            </a:lvl1pPr>
          </a:lstStyle>
          <a:p>
            <a:pPr>
              <a:defRPr/>
            </a:pPr>
            <a:fld id="{1A768ADB-4E78-4A68-B203-8A0782DBCA51}"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6"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56608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04788" y="1931988"/>
            <a:ext cx="3921125" cy="378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278313" y="1931988"/>
            <a:ext cx="3922712" cy="378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sldNum" sz="quarter" idx="10"/>
          </p:nvPr>
        </p:nvSpPr>
        <p:spPr>
          <a:ln/>
        </p:spPr>
        <p:txBody>
          <a:bodyPr/>
          <a:lstStyle>
            <a:lvl1pPr>
              <a:defRPr/>
            </a:lvl1pPr>
          </a:lstStyle>
          <a:p>
            <a:pPr>
              <a:defRPr/>
            </a:pPr>
            <a:fld id="{2070117E-CD34-4FFA-B8A3-F287A3CC06F0}"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7"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75771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sldNum" sz="quarter" idx="10"/>
          </p:nvPr>
        </p:nvSpPr>
        <p:spPr>
          <a:ln/>
        </p:spPr>
        <p:txBody>
          <a:bodyPr/>
          <a:lstStyle>
            <a:lvl1pPr>
              <a:defRPr/>
            </a:lvl1pPr>
          </a:lstStyle>
          <a:p>
            <a:pPr>
              <a:defRPr/>
            </a:pPr>
            <a:fld id="{478E557E-A12D-4A40-B2BC-EB9D6F535AE0}" type="slidenum">
              <a:rPr lang="de-DE" altLang="de-DE"/>
              <a:pPr>
                <a:defRPr/>
              </a:pPr>
              <a:t>‹Nr.›</a:t>
            </a:fld>
            <a:endParaRPr lang="de-DE" altLang="de-DE"/>
          </a:p>
        </p:txBody>
      </p:sp>
      <p:sp>
        <p:nvSpPr>
          <p:cNvPr id="8"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9"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86683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sldNum" sz="quarter" idx="10"/>
          </p:nvPr>
        </p:nvSpPr>
        <p:spPr>
          <a:ln/>
        </p:spPr>
        <p:txBody>
          <a:bodyPr/>
          <a:lstStyle>
            <a:lvl1pPr>
              <a:defRPr/>
            </a:lvl1pPr>
          </a:lstStyle>
          <a:p>
            <a:pPr>
              <a:defRPr/>
            </a:pPr>
            <a:fld id="{9DF6D731-E01B-46D9-AFB7-1F3AA226A4C1}" type="slidenum">
              <a:rPr lang="de-DE" altLang="de-DE"/>
              <a:pPr>
                <a:defRPr/>
              </a:pPr>
              <a:t>‹Nr.›</a:t>
            </a:fld>
            <a:endParaRPr lang="de-DE" altLang="de-DE"/>
          </a:p>
        </p:txBody>
      </p:sp>
      <p:sp>
        <p:nvSpPr>
          <p:cNvPr id="4"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5"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8503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D42F071-07CF-4297-BC8E-9F9B929BBD4A}" type="slidenum">
              <a:rPr lang="de-DE" altLang="de-DE"/>
              <a:pPr>
                <a:defRPr/>
              </a:pPr>
              <a:t>‹Nr.›</a:t>
            </a:fld>
            <a:endParaRPr lang="de-DE" altLang="de-DE"/>
          </a:p>
        </p:txBody>
      </p:sp>
      <p:sp>
        <p:nvSpPr>
          <p:cNvPr id="3"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4"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23305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sldNum" sz="quarter" idx="10"/>
          </p:nvPr>
        </p:nvSpPr>
        <p:spPr>
          <a:ln/>
        </p:spPr>
        <p:txBody>
          <a:bodyPr/>
          <a:lstStyle>
            <a:lvl1pPr>
              <a:defRPr/>
            </a:lvl1pPr>
          </a:lstStyle>
          <a:p>
            <a:pPr>
              <a:defRPr/>
            </a:pPr>
            <a:fld id="{EF0068BE-2A84-4EF2-8B07-216A862DFBE9}"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7"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51460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sldNum" sz="quarter" idx="10"/>
          </p:nvPr>
        </p:nvSpPr>
        <p:spPr>
          <a:ln/>
        </p:spPr>
        <p:txBody>
          <a:bodyPr/>
          <a:lstStyle>
            <a:lvl1pPr>
              <a:defRPr/>
            </a:lvl1pPr>
          </a:lstStyle>
          <a:p>
            <a:pPr>
              <a:defRPr/>
            </a:pPr>
            <a:fld id="{776F1F26-5963-4B68-B2C7-9F4BEA0D5D59}"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a:t>Sicherheit in chemischen Labors</a:t>
            </a:r>
          </a:p>
        </p:txBody>
      </p:sp>
      <p:sp>
        <p:nvSpPr>
          <p:cNvPr id="7" name="Rectangle 7"/>
          <p:cNvSpPr>
            <a:spLocks noGrp="1" noChangeArrowheads="1"/>
          </p:cNvSpPr>
          <p:nvPr>
            <p:ph type="dt" sz="half"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010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_Hintergrund_01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04788" y="1358900"/>
            <a:ext cx="79962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&gt; Überschrift</a:t>
            </a:r>
          </a:p>
        </p:txBody>
      </p:sp>
      <p:sp>
        <p:nvSpPr>
          <p:cNvPr id="1028" name="Rectangle 4"/>
          <p:cNvSpPr>
            <a:spLocks noGrp="1" noChangeArrowheads="1"/>
          </p:cNvSpPr>
          <p:nvPr>
            <p:ph type="body" idx="1"/>
          </p:nvPr>
        </p:nvSpPr>
        <p:spPr bwMode="auto">
          <a:xfrm>
            <a:off x="204788" y="1931988"/>
            <a:ext cx="7996237"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 Erste Ebene</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101" name="Rectangle 5"/>
          <p:cNvSpPr>
            <a:spLocks noGrp="1" noChangeArrowheads="1"/>
          </p:cNvSpPr>
          <p:nvPr>
            <p:ph type="sldNum" sz="quarter" idx="4"/>
          </p:nvPr>
        </p:nvSpPr>
        <p:spPr bwMode="auto">
          <a:xfrm>
            <a:off x="8377238" y="611188"/>
            <a:ext cx="601662" cy="37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solidFill>
                  <a:srgbClr val="000000"/>
                </a:solidFill>
                <a:latin typeface="MetaNormal-Roman" panose="020B0502030000020004" pitchFamily="34" charset="0"/>
                <a:cs typeface="Arial" panose="020B0604020202020204" pitchFamily="34" charset="0"/>
              </a:defRPr>
            </a:lvl1pPr>
          </a:lstStyle>
          <a:p>
            <a:pPr>
              <a:defRPr/>
            </a:pPr>
            <a:fld id="{A9C779B7-AD00-44AD-B080-0FF508327B1F}" type="slidenum">
              <a:rPr lang="de-DE" altLang="de-DE"/>
              <a:pPr>
                <a:defRPr/>
              </a:pPr>
              <a:t>‹Nr.›</a:t>
            </a:fld>
            <a:endParaRPr lang="de-DE" altLang="de-DE"/>
          </a:p>
        </p:txBody>
      </p:sp>
      <p:sp>
        <p:nvSpPr>
          <p:cNvPr id="4102" name="Rectangle 6"/>
          <p:cNvSpPr>
            <a:spLocks noGrp="1" noChangeArrowheads="1"/>
          </p:cNvSpPr>
          <p:nvPr>
            <p:ph type="ftr" sz="quarter" idx="3"/>
          </p:nvPr>
        </p:nvSpPr>
        <p:spPr bwMode="auto">
          <a:xfrm>
            <a:off x="4094163" y="654050"/>
            <a:ext cx="4124325" cy="315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smtClean="0">
                <a:solidFill>
                  <a:srgbClr val="000000"/>
                </a:solidFill>
                <a:latin typeface="+mn-lt"/>
                <a:cs typeface="Arial" charset="0"/>
              </a:defRPr>
            </a:lvl1pPr>
          </a:lstStyle>
          <a:p>
            <a:pPr>
              <a:defRPr/>
            </a:pPr>
            <a:r>
              <a:rPr lang="de-DE"/>
              <a:t>Sicherheit in chemischen Labors</a:t>
            </a:r>
          </a:p>
        </p:txBody>
      </p:sp>
      <p:sp>
        <p:nvSpPr>
          <p:cNvPr id="4103" name="Rectangle 7"/>
          <p:cNvSpPr>
            <a:spLocks noGrp="1" noChangeArrowheads="1"/>
          </p:cNvSpPr>
          <p:nvPr>
            <p:ph type="dt" sz="half" idx="2"/>
          </p:nvPr>
        </p:nvSpPr>
        <p:spPr bwMode="auto">
          <a:xfrm>
            <a:off x="2911475" y="6538913"/>
            <a:ext cx="21336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00">
                <a:solidFill>
                  <a:schemeClr val="bg2"/>
                </a:solidFill>
                <a:latin typeface="+mn-lt"/>
                <a:cs typeface="Arial" charset="0"/>
              </a:defRPr>
            </a:lvl1pPr>
          </a:lstStyle>
          <a:p>
            <a:pPr>
              <a:defRPr/>
            </a:pPr>
            <a:endParaRPr lang="de-DE"/>
          </a:p>
        </p:txBody>
      </p:sp>
      <p:sp>
        <p:nvSpPr>
          <p:cNvPr id="1032" name="Text Box 8"/>
          <p:cNvSpPr txBox="1">
            <a:spLocks noChangeArrowheads="1"/>
          </p:cNvSpPr>
          <p:nvPr/>
        </p:nvSpPr>
        <p:spPr bwMode="auto">
          <a:xfrm>
            <a:off x="179388" y="6538913"/>
            <a:ext cx="43434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defRPr/>
            </a:pPr>
            <a:r>
              <a:rPr lang="de-DE" altLang="de-DE" sz="1100" smtClean="0">
                <a:solidFill>
                  <a:schemeClr val="bg2"/>
                </a:solidFill>
                <a:latin typeface="MetaNormal-Roman" pitchFamily="34" charset="0"/>
                <a:cs typeface="Arial" charset="0"/>
              </a:rPr>
              <a:t>Bernhard Chlebowski</a:t>
            </a:r>
          </a:p>
        </p:txBody>
      </p:sp>
    </p:spTree>
  </p:cSld>
  <p:clrMap bg1="dk2" tx1="lt1" bg2="dk1" tx2="lt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iming>
    <p:tnLst>
      <p:par>
        <p:cTn id="1" dur="indefinite" restart="never" nodeType="tmRoot"/>
      </p:par>
    </p:tnLst>
  </p:timing>
  <p:hf hdr="0" dt="0"/>
  <p:txStyles>
    <p:title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p:titleStyle>
    <p:bodyStyle>
      <a:lvl1pPr marL="182563" indent="-182563" algn="l" rtl="0" eaLnBrk="0" fontAlgn="base" hangingPunct="0">
        <a:spcBef>
          <a:spcPct val="0"/>
        </a:spcBef>
        <a:spcAft>
          <a:spcPct val="0"/>
        </a:spcAft>
        <a:buChar char="•"/>
        <a:defRPr sz="1700">
          <a:solidFill>
            <a:schemeClr val="bg2"/>
          </a:solidFill>
          <a:latin typeface="+mn-lt"/>
          <a:ea typeface="+mn-ea"/>
          <a:cs typeface="+mn-cs"/>
        </a:defRPr>
      </a:lvl1pPr>
      <a:lvl2pPr marL="538163" indent="-80963" algn="l" rtl="0" eaLnBrk="0" fontAlgn="base" hangingPunct="0">
        <a:spcBef>
          <a:spcPct val="20000"/>
        </a:spcBef>
        <a:spcAft>
          <a:spcPct val="0"/>
        </a:spcAft>
        <a:buChar char="•"/>
        <a:defRPr sz="1700">
          <a:solidFill>
            <a:schemeClr val="bg2"/>
          </a:solidFill>
          <a:latin typeface="+mn-lt"/>
          <a:ea typeface="+mn-ea"/>
        </a:defRPr>
      </a:lvl2pPr>
      <a:lvl3pPr marL="892175" indent="22225" algn="l" rtl="0" eaLnBrk="0" fontAlgn="base" hangingPunct="0">
        <a:spcBef>
          <a:spcPct val="20000"/>
        </a:spcBef>
        <a:spcAft>
          <a:spcPct val="0"/>
        </a:spcAft>
        <a:buChar char="•"/>
        <a:defRPr sz="1700">
          <a:solidFill>
            <a:schemeClr val="bg2"/>
          </a:solidFill>
          <a:latin typeface="+mn-lt"/>
          <a:ea typeface="+mn-ea"/>
        </a:defRPr>
      </a:lvl3pPr>
      <a:lvl4pPr marL="1258888" indent="112713" algn="l" rtl="0" eaLnBrk="0" fontAlgn="base" hangingPunct="0">
        <a:spcBef>
          <a:spcPct val="20000"/>
        </a:spcBef>
        <a:spcAft>
          <a:spcPct val="0"/>
        </a:spcAft>
        <a:buChar char="•"/>
        <a:defRPr sz="1700">
          <a:solidFill>
            <a:schemeClr val="bg2"/>
          </a:solidFill>
          <a:latin typeface="+mn-lt"/>
          <a:ea typeface="+mn-ea"/>
        </a:defRPr>
      </a:lvl4pPr>
      <a:lvl5pPr marL="1612900" indent="215900" algn="l" rtl="0" eaLnBrk="0" fontAlgn="base" hangingPunct="0">
        <a:spcBef>
          <a:spcPct val="20000"/>
        </a:spcBef>
        <a:spcAft>
          <a:spcPct val="0"/>
        </a:spcAft>
        <a:buChar char="•"/>
        <a:defRPr sz="1700">
          <a:solidFill>
            <a:schemeClr val="bg2"/>
          </a:solidFill>
          <a:latin typeface="+mn-lt"/>
          <a:ea typeface="+mn-ea"/>
        </a:defRPr>
      </a:lvl5pPr>
      <a:lvl6pPr marL="2070100" algn="l" rtl="0" fontAlgn="base">
        <a:spcBef>
          <a:spcPct val="20000"/>
        </a:spcBef>
        <a:spcAft>
          <a:spcPct val="0"/>
        </a:spcAft>
        <a:buChar char="•"/>
        <a:defRPr sz="1700">
          <a:solidFill>
            <a:schemeClr val="bg2"/>
          </a:solidFill>
          <a:latin typeface="+mn-lt"/>
          <a:ea typeface="+mn-ea"/>
        </a:defRPr>
      </a:lvl6pPr>
      <a:lvl7pPr marL="2527300" algn="l" rtl="0" fontAlgn="base">
        <a:spcBef>
          <a:spcPct val="20000"/>
        </a:spcBef>
        <a:spcAft>
          <a:spcPct val="0"/>
        </a:spcAft>
        <a:buChar char="•"/>
        <a:defRPr sz="1700">
          <a:solidFill>
            <a:schemeClr val="bg2"/>
          </a:solidFill>
          <a:latin typeface="+mn-lt"/>
          <a:ea typeface="+mn-ea"/>
        </a:defRPr>
      </a:lvl7pPr>
      <a:lvl8pPr marL="2984500" algn="l" rtl="0" fontAlgn="base">
        <a:spcBef>
          <a:spcPct val="20000"/>
        </a:spcBef>
        <a:spcAft>
          <a:spcPct val="0"/>
        </a:spcAft>
        <a:buChar char="•"/>
        <a:defRPr sz="1700">
          <a:solidFill>
            <a:schemeClr val="bg2"/>
          </a:solidFill>
          <a:latin typeface="+mn-lt"/>
          <a:ea typeface="+mn-ea"/>
        </a:defRPr>
      </a:lvl8pPr>
      <a:lvl9pPr marL="3441700" algn="l" rtl="0" fontAlgn="base">
        <a:spcBef>
          <a:spcPct val="20000"/>
        </a:spcBef>
        <a:spcAft>
          <a:spcPct val="0"/>
        </a:spcAft>
        <a:buChar char="•"/>
        <a:defRPr sz="1700">
          <a:solidFill>
            <a:schemeClr val="bg2"/>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zuvbestc2.uni-muenster.de/app/ssl"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www.cwa-web.d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44475" y="1668463"/>
            <a:ext cx="7880350" cy="576262"/>
          </a:xfrm>
          <a:noFill/>
        </p:spPr>
        <p:txBody>
          <a:bodyPr/>
          <a:lstStyle/>
          <a:p>
            <a:pPr eaLnBrk="1" hangingPunct="1"/>
            <a:r>
              <a:rPr lang="de-DE" altLang="de-DE" sz="1000" smtClean="0">
                <a:solidFill>
                  <a:srgbClr val="C80702"/>
                </a:solidFill>
              </a:rPr>
              <a:t>Sicheres</a:t>
            </a:r>
            <a:r>
              <a:rPr lang="de-DE" altLang="de-DE" smtClean="0"/>
              <a:t> Arbeiten in (chemischen) Labors</a:t>
            </a:r>
          </a:p>
        </p:txBody>
      </p:sp>
      <p:sp>
        <p:nvSpPr>
          <p:cNvPr id="4099" name="Rectangle 3"/>
          <p:cNvSpPr>
            <a:spLocks noGrp="1" noChangeArrowheads="1"/>
          </p:cNvSpPr>
          <p:nvPr>
            <p:ph type="subTitle" idx="1"/>
          </p:nvPr>
        </p:nvSpPr>
        <p:spPr>
          <a:xfrm>
            <a:off x="244475" y="2244725"/>
            <a:ext cx="7835900" cy="503238"/>
          </a:xfrm>
          <a:noFill/>
        </p:spPr>
        <p:txBody>
          <a:bodyPr/>
          <a:lstStyle/>
          <a:p>
            <a:r>
              <a:rPr lang="de-DE" altLang="de-DE" smtClean="0"/>
              <a:t>Was ist zu tun, was ist zu unterlassen</a:t>
            </a:r>
          </a:p>
        </p:txBody>
      </p:sp>
      <p:sp>
        <p:nvSpPr>
          <p:cNvPr id="4100" name="Text Box 7"/>
          <p:cNvSpPr txBox="1">
            <a:spLocks noChangeArrowheads="1"/>
          </p:cNvSpPr>
          <p:nvPr/>
        </p:nvSpPr>
        <p:spPr bwMode="auto">
          <a:xfrm>
            <a:off x="2339975" y="6237288"/>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de-DE" alt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EDE77A-1252-42D9-A2A0-F9B063F2869F}" type="slidenum">
              <a:rPr lang="de-DE" altLang="de-DE" sz="1600" smtClean="0">
                <a:solidFill>
                  <a:srgbClr val="000000"/>
                </a:solidFill>
                <a:latin typeface="MetaNormal-Roman" panose="020B0502030000020004" pitchFamily="34" charset="0"/>
              </a:rPr>
              <a:pPr/>
              <a:t>10</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14340" name="Rectangle 2"/>
          <p:cNvSpPr>
            <a:spLocks noGrp="1" noChangeArrowheads="1"/>
          </p:cNvSpPr>
          <p:nvPr>
            <p:ph type="title"/>
          </p:nvPr>
        </p:nvSpPr>
        <p:spPr/>
        <p:txBody>
          <a:bodyPr/>
          <a:lstStyle/>
          <a:p>
            <a:pPr eaLnBrk="1" hangingPunct="1"/>
            <a:r>
              <a:rPr lang="en-GB" altLang="de-DE" smtClean="0"/>
              <a:t>Selbstverständlichkeiten, Teil 2</a:t>
            </a:r>
            <a:endParaRPr lang="de-DE" altLang="de-DE" smtClean="0"/>
          </a:p>
        </p:txBody>
      </p:sp>
      <p:sp>
        <p:nvSpPr>
          <p:cNvPr id="14341" name="Rectangle 3"/>
          <p:cNvSpPr>
            <a:spLocks noGrp="1" noChangeArrowheads="1"/>
          </p:cNvSpPr>
          <p:nvPr>
            <p:ph type="body" idx="1"/>
          </p:nvPr>
        </p:nvSpPr>
        <p:spPr>
          <a:xfrm>
            <a:off x="204788" y="1931988"/>
            <a:ext cx="7996237" cy="4233862"/>
          </a:xfrm>
        </p:spPr>
        <p:txBody>
          <a:bodyPr/>
          <a:lstStyle/>
          <a:p>
            <a:pPr marL="447675" indent="-265113">
              <a:buFont typeface="Wingdings" panose="05000000000000000000" pitchFamily="2" charset="2"/>
              <a:buChar char="Ø"/>
            </a:pPr>
            <a:r>
              <a:rPr lang="en-GB" altLang="de-DE" smtClean="0"/>
              <a:t>Giftige Chemikalien sind unter Verschluss zu halten</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Freisetzung von giftigen Stoffen vermeiden, insbesondere Gase u. Aerosole</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Abzüge geschlossen halten, wenn nicht daran gearbeitet wird</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Lösungsmittelschränke geschlossen halten</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Während der Arbeitszeit nur geringe Mengen Chemikalien am Arbeitsplatz lagern</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Niemals Flaschen, Eimer, Dewargefäße … im Bewegungsbereich abstellen</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Labore, Apparate und Geräte sind nach der Benutzung in ordnungsgemäßem Zustand zu hinterlassen</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Es dürfen keine Sicherheitseinrichtungen überbrückt oder demontiert werden</a:t>
            </a:r>
            <a:endParaRPr lang="de-DE" altLang="de-DE" smtClean="0"/>
          </a:p>
        </p:txBody>
      </p:sp>
      <p:pic>
        <p:nvPicPr>
          <p:cNvPr id="14342" name="Picture 33" descr="barsch_lampe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1033463"/>
            <a:ext cx="19431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6CC6BC-1E97-42EB-874B-BDC4A4830AC4}" type="slidenum">
              <a:rPr lang="de-DE" altLang="de-DE" sz="1600" smtClean="0">
                <a:solidFill>
                  <a:srgbClr val="000000"/>
                </a:solidFill>
                <a:latin typeface="MetaNormal-Roman" panose="020B0502030000020004" pitchFamily="34" charset="0"/>
              </a:rPr>
              <a:pPr/>
              <a:t>11</a:t>
            </a:fld>
            <a:endParaRPr lang="de-DE" altLang="de-DE" sz="1600" smtClean="0">
              <a:solidFill>
                <a:srgbClr val="000000"/>
              </a:solidFill>
              <a:latin typeface="MetaNormal-Roman" panose="020B0502030000020004" pitchFamily="34" charset="0"/>
            </a:endParaRPr>
          </a:p>
        </p:txBody>
      </p:sp>
      <p:sp>
        <p:nvSpPr>
          <p:cNvPr id="12" name="Fußzeilenplatzhalter 4"/>
          <p:cNvSpPr>
            <a:spLocks noGrp="1"/>
          </p:cNvSpPr>
          <p:nvPr>
            <p:ph type="ftr" sz="quarter" idx="11"/>
          </p:nvPr>
        </p:nvSpPr>
        <p:spPr/>
        <p:txBody>
          <a:bodyPr/>
          <a:lstStyle/>
          <a:p>
            <a:pPr>
              <a:defRPr/>
            </a:pPr>
            <a:r>
              <a:rPr lang="de-DE"/>
              <a:t>Sicherheit in chemischen Labors</a:t>
            </a:r>
          </a:p>
        </p:txBody>
      </p:sp>
      <p:sp>
        <p:nvSpPr>
          <p:cNvPr id="15364" name="Rectangle 2"/>
          <p:cNvSpPr>
            <a:spLocks noGrp="1" noChangeArrowheads="1"/>
          </p:cNvSpPr>
          <p:nvPr>
            <p:ph type="title"/>
          </p:nvPr>
        </p:nvSpPr>
        <p:spPr/>
        <p:txBody>
          <a:bodyPr/>
          <a:lstStyle/>
          <a:p>
            <a:pPr eaLnBrk="1" hangingPunct="1"/>
            <a:r>
              <a:rPr lang="en-GB" altLang="de-DE" smtClean="0"/>
              <a:t>Gefahrstoffe</a:t>
            </a:r>
            <a:endParaRPr lang="de-DE" altLang="de-DE" smtClean="0"/>
          </a:p>
        </p:txBody>
      </p:sp>
      <p:sp>
        <p:nvSpPr>
          <p:cNvPr id="15365" name="Rectangle 3"/>
          <p:cNvSpPr>
            <a:spLocks noGrp="1" noChangeArrowheads="1"/>
          </p:cNvSpPr>
          <p:nvPr>
            <p:ph type="body" idx="1"/>
          </p:nvPr>
        </p:nvSpPr>
        <p:spPr>
          <a:xfrm>
            <a:off x="204788" y="1931988"/>
            <a:ext cx="7996237" cy="3944937"/>
          </a:xfrm>
        </p:spPr>
        <p:txBody>
          <a:bodyPr/>
          <a:lstStyle/>
          <a:p>
            <a:pPr indent="0">
              <a:lnSpc>
                <a:spcPct val="90000"/>
              </a:lnSpc>
              <a:buFontTx/>
              <a:buNone/>
            </a:pPr>
            <a:r>
              <a:rPr lang="de-DE" altLang="de-DE" sz="1600" smtClean="0"/>
              <a:t>Gefahrstoffe sind Stoffe oder Zubereitungen, die </a:t>
            </a:r>
            <a:endParaRPr lang="en-GB" altLang="de-DE" sz="1600" smtClean="0"/>
          </a:p>
          <a:p>
            <a:pPr indent="0">
              <a:lnSpc>
                <a:spcPct val="90000"/>
              </a:lnSpc>
              <a:buFontTx/>
              <a:buNone/>
            </a:pPr>
            <a:endParaRPr lang="en-GB" altLang="de-DE" sz="1600" smtClean="0"/>
          </a:p>
          <a:p>
            <a:pPr indent="0">
              <a:lnSpc>
                <a:spcPct val="90000"/>
              </a:lnSpc>
              <a:buFontTx/>
              <a:buNone/>
            </a:pPr>
            <a:endParaRPr lang="en-GB" altLang="de-DE" sz="1600" smtClean="0"/>
          </a:p>
          <a:p>
            <a:pPr indent="0">
              <a:lnSpc>
                <a:spcPct val="90000"/>
              </a:lnSpc>
              <a:buFontTx/>
              <a:buNone/>
            </a:pPr>
            <a:endParaRPr lang="en-GB" altLang="de-DE" sz="1600" smtClean="0"/>
          </a:p>
          <a:p>
            <a:pPr indent="0">
              <a:lnSpc>
                <a:spcPct val="90000"/>
              </a:lnSpc>
              <a:buFontTx/>
              <a:buNone/>
            </a:pPr>
            <a:endParaRPr lang="en-GB" altLang="de-DE" sz="1600" smtClean="0"/>
          </a:p>
          <a:p>
            <a:pPr indent="0">
              <a:lnSpc>
                <a:spcPct val="90000"/>
              </a:lnSpc>
              <a:buFontTx/>
              <a:buNone/>
            </a:pPr>
            <a:endParaRPr lang="en-GB" altLang="de-DE" sz="1600" smtClean="0"/>
          </a:p>
          <a:p>
            <a:pPr indent="0">
              <a:lnSpc>
                <a:spcPct val="90000"/>
              </a:lnSpc>
              <a:buFontTx/>
              <a:buNone/>
            </a:pPr>
            <a:r>
              <a:rPr lang="en-GB" altLang="de-DE" sz="1600" smtClean="0"/>
              <a:t>gesundheitsschädlich, ätzend / korrosiv, umweltgefährdend, entzündbar, Oxidationsmittel, explosiv, giftig, krebserzeugend, fruchtschädigend, erbgutverändernd </a:t>
            </a:r>
            <a:r>
              <a:rPr lang="de-DE" altLang="de-DE" sz="1600" smtClean="0"/>
              <a:t>sind, </a:t>
            </a:r>
          </a:p>
          <a:p>
            <a:pPr indent="0">
              <a:lnSpc>
                <a:spcPct val="90000"/>
              </a:lnSpc>
              <a:buFontTx/>
              <a:buNone/>
            </a:pPr>
            <a:r>
              <a:rPr lang="de-DE" altLang="de-DE" sz="1600" smtClean="0"/>
              <a:t>sonstige chronisch schädigende Eigenschaften besitzen, oder aus denen bei der Verwendung gefährliche oder explosionsfähige Stoffe oder Zubereitungen entstehen oder freigesetzt werden können </a:t>
            </a:r>
            <a:endParaRPr lang="en-GB" altLang="de-DE" sz="1600" smtClean="0"/>
          </a:p>
          <a:p>
            <a:pPr indent="0">
              <a:lnSpc>
                <a:spcPct val="90000"/>
              </a:lnSpc>
              <a:buFontTx/>
              <a:buNone/>
            </a:pPr>
            <a:endParaRPr lang="en-GB" altLang="de-DE" sz="1600" smtClean="0"/>
          </a:p>
          <a:p>
            <a:pPr indent="0">
              <a:lnSpc>
                <a:spcPct val="90000"/>
              </a:lnSpc>
              <a:buFontTx/>
              <a:buNone/>
            </a:pPr>
            <a:r>
              <a:rPr lang="de-DE" altLang="de-DE" sz="1600" smtClean="0"/>
              <a:t>Der Umgang mit Stoffen, deren Ungefährlichkeit nicht zweifelsfrei feststeht, hat so zu erfolgen wie der mit Gefahrstoffen.</a:t>
            </a:r>
            <a:endParaRPr lang="en-GB" altLang="de-DE" sz="1600" smtClean="0"/>
          </a:p>
          <a:p>
            <a:pPr indent="0">
              <a:lnSpc>
                <a:spcPct val="90000"/>
              </a:lnSpc>
              <a:buFontTx/>
              <a:buNone/>
            </a:pPr>
            <a:r>
              <a:rPr lang="de-DE" altLang="de-DE" sz="1600" smtClean="0"/>
              <a:t>Die Aufnahme der Stoffe in den menschlichen Körper kann durch Einatmen über die Lunge, durch Resorption durch die Haut sowie über die Schleimhäute und den Verdauungstrakt erfolgen.</a:t>
            </a:r>
          </a:p>
        </p:txBody>
      </p:sp>
      <p:pic>
        <p:nvPicPr>
          <p:cNvPr id="15366" name="Picture 22" descr="http://www.sicherheit.uni-hd.de/gefahrstoffe/symbole/ghs/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6300" y="2230438"/>
            <a:ext cx="7842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8" descr="http://www.sicherheit.uni-hd.de/gefahrstoffe/symbole/GHS-EKZ/gesundheitssch%C3%A4dli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2239963"/>
            <a:ext cx="7953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0" descr="http://www.sicherheit.uni-hd.de/gefahrstoffe/symbole/GHS-EKZ/%C3%A4tzend%20korrosi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2219325"/>
            <a:ext cx="7953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2" descr="http://www.sicherheit.uni-hd.de/gefahrstoffe/symbole/GHS-EKZ/leicht%20entz%C3%BCndb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247900"/>
            <a:ext cx="8509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36" descr="http://www.sicherheit.uni-hd.de/gefahrstoffe/symbole/GHS-EKZ/Oxidationsmitt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950" y="2244725"/>
            <a:ext cx="7953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38" descr="http://www.sicherheit.uni-hd.de/gefahrstoffe/symbole/GHS-EKZ/explosiv.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538" y="2235200"/>
            <a:ext cx="7953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0" descr="http://www.sicherheit.uni-hd.de/gefahrstoffe/symbole/GHS-EKZ/gifti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9125" y="2212975"/>
            <a:ext cx="7953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ABCE84-893C-4E8E-BFA5-31E1E92B71B7}" type="slidenum">
              <a:rPr lang="de-DE" altLang="de-DE" sz="1600" smtClean="0">
                <a:solidFill>
                  <a:srgbClr val="000000"/>
                </a:solidFill>
                <a:latin typeface="MetaNormal-Roman" panose="020B0502030000020004" pitchFamily="34" charset="0"/>
              </a:rPr>
              <a:pPr/>
              <a:t>12</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16388" name="Rectangle 2"/>
          <p:cNvSpPr>
            <a:spLocks noGrp="1" noChangeArrowheads="1"/>
          </p:cNvSpPr>
          <p:nvPr>
            <p:ph type="title"/>
          </p:nvPr>
        </p:nvSpPr>
        <p:spPr/>
        <p:txBody>
          <a:bodyPr/>
          <a:lstStyle/>
          <a:p>
            <a:pPr eaLnBrk="1" hangingPunct="1"/>
            <a:r>
              <a:rPr lang="de-DE" altLang="de-DE" smtClean="0"/>
              <a:t>Gefahrstoffe</a:t>
            </a:r>
          </a:p>
        </p:txBody>
      </p:sp>
      <p:sp>
        <p:nvSpPr>
          <p:cNvPr id="16389" name="Rectangle 3"/>
          <p:cNvSpPr>
            <a:spLocks noGrp="1" noChangeArrowheads="1"/>
          </p:cNvSpPr>
          <p:nvPr>
            <p:ph type="body" idx="1"/>
          </p:nvPr>
        </p:nvSpPr>
        <p:spPr/>
        <p:txBody>
          <a:bodyPr/>
          <a:lstStyle/>
          <a:p>
            <a:pPr indent="0">
              <a:buFontTx/>
              <a:buNone/>
            </a:pPr>
            <a:endParaRPr lang="de-DE" altLang="de-DE" smtClean="0"/>
          </a:p>
          <a:p>
            <a:pPr indent="0">
              <a:buFontTx/>
              <a:buNone/>
            </a:pPr>
            <a:endParaRPr lang="de-DE" altLang="de-DE" smtClean="0"/>
          </a:p>
          <a:p>
            <a:pPr indent="0">
              <a:buFontTx/>
              <a:buNone/>
            </a:pPr>
            <a:r>
              <a:rPr lang="de-DE" altLang="de-DE" smtClean="0"/>
              <a:t>Ebenfalls zu den Gefahrstoffen gehören:</a:t>
            </a:r>
          </a:p>
          <a:p>
            <a:pPr indent="0">
              <a:buFontTx/>
              <a:buNone/>
            </a:pPr>
            <a:endParaRPr lang="de-DE" altLang="de-DE" smtClean="0"/>
          </a:p>
          <a:p>
            <a:pPr indent="0">
              <a:buFontTx/>
              <a:buNone/>
            </a:pPr>
            <a:endParaRPr lang="de-DE" altLang="de-DE" smtClean="0"/>
          </a:p>
          <a:p>
            <a:pPr indent="0">
              <a:buFont typeface="Wingdings" panose="05000000000000000000" pitchFamily="2" charset="2"/>
              <a:buChar char="Ø"/>
            </a:pPr>
            <a:r>
              <a:rPr lang="de-DE" altLang="de-DE" smtClean="0"/>
              <a:t> radioaktive Stoffe</a:t>
            </a:r>
          </a:p>
          <a:p>
            <a:pPr indent="0">
              <a:buFont typeface="Wingdings" panose="05000000000000000000" pitchFamily="2" charset="2"/>
              <a:buChar char="Ø"/>
            </a:pPr>
            <a:endParaRPr lang="de-DE" altLang="de-DE" smtClean="0"/>
          </a:p>
          <a:p>
            <a:pPr indent="0">
              <a:buFont typeface="Wingdings" panose="05000000000000000000" pitchFamily="2" charset="2"/>
              <a:buChar char="Ø"/>
            </a:pPr>
            <a:r>
              <a:rPr lang="de-DE" altLang="de-DE" smtClean="0"/>
              <a:t> gefährliches biologisches Material aus Bio- und Gentechnik</a:t>
            </a:r>
          </a:p>
          <a:p>
            <a:pPr indent="0">
              <a:buFont typeface="Wingdings" panose="05000000000000000000" pitchFamily="2" charset="2"/>
              <a:buChar char="Ø"/>
            </a:pPr>
            <a:endParaRPr lang="de-DE" altLang="de-DE" smtClean="0"/>
          </a:p>
          <a:p>
            <a:pPr indent="0">
              <a:buFont typeface="Wingdings" panose="05000000000000000000" pitchFamily="2" charset="2"/>
              <a:buChar char="Ø"/>
            </a:pPr>
            <a:r>
              <a:rPr lang="de-DE" altLang="de-DE" smtClean="0"/>
              <a:t> Material, das Krankheitserreger übertragen kann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D7DF9D-A33D-4852-9170-204F4340690D}" type="slidenum">
              <a:rPr lang="de-DE" altLang="de-DE" sz="1600" smtClean="0">
                <a:solidFill>
                  <a:srgbClr val="000000"/>
                </a:solidFill>
                <a:latin typeface="MetaNormal-Roman" panose="020B0502030000020004" pitchFamily="34" charset="0"/>
              </a:rPr>
              <a:pPr/>
              <a:t>13</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17412" name="Rectangle 2"/>
          <p:cNvSpPr>
            <a:spLocks noGrp="1" noChangeArrowheads="1"/>
          </p:cNvSpPr>
          <p:nvPr>
            <p:ph type="title"/>
          </p:nvPr>
        </p:nvSpPr>
        <p:spPr/>
        <p:txBody>
          <a:bodyPr/>
          <a:lstStyle/>
          <a:p>
            <a:pPr eaLnBrk="1" hangingPunct="1"/>
            <a:r>
              <a:rPr lang="en-GB" altLang="de-DE" smtClean="0"/>
              <a:t>Basisregeln, Teil 1</a:t>
            </a:r>
            <a:endParaRPr lang="de-DE" altLang="de-DE" smtClean="0"/>
          </a:p>
        </p:txBody>
      </p:sp>
      <p:sp>
        <p:nvSpPr>
          <p:cNvPr id="17413" name="Rectangle 3"/>
          <p:cNvSpPr>
            <a:spLocks noGrp="1" noChangeArrowheads="1"/>
          </p:cNvSpPr>
          <p:nvPr>
            <p:ph type="body" idx="1"/>
          </p:nvPr>
        </p:nvSpPr>
        <p:spPr/>
        <p:txBody>
          <a:bodyPr/>
          <a:lstStyle/>
          <a:p>
            <a:pPr marL="447675" indent="-265113">
              <a:buFont typeface="Wingdings" panose="05000000000000000000" pitchFamily="2" charset="2"/>
              <a:buChar char="Ø"/>
            </a:pPr>
            <a:r>
              <a:rPr lang="de-DE" altLang="de-DE" smtClean="0"/>
              <a:t>Ohne Einweisung darf kein Raum betreten, kein Arbeitsgerät benutzt und keine Chemikalien verwendet werden. Näheres regeln spezielle Betriebsanweisungen.</a:t>
            </a:r>
            <a:endParaRPr lang="en-GB"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smtClean="0"/>
              <a:t>Vor dem Umgang mit Gefahrstoffen ist durch den Benutzer anhand der TRGS 900 oder von Hersteller- oder Händlerkatalogen oder Sicherheitsdatenblättern die Gefahrenklasse, zu der der Stoff gehört, zu ermitteln. </a:t>
            </a:r>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en-GB" altLang="de-DE" smtClean="0"/>
              <a:t>Gefahren- (“H-Sätze”, Hazard) und Sicherheitshinweise (“P-Sätze”, Precautionary) der benutzten Chemikalien müssen bekannt sein.</a:t>
            </a:r>
            <a:r>
              <a:rPr lang="de-DE" altLang="de-DE" smtClean="0"/>
              <a:t> </a:t>
            </a:r>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smtClean="0"/>
              <a:t>Gefahrstoffe dürfen nicht in Behältnissen aufbewahrt oder gelagert werden, die zu Verwechslungen mit Lebensmitteln führen können </a:t>
            </a:r>
          </a:p>
        </p:txBody>
      </p:sp>
      <p:pic>
        <p:nvPicPr>
          <p:cNvPr id="17414" name="Picture 5" descr="Arbei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900113"/>
            <a:ext cx="11969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32DB20-1182-4285-8DFE-0D951FA154A7}" type="slidenum">
              <a:rPr lang="de-DE" altLang="de-DE" sz="1600" smtClean="0">
                <a:solidFill>
                  <a:srgbClr val="000000"/>
                </a:solidFill>
                <a:latin typeface="MetaNormal-Roman" panose="020B0502030000020004" pitchFamily="34" charset="0"/>
              </a:rPr>
              <a:pPr/>
              <a:t>14</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18436" name="Rectangle 2"/>
          <p:cNvSpPr>
            <a:spLocks noGrp="1" noChangeArrowheads="1"/>
          </p:cNvSpPr>
          <p:nvPr>
            <p:ph type="title"/>
          </p:nvPr>
        </p:nvSpPr>
        <p:spPr/>
        <p:txBody>
          <a:bodyPr/>
          <a:lstStyle/>
          <a:p>
            <a:pPr eaLnBrk="1" hangingPunct="1"/>
            <a:r>
              <a:rPr lang="de-DE" altLang="de-DE" smtClean="0"/>
              <a:t>Basisregeln, Teil 2</a:t>
            </a:r>
          </a:p>
        </p:txBody>
      </p:sp>
      <p:sp>
        <p:nvSpPr>
          <p:cNvPr id="18437" name="Rectangle 3"/>
          <p:cNvSpPr>
            <a:spLocks noGrp="1" noChangeArrowheads="1"/>
          </p:cNvSpPr>
          <p:nvPr>
            <p:ph type="body" idx="1"/>
          </p:nvPr>
        </p:nvSpPr>
        <p:spPr/>
        <p:txBody>
          <a:bodyPr/>
          <a:lstStyle/>
          <a:p>
            <a:pPr marL="447675" indent="-265113">
              <a:buFont typeface="Wingdings" panose="05000000000000000000" pitchFamily="2" charset="2"/>
              <a:buChar char="Ø"/>
            </a:pPr>
            <a:r>
              <a:rPr lang="de-DE" altLang="de-DE" sz="1500" smtClean="0"/>
              <a:t>Brennbare Flüssigkeiten sowie hochentzündliche und leichtentzündliche Stoffe dürfen nur in Kühlschränken oder Tiefkühleinrichtungen aufbewahrt werden, deren Innenraum explosionsgeschützt ist </a:t>
            </a:r>
            <a:r>
              <a:rPr lang="en-GB" altLang="de-DE" sz="1500" smtClean="0"/>
              <a:t>.</a:t>
            </a:r>
          </a:p>
          <a:p>
            <a:pPr marL="447675" indent="-265113">
              <a:buFont typeface="Wingdings" panose="05000000000000000000" pitchFamily="2" charset="2"/>
              <a:buChar char="Ø"/>
            </a:pPr>
            <a:endParaRPr lang="en-GB" altLang="de-DE" sz="1500" smtClean="0"/>
          </a:p>
          <a:p>
            <a:pPr marL="447675" indent="-265113">
              <a:buFont typeface="Wingdings" panose="05000000000000000000" pitchFamily="2" charset="2"/>
              <a:buChar char="Ø"/>
            </a:pPr>
            <a:r>
              <a:rPr lang="de-DE" altLang="de-DE" sz="1500" smtClean="0"/>
              <a:t>Werden in Trockenschränken Produkte getrocknet, aus denen sich eine gefährliche explosionsfähige Atmosphäre entwickeln kann, müssen Maßnahmen des Explosionsschutzes getroffen werden.</a:t>
            </a:r>
          </a:p>
          <a:p>
            <a:pPr marL="447675" indent="-265113">
              <a:buFont typeface="Wingdings" panose="05000000000000000000" pitchFamily="2" charset="2"/>
              <a:buChar char="Ø"/>
            </a:pPr>
            <a:endParaRPr lang="de-DE" altLang="de-DE" sz="1500" smtClean="0"/>
          </a:p>
          <a:p>
            <a:pPr marL="447675" indent="-265113">
              <a:buFont typeface="Wingdings" panose="05000000000000000000" pitchFamily="2" charset="2"/>
              <a:buChar char="Ø"/>
            </a:pPr>
            <a:r>
              <a:rPr lang="de-DE" altLang="de-DE" sz="1600" smtClean="0"/>
              <a:t>Brennbare Lösungsmittel dürfen im Labor nur in der </a:t>
            </a:r>
            <a:r>
              <a:rPr lang="de-DE" altLang="de-DE" sz="1600" i="1" smtClean="0"/>
              <a:t>für den unmittelbaren Fortgang der Arbeiten</a:t>
            </a:r>
            <a:r>
              <a:rPr lang="de-DE" altLang="de-DE" sz="1600" smtClean="0"/>
              <a:t> benötigten Menge </a:t>
            </a:r>
            <a:r>
              <a:rPr lang="de-DE" altLang="de-DE" sz="1600" i="1" smtClean="0"/>
              <a:t>aufbewahrt</a:t>
            </a:r>
            <a:r>
              <a:rPr lang="de-DE" altLang="de-DE" sz="1600" smtClean="0"/>
              <a:t> werden. Größere Mengen an Lösungsmitteln dürfen nur in den zugelassenen Gefahrstoffschränken </a:t>
            </a:r>
            <a:r>
              <a:rPr lang="de-DE" altLang="de-DE" sz="1600" i="1" smtClean="0"/>
              <a:t>gelagert</a:t>
            </a:r>
            <a:r>
              <a:rPr lang="de-DE" altLang="de-DE" sz="1600" smtClean="0"/>
              <a:t> werden (Arbeitsplatz: max. 1l, Gefahrstoffschrank: max. 5l Glasgefäß, max. 10l bruchsichere Behältnisse). </a:t>
            </a:r>
          </a:p>
          <a:p>
            <a:pPr marL="447675" indent="-265113">
              <a:buFont typeface="Wingdings" panose="05000000000000000000" pitchFamily="2" charset="2"/>
              <a:buChar char="Ø"/>
            </a:pPr>
            <a:endParaRPr lang="de-DE" altLang="de-DE" sz="1500" smtClean="0"/>
          </a:p>
          <a:p>
            <a:pPr marL="447675" indent="-265113">
              <a:buFont typeface="Wingdings" panose="05000000000000000000" pitchFamily="2" charset="2"/>
              <a:buNone/>
            </a:pPr>
            <a:endParaRPr lang="de-DE" altLang="de-DE" sz="1500" smtClean="0"/>
          </a:p>
        </p:txBody>
      </p:sp>
      <p:pic>
        <p:nvPicPr>
          <p:cNvPr id="18438" name="Picture 5" descr="Arbei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900113"/>
            <a:ext cx="11969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smtClean="0"/>
              <a:t>Basisregeln, Teil 3</a:t>
            </a:r>
          </a:p>
        </p:txBody>
      </p:sp>
      <p:sp>
        <p:nvSpPr>
          <p:cNvPr id="3" name="Inhaltsplatzhalter 2"/>
          <p:cNvSpPr>
            <a:spLocks noGrp="1"/>
          </p:cNvSpPr>
          <p:nvPr>
            <p:ph idx="1"/>
          </p:nvPr>
        </p:nvSpPr>
        <p:spPr/>
        <p:txBody>
          <a:bodyPr/>
          <a:lstStyle/>
          <a:p>
            <a:pPr marL="182562" indent="0">
              <a:buNone/>
              <a:defRPr/>
            </a:pPr>
            <a:r>
              <a:rPr lang="de-DE" altLang="de-DE" sz="1600" dirty="0" smtClean="0"/>
              <a:t>Sämtliche Standgefäße sind vollständig zu kennzeichnen, d.h. mit dem Namen des Stoffes, den Gefahrenpiktogrammen sowie mit den H- und P-Sätzen.</a:t>
            </a:r>
          </a:p>
          <a:p>
            <a:pPr marL="447675" indent="-265113">
              <a:buFont typeface="Wingdings" panose="05000000000000000000" pitchFamily="2" charset="2"/>
              <a:buChar char="Ø"/>
              <a:defRPr/>
            </a:pPr>
            <a:endParaRPr lang="de-DE" altLang="de-DE" sz="1800" dirty="0"/>
          </a:p>
          <a:p>
            <a:pPr marL="447675" indent="-265113">
              <a:buFont typeface="Wingdings" panose="05000000000000000000" pitchFamily="2" charset="2"/>
              <a:buChar char="Ø"/>
              <a:defRPr/>
            </a:pPr>
            <a:endParaRPr lang="de-DE" altLang="de-DE" sz="1800" dirty="0" smtClean="0"/>
          </a:p>
          <a:p>
            <a:pPr marL="447675" indent="-265113">
              <a:buFont typeface="Wingdings" panose="05000000000000000000" pitchFamily="2" charset="2"/>
              <a:buChar char="Ø"/>
              <a:defRPr/>
            </a:pPr>
            <a:endParaRPr lang="de-DE" altLang="de-DE" sz="1800" dirty="0" smtClean="0"/>
          </a:p>
          <a:p>
            <a:pPr marL="447675" indent="-265113">
              <a:buFont typeface="Wingdings" panose="05000000000000000000" pitchFamily="2" charset="2"/>
              <a:buChar char="Ø"/>
              <a:defRPr/>
            </a:pPr>
            <a:endParaRPr lang="de-DE" altLang="de-DE" sz="1800" dirty="0" smtClean="0"/>
          </a:p>
          <a:p>
            <a:pPr>
              <a:defRPr/>
            </a:pPr>
            <a:endParaRPr lang="de-DE" dirty="0"/>
          </a:p>
        </p:txBody>
      </p:sp>
      <p:sp>
        <p:nvSpPr>
          <p:cNvPr id="1946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48D6B4-6DF3-47CF-9AE6-F84F7A1A517A}" type="slidenum">
              <a:rPr lang="de-DE" altLang="de-DE" sz="1600" smtClean="0">
                <a:solidFill>
                  <a:srgbClr val="000000"/>
                </a:solidFill>
                <a:latin typeface="MetaNormal-Roman" panose="020B0502030000020004" pitchFamily="34" charset="0"/>
              </a:rPr>
              <a:pPr/>
              <a:t>15</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pic>
        <p:nvPicPr>
          <p:cNvPr id="19462"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2509838"/>
            <a:ext cx="508317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6EC55F-7F71-40CE-8CCE-D7D2D963768B}" type="slidenum">
              <a:rPr lang="de-DE" altLang="de-DE" sz="1600" smtClean="0">
                <a:solidFill>
                  <a:srgbClr val="000000"/>
                </a:solidFill>
                <a:latin typeface="MetaNormal-Roman" panose="020B0502030000020004" pitchFamily="34" charset="0"/>
              </a:rPr>
              <a:pPr/>
              <a:t>16</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20484" name="Rectangle 2"/>
          <p:cNvSpPr>
            <a:spLocks noGrp="1" noChangeArrowheads="1"/>
          </p:cNvSpPr>
          <p:nvPr>
            <p:ph type="title"/>
          </p:nvPr>
        </p:nvSpPr>
        <p:spPr/>
        <p:txBody>
          <a:bodyPr/>
          <a:lstStyle/>
          <a:p>
            <a:pPr eaLnBrk="1" hangingPunct="1"/>
            <a:r>
              <a:rPr lang="de-DE" altLang="de-DE" smtClean="0"/>
              <a:t>Basisregeln, Teil 4</a:t>
            </a:r>
          </a:p>
        </p:txBody>
      </p:sp>
      <p:sp>
        <p:nvSpPr>
          <p:cNvPr id="20485" name="Rectangle 3"/>
          <p:cNvSpPr>
            <a:spLocks noGrp="1" noChangeArrowheads="1"/>
          </p:cNvSpPr>
          <p:nvPr>
            <p:ph type="body" idx="1"/>
          </p:nvPr>
        </p:nvSpPr>
        <p:spPr/>
        <p:txBody>
          <a:bodyPr/>
          <a:lstStyle/>
          <a:p>
            <a:pPr marL="447675" indent="-265113">
              <a:buFont typeface="Wingdings" panose="05000000000000000000" pitchFamily="2" charset="2"/>
              <a:buChar char="Ø"/>
            </a:pPr>
            <a:r>
              <a:rPr lang="de-DE" altLang="de-DE" smtClean="0"/>
              <a:t>Das Einatmen von Dämpfen und Stäuben sowie der Kontakt von Gefahrstoffen mit Haut und Augen sind unbedingt zu vermeiden </a:t>
            </a:r>
            <a:r>
              <a:rPr lang="en-GB" altLang="de-DE" smtClean="0"/>
              <a:t>.</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Labor- </a:t>
            </a:r>
            <a:r>
              <a:rPr lang="en-GB" altLang="de-DE" b="1" smtClean="0"/>
              <a:t>und</a:t>
            </a:r>
            <a:r>
              <a:rPr lang="en-GB" altLang="de-DE" smtClean="0"/>
              <a:t> Brandschutztüren geschlossen halten.</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 Mengen (</a:t>
            </a:r>
            <a:r>
              <a:rPr lang="en-GB" altLang="de-DE" sz="1200" smtClean="0"/>
              <a:t>gefährlicher</a:t>
            </a:r>
            <a:r>
              <a:rPr lang="en-GB" altLang="de-DE" smtClean="0"/>
              <a:t>) Abfälle so gering wie möglich halten.</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Reaktive Stoffe (z. B. Alkalimetalle, Peroxide, Hydride, Raney-Nickel) direkt nach Gebrauch in weniger gefährliche Stoffe umsetzen.</a:t>
            </a:r>
            <a:endParaRPr lang="de-DE"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de-DE" altLang="de-DE" smtClean="0"/>
              <a:t>Arbeitnehmerinnen müssen sich unverzüglich nach bekannt werden einer Schwangerschaft (§ 5 MuSchG) bei der Geschäftsführung melden </a:t>
            </a:r>
            <a:r>
              <a:rPr lang="en-GB" altLang="de-DE" smtClean="0"/>
              <a:t>.</a:t>
            </a:r>
            <a:endParaRPr lang="de-DE" altLang="de-DE" smtClean="0"/>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endParaRPr lang="de-DE" altLang="de-DE" smtClean="0"/>
          </a:p>
        </p:txBody>
      </p:sp>
      <p:pic>
        <p:nvPicPr>
          <p:cNvPr id="20486" name="Picture 5" descr="Arbei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900113"/>
            <a:ext cx="11969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ADAB60-F7EC-47B1-A048-E4B7CAC5A347}" type="slidenum">
              <a:rPr lang="de-DE" altLang="de-DE" sz="1600" smtClean="0">
                <a:solidFill>
                  <a:srgbClr val="000000"/>
                </a:solidFill>
                <a:latin typeface="MetaNormal-Roman" panose="020B0502030000020004" pitchFamily="34" charset="0"/>
              </a:rPr>
              <a:pPr/>
              <a:t>17</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sp>
        <p:nvSpPr>
          <p:cNvPr id="21508" name="Foliennummernplatzhalter 3"/>
          <p:cNvSpPr txBox="1">
            <a:spLocks/>
          </p:cNvSpPr>
          <p:nvPr/>
        </p:nvSpPr>
        <p:spPr bwMode="auto">
          <a:xfrm>
            <a:off x="8377238" y="611188"/>
            <a:ext cx="601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har char="•"/>
              <a:defRPr sz="1700">
                <a:solidFill>
                  <a:schemeClr val="bg2"/>
                </a:solidFill>
                <a:latin typeface="MetaNormal-Roman" panose="020B0502030000020004" pitchFamily="34" charset="0"/>
                <a:ea typeface="ＭＳ Ｐゴシック" panose="020B0600070205080204" pitchFamily="34" charset="-128"/>
              </a:defRPr>
            </a:lvl1pPr>
            <a:lvl2pPr marL="742950" indent="-28575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2pPr>
            <a:lvl3pPr marL="11430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3pPr>
            <a:lvl4pPr marL="16002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4pPr>
            <a:lvl5pPr marL="20574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9pPr>
          </a:lstStyle>
          <a:p>
            <a:pPr algn="ctr">
              <a:buFontTx/>
              <a:buNone/>
            </a:pPr>
            <a:fld id="{9E5553D8-C7E4-4688-B0BD-B17A1506C43A}" type="slidenum">
              <a:rPr lang="de-DE" altLang="de-DE" sz="1600">
                <a:solidFill>
                  <a:srgbClr val="000000"/>
                </a:solidFill>
                <a:cs typeface="Arial" panose="020B0604020202020204" pitchFamily="34" charset="0"/>
              </a:rPr>
              <a:pPr algn="ctr">
                <a:buFontTx/>
                <a:buNone/>
              </a:pPr>
              <a:t>17</a:t>
            </a:fld>
            <a:endParaRPr lang="de-DE" altLang="de-DE" sz="1600">
              <a:solidFill>
                <a:srgbClr val="000000"/>
              </a:solidFill>
              <a:cs typeface="Arial" panose="020B0604020202020204" pitchFamily="34" charset="0"/>
            </a:endParaRPr>
          </a:p>
        </p:txBody>
      </p:sp>
      <p:sp>
        <p:nvSpPr>
          <p:cNvPr id="7" name="Rectangle 2"/>
          <p:cNvSpPr txBox="1">
            <a:spLocks noChangeArrowheads="1"/>
          </p:cNvSpPr>
          <p:nvPr/>
        </p:nvSpPr>
        <p:spPr>
          <a:xfrm>
            <a:off x="204788" y="1358900"/>
            <a:ext cx="7996237" cy="500063"/>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eaLnBrk="1" hangingPunct="1">
              <a:defRPr/>
            </a:pPr>
            <a:r>
              <a:rPr lang="de-DE" altLang="de-DE" kern="0" dirty="0" smtClean="0"/>
              <a:t>Basisregeln, Teil 5</a:t>
            </a:r>
          </a:p>
        </p:txBody>
      </p:sp>
      <p:sp>
        <p:nvSpPr>
          <p:cNvPr id="8" name="Rectangle 3"/>
          <p:cNvSpPr txBox="1">
            <a:spLocks noChangeArrowheads="1"/>
          </p:cNvSpPr>
          <p:nvPr/>
        </p:nvSpPr>
        <p:spPr>
          <a:xfrm>
            <a:off x="204788" y="1931988"/>
            <a:ext cx="7996237" cy="3783012"/>
          </a:xfrm>
          <a:prstGeom prst="rect">
            <a:avLst/>
          </a:prstGeom>
        </p:spPr>
        <p:txBody>
          <a:bodyPr/>
          <a:lstStyle>
            <a:lvl1pPr marL="182563" indent="-182563" algn="l" rtl="0" eaLnBrk="0" fontAlgn="base" hangingPunct="0">
              <a:spcBef>
                <a:spcPct val="0"/>
              </a:spcBef>
              <a:spcAft>
                <a:spcPct val="0"/>
              </a:spcAft>
              <a:buChar char="•"/>
              <a:defRPr sz="1700">
                <a:solidFill>
                  <a:schemeClr val="bg2"/>
                </a:solidFill>
                <a:latin typeface="+mn-lt"/>
                <a:ea typeface="+mn-ea"/>
                <a:cs typeface="+mn-cs"/>
              </a:defRPr>
            </a:lvl1pPr>
            <a:lvl2pPr marL="538163" indent="-80963" algn="l" rtl="0" eaLnBrk="0" fontAlgn="base" hangingPunct="0">
              <a:spcBef>
                <a:spcPct val="20000"/>
              </a:spcBef>
              <a:spcAft>
                <a:spcPct val="0"/>
              </a:spcAft>
              <a:buChar char="•"/>
              <a:defRPr sz="1700">
                <a:solidFill>
                  <a:schemeClr val="bg2"/>
                </a:solidFill>
                <a:latin typeface="+mn-lt"/>
                <a:ea typeface="+mn-ea"/>
              </a:defRPr>
            </a:lvl2pPr>
            <a:lvl3pPr marL="892175" indent="22225" algn="l" rtl="0" eaLnBrk="0" fontAlgn="base" hangingPunct="0">
              <a:spcBef>
                <a:spcPct val="20000"/>
              </a:spcBef>
              <a:spcAft>
                <a:spcPct val="0"/>
              </a:spcAft>
              <a:buChar char="•"/>
              <a:defRPr sz="1700">
                <a:solidFill>
                  <a:schemeClr val="bg2"/>
                </a:solidFill>
                <a:latin typeface="+mn-lt"/>
                <a:ea typeface="+mn-ea"/>
              </a:defRPr>
            </a:lvl3pPr>
            <a:lvl4pPr marL="1258888" indent="112713" algn="l" rtl="0" eaLnBrk="0" fontAlgn="base" hangingPunct="0">
              <a:spcBef>
                <a:spcPct val="20000"/>
              </a:spcBef>
              <a:spcAft>
                <a:spcPct val="0"/>
              </a:spcAft>
              <a:buChar char="•"/>
              <a:defRPr sz="1700">
                <a:solidFill>
                  <a:schemeClr val="bg2"/>
                </a:solidFill>
                <a:latin typeface="+mn-lt"/>
                <a:ea typeface="+mn-ea"/>
              </a:defRPr>
            </a:lvl4pPr>
            <a:lvl5pPr marL="1612900" indent="215900" algn="l" rtl="0" eaLnBrk="0" fontAlgn="base" hangingPunct="0">
              <a:spcBef>
                <a:spcPct val="20000"/>
              </a:spcBef>
              <a:spcAft>
                <a:spcPct val="0"/>
              </a:spcAft>
              <a:buChar char="•"/>
              <a:defRPr sz="1700">
                <a:solidFill>
                  <a:schemeClr val="bg2"/>
                </a:solidFill>
                <a:latin typeface="+mn-lt"/>
                <a:ea typeface="+mn-ea"/>
              </a:defRPr>
            </a:lvl5pPr>
            <a:lvl6pPr marL="2070100" algn="l" rtl="0" fontAlgn="base">
              <a:spcBef>
                <a:spcPct val="20000"/>
              </a:spcBef>
              <a:spcAft>
                <a:spcPct val="0"/>
              </a:spcAft>
              <a:buChar char="•"/>
              <a:defRPr sz="1700">
                <a:solidFill>
                  <a:schemeClr val="bg2"/>
                </a:solidFill>
                <a:latin typeface="+mn-lt"/>
                <a:ea typeface="+mn-ea"/>
              </a:defRPr>
            </a:lvl6pPr>
            <a:lvl7pPr marL="2527300" algn="l" rtl="0" fontAlgn="base">
              <a:spcBef>
                <a:spcPct val="20000"/>
              </a:spcBef>
              <a:spcAft>
                <a:spcPct val="0"/>
              </a:spcAft>
              <a:buChar char="•"/>
              <a:defRPr sz="1700">
                <a:solidFill>
                  <a:schemeClr val="bg2"/>
                </a:solidFill>
                <a:latin typeface="+mn-lt"/>
                <a:ea typeface="+mn-ea"/>
              </a:defRPr>
            </a:lvl7pPr>
            <a:lvl8pPr marL="2984500" algn="l" rtl="0" fontAlgn="base">
              <a:spcBef>
                <a:spcPct val="20000"/>
              </a:spcBef>
              <a:spcAft>
                <a:spcPct val="0"/>
              </a:spcAft>
              <a:buChar char="•"/>
              <a:defRPr sz="1700">
                <a:solidFill>
                  <a:schemeClr val="bg2"/>
                </a:solidFill>
                <a:latin typeface="+mn-lt"/>
                <a:ea typeface="+mn-ea"/>
              </a:defRPr>
            </a:lvl8pPr>
            <a:lvl9pPr marL="3441700" algn="l" rtl="0" fontAlgn="base">
              <a:spcBef>
                <a:spcPct val="20000"/>
              </a:spcBef>
              <a:spcAft>
                <a:spcPct val="0"/>
              </a:spcAft>
              <a:buChar char="•"/>
              <a:defRPr sz="1700">
                <a:solidFill>
                  <a:schemeClr val="bg2"/>
                </a:solidFill>
                <a:latin typeface="+mn-lt"/>
                <a:ea typeface="+mn-ea"/>
              </a:defRPr>
            </a:lvl9pPr>
          </a:lstStyle>
          <a:p>
            <a:pPr marL="447675" indent="-265113">
              <a:buFont typeface="Wingdings" panose="05000000000000000000" pitchFamily="2" charset="2"/>
              <a:buChar char="Ø"/>
              <a:defRPr/>
            </a:pPr>
            <a:r>
              <a:rPr lang="de-DE" altLang="de-DE" kern="0" smtClean="0"/>
              <a:t>Die Verwendung potentiell gesundheitsschädlicher Chemikalien ist nur nach Absprache mit dem verantwortlichen Gruppenleiter erlaubt. Vor Aufnahme der Arbeiten muss die Entsorgung des entstehenden Abfalls geklärt werden.</a:t>
            </a:r>
            <a:endParaRPr lang="en-GB" altLang="de-DE" kern="0" smtClean="0"/>
          </a:p>
          <a:p>
            <a:pPr marL="447675" indent="-265113">
              <a:buFont typeface="Wingdings" panose="05000000000000000000" pitchFamily="2" charset="2"/>
              <a:buChar char="Ø"/>
              <a:defRPr/>
            </a:pPr>
            <a:endParaRPr lang="en-GB" altLang="de-DE" kern="0" smtClean="0"/>
          </a:p>
          <a:p>
            <a:pPr marL="447675" indent="-265113">
              <a:buFont typeface="Wingdings" panose="05000000000000000000" pitchFamily="2" charset="2"/>
              <a:buChar char="Ø"/>
              <a:defRPr/>
            </a:pPr>
            <a:r>
              <a:rPr lang="en-GB" altLang="de-DE" kern="0" smtClean="0"/>
              <a:t>Behälter mit gebrauchten flüssigen Chemikalien dürfen nur so verschlossen werden, dass bei evtl. Reaktionen kein Überdruck entsteht. Die Lagerung muss  in Sicherheitsschränken erfolgen, die an das Abluftsystem angeschlossen sind.</a:t>
            </a:r>
          </a:p>
          <a:p>
            <a:pPr marL="447675" indent="-265113">
              <a:buFont typeface="Wingdings" panose="05000000000000000000" pitchFamily="2" charset="2"/>
              <a:buChar char="Ø"/>
              <a:defRPr/>
            </a:pPr>
            <a:endParaRPr lang="en-GB" altLang="de-DE" kern="0" smtClean="0"/>
          </a:p>
          <a:p>
            <a:pPr marL="447675" indent="-265113">
              <a:buFont typeface="Wingdings" panose="05000000000000000000" pitchFamily="2" charset="2"/>
              <a:buChar char="Ø"/>
              <a:defRPr/>
            </a:pPr>
            <a:r>
              <a:rPr lang="en-GB" altLang="de-DE" kern="0" smtClean="0"/>
              <a:t> Wenn das Trinkwasser abgestellt ist, darf aus Sicherheitsgründen nicht mit Chemikalien gearbeitet werden.</a:t>
            </a:r>
          </a:p>
          <a:p>
            <a:pPr marL="447675" indent="-265113">
              <a:buFont typeface="Wingdings" panose="05000000000000000000" pitchFamily="2" charset="2"/>
              <a:buChar char="Ø"/>
              <a:defRPr/>
            </a:pPr>
            <a:endParaRPr lang="en-GB" altLang="de-DE" kern="0" smtClean="0"/>
          </a:p>
          <a:p>
            <a:pPr marL="182562" indent="0">
              <a:buFontTx/>
              <a:buNone/>
              <a:defRPr/>
            </a:pPr>
            <a:endParaRPr lang="de-DE" altLang="de-DE" kern="0" smtClean="0"/>
          </a:p>
          <a:p>
            <a:pPr marL="447675" indent="-265113">
              <a:buFont typeface="Wingdings" panose="05000000000000000000" pitchFamily="2" charset="2"/>
              <a:buChar char="Ø"/>
              <a:defRPr/>
            </a:pPr>
            <a:endParaRPr lang="de-DE" altLang="de-DE" kern="0" smtClean="0"/>
          </a:p>
        </p:txBody>
      </p:sp>
      <p:pic>
        <p:nvPicPr>
          <p:cNvPr id="21511" name="Picture 5" descr="Arbei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900113"/>
            <a:ext cx="11969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C67266-1176-494B-8D87-639DEC4D4D45}" type="slidenum">
              <a:rPr lang="de-DE" altLang="de-DE" sz="1600" smtClean="0">
                <a:solidFill>
                  <a:srgbClr val="000000"/>
                </a:solidFill>
                <a:latin typeface="MetaNormal-Roman" panose="020B0502030000020004" pitchFamily="34" charset="0"/>
              </a:rPr>
              <a:pPr/>
              <a:t>18</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sp>
        <p:nvSpPr>
          <p:cNvPr id="22532" name="Foliennummernplatzhalter 1"/>
          <p:cNvSpPr txBox="1">
            <a:spLocks/>
          </p:cNvSpPr>
          <p:nvPr/>
        </p:nvSpPr>
        <p:spPr bwMode="auto">
          <a:xfrm>
            <a:off x="8377238" y="611188"/>
            <a:ext cx="601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har char="•"/>
              <a:defRPr sz="1700">
                <a:solidFill>
                  <a:schemeClr val="bg2"/>
                </a:solidFill>
                <a:latin typeface="MetaNormal-Roman" panose="020B0502030000020004" pitchFamily="34" charset="0"/>
                <a:ea typeface="ＭＳ Ｐゴシック" panose="020B0600070205080204" pitchFamily="34" charset="-128"/>
              </a:defRPr>
            </a:lvl1pPr>
            <a:lvl2pPr marL="538163" indent="-80963">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2pPr>
            <a:lvl3pPr marL="892175" indent="22225">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3pPr>
            <a:lvl4pPr marL="1258888" indent="112713">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4pPr>
            <a:lvl5pPr marL="1612900" indent="2159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5pPr>
            <a:lvl6pPr marL="2070100" indent="2159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6pPr>
            <a:lvl7pPr marL="2527300" indent="2159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7pPr>
            <a:lvl8pPr marL="2984500" indent="2159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8pPr>
            <a:lvl9pPr marL="3441700" indent="2159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9pPr>
          </a:lstStyle>
          <a:p>
            <a:pPr algn="ctr">
              <a:buFontTx/>
              <a:buNone/>
            </a:pPr>
            <a:fld id="{D26E9667-8ED5-4B26-B3E0-6C7F4225CF3A}" type="slidenum">
              <a:rPr lang="de-DE" altLang="de-DE" sz="1600">
                <a:solidFill>
                  <a:srgbClr val="000000"/>
                </a:solidFill>
                <a:cs typeface="Arial" panose="020B0604020202020204" pitchFamily="34" charset="0"/>
              </a:rPr>
              <a:pPr algn="ctr">
                <a:buFontTx/>
                <a:buNone/>
              </a:pPr>
              <a:t>18</a:t>
            </a:fld>
            <a:endParaRPr lang="de-DE" altLang="de-DE" sz="1600">
              <a:solidFill>
                <a:srgbClr val="000000"/>
              </a:solidFill>
              <a:cs typeface="Arial" panose="020B0604020202020204" pitchFamily="34" charset="0"/>
            </a:endParaRPr>
          </a:p>
        </p:txBody>
      </p:sp>
      <p:sp>
        <p:nvSpPr>
          <p:cNvPr id="22533" name="Foliennummernplatzhalter 3"/>
          <p:cNvSpPr txBox="1">
            <a:spLocks/>
          </p:cNvSpPr>
          <p:nvPr/>
        </p:nvSpPr>
        <p:spPr bwMode="auto">
          <a:xfrm>
            <a:off x="8377238" y="611188"/>
            <a:ext cx="601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har char="•"/>
              <a:defRPr sz="1700">
                <a:solidFill>
                  <a:schemeClr val="bg2"/>
                </a:solidFill>
                <a:latin typeface="MetaNormal-Roman" panose="020B0502030000020004" pitchFamily="34" charset="0"/>
                <a:ea typeface="ＭＳ Ｐゴシック" panose="020B0600070205080204" pitchFamily="34" charset="-128"/>
              </a:defRPr>
            </a:lvl1pPr>
            <a:lvl2pPr marL="742950" indent="-28575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2pPr>
            <a:lvl3pPr marL="11430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3pPr>
            <a:lvl4pPr marL="16002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4pPr>
            <a:lvl5pPr marL="2057400" indent="-228600">
              <a:spcBef>
                <a:spcPct val="20000"/>
              </a:spcBef>
              <a:buChar char="•"/>
              <a:defRPr sz="1700">
                <a:solidFill>
                  <a:schemeClr val="bg2"/>
                </a:solidFill>
                <a:latin typeface="MetaNormal-Roman" panose="020B05020300000200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a:solidFill>
                  <a:schemeClr val="bg2"/>
                </a:solidFill>
                <a:latin typeface="MetaNormal-Roman" panose="020B0502030000020004" pitchFamily="34" charset="0"/>
                <a:ea typeface="ＭＳ Ｐゴシック" panose="020B0600070205080204" pitchFamily="34" charset="-128"/>
              </a:defRPr>
            </a:lvl9pPr>
          </a:lstStyle>
          <a:p>
            <a:pPr algn="ctr">
              <a:buFontTx/>
              <a:buNone/>
            </a:pPr>
            <a:fld id="{F8817F68-D259-43E8-BA3B-D0597B8990FA}" type="slidenum">
              <a:rPr lang="de-DE" altLang="de-DE" sz="1600">
                <a:solidFill>
                  <a:srgbClr val="000000"/>
                </a:solidFill>
                <a:cs typeface="Arial" panose="020B0604020202020204" pitchFamily="34" charset="0"/>
              </a:rPr>
              <a:pPr algn="ctr">
                <a:buFontTx/>
                <a:buNone/>
              </a:pPr>
              <a:t>18</a:t>
            </a:fld>
            <a:endParaRPr lang="de-DE" altLang="de-DE" sz="1600">
              <a:solidFill>
                <a:srgbClr val="000000"/>
              </a:solidFill>
              <a:cs typeface="Arial" panose="020B0604020202020204" pitchFamily="34" charset="0"/>
            </a:endParaRPr>
          </a:p>
        </p:txBody>
      </p:sp>
      <p:sp>
        <p:nvSpPr>
          <p:cNvPr id="7" name="Rectangle 2"/>
          <p:cNvSpPr txBox="1">
            <a:spLocks noChangeArrowheads="1"/>
          </p:cNvSpPr>
          <p:nvPr/>
        </p:nvSpPr>
        <p:spPr>
          <a:xfrm>
            <a:off x="222250" y="1423988"/>
            <a:ext cx="7996238" cy="500062"/>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eaLnBrk="1" hangingPunct="1">
              <a:defRPr/>
            </a:pPr>
            <a:r>
              <a:rPr lang="de-DE" altLang="de-DE" kern="0" dirty="0" smtClean="0"/>
              <a:t>Basisregeln, Teil 6</a:t>
            </a:r>
          </a:p>
        </p:txBody>
      </p:sp>
      <p:sp>
        <p:nvSpPr>
          <p:cNvPr id="8" name="Rectangle 3"/>
          <p:cNvSpPr txBox="1">
            <a:spLocks noChangeArrowheads="1"/>
          </p:cNvSpPr>
          <p:nvPr/>
        </p:nvSpPr>
        <p:spPr>
          <a:xfrm>
            <a:off x="222250" y="2060575"/>
            <a:ext cx="7996238" cy="4140200"/>
          </a:xfrm>
          <a:prstGeom prst="rect">
            <a:avLst/>
          </a:prstGeom>
        </p:spPr>
        <p:txBody>
          <a:bodyPr/>
          <a:lstStyle>
            <a:lvl1pPr marL="182563" indent="-182563" algn="l" rtl="0" eaLnBrk="0" fontAlgn="base" hangingPunct="0">
              <a:spcBef>
                <a:spcPct val="0"/>
              </a:spcBef>
              <a:spcAft>
                <a:spcPct val="0"/>
              </a:spcAft>
              <a:buChar char="•"/>
              <a:defRPr sz="1700">
                <a:solidFill>
                  <a:schemeClr val="bg2"/>
                </a:solidFill>
                <a:latin typeface="+mn-lt"/>
                <a:ea typeface="+mn-ea"/>
                <a:cs typeface="+mn-cs"/>
              </a:defRPr>
            </a:lvl1pPr>
            <a:lvl2pPr marL="538163" indent="-80963" algn="l" rtl="0" eaLnBrk="0" fontAlgn="base" hangingPunct="0">
              <a:spcBef>
                <a:spcPct val="20000"/>
              </a:spcBef>
              <a:spcAft>
                <a:spcPct val="0"/>
              </a:spcAft>
              <a:buChar char="•"/>
              <a:defRPr sz="1700">
                <a:solidFill>
                  <a:schemeClr val="bg2"/>
                </a:solidFill>
                <a:latin typeface="+mn-lt"/>
                <a:ea typeface="+mn-ea"/>
              </a:defRPr>
            </a:lvl2pPr>
            <a:lvl3pPr marL="892175" indent="22225" algn="l" rtl="0" eaLnBrk="0" fontAlgn="base" hangingPunct="0">
              <a:spcBef>
                <a:spcPct val="20000"/>
              </a:spcBef>
              <a:spcAft>
                <a:spcPct val="0"/>
              </a:spcAft>
              <a:buChar char="•"/>
              <a:defRPr sz="1700">
                <a:solidFill>
                  <a:schemeClr val="bg2"/>
                </a:solidFill>
                <a:latin typeface="+mn-lt"/>
                <a:ea typeface="+mn-ea"/>
              </a:defRPr>
            </a:lvl3pPr>
            <a:lvl4pPr marL="1258888" indent="112713" algn="l" rtl="0" eaLnBrk="0" fontAlgn="base" hangingPunct="0">
              <a:spcBef>
                <a:spcPct val="20000"/>
              </a:spcBef>
              <a:spcAft>
                <a:spcPct val="0"/>
              </a:spcAft>
              <a:buChar char="•"/>
              <a:defRPr sz="1700">
                <a:solidFill>
                  <a:schemeClr val="bg2"/>
                </a:solidFill>
                <a:latin typeface="+mn-lt"/>
                <a:ea typeface="+mn-ea"/>
              </a:defRPr>
            </a:lvl4pPr>
            <a:lvl5pPr marL="1612900" indent="215900" algn="l" rtl="0" eaLnBrk="0" fontAlgn="base" hangingPunct="0">
              <a:spcBef>
                <a:spcPct val="20000"/>
              </a:spcBef>
              <a:spcAft>
                <a:spcPct val="0"/>
              </a:spcAft>
              <a:buChar char="•"/>
              <a:defRPr sz="1700">
                <a:solidFill>
                  <a:schemeClr val="bg2"/>
                </a:solidFill>
                <a:latin typeface="+mn-lt"/>
                <a:ea typeface="+mn-ea"/>
              </a:defRPr>
            </a:lvl5pPr>
            <a:lvl6pPr marL="2070100" algn="l" rtl="0" fontAlgn="base">
              <a:spcBef>
                <a:spcPct val="20000"/>
              </a:spcBef>
              <a:spcAft>
                <a:spcPct val="0"/>
              </a:spcAft>
              <a:buChar char="•"/>
              <a:defRPr sz="1700">
                <a:solidFill>
                  <a:schemeClr val="bg2"/>
                </a:solidFill>
                <a:latin typeface="+mn-lt"/>
                <a:ea typeface="+mn-ea"/>
              </a:defRPr>
            </a:lvl6pPr>
            <a:lvl7pPr marL="2527300" algn="l" rtl="0" fontAlgn="base">
              <a:spcBef>
                <a:spcPct val="20000"/>
              </a:spcBef>
              <a:spcAft>
                <a:spcPct val="0"/>
              </a:spcAft>
              <a:buChar char="•"/>
              <a:defRPr sz="1700">
                <a:solidFill>
                  <a:schemeClr val="bg2"/>
                </a:solidFill>
                <a:latin typeface="+mn-lt"/>
                <a:ea typeface="+mn-ea"/>
              </a:defRPr>
            </a:lvl7pPr>
            <a:lvl8pPr marL="2984500" algn="l" rtl="0" fontAlgn="base">
              <a:spcBef>
                <a:spcPct val="20000"/>
              </a:spcBef>
              <a:spcAft>
                <a:spcPct val="0"/>
              </a:spcAft>
              <a:buChar char="•"/>
              <a:defRPr sz="1700">
                <a:solidFill>
                  <a:schemeClr val="bg2"/>
                </a:solidFill>
                <a:latin typeface="+mn-lt"/>
                <a:ea typeface="+mn-ea"/>
              </a:defRPr>
            </a:lvl8pPr>
            <a:lvl9pPr marL="3441700" algn="l" rtl="0" fontAlgn="base">
              <a:spcBef>
                <a:spcPct val="20000"/>
              </a:spcBef>
              <a:spcAft>
                <a:spcPct val="0"/>
              </a:spcAft>
              <a:buChar char="•"/>
              <a:defRPr sz="1700">
                <a:solidFill>
                  <a:schemeClr val="bg2"/>
                </a:solidFill>
                <a:latin typeface="+mn-lt"/>
                <a:ea typeface="+mn-ea"/>
              </a:defRPr>
            </a:lvl9pPr>
          </a:lstStyle>
          <a:p>
            <a:pPr marL="447675" indent="-265113">
              <a:buFont typeface="Wingdings" panose="05000000000000000000" pitchFamily="2" charset="2"/>
              <a:buChar char="Ø"/>
              <a:defRPr/>
            </a:pPr>
            <a:r>
              <a:rPr lang="de-DE" altLang="de-DE" kern="0" smtClean="0"/>
              <a:t>Experimentelle Arbeiten sind möglichst während der üblichen Dienstzeit (etwa 7:00 bis 19:00 Uhr) auszuführen. Es muss grundsätzlich min. ein weiterer Mitarbeiter in Rufnähe anwesend sein. Ausnahmen sind zuvor mit dem Gruppenleiter abzusprechen.</a:t>
            </a:r>
            <a:endParaRPr lang="en-GB" altLang="de-DE" kern="0" smtClean="0"/>
          </a:p>
          <a:p>
            <a:pPr marL="447675" indent="-265113">
              <a:buFont typeface="Wingdings" panose="05000000000000000000" pitchFamily="2" charset="2"/>
              <a:buChar char="Ø"/>
              <a:defRPr/>
            </a:pPr>
            <a:endParaRPr lang="en-GB" altLang="de-DE" kern="0" smtClean="0"/>
          </a:p>
          <a:p>
            <a:pPr marL="447675" indent="-265113">
              <a:buFont typeface="Wingdings" panose="05000000000000000000" pitchFamily="2" charset="2"/>
              <a:buChar char="Ø"/>
              <a:defRPr/>
            </a:pPr>
            <a:r>
              <a:rPr lang="en-GB" altLang="de-DE" kern="0" smtClean="0"/>
              <a:t>Falls Defekte an Geräten (etwa beschädigte Zuleitungen für Gas, Strom oder Wasser, fehlende Schutzeinrichtungen, elektrische Isolierungen) festgestellt werden, sind umgehend Maßnahmen zu deren Beseitigung einzuleiten. Bei sichtbaren Fehlern ist die Benutzung eines Gerätes bis zur Behebung der Mängel einzustellen.</a:t>
            </a:r>
          </a:p>
          <a:p>
            <a:pPr marL="447675" indent="-265113">
              <a:buFont typeface="Wingdings" panose="05000000000000000000" pitchFamily="2" charset="2"/>
              <a:buChar char="Ø"/>
              <a:defRPr/>
            </a:pPr>
            <a:endParaRPr lang="en-GB" altLang="de-DE" kern="0" smtClean="0"/>
          </a:p>
          <a:p>
            <a:pPr marL="447675" indent="-265113">
              <a:buFont typeface="Wingdings" panose="05000000000000000000" pitchFamily="2" charset="2"/>
              <a:buChar char="Ø"/>
              <a:defRPr/>
            </a:pPr>
            <a:r>
              <a:rPr lang="en-GB" altLang="de-DE" kern="0" smtClean="0"/>
              <a:t>Das Isotopenlabor darf nur in Begleitung eines befugten Mitarbeiters betreten werden. Jede Tätigkeit im Kontrollbereich darf nur nach gültiger Unterweisung vom Strahlenschutzbeauftragten erfolgen.</a:t>
            </a:r>
          </a:p>
          <a:p>
            <a:pPr marL="182562" indent="0">
              <a:buFontTx/>
              <a:buNone/>
              <a:defRPr/>
            </a:pPr>
            <a:endParaRPr lang="en-GB" altLang="de-DE" kern="0" smtClean="0"/>
          </a:p>
          <a:p>
            <a:pPr marL="182562" indent="0">
              <a:buFontTx/>
              <a:buNone/>
              <a:defRPr/>
            </a:pPr>
            <a:endParaRPr lang="de-DE" altLang="de-DE" kern="0" smtClean="0"/>
          </a:p>
          <a:p>
            <a:pPr marL="447675" indent="-265113">
              <a:buFont typeface="Wingdings" panose="05000000000000000000" pitchFamily="2" charset="2"/>
              <a:buChar char="Ø"/>
              <a:defRPr/>
            </a:pPr>
            <a:endParaRPr lang="de-DE" altLang="de-DE" kern="0" smtClean="0"/>
          </a:p>
        </p:txBody>
      </p:sp>
      <p:pic>
        <p:nvPicPr>
          <p:cNvPr id="22536" name="Picture 5" descr="Arbei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900113"/>
            <a:ext cx="11969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FC9755-A67E-45DB-8DB6-CB674A702A84}" type="slidenum">
              <a:rPr lang="de-DE" altLang="de-DE" sz="1600" smtClean="0">
                <a:solidFill>
                  <a:srgbClr val="000000"/>
                </a:solidFill>
                <a:latin typeface="MetaNormal-Roman" panose="020B0502030000020004" pitchFamily="34" charset="0"/>
              </a:rPr>
              <a:pPr/>
              <a:t>19</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23556" name="Rectangle 2"/>
          <p:cNvSpPr>
            <a:spLocks noGrp="1" noChangeArrowheads="1"/>
          </p:cNvSpPr>
          <p:nvPr>
            <p:ph type="title"/>
          </p:nvPr>
        </p:nvSpPr>
        <p:spPr/>
        <p:txBody>
          <a:bodyPr/>
          <a:lstStyle/>
          <a:p>
            <a:pPr eaLnBrk="1" hangingPunct="1"/>
            <a:r>
              <a:rPr lang="en-GB" altLang="de-DE" smtClean="0"/>
              <a:t>No go, Teil 1</a:t>
            </a:r>
            <a:endParaRPr lang="de-DE" altLang="de-DE" smtClean="0"/>
          </a:p>
        </p:txBody>
      </p:sp>
      <p:sp>
        <p:nvSpPr>
          <p:cNvPr id="23557" name="Rectangle 3"/>
          <p:cNvSpPr>
            <a:spLocks noGrp="1" noChangeArrowheads="1"/>
          </p:cNvSpPr>
          <p:nvPr>
            <p:ph type="body" idx="1"/>
          </p:nvPr>
        </p:nvSpPr>
        <p:spPr/>
        <p:txBody>
          <a:bodyPr/>
          <a:lstStyle/>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Keine Stolperfallen bauen (keine Gegenstände im Bewegungsbereich abstellen!)</a:t>
            </a:r>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en-GB" altLang="de-DE" smtClean="0"/>
              <a:t>Keine Gasflaschen ohne Sicherung aufstellen (z. B. Wandbefestigung!)</a:t>
            </a:r>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en-GB" altLang="de-DE" smtClean="0"/>
              <a:t>Keine Vakuumapparaturen ohne Berstschutz benutzen</a:t>
            </a:r>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en-GB" altLang="de-DE" smtClean="0"/>
              <a:t>Keinen Abfall in der Spüle entsorgen (im CeNTech keine Neutralisation!)</a:t>
            </a:r>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en-GB" altLang="de-DE" smtClean="0"/>
              <a:t>Keine Geräte ohne explizite Einweisung ein/ausschalten (Hochspannung!)</a:t>
            </a:r>
            <a:endParaRPr lang="de-DE" altLang="de-DE" smtClean="0"/>
          </a:p>
          <a:p>
            <a:pPr marL="447675" indent="-265113">
              <a:buFont typeface="Wingdings" panose="05000000000000000000" pitchFamily="2" charset="2"/>
              <a:buChar char="Ø"/>
            </a:pPr>
            <a:endParaRPr lang="de-DE" altLang="de-DE" smtClean="0"/>
          </a:p>
        </p:txBody>
      </p:sp>
      <p:pic>
        <p:nvPicPr>
          <p:cNvPr id="23558" name="Picture 5" descr="rules20080425144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981075"/>
            <a:ext cx="19510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DFFF40-E74F-46F3-8C6C-D9D3E1A535D4}" type="slidenum">
              <a:rPr lang="de-DE" altLang="de-DE" sz="1600" smtClean="0">
                <a:solidFill>
                  <a:srgbClr val="000000"/>
                </a:solidFill>
                <a:latin typeface="MetaNormal-Roman" panose="020B0502030000020004" pitchFamily="34" charset="0"/>
              </a:rPr>
              <a:pPr/>
              <a:t>2</a:t>
            </a:fld>
            <a:endParaRPr lang="de-DE" altLang="de-DE" sz="1600" smtClean="0">
              <a:solidFill>
                <a:srgbClr val="000000"/>
              </a:solidFill>
              <a:latin typeface="MetaNormal-Roman" panose="020B0502030000020004" pitchFamily="34" charset="0"/>
            </a:endParaRPr>
          </a:p>
        </p:txBody>
      </p:sp>
      <p:sp>
        <p:nvSpPr>
          <p:cNvPr id="4" name="Fußzeilenplatzhalter 2"/>
          <p:cNvSpPr>
            <a:spLocks noGrp="1"/>
          </p:cNvSpPr>
          <p:nvPr>
            <p:ph type="ftr" sz="quarter" idx="11"/>
          </p:nvPr>
        </p:nvSpPr>
        <p:spPr/>
        <p:txBody>
          <a:bodyPr/>
          <a:lstStyle/>
          <a:p>
            <a:pPr>
              <a:defRPr/>
            </a:pPr>
            <a:r>
              <a:rPr lang="de-DE"/>
              <a:t>Sicherheit in chemischen Labors</a:t>
            </a:r>
          </a:p>
        </p:txBody>
      </p:sp>
      <p:sp>
        <p:nvSpPr>
          <p:cNvPr id="6148" name="Text Box 4"/>
          <p:cNvSpPr txBox="1">
            <a:spLocks noChangeArrowheads="1"/>
          </p:cNvSpPr>
          <p:nvPr/>
        </p:nvSpPr>
        <p:spPr bwMode="auto">
          <a:xfrm>
            <a:off x="539750" y="2684463"/>
            <a:ext cx="7056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a:solidFill>
                  <a:schemeClr val="bg2"/>
                </a:solidFill>
              </a:rPr>
              <a:t>Bernhard Chlebowski</a:t>
            </a:r>
          </a:p>
          <a:p>
            <a:r>
              <a:rPr lang="de-DE" altLang="de-DE">
                <a:solidFill>
                  <a:schemeClr val="bg2"/>
                </a:solidFill>
              </a:rPr>
              <a:t>Physikalisches Institut</a:t>
            </a:r>
          </a:p>
          <a:p>
            <a:r>
              <a:rPr lang="de-DE" altLang="de-DE">
                <a:solidFill>
                  <a:schemeClr val="bg2"/>
                </a:solidFill>
              </a:rPr>
              <a:t>Heisenbergstrasse 11</a:t>
            </a:r>
          </a:p>
          <a:p>
            <a:r>
              <a:rPr lang="de-DE" altLang="de-DE">
                <a:solidFill>
                  <a:schemeClr val="bg2"/>
                </a:solidFill>
              </a:rPr>
              <a:t>Tel.: -63900</a:t>
            </a:r>
          </a:p>
          <a:p>
            <a:r>
              <a:rPr lang="de-DE" altLang="de-DE">
                <a:solidFill>
                  <a:schemeClr val="bg2"/>
                </a:solidFill>
              </a:rPr>
              <a:t>E-Mail: bernhard.chlebowski@uni-muenster.de</a:t>
            </a:r>
          </a:p>
          <a:p>
            <a:endParaRPr lang="de-DE" altLang="de-DE"/>
          </a:p>
        </p:txBody>
      </p:sp>
      <p:pic>
        <p:nvPicPr>
          <p:cNvPr id="6149" name="Picture 7" descr="che_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908050"/>
            <a:ext cx="4392613"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8CAB07-5D6C-40A3-97F6-FECD97353459}" type="slidenum">
              <a:rPr lang="de-DE" altLang="de-DE" sz="1600" smtClean="0">
                <a:solidFill>
                  <a:srgbClr val="000000"/>
                </a:solidFill>
                <a:latin typeface="MetaNormal-Roman" panose="020B0502030000020004" pitchFamily="34" charset="0"/>
              </a:rPr>
              <a:pPr/>
              <a:t>20</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24580" name="Rectangle 2"/>
          <p:cNvSpPr>
            <a:spLocks noGrp="1" noChangeArrowheads="1"/>
          </p:cNvSpPr>
          <p:nvPr>
            <p:ph type="title"/>
          </p:nvPr>
        </p:nvSpPr>
        <p:spPr/>
        <p:txBody>
          <a:bodyPr/>
          <a:lstStyle/>
          <a:p>
            <a:pPr eaLnBrk="1" hangingPunct="1"/>
            <a:r>
              <a:rPr lang="de-DE" altLang="de-DE" smtClean="0"/>
              <a:t>No go, Teil 2</a:t>
            </a:r>
          </a:p>
        </p:txBody>
      </p:sp>
      <p:sp>
        <p:nvSpPr>
          <p:cNvPr id="24581" name="Rectangle 3"/>
          <p:cNvSpPr>
            <a:spLocks noGrp="1" noChangeArrowheads="1"/>
          </p:cNvSpPr>
          <p:nvPr>
            <p:ph type="body" idx="1"/>
          </p:nvPr>
        </p:nvSpPr>
        <p:spPr/>
        <p:txBody>
          <a:bodyPr/>
          <a:lstStyle/>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Laserlabors dürfen nicht ohne Schutzbrille betreten werden, wenn der Laser in Betrieb ist (Warnsymbol im Aussenbereich des Labors beachten!)</a:t>
            </a:r>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en-GB" altLang="de-DE" smtClean="0"/>
              <a:t>Reinraum nicht ohne Schutzkleidung betreten(inkl. Kopf- und Fußbedeckung)</a:t>
            </a:r>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en-GB" altLang="de-DE" smtClean="0"/>
              <a:t>Flüssigen Stickstoff nicht ohne Schutzkleidung handhaben (Augen, Hände, Körper)</a:t>
            </a:r>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en-GB" altLang="de-DE" smtClean="0"/>
              <a:t>Nanopartikel nicht einatmen (noch ist die Wirkung im Körper unbekannt)</a:t>
            </a:r>
          </a:p>
          <a:p>
            <a:pPr marL="447675" indent="-265113">
              <a:buFont typeface="Wingdings" panose="05000000000000000000" pitchFamily="2" charset="2"/>
              <a:buChar char="Ø"/>
            </a:pPr>
            <a:endParaRPr lang="de-DE" altLang="de-DE" smtClean="0"/>
          </a:p>
          <a:p>
            <a:pPr marL="447675" indent="-265113">
              <a:buFont typeface="Wingdings" panose="05000000000000000000" pitchFamily="2" charset="2"/>
              <a:buChar char="Ø"/>
            </a:pPr>
            <a:r>
              <a:rPr lang="en-GB" altLang="de-DE" smtClean="0"/>
              <a:t>Labore nicht in Diskotheken umrüsten (laute Musik übertönt Alarmsignale!)</a:t>
            </a:r>
            <a:endParaRPr lang="de-DE" altLang="de-DE" smtClean="0"/>
          </a:p>
          <a:p>
            <a:pPr marL="447675" indent="-265113">
              <a:buFont typeface="Wingdings" panose="05000000000000000000" pitchFamily="2" charset="2"/>
              <a:buChar char="Ø"/>
            </a:pPr>
            <a:endParaRPr lang="de-DE" altLang="de-DE" smtClean="0"/>
          </a:p>
        </p:txBody>
      </p:sp>
      <p:pic>
        <p:nvPicPr>
          <p:cNvPr id="24582" name="Picture 5" descr="rules20080425144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981075"/>
            <a:ext cx="19510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de-DE" altLang="de-DE" smtClean="0"/>
              <a:t>Arbeitsmedizinische Vorsorge</a:t>
            </a:r>
          </a:p>
        </p:txBody>
      </p:sp>
      <p:sp>
        <p:nvSpPr>
          <p:cNvPr id="25603" name="Inhaltsplatzhalter 2"/>
          <p:cNvSpPr>
            <a:spLocks noGrp="1"/>
          </p:cNvSpPr>
          <p:nvPr>
            <p:ph idx="1"/>
          </p:nvPr>
        </p:nvSpPr>
        <p:spPr/>
        <p:txBody>
          <a:bodyPr/>
          <a:lstStyle/>
          <a:p>
            <a:pPr>
              <a:buFont typeface="Wingdings" panose="05000000000000000000" pitchFamily="2" charset="2"/>
              <a:buChar char="Ø"/>
            </a:pPr>
            <a:r>
              <a:rPr lang="de-DE" altLang="de-DE" smtClean="0"/>
              <a:t>Beschäftigte haben das Recht, sich auf ihren Wunsch hin arbeitsmedizinisch beraten und untersuchen zu lassen (Wunschvorsorge).</a:t>
            </a:r>
          </a:p>
          <a:p>
            <a:endParaRPr lang="de-DE" altLang="de-DE" smtClean="0"/>
          </a:p>
          <a:p>
            <a:pPr>
              <a:buFont typeface="Wingdings" panose="05000000000000000000" pitchFamily="2" charset="2"/>
              <a:buChar char="Ø"/>
            </a:pPr>
            <a:r>
              <a:rPr lang="de-DE" altLang="de-DE" smtClean="0"/>
              <a:t>Bei bestimmten Gefährdungen am Arbeitsplatz muss der Arbeitgeber den Beschäftigten arbeitsmedizinische Vorsorge anbieten (Angebotsvorsorge).</a:t>
            </a:r>
          </a:p>
          <a:p>
            <a:endParaRPr lang="de-DE" altLang="de-DE" smtClean="0"/>
          </a:p>
          <a:p>
            <a:pPr>
              <a:buFont typeface="Wingdings" panose="05000000000000000000" pitchFamily="2" charset="2"/>
              <a:buChar char="Ø"/>
            </a:pPr>
            <a:r>
              <a:rPr lang="de-DE" altLang="de-DE" smtClean="0"/>
              <a:t>Sind die Gefährdungen besonders groß, ist eine arbeitsmedizinische Vorsorge vorgeschrieben (Pflichtvorsorge).</a:t>
            </a:r>
          </a:p>
          <a:p>
            <a:endParaRPr lang="de-DE" altLang="de-DE" smtClean="0"/>
          </a:p>
          <a:p>
            <a:pPr>
              <a:buFont typeface="Wingdings" panose="05000000000000000000" pitchFamily="2" charset="2"/>
              <a:buChar char="Ø"/>
            </a:pPr>
            <a:r>
              <a:rPr lang="de-DE" altLang="de-DE" smtClean="0"/>
              <a:t>Arbeitsmedizinische Untersuchungen sollen vom Betriebsarzt durchgeführt werden.</a:t>
            </a:r>
          </a:p>
          <a:p>
            <a:endParaRPr lang="de-DE" altLang="de-DE" smtClean="0"/>
          </a:p>
          <a:p>
            <a:pPr>
              <a:buFont typeface="Wingdings" panose="05000000000000000000" pitchFamily="2" charset="2"/>
              <a:buChar char="Ø"/>
            </a:pPr>
            <a:r>
              <a:rPr lang="de-DE" altLang="de-DE" smtClean="0"/>
              <a:t>Die Ergebnisse werden in einer Vorsorgekartei gespeichert.</a:t>
            </a:r>
          </a:p>
        </p:txBody>
      </p:sp>
      <p:sp>
        <p:nvSpPr>
          <p:cNvPr id="2560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2976D1-4564-485C-85A5-F7D421BDEDC8}" type="slidenum">
              <a:rPr lang="de-DE" altLang="de-DE" sz="1600" smtClean="0">
                <a:solidFill>
                  <a:srgbClr val="000000"/>
                </a:solidFill>
                <a:latin typeface="MetaNormal-Roman" panose="020B0502030000020004" pitchFamily="34" charset="0"/>
              </a:rPr>
              <a:pPr/>
              <a:t>21</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a:p>
            <a:pPr>
              <a:defRPr/>
            </a:pPr>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20D731-7FCB-40F0-9CD4-BBC02A0B0F2D}" type="slidenum">
              <a:rPr lang="de-DE" altLang="de-DE" sz="1600" smtClean="0">
                <a:solidFill>
                  <a:srgbClr val="000000"/>
                </a:solidFill>
                <a:latin typeface="MetaNormal-Roman" panose="020B0502030000020004" pitchFamily="34" charset="0"/>
              </a:rPr>
              <a:pPr/>
              <a:t>22</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sp>
        <p:nvSpPr>
          <p:cNvPr id="4" name="Titel 1"/>
          <p:cNvSpPr txBox="1">
            <a:spLocks/>
          </p:cNvSpPr>
          <p:nvPr/>
        </p:nvSpPr>
        <p:spPr>
          <a:xfrm>
            <a:off x="204788" y="981075"/>
            <a:ext cx="7996237" cy="877888"/>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a:defRPr/>
            </a:pPr>
            <a:r>
              <a:rPr lang="de-DE" kern="0" smtClean="0"/>
              <a:t>Verteilstelle für „Tiefkalte Gase“</a:t>
            </a:r>
            <a:endParaRPr lang="de-DE" kern="0"/>
          </a:p>
        </p:txBody>
      </p:sp>
      <p:pic>
        <p:nvPicPr>
          <p:cNvPr id="26629" name="Picture 2" descr="D:\Eigene Dateien\Sicherheit-Laserschutz\Fotos\DSCN9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470535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5076825" y="1978025"/>
            <a:ext cx="3351213" cy="3694113"/>
          </a:xfrm>
          <a:prstGeom prst="rect">
            <a:avLst/>
          </a:prstGeom>
          <a:noFill/>
        </p:spPr>
        <p:txBody>
          <a:bodyPr wrap="none">
            <a:spAutoFit/>
          </a:bodyPr>
          <a:lstStyle/>
          <a:p>
            <a:pPr>
              <a:defRPr/>
            </a:pPr>
            <a:r>
              <a:rPr lang="de-DE" sz="1800">
                <a:solidFill>
                  <a:schemeClr val="bg1"/>
                </a:solidFill>
                <a:latin typeface="+mn-lt"/>
              </a:rPr>
              <a:t>Umgang mit Flüssigstickstoff </a:t>
            </a:r>
          </a:p>
          <a:p>
            <a:pPr>
              <a:defRPr/>
            </a:pPr>
            <a:r>
              <a:rPr lang="de-DE" sz="1800">
                <a:solidFill>
                  <a:schemeClr val="bg1"/>
                </a:solidFill>
                <a:latin typeface="+mn-lt"/>
              </a:rPr>
              <a:t>nur für eingewiesenes Personal</a:t>
            </a:r>
          </a:p>
          <a:p>
            <a:pPr>
              <a:defRPr/>
            </a:pPr>
            <a:endParaRPr lang="de-DE" sz="1800">
              <a:solidFill>
                <a:schemeClr val="bg1"/>
              </a:solidFill>
              <a:latin typeface="+mn-lt"/>
            </a:endParaRPr>
          </a:p>
          <a:p>
            <a:pPr>
              <a:defRPr/>
            </a:pPr>
            <a:r>
              <a:rPr lang="de-DE" sz="1800">
                <a:solidFill>
                  <a:schemeClr val="bg1"/>
                </a:solidFill>
                <a:latin typeface="+mn-lt"/>
              </a:rPr>
              <a:t>Bedienungsanweisungen für </a:t>
            </a:r>
          </a:p>
          <a:p>
            <a:pPr>
              <a:defRPr/>
            </a:pPr>
            <a:r>
              <a:rPr lang="de-DE" sz="1800">
                <a:solidFill>
                  <a:schemeClr val="bg1"/>
                </a:solidFill>
                <a:latin typeface="+mn-lt"/>
              </a:rPr>
              <a:t>das Umfüllen und den Transport </a:t>
            </a:r>
          </a:p>
          <a:p>
            <a:pPr>
              <a:defRPr/>
            </a:pPr>
            <a:r>
              <a:rPr lang="de-DE" sz="1800">
                <a:solidFill>
                  <a:schemeClr val="bg1"/>
                </a:solidFill>
                <a:latin typeface="+mn-lt"/>
              </a:rPr>
              <a:t>von Flüssigstickstoff beachten</a:t>
            </a:r>
          </a:p>
          <a:p>
            <a:pPr>
              <a:defRPr/>
            </a:pPr>
            <a:endParaRPr lang="de-DE" sz="1800">
              <a:solidFill>
                <a:schemeClr val="bg1"/>
              </a:solidFill>
              <a:latin typeface="+mn-lt"/>
            </a:endParaRPr>
          </a:p>
          <a:p>
            <a:pPr>
              <a:defRPr/>
            </a:pPr>
            <a:r>
              <a:rPr lang="de-DE" sz="1800">
                <a:solidFill>
                  <a:schemeClr val="bg1"/>
                </a:solidFill>
                <a:latin typeface="+mn-lt"/>
              </a:rPr>
              <a:t>Schutzausrüstung benutzen</a:t>
            </a:r>
          </a:p>
          <a:p>
            <a:pPr>
              <a:buFontTx/>
              <a:buChar char="-"/>
              <a:defRPr/>
            </a:pPr>
            <a:r>
              <a:rPr lang="de-DE" sz="1800">
                <a:solidFill>
                  <a:schemeClr val="bg1"/>
                </a:solidFill>
                <a:latin typeface="+mn-lt"/>
              </a:rPr>
              <a:t>Schutzschürze</a:t>
            </a:r>
          </a:p>
          <a:p>
            <a:pPr>
              <a:buFontTx/>
              <a:buChar char="-"/>
              <a:defRPr/>
            </a:pPr>
            <a:r>
              <a:rPr lang="de-DE" sz="1800">
                <a:solidFill>
                  <a:schemeClr val="bg1"/>
                </a:solidFill>
                <a:latin typeface="+mn-lt"/>
              </a:rPr>
              <a:t>Schutzbrille</a:t>
            </a:r>
          </a:p>
          <a:p>
            <a:pPr>
              <a:defRPr/>
            </a:pPr>
            <a:r>
              <a:rPr lang="de-DE" sz="1800">
                <a:solidFill>
                  <a:schemeClr val="bg1"/>
                </a:solidFill>
                <a:latin typeface="+mn-lt"/>
              </a:rPr>
              <a:t>-Kälteschutzhandschuhe</a:t>
            </a:r>
          </a:p>
          <a:p>
            <a:pPr>
              <a:defRPr/>
            </a:pPr>
            <a:endParaRPr lang="de-DE" sz="1800">
              <a:solidFill>
                <a:schemeClr val="bg1"/>
              </a:solidFill>
              <a:latin typeface="+mn-lt"/>
            </a:endParaRPr>
          </a:p>
          <a:p>
            <a:pPr>
              <a:defRPr/>
            </a:pPr>
            <a:r>
              <a:rPr lang="de-DE" sz="1800">
                <a:solidFill>
                  <a:schemeClr val="bg1"/>
                </a:solidFill>
                <a:latin typeface="+mn-lt"/>
              </a:rPr>
              <a:t>ausreichende Belüftung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149C9A-9D96-4E26-938A-F5471752707A}" type="slidenum">
              <a:rPr lang="de-DE" altLang="de-DE" sz="1600" smtClean="0">
                <a:solidFill>
                  <a:srgbClr val="000000"/>
                </a:solidFill>
                <a:latin typeface="MetaNormal-Roman" panose="020B0502030000020004" pitchFamily="34" charset="0"/>
              </a:rPr>
              <a:pPr/>
              <a:t>23</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sp>
        <p:nvSpPr>
          <p:cNvPr id="4" name="Titel 1"/>
          <p:cNvSpPr txBox="1">
            <a:spLocks/>
          </p:cNvSpPr>
          <p:nvPr/>
        </p:nvSpPr>
        <p:spPr>
          <a:xfrm>
            <a:off x="204788" y="981075"/>
            <a:ext cx="7996237" cy="877888"/>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a:defRPr/>
            </a:pPr>
            <a:r>
              <a:rPr lang="de-DE" kern="0" smtClean="0"/>
              <a:t>Schutzausrüstung benutzen</a:t>
            </a:r>
            <a:endParaRPr lang="de-DE" kern="0"/>
          </a:p>
        </p:txBody>
      </p:sp>
      <p:pic>
        <p:nvPicPr>
          <p:cNvPr id="27653" name="Picture 3" descr="D:\Eigene Dateien\Sicherheit-Laserschutz\Fotos\DSCN9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33600"/>
            <a:ext cx="2700337"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D:\Eigene Dateien\Sicherheit-Laserschutz\Fotos\DSCN9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2133600"/>
            <a:ext cx="2700337"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rot="20235093">
            <a:off x="147506" y="4262743"/>
            <a:ext cx="3102407" cy="830997"/>
          </a:xfrm>
          <a:prstGeom prst="rect">
            <a:avLst/>
          </a:prstGeom>
          <a:noFill/>
        </p:spPr>
        <p:txBody>
          <a:bodyPr>
            <a:spAutoFit/>
          </a:bodyPr>
          <a:lstStyle/>
          <a:p>
            <a:pPr algn="ctr">
              <a:defRPr/>
            </a:pPr>
            <a:r>
              <a:rPr lang="de-DE" sz="48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rPr>
              <a:t>FALSCH</a:t>
            </a:r>
          </a:p>
        </p:txBody>
      </p:sp>
      <p:sp>
        <p:nvSpPr>
          <p:cNvPr id="8" name="Rechteck 7"/>
          <p:cNvSpPr/>
          <p:nvPr/>
        </p:nvSpPr>
        <p:spPr>
          <a:xfrm>
            <a:off x="3563888" y="4725144"/>
            <a:ext cx="2531462" cy="923330"/>
          </a:xfrm>
          <a:prstGeom prst="rect">
            <a:avLst/>
          </a:prstGeom>
          <a:noFill/>
        </p:spPr>
        <p:txBody>
          <a:bodyPr wrap="none">
            <a:spAutoFit/>
          </a:bodyPr>
          <a:lstStyle/>
          <a:p>
            <a:pPr algn="ctr">
              <a:defRPr/>
            </a:pPr>
            <a:r>
              <a:rPr lang="de-DE" sz="5400" b="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charset="0"/>
              </a:rPr>
              <a:t>Richtig</a:t>
            </a:r>
          </a:p>
        </p:txBody>
      </p:sp>
      <p:sp>
        <p:nvSpPr>
          <p:cNvPr id="9" name="Pfeil nach rechts 8"/>
          <p:cNvSpPr/>
          <p:nvPr/>
        </p:nvSpPr>
        <p:spPr>
          <a:xfrm rot="1892109">
            <a:off x="1350963" y="2320925"/>
            <a:ext cx="503237"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Pfeil nach rechts 9"/>
          <p:cNvSpPr/>
          <p:nvPr/>
        </p:nvSpPr>
        <p:spPr>
          <a:xfrm>
            <a:off x="900113" y="2924175"/>
            <a:ext cx="503237" cy="2174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Pfeil nach rechts 10"/>
          <p:cNvSpPr/>
          <p:nvPr/>
        </p:nvSpPr>
        <p:spPr>
          <a:xfrm>
            <a:off x="1042988" y="3789363"/>
            <a:ext cx="504825"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Pfeil nach rechts 11"/>
          <p:cNvSpPr/>
          <p:nvPr/>
        </p:nvSpPr>
        <p:spPr>
          <a:xfrm rot="10800000">
            <a:off x="2339975" y="3429000"/>
            <a:ext cx="503238"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Pfeil nach rechts 12"/>
          <p:cNvSpPr/>
          <p:nvPr/>
        </p:nvSpPr>
        <p:spPr>
          <a:xfrm rot="1707598">
            <a:off x="4038600" y="2427288"/>
            <a:ext cx="719138" cy="358775"/>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Pfeil nach rechts 13"/>
          <p:cNvSpPr/>
          <p:nvPr/>
        </p:nvSpPr>
        <p:spPr>
          <a:xfrm>
            <a:off x="3851275" y="3789363"/>
            <a:ext cx="720725" cy="36036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Pfeil nach rechts 14"/>
          <p:cNvSpPr/>
          <p:nvPr/>
        </p:nvSpPr>
        <p:spPr>
          <a:xfrm>
            <a:off x="3563938" y="3068638"/>
            <a:ext cx="720725" cy="36036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Pfeil nach rechts 15"/>
          <p:cNvSpPr/>
          <p:nvPr/>
        </p:nvSpPr>
        <p:spPr>
          <a:xfrm rot="10800000">
            <a:off x="5148263" y="3716338"/>
            <a:ext cx="719137" cy="36036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7665" name="Picture 2" descr="D:\Eigene Dateien\Sicherheit-Laserschutz\Betriebsanweisungen\Symbole\M0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2997200"/>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5" descr="D:\Eigene Dateien\Sicherheit-Laserschutz\Betriebsanweisungen\Symbole\M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1412875"/>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6" descr="D:\Eigene Dateien\Sicherheit-Laserschutz\Betriebsanweisungen\Symbole\M07.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3" y="4581525"/>
            <a:ext cx="14398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62BBD6-8BFE-43DF-B530-714FB5C80ADF}" type="slidenum">
              <a:rPr lang="de-DE" altLang="de-DE" sz="1600" smtClean="0">
                <a:solidFill>
                  <a:srgbClr val="000000"/>
                </a:solidFill>
                <a:latin typeface="MetaNormal-Roman" panose="020B0502030000020004" pitchFamily="34" charset="0"/>
              </a:rPr>
              <a:pPr/>
              <a:t>24</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pic>
        <p:nvPicPr>
          <p:cNvPr id="28676" name="Picture 4" descr="W:\DCIM\100NIKON\DSCN92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917700"/>
            <a:ext cx="48006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a:xfrm>
            <a:off x="204788" y="981075"/>
            <a:ext cx="7996237" cy="877888"/>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a:defRPr/>
            </a:pPr>
            <a:r>
              <a:rPr lang="de-DE" kern="0" smtClean="0"/>
              <a:t>Benutzung von Lastenaufzug / Personenaufzug</a:t>
            </a:r>
            <a:endParaRPr lang="de-DE" kern="0"/>
          </a:p>
        </p:txBody>
      </p:sp>
      <p:pic>
        <p:nvPicPr>
          <p:cNvPr id="28678" name="Picture 2" descr="D:\Eigene Dateien\Sicherheit-Laserschutz\Fotos\DSCN9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6113"/>
            <a:ext cx="27003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rot="20803890">
            <a:off x="53953" y="4422005"/>
            <a:ext cx="3102407" cy="830997"/>
          </a:xfrm>
          <a:prstGeom prst="rect">
            <a:avLst/>
          </a:prstGeom>
          <a:noFill/>
        </p:spPr>
        <p:txBody>
          <a:bodyPr>
            <a:spAutoFit/>
          </a:bodyPr>
          <a:lstStyle/>
          <a:p>
            <a:pPr algn="ctr">
              <a:defRPr/>
            </a:pPr>
            <a:r>
              <a:rPr lang="de-DE" sz="48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rPr>
              <a:t>FALSCH</a:t>
            </a:r>
          </a:p>
        </p:txBody>
      </p:sp>
      <p:sp>
        <p:nvSpPr>
          <p:cNvPr id="8" name="Rechteck 7"/>
          <p:cNvSpPr/>
          <p:nvPr/>
        </p:nvSpPr>
        <p:spPr>
          <a:xfrm>
            <a:off x="4572000" y="4581128"/>
            <a:ext cx="2531462" cy="923330"/>
          </a:xfrm>
          <a:prstGeom prst="rect">
            <a:avLst/>
          </a:prstGeom>
          <a:noFill/>
        </p:spPr>
        <p:txBody>
          <a:bodyPr wrap="none">
            <a:spAutoFit/>
          </a:bodyPr>
          <a:lstStyle/>
          <a:p>
            <a:pPr algn="ctr">
              <a:defRPr/>
            </a:pPr>
            <a:r>
              <a:rPr lang="de-DE" sz="5400" b="1">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charset="0"/>
              </a:rPr>
              <a:t>Richtig</a:t>
            </a:r>
          </a:p>
        </p:txBody>
      </p:sp>
      <p:sp>
        <p:nvSpPr>
          <p:cNvPr id="9" name="Pfeil nach rechts 8"/>
          <p:cNvSpPr/>
          <p:nvPr/>
        </p:nvSpPr>
        <p:spPr>
          <a:xfrm rot="4069386">
            <a:off x="6530975" y="2570163"/>
            <a:ext cx="719138" cy="36036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Pfeil nach rechts 9"/>
          <p:cNvSpPr/>
          <p:nvPr/>
        </p:nvSpPr>
        <p:spPr>
          <a:xfrm rot="4069386">
            <a:off x="4443413" y="2786062"/>
            <a:ext cx="719138" cy="36036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Pfeil nach rechts 10"/>
          <p:cNvSpPr/>
          <p:nvPr/>
        </p:nvSpPr>
        <p:spPr>
          <a:xfrm>
            <a:off x="1116013" y="3716338"/>
            <a:ext cx="503237" cy="217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Pfeil nach rechts 11"/>
          <p:cNvSpPr/>
          <p:nvPr/>
        </p:nvSpPr>
        <p:spPr>
          <a:xfrm rot="10800000">
            <a:off x="1763713" y="2349500"/>
            <a:ext cx="504825"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extfeld 12"/>
          <p:cNvSpPr txBox="1"/>
          <p:nvPr/>
        </p:nvSpPr>
        <p:spPr>
          <a:xfrm>
            <a:off x="1122363" y="5516563"/>
            <a:ext cx="5791200" cy="647700"/>
          </a:xfrm>
          <a:prstGeom prst="rect">
            <a:avLst/>
          </a:prstGeom>
          <a:noFill/>
        </p:spPr>
        <p:txBody>
          <a:bodyPr wrap="none">
            <a:spAutoFit/>
          </a:bodyPr>
          <a:lstStyle/>
          <a:p>
            <a:pPr algn="ctr">
              <a:defRPr/>
            </a:pPr>
            <a:r>
              <a:rPr lang="de-DE" sz="1800">
                <a:solidFill>
                  <a:schemeClr val="bg1"/>
                </a:solidFill>
                <a:latin typeface="+mn-lt"/>
              </a:rPr>
              <a:t>Keine Mitnahme von Flüssigstickstoff im Personenaufzug!</a:t>
            </a:r>
          </a:p>
          <a:p>
            <a:pPr algn="ctr">
              <a:defRPr/>
            </a:pPr>
            <a:r>
              <a:rPr lang="de-DE" sz="1800">
                <a:solidFill>
                  <a:schemeClr val="bg1"/>
                </a:solidFill>
                <a:latin typeface="+mn-lt"/>
              </a:rPr>
              <a:t>Keine Mitnahme von Personen im Lastenaufzug!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18F3AE-B9FF-40E3-8A7F-D2C551167F09}" type="slidenum">
              <a:rPr lang="de-DE" altLang="de-DE" sz="1600" smtClean="0">
                <a:solidFill>
                  <a:srgbClr val="000000"/>
                </a:solidFill>
                <a:latin typeface="MetaNormal-Roman" panose="020B0502030000020004" pitchFamily="34" charset="0"/>
              </a:rPr>
              <a:pPr/>
              <a:t>25</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25" y="668338"/>
            <a:ext cx="12954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a:xfrm>
            <a:off x="204788" y="981075"/>
            <a:ext cx="7996237" cy="877888"/>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a:defRPr/>
            </a:pPr>
            <a:r>
              <a:rPr lang="de-DE" kern="0" smtClean="0"/>
              <a:t>Gefährdung durch Flüssigstickstoff </a:t>
            </a:r>
            <a:endParaRPr lang="de-DE" kern="0"/>
          </a:p>
        </p:txBody>
      </p:sp>
      <p:sp>
        <p:nvSpPr>
          <p:cNvPr id="6" name="Textfeld 5"/>
          <p:cNvSpPr txBox="1"/>
          <p:nvPr/>
        </p:nvSpPr>
        <p:spPr>
          <a:xfrm>
            <a:off x="250825" y="2060575"/>
            <a:ext cx="8066088" cy="3970338"/>
          </a:xfrm>
          <a:prstGeom prst="rect">
            <a:avLst/>
          </a:prstGeom>
          <a:noFill/>
        </p:spPr>
        <p:txBody>
          <a:bodyPr>
            <a:spAutoFit/>
          </a:bodyPr>
          <a:lstStyle/>
          <a:p>
            <a:pPr>
              <a:tabLst>
                <a:tab pos="2419350" algn="l"/>
              </a:tabLst>
              <a:defRPr/>
            </a:pPr>
            <a:r>
              <a:rPr lang="de-DE" sz="1800" b="1">
                <a:solidFill>
                  <a:schemeClr val="bg1"/>
                </a:solidFill>
                <a:latin typeface="+mn-lt"/>
              </a:rPr>
              <a:t>Erstickungsgefahr!	</a:t>
            </a:r>
            <a:r>
              <a:rPr lang="de-DE" sz="1800">
                <a:solidFill>
                  <a:schemeClr val="bg1"/>
                </a:solidFill>
                <a:latin typeface="+mn-lt"/>
              </a:rPr>
              <a:t>1 Liter Flüssigstickstoff = 700 Liter Gas (0,7 m³)</a:t>
            </a:r>
          </a:p>
          <a:p>
            <a:pPr>
              <a:tabLst>
                <a:tab pos="2419350" algn="l"/>
              </a:tabLst>
              <a:defRPr/>
            </a:pPr>
            <a:r>
              <a:rPr lang="de-DE" sz="1800">
                <a:solidFill>
                  <a:schemeClr val="bg1"/>
                </a:solidFill>
                <a:latin typeface="+mn-lt"/>
              </a:rPr>
              <a:t>Gasförmiger kalter Stickstoff ist schwerer als Luft und verdrängt Sauerstoff aus geschlossenen Räumen.</a:t>
            </a:r>
          </a:p>
          <a:p>
            <a:pPr>
              <a:tabLst>
                <a:tab pos="2419350" algn="l"/>
              </a:tabLst>
              <a:defRPr/>
            </a:pPr>
            <a:endParaRPr lang="de-DE" sz="1800">
              <a:solidFill>
                <a:schemeClr val="bg1"/>
              </a:solidFill>
              <a:latin typeface="+mn-lt"/>
            </a:endParaRPr>
          </a:p>
          <a:p>
            <a:pPr>
              <a:tabLst>
                <a:tab pos="1973263" algn="l"/>
              </a:tabLst>
              <a:defRPr/>
            </a:pPr>
            <a:r>
              <a:rPr lang="de-DE" sz="1800">
                <a:solidFill>
                  <a:schemeClr val="bg1"/>
                </a:solidFill>
                <a:latin typeface="+mn-lt"/>
              </a:rPr>
              <a:t>O</a:t>
            </a:r>
            <a:r>
              <a:rPr lang="de-DE" sz="1800" baseline="-25000">
                <a:solidFill>
                  <a:schemeClr val="bg1"/>
                </a:solidFill>
                <a:latin typeface="+mn-lt"/>
              </a:rPr>
              <a:t>2</a:t>
            </a:r>
            <a:r>
              <a:rPr lang="de-DE" sz="1800">
                <a:solidFill>
                  <a:schemeClr val="bg1"/>
                </a:solidFill>
                <a:latin typeface="+mn-lt"/>
              </a:rPr>
              <a:t>-Konzentration 	Symptome</a:t>
            </a:r>
          </a:p>
          <a:p>
            <a:pPr>
              <a:tabLst>
                <a:tab pos="1973263" algn="l"/>
              </a:tabLst>
              <a:defRPr/>
            </a:pPr>
            <a:r>
              <a:rPr lang="de-DE" sz="1800">
                <a:solidFill>
                  <a:schemeClr val="bg1"/>
                </a:solidFill>
                <a:latin typeface="+mn-lt"/>
              </a:rPr>
              <a:t>21 </a:t>
            </a:r>
            <a:r>
              <a:rPr lang="de-DE" sz="1800" err="1">
                <a:solidFill>
                  <a:schemeClr val="bg1"/>
                </a:solidFill>
                <a:latin typeface="+mn-lt"/>
              </a:rPr>
              <a:t>Vol</a:t>
            </a:r>
            <a:r>
              <a:rPr lang="de-DE" sz="1800">
                <a:solidFill>
                  <a:schemeClr val="bg1"/>
                </a:solidFill>
                <a:latin typeface="+mn-lt"/>
              </a:rPr>
              <a:t>% - 18 </a:t>
            </a:r>
            <a:r>
              <a:rPr lang="de-DE" sz="1800" err="1">
                <a:solidFill>
                  <a:schemeClr val="bg1"/>
                </a:solidFill>
                <a:latin typeface="+mn-lt"/>
              </a:rPr>
              <a:t>Vol</a:t>
            </a:r>
            <a:r>
              <a:rPr lang="de-DE" sz="1800">
                <a:solidFill>
                  <a:schemeClr val="bg1"/>
                </a:solidFill>
                <a:latin typeface="+mn-lt"/>
              </a:rPr>
              <a:t>%	Verminderte Leistungsfähigkeit, </a:t>
            </a:r>
            <a:r>
              <a:rPr lang="de-DE" sz="1800">
                <a:solidFill>
                  <a:schemeClr val="bg1"/>
                </a:solidFill>
                <a:latin typeface="+mn-lt"/>
                <a:sym typeface="Wingdings" pitchFamily="2" charset="2"/>
              </a:rPr>
              <a:t> </a:t>
            </a:r>
            <a:r>
              <a:rPr lang="de-DE" sz="1800">
                <a:solidFill>
                  <a:schemeClr val="bg1"/>
                </a:solidFill>
                <a:latin typeface="+mn-lt"/>
              </a:rPr>
              <a:t>erhöhte Unfallgefahr</a:t>
            </a:r>
          </a:p>
          <a:p>
            <a:pPr>
              <a:tabLst>
                <a:tab pos="1973263" algn="l"/>
              </a:tabLst>
              <a:defRPr/>
            </a:pPr>
            <a:r>
              <a:rPr lang="de-DE" sz="1800">
                <a:solidFill>
                  <a:schemeClr val="bg1"/>
                </a:solidFill>
                <a:latin typeface="+mn-lt"/>
              </a:rPr>
              <a:t>18 </a:t>
            </a:r>
            <a:r>
              <a:rPr lang="de-DE" sz="1800" err="1">
                <a:solidFill>
                  <a:schemeClr val="bg1"/>
                </a:solidFill>
                <a:latin typeface="+mn-lt"/>
              </a:rPr>
              <a:t>Vol</a:t>
            </a:r>
            <a:r>
              <a:rPr lang="de-DE" sz="1800">
                <a:solidFill>
                  <a:schemeClr val="bg1"/>
                </a:solidFill>
                <a:latin typeface="+mn-lt"/>
              </a:rPr>
              <a:t>% - 13 </a:t>
            </a:r>
            <a:r>
              <a:rPr lang="de-DE" sz="1800" err="1">
                <a:solidFill>
                  <a:schemeClr val="bg1"/>
                </a:solidFill>
                <a:latin typeface="+mn-lt"/>
              </a:rPr>
              <a:t>Vol</a:t>
            </a:r>
            <a:r>
              <a:rPr lang="de-DE" sz="1800">
                <a:solidFill>
                  <a:schemeClr val="bg1"/>
                </a:solidFill>
                <a:latin typeface="+mn-lt"/>
              </a:rPr>
              <a:t>%	Kopfschmerzen, Übelkeit, Schwindel, Hirn/Lungenödem</a:t>
            </a:r>
          </a:p>
          <a:p>
            <a:pPr>
              <a:tabLst>
                <a:tab pos="1973263" algn="l"/>
              </a:tabLst>
              <a:defRPr/>
            </a:pPr>
            <a:r>
              <a:rPr lang="de-DE" sz="1800">
                <a:solidFill>
                  <a:schemeClr val="bg1"/>
                </a:solidFill>
                <a:latin typeface="+mn-lt"/>
              </a:rPr>
              <a:t>13 </a:t>
            </a:r>
            <a:r>
              <a:rPr lang="de-DE" sz="1800" err="1">
                <a:solidFill>
                  <a:schemeClr val="bg1"/>
                </a:solidFill>
                <a:latin typeface="+mn-lt"/>
              </a:rPr>
              <a:t>Vol</a:t>
            </a:r>
            <a:r>
              <a:rPr lang="de-DE" sz="1800">
                <a:solidFill>
                  <a:schemeClr val="bg1"/>
                </a:solidFill>
                <a:latin typeface="+mn-lt"/>
              </a:rPr>
              <a:t>% - 10 </a:t>
            </a:r>
            <a:r>
              <a:rPr lang="de-DE" sz="1800" err="1">
                <a:solidFill>
                  <a:schemeClr val="bg1"/>
                </a:solidFill>
                <a:latin typeface="+mn-lt"/>
              </a:rPr>
              <a:t>Vol</a:t>
            </a:r>
            <a:r>
              <a:rPr lang="de-DE" sz="1800">
                <a:solidFill>
                  <a:schemeClr val="bg1"/>
                </a:solidFill>
                <a:latin typeface="+mn-lt"/>
              </a:rPr>
              <a:t>%	Ohmacht </a:t>
            </a:r>
            <a:r>
              <a:rPr lang="de-DE" sz="1800">
                <a:solidFill>
                  <a:schemeClr val="bg1"/>
                </a:solidFill>
                <a:latin typeface="+mn-lt"/>
                <a:sym typeface="Wingdings" pitchFamily="2" charset="2"/>
              </a:rPr>
              <a:t></a:t>
            </a:r>
            <a:r>
              <a:rPr lang="de-DE" sz="1800">
                <a:solidFill>
                  <a:schemeClr val="bg1"/>
                </a:solidFill>
                <a:latin typeface="+mn-lt"/>
              </a:rPr>
              <a:t>irreversible Schäden am Gehirn</a:t>
            </a:r>
          </a:p>
          <a:p>
            <a:pPr>
              <a:tabLst>
                <a:tab pos="1973263" algn="l"/>
              </a:tabLst>
              <a:defRPr/>
            </a:pPr>
            <a:r>
              <a:rPr lang="de-DE" sz="1800">
                <a:solidFill>
                  <a:schemeClr val="bg1"/>
                </a:solidFill>
                <a:latin typeface="+mn-lt"/>
              </a:rPr>
              <a:t>&lt; 10 </a:t>
            </a:r>
            <a:r>
              <a:rPr lang="de-DE" sz="1800" err="1">
                <a:solidFill>
                  <a:schemeClr val="bg1"/>
                </a:solidFill>
                <a:latin typeface="+mn-lt"/>
              </a:rPr>
              <a:t>Vol</a:t>
            </a:r>
            <a:r>
              <a:rPr lang="de-DE" sz="1800">
                <a:solidFill>
                  <a:schemeClr val="bg1"/>
                </a:solidFill>
                <a:latin typeface="+mn-lt"/>
              </a:rPr>
              <a:t>%	ohne lebensrettende Sofortmaßnahmen Tod </a:t>
            </a:r>
          </a:p>
          <a:p>
            <a:pPr>
              <a:tabLst>
                <a:tab pos="1973263" algn="l"/>
              </a:tabLst>
              <a:defRPr/>
            </a:pPr>
            <a:endParaRPr lang="de-DE" sz="1800">
              <a:solidFill>
                <a:schemeClr val="bg1"/>
              </a:solidFill>
              <a:latin typeface="+mn-lt"/>
            </a:endParaRPr>
          </a:p>
          <a:p>
            <a:pPr>
              <a:defRPr/>
            </a:pPr>
            <a:r>
              <a:rPr lang="de-DE" sz="1800" b="1">
                <a:solidFill>
                  <a:schemeClr val="bg1"/>
                </a:solidFill>
                <a:latin typeface="+mn-lt"/>
              </a:rPr>
              <a:t>Kaltverbrennungsgefahr!</a:t>
            </a:r>
          </a:p>
          <a:p>
            <a:pPr>
              <a:defRPr/>
            </a:pPr>
            <a:r>
              <a:rPr lang="de-DE" sz="1800">
                <a:solidFill>
                  <a:schemeClr val="bg1"/>
                </a:solidFill>
                <a:latin typeface="+mn-lt"/>
              </a:rPr>
              <a:t>Flüssigstickstoff ist ein </a:t>
            </a:r>
            <a:r>
              <a:rPr lang="de-DE" sz="1800" err="1">
                <a:solidFill>
                  <a:schemeClr val="bg1"/>
                </a:solidFill>
                <a:latin typeface="+mn-lt"/>
              </a:rPr>
              <a:t>tiefkalt</a:t>
            </a:r>
            <a:r>
              <a:rPr lang="de-DE" sz="1800">
                <a:solidFill>
                  <a:schemeClr val="bg1"/>
                </a:solidFill>
                <a:latin typeface="+mn-lt"/>
              </a:rPr>
              <a:t> verflüssigtes Gas mit einer Siedetemperatur von</a:t>
            </a:r>
            <a:br>
              <a:rPr lang="de-DE" sz="1800">
                <a:solidFill>
                  <a:schemeClr val="bg1"/>
                </a:solidFill>
                <a:latin typeface="+mn-lt"/>
              </a:rPr>
            </a:br>
            <a:r>
              <a:rPr lang="de-DE" sz="1800">
                <a:solidFill>
                  <a:schemeClr val="bg1"/>
                </a:solidFill>
                <a:latin typeface="+mn-lt"/>
              </a:rPr>
              <a:t> </a:t>
            </a:r>
            <a:r>
              <a:rPr lang="de-DE" sz="1800" b="1">
                <a:solidFill>
                  <a:schemeClr val="bg1"/>
                </a:solidFill>
                <a:latin typeface="+mn-lt"/>
              </a:rPr>
              <a:t>-196°C</a:t>
            </a:r>
            <a:r>
              <a:rPr lang="de-DE" sz="1800">
                <a:solidFill>
                  <a:schemeClr val="bg1"/>
                </a:solidFill>
                <a:latin typeface="+mn-lt"/>
              </a:rPr>
              <a:t>.</a:t>
            </a:r>
          </a:p>
          <a:p>
            <a:pPr>
              <a:defRPr/>
            </a:pPr>
            <a:r>
              <a:rPr lang="de-DE" sz="1800">
                <a:solidFill>
                  <a:schemeClr val="bg1"/>
                </a:solidFill>
                <a:latin typeface="+mn-lt"/>
              </a:rPr>
              <a:t>Kaltverbrennung bei Hautkontakt: Erste Hilfe Maßnahmen wie bei Verbrennungen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778079-7EE2-4184-8200-71D3CF57AF53}" type="slidenum">
              <a:rPr lang="de-DE" altLang="de-DE" sz="1600" smtClean="0">
                <a:solidFill>
                  <a:srgbClr val="000000"/>
                </a:solidFill>
                <a:latin typeface="MetaNormal-Roman" panose="020B0502030000020004" pitchFamily="34" charset="0"/>
              </a:rPr>
              <a:pPr/>
              <a:t>26</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30724" name="Rectangle 2"/>
          <p:cNvSpPr>
            <a:spLocks noGrp="1" noChangeArrowheads="1"/>
          </p:cNvSpPr>
          <p:nvPr>
            <p:ph type="title"/>
          </p:nvPr>
        </p:nvSpPr>
        <p:spPr/>
        <p:txBody>
          <a:bodyPr/>
          <a:lstStyle/>
          <a:p>
            <a:pPr eaLnBrk="1" hangingPunct="1"/>
            <a:r>
              <a:rPr lang="en-GB" altLang="de-DE" smtClean="0"/>
              <a:t>Wo finde ich ...</a:t>
            </a:r>
            <a:endParaRPr lang="de-DE" altLang="de-DE" smtClean="0"/>
          </a:p>
        </p:txBody>
      </p:sp>
      <p:sp>
        <p:nvSpPr>
          <p:cNvPr id="30725" name="Rectangle 3"/>
          <p:cNvSpPr>
            <a:spLocks noGrp="1" noChangeArrowheads="1"/>
          </p:cNvSpPr>
          <p:nvPr>
            <p:ph type="body" idx="1"/>
          </p:nvPr>
        </p:nvSpPr>
        <p:spPr/>
        <p:txBody>
          <a:bodyPr/>
          <a:lstStyle/>
          <a:p>
            <a:pPr indent="0">
              <a:lnSpc>
                <a:spcPct val="90000"/>
              </a:lnSpc>
              <a:buFontTx/>
              <a:buNone/>
            </a:pPr>
            <a:endParaRPr lang="en-GB" altLang="de-DE" b="1" smtClean="0"/>
          </a:p>
          <a:p>
            <a:pPr indent="0">
              <a:lnSpc>
                <a:spcPct val="90000"/>
              </a:lnSpc>
              <a:buFontTx/>
              <a:buNone/>
            </a:pPr>
            <a:r>
              <a:rPr lang="en-GB" altLang="de-DE" b="1" smtClean="0"/>
              <a:t>Erste Hilfe Ausrüstung:</a:t>
            </a:r>
          </a:p>
          <a:p>
            <a:pPr indent="0">
              <a:lnSpc>
                <a:spcPct val="90000"/>
              </a:lnSpc>
              <a:buFontTx/>
              <a:buNone/>
            </a:pPr>
            <a:endParaRPr lang="en-GB" altLang="de-DE" smtClean="0"/>
          </a:p>
          <a:p>
            <a:pPr indent="0">
              <a:lnSpc>
                <a:spcPct val="90000"/>
              </a:lnSpc>
              <a:buFontTx/>
              <a:buNone/>
            </a:pPr>
            <a:r>
              <a:rPr lang="en-GB" altLang="de-DE" smtClean="0"/>
              <a:t>CeNTech:	01.10 (Erste Hilfe Raum)</a:t>
            </a:r>
          </a:p>
          <a:p>
            <a:pPr indent="0">
              <a:lnSpc>
                <a:spcPct val="90000"/>
              </a:lnSpc>
              <a:buFontTx/>
              <a:buNone/>
            </a:pPr>
            <a:r>
              <a:rPr lang="en-GB" altLang="de-DE" smtClean="0"/>
              <a:t>		00.27 (Laserraum)</a:t>
            </a:r>
          </a:p>
          <a:p>
            <a:pPr indent="0">
              <a:lnSpc>
                <a:spcPct val="90000"/>
              </a:lnSpc>
              <a:buFontTx/>
              <a:buNone/>
            </a:pPr>
            <a:r>
              <a:rPr lang="en-GB" altLang="de-DE" smtClean="0"/>
              <a:t>CeNTech II:	in jedem Labor</a:t>
            </a:r>
          </a:p>
          <a:p>
            <a:pPr indent="0">
              <a:lnSpc>
                <a:spcPct val="90000"/>
              </a:lnSpc>
              <a:buFontTx/>
              <a:buNone/>
            </a:pPr>
            <a:r>
              <a:rPr lang="en-GB" altLang="de-DE" smtClean="0"/>
              <a:t>		</a:t>
            </a:r>
            <a:endParaRPr lang="en-GB" altLang="de-DE" b="1" smtClean="0"/>
          </a:p>
          <a:p>
            <a:pPr indent="0">
              <a:lnSpc>
                <a:spcPct val="90000"/>
              </a:lnSpc>
              <a:buFontTx/>
              <a:buNone/>
            </a:pPr>
            <a:endParaRPr lang="en-GB" altLang="de-DE" b="1" smtClean="0"/>
          </a:p>
          <a:p>
            <a:pPr indent="0">
              <a:lnSpc>
                <a:spcPct val="90000"/>
              </a:lnSpc>
              <a:buFontTx/>
              <a:buNone/>
            </a:pPr>
            <a:endParaRPr lang="en-GB" altLang="de-DE" b="1" smtClean="0"/>
          </a:p>
          <a:p>
            <a:pPr indent="0">
              <a:lnSpc>
                <a:spcPct val="90000"/>
              </a:lnSpc>
              <a:buFontTx/>
              <a:buNone/>
            </a:pPr>
            <a:r>
              <a:rPr lang="en-GB" altLang="de-DE" b="1" smtClean="0"/>
              <a:t>Sicherheitsdatenblätter:</a:t>
            </a:r>
          </a:p>
          <a:p>
            <a:pPr indent="0">
              <a:lnSpc>
                <a:spcPct val="90000"/>
              </a:lnSpc>
              <a:buFontTx/>
              <a:buNone/>
            </a:pPr>
            <a:endParaRPr lang="en-GB" altLang="de-DE" smtClean="0"/>
          </a:p>
          <a:p>
            <a:pPr indent="0">
              <a:lnSpc>
                <a:spcPct val="90000"/>
              </a:lnSpc>
              <a:buFontTx/>
              <a:buNone/>
            </a:pPr>
            <a:r>
              <a:rPr lang="de-DE" altLang="de-DE" smtClean="0"/>
              <a:t>Auf Anfrage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6FF99C-8098-4118-9237-02B6DF60BD10}" type="slidenum">
              <a:rPr lang="de-DE" altLang="de-DE" sz="1600" smtClean="0">
                <a:solidFill>
                  <a:srgbClr val="000000"/>
                </a:solidFill>
                <a:latin typeface="MetaNormal-Roman" panose="020B0502030000020004" pitchFamily="34" charset="0"/>
              </a:rPr>
              <a:pPr/>
              <a:t>27</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sp>
        <p:nvSpPr>
          <p:cNvPr id="31748" name="Foliennummernplatzhalter 3"/>
          <p:cNvSpPr txBox="1">
            <a:spLocks/>
          </p:cNvSpPr>
          <p:nvPr/>
        </p:nvSpPr>
        <p:spPr bwMode="auto">
          <a:xfrm>
            <a:off x="8377238" y="611188"/>
            <a:ext cx="601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5550E3AE-2FC7-46C4-83EC-D531F5E5895E}" type="slidenum">
              <a:rPr lang="de-DE" altLang="de-DE" sz="1600">
                <a:solidFill>
                  <a:srgbClr val="000000"/>
                </a:solidFill>
                <a:latin typeface="MetaNormal-Roman" panose="020B0502030000020004" pitchFamily="34" charset="0"/>
                <a:cs typeface="Arial" panose="020B0604020202020204" pitchFamily="34" charset="0"/>
              </a:rPr>
              <a:pPr algn="ctr"/>
              <a:t>27</a:t>
            </a:fld>
            <a:endParaRPr lang="de-DE" altLang="de-DE" sz="1600">
              <a:solidFill>
                <a:srgbClr val="000000"/>
              </a:solidFill>
              <a:latin typeface="MetaNormal-Roman" panose="020B0502030000020004" pitchFamily="34" charset="0"/>
              <a:cs typeface="Arial" panose="020B0604020202020204" pitchFamily="34" charset="0"/>
            </a:endParaRPr>
          </a:p>
        </p:txBody>
      </p:sp>
      <p:sp>
        <p:nvSpPr>
          <p:cNvPr id="6" name="Rectangle 2"/>
          <p:cNvSpPr txBox="1">
            <a:spLocks noChangeArrowheads="1"/>
          </p:cNvSpPr>
          <p:nvPr/>
        </p:nvSpPr>
        <p:spPr>
          <a:xfrm>
            <a:off x="204788" y="1358900"/>
            <a:ext cx="7996237" cy="500063"/>
          </a:xfrm>
          <a:prstGeom prst="rect">
            <a:avLst/>
          </a:prstGeom>
        </p:spPr>
        <p:txBody>
          <a:bodyPr/>
          <a:lstStyle/>
          <a:p>
            <a:pPr eaLnBrk="1" hangingPunct="1">
              <a:defRPr/>
            </a:pPr>
            <a:r>
              <a:rPr lang="de-DE" kern="0">
                <a:solidFill>
                  <a:srgbClr val="B1CA00"/>
                </a:solidFill>
                <a:latin typeface="+mj-lt"/>
                <a:ea typeface="+mj-ea"/>
                <a:cs typeface="+mj-cs"/>
              </a:rPr>
              <a:t>Abfall sammeln / lagern:</a:t>
            </a:r>
          </a:p>
        </p:txBody>
      </p:sp>
      <p:sp>
        <p:nvSpPr>
          <p:cNvPr id="7" name="Rectangle 3"/>
          <p:cNvSpPr txBox="1">
            <a:spLocks noChangeArrowheads="1"/>
          </p:cNvSpPr>
          <p:nvPr/>
        </p:nvSpPr>
        <p:spPr>
          <a:xfrm>
            <a:off x="204788" y="1931988"/>
            <a:ext cx="7996237" cy="3783012"/>
          </a:xfrm>
          <a:prstGeom prst="rect">
            <a:avLst/>
          </a:prstGeom>
        </p:spPr>
        <p:txBody>
          <a:bodyPr/>
          <a:lstStyle/>
          <a:p>
            <a:pPr marL="447675" indent="-265113">
              <a:buFont typeface="Wingdings" pitchFamily="2" charset="2"/>
              <a:buChar char="Ø"/>
              <a:defRPr/>
            </a:pPr>
            <a:endParaRPr lang="en-GB" sz="1700" kern="0">
              <a:solidFill>
                <a:schemeClr val="bg2"/>
              </a:solidFill>
              <a:latin typeface="+mn-lt"/>
              <a:ea typeface="+mn-ea"/>
            </a:endParaRPr>
          </a:p>
          <a:p>
            <a:pPr marL="447675" indent="-265113">
              <a:buFont typeface="Wingdings" pitchFamily="2" charset="2"/>
              <a:buChar char="Ø"/>
              <a:defRPr/>
            </a:pPr>
            <a:r>
              <a:rPr lang="en-GB" sz="1700" kern="0">
                <a:solidFill>
                  <a:schemeClr val="bg2"/>
                </a:solidFill>
                <a:latin typeface="+mn-lt"/>
                <a:ea typeface="+mn-ea"/>
              </a:rPr>
              <a:t> </a:t>
            </a:r>
            <a:r>
              <a:rPr lang="en-GB" sz="1700" kern="0" err="1">
                <a:solidFill>
                  <a:schemeClr val="bg2"/>
                </a:solidFill>
                <a:latin typeface="+mn-lt"/>
                <a:ea typeface="+mn-ea"/>
              </a:rPr>
              <a:t>Organische</a:t>
            </a:r>
            <a:r>
              <a:rPr lang="en-GB" sz="1700" kern="0">
                <a:solidFill>
                  <a:schemeClr val="bg2"/>
                </a:solidFill>
                <a:latin typeface="+mn-lt"/>
                <a:ea typeface="+mn-ea"/>
              </a:rPr>
              <a:t> </a:t>
            </a:r>
            <a:r>
              <a:rPr lang="en-GB" sz="1700" kern="0" err="1">
                <a:solidFill>
                  <a:schemeClr val="bg2"/>
                </a:solidFill>
                <a:latin typeface="+mn-lt"/>
                <a:ea typeface="+mn-ea"/>
              </a:rPr>
              <a:t>Lösungsmittel</a:t>
            </a:r>
            <a:r>
              <a:rPr lang="en-GB" sz="1700" kern="0">
                <a:solidFill>
                  <a:schemeClr val="bg2"/>
                </a:solidFill>
                <a:latin typeface="+mn-lt"/>
                <a:ea typeface="+mn-ea"/>
              </a:rPr>
              <a:t>: Kunststoffkanister</a:t>
            </a:r>
          </a:p>
          <a:p>
            <a:pPr marL="447675" indent="-265113">
              <a:buFont typeface="Wingdings" pitchFamily="2" charset="2"/>
              <a:buChar char="Ø"/>
              <a:defRPr/>
            </a:pPr>
            <a:endParaRPr lang="en-GB" sz="1700" kern="0">
              <a:solidFill>
                <a:schemeClr val="bg2"/>
              </a:solidFill>
              <a:latin typeface="+mn-lt"/>
              <a:ea typeface="+mn-ea"/>
            </a:endParaRPr>
          </a:p>
          <a:p>
            <a:pPr marL="447675" indent="-265113">
              <a:buFont typeface="Wingdings" pitchFamily="2" charset="2"/>
              <a:buChar char="Ø"/>
              <a:defRPr/>
            </a:pPr>
            <a:r>
              <a:rPr lang="en-GB" sz="1700" kern="0">
                <a:solidFill>
                  <a:schemeClr val="bg2"/>
                </a:solidFill>
                <a:latin typeface="+mn-lt"/>
                <a:ea typeface="+mn-ea"/>
              </a:rPr>
              <a:t>Säuren, Laugen: Kunststoffkanister</a:t>
            </a:r>
          </a:p>
          <a:p>
            <a:pPr marL="447675" indent="-265113">
              <a:buFont typeface="Wingdings" pitchFamily="2" charset="2"/>
              <a:buChar char="Ø"/>
              <a:defRPr/>
            </a:pPr>
            <a:endParaRPr lang="en-GB" sz="1700" kern="0">
              <a:solidFill>
                <a:schemeClr val="bg2"/>
              </a:solidFill>
              <a:latin typeface="+mn-lt"/>
              <a:ea typeface="+mn-ea"/>
            </a:endParaRPr>
          </a:p>
          <a:p>
            <a:pPr marL="447675" indent="-265113">
              <a:buFont typeface="Wingdings" pitchFamily="2" charset="2"/>
              <a:buChar char="Ø"/>
              <a:defRPr/>
            </a:pPr>
            <a:r>
              <a:rPr lang="en-GB" sz="1700" kern="0" err="1">
                <a:solidFill>
                  <a:schemeClr val="bg2"/>
                </a:solidFill>
                <a:latin typeface="+mn-lt"/>
                <a:ea typeface="+mn-ea"/>
              </a:rPr>
              <a:t>Feststoffe</a:t>
            </a:r>
            <a:r>
              <a:rPr lang="en-GB" sz="1700" kern="0">
                <a:solidFill>
                  <a:schemeClr val="bg2"/>
                </a:solidFill>
                <a:latin typeface="+mn-lt"/>
                <a:ea typeface="+mn-ea"/>
              </a:rPr>
              <a:t>: 30 l - </a:t>
            </a:r>
            <a:r>
              <a:rPr lang="en-GB" sz="1700" kern="0" err="1">
                <a:solidFill>
                  <a:schemeClr val="bg2"/>
                </a:solidFill>
                <a:latin typeface="+mn-lt"/>
                <a:ea typeface="+mn-ea"/>
              </a:rPr>
              <a:t>Weithalsbehälter</a:t>
            </a:r>
            <a:endParaRPr lang="en-GB" sz="1700" kern="0">
              <a:solidFill>
                <a:schemeClr val="bg2"/>
              </a:solidFill>
              <a:latin typeface="+mn-lt"/>
              <a:ea typeface="+mn-ea"/>
            </a:endParaRPr>
          </a:p>
          <a:p>
            <a:pPr marL="447675" indent="-265113">
              <a:buFont typeface="Wingdings" pitchFamily="2" charset="2"/>
              <a:buChar char="Ø"/>
              <a:defRPr/>
            </a:pPr>
            <a:endParaRPr lang="de-DE" sz="1700" kern="0">
              <a:solidFill>
                <a:schemeClr val="bg2"/>
              </a:solidFill>
              <a:latin typeface="+mn-lt"/>
              <a:ea typeface="+mn-ea"/>
            </a:endParaRPr>
          </a:p>
          <a:p>
            <a:pPr marL="447675" indent="-265113">
              <a:buFont typeface="Wingdings" pitchFamily="2" charset="2"/>
              <a:buChar char="Ø"/>
              <a:defRPr/>
            </a:pPr>
            <a:r>
              <a:rPr lang="en-GB" sz="1700" kern="0">
                <a:solidFill>
                  <a:schemeClr val="bg2"/>
                </a:solidFill>
                <a:latin typeface="+mn-lt"/>
                <a:ea typeface="+mn-ea"/>
              </a:rPr>
              <a:t>Schwermetalle: wässrige, saure Lösung in Kunststoffkanister</a:t>
            </a:r>
          </a:p>
          <a:p>
            <a:pPr marL="447675" indent="-265113">
              <a:buFont typeface="Wingdings" pitchFamily="2" charset="2"/>
              <a:buChar char="Ø"/>
              <a:defRPr/>
            </a:pPr>
            <a:endParaRPr lang="de-DE" sz="1700" kern="0">
              <a:solidFill>
                <a:schemeClr val="bg2"/>
              </a:solidFill>
              <a:latin typeface="+mn-lt"/>
              <a:ea typeface="+mn-ea"/>
            </a:endParaRPr>
          </a:p>
          <a:p>
            <a:pPr marL="447675" indent="-265113">
              <a:buFont typeface="Wingdings" pitchFamily="2" charset="2"/>
              <a:buChar char="Ø"/>
              <a:defRPr/>
            </a:pPr>
            <a:r>
              <a:rPr lang="en-GB" sz="1700" kern="0" err="1">
                <a:solidFill>
                  <a:schemeClr val="bg2"/>
                </a:solidFill>
                <a:latin typeface="+mn-lt"/>
                <a:ea typeface="+mn-ea"/>
              </a:rPr>
              <a:t>Spritzen</a:t>
            </a:r>
            <a:r>
              <a:rPr lang="en-GB" sz="1700" kern="0">
                <a:solidFill>
                  <a:schemeClr val="bg2"/>
                </a:solidFill>
                <a:latin typeface="+mn-lt"/>
                <a:ea typeface="+mn-ea"/>
              </a:rPr>
              <a:t>, </a:t>
            </a:r>
            <a:r>
              <a:rPr lang="en-GB" sz="1700" kern="0" err="1">
                <a:solidFill>
                  <a:schemeClr val="bg2"/>
                </a:solidFill>
                <a:latin typeface="+mn-lt"/>
                <a:ea typeface="+mn-ea"/>
              </a:rPr>
              <a:t>Nadeln</a:t>
            </a:r>
            <a:r>
              <a:rPr lang="en-GB" sz="1700" kern="0">
                <a:solidFill>
                  <a:schemeClr val="bg2"/>
                </a:solidFill>
                <a:latin typeface="+mn-lt"/>
                <a:ea typeface="+mn-ea"/>
              </a:rPr>
              <a:t>, </a:t>
            </a:r>
            <a:r>
              <a:rPr lang="en-GB" sz="1700" kern="0" err="1">
                <a:solidFill>
                  <a:schemeClr val="bg2"/>
                </a:solidFill>
                <a:latin typeface="+mn-lt"/>
                <a:ea typeface="+mn-ea"/>
              </a:rPr>
              <a:t>scharfkantige</a:t>
            </a:r>
            <a:r>
              <a:rPr lang="en-GB" sz="1700" kern="0">
                <a:solidFill>
                  <a:schemeClr val="bg2"/>
                </a:solidFill>
                <a:latin typeface="+mn-lt"/>
                <a:ea typeface="+mn-ea"/>
              </a:rPr>
              <a:t> </a:t>
            </a:r>
            <a:r>
              <a:rPr lang="en-GB" sz="1700" kern="0" err="1">
                <a:solidFill>
                  <a:schemeClr val="bg2"/>
                </a:solidFill>
                <a:latin typeface="+mn-lt"/>
                <a:ea typeface="+mn-ea"/>
              </a:rPr>
              <a:t>Gegenstände</a:t>
            </a:r>
            <a:r>
              <a:rPr lang="en-GB" sz="1700" kern="0">
                <a:solidFill>
                  <a:schemeClr val="bg2"/>
                </a:solidFill>
                <a:latin typeface="+mn-lt"/>
                <a:ea typeface="+mn-ea"/>
              </a:rPr>
              <a:t>: “</a:t>
            </a:r>
            <a:r>
              <a:rPr lang="en-GB" sz="1700" kern="0" err="1">
                <a:solidFill>
                  <a:schemeClr val="bg2"/>
                </a:solidFill>
                <a:latin typeface="+mn-lt"/>
                <a:ea typeface="+mn-ea"/>
              </a:rPr>
              <a:t>Rigi-Boxen</a:t>
            </a:r>
            <a:r>
              <a:rPr lang="en-GB" sz="1700" kern="0">
                <a:solidFill>
                  <a:schemeClr val="bg2"/>
                </a:solidFill>
                <a:latin typeface="+mn-lt"/>
                <a:ea typeface="+mn-ea"/>
              </a:rPr>
              <a:t>”</a:t>
            </a:r>
          </a:p>
          <a:p>
            <a:pPr marL="447675" indent="-265113">
              <a:buFont typeface="Wingdings" pitchFamily="2" charset="2"/>
              <a:buChar char="Ø"/>
              <a:defRPr/>
            </a:pPr>
            <a:endParaRPr lang="de-DE" sz="1700" kern="0">
              <a:solidFill>
                <a:schemeClr val="bg2"/>
              </a:solidFill>
              <a:latin typeface="+mn-lt"/>
              <a:ea typeface="+mn-ea"/>
            </a:endParaRPr>
          </a:p>
          <a:p>
            <a:pPr marL="447675" indent="-265113">
              <a:buFont typeface="Wingdings" pitchFamily="2" charset="2"/>
              <a:buChar char="Ø"/>
              <a:defRPr/>
            </a:pPr>
            <a:r>
              <a:rPr lang="en-GB" sz="1700" kern="0" err="1">
                <a:solidFill>
                  <a:schemeClr val="bg2"/>
                </a:solidFill>
                <a:latin typeface="+mn-lt"/>
                <a:ea typeface="+mn-ea"/>
              </a:rPr>
              <a:t>Kieselgel</a:t>
            </a:r>
            <a:r>
              <a:rPr lang="en-GB" sz="1700" kern="0">
                <a:solidFill>
                  <a:schemeClr val="bg2"/>
                </a:solidFill>
                <a:latin typeface="+mn-lt"/>
                <a:ea typeface="+mn-ea"/>
              </a:rPr>
              <a:t>: </a:t>
            </a:r>
            <a:r>
              <a:rPr lang="en-GB" sz="1700" kern="0" err="1">
                <a:solidFill>
                  <a:schemeClr val="bg2"/>
                </a:solidFill>
                <a:latin typeface="+mn-lt"/>
                <a:ea typeface="+mn-ea"/>
              </a:rPr>
              <a:t>Originalfässer</a:t>
            </a:r>
            <a:r>
              <a:rPr lang="en-GB" sz="1700" kern="0">
                <a:solidFill>
                  <a:schemeClr val="bg2"/>
                </a:solidFill>
                <a:latin typeface="+mn-lt"/>
                <a:ea typeface="+mn-ea"/>
              </a:rPr>
              <a:t> (</a:t>
            </a:r>
            <a:r>
              <a:rPr lang="en-GB" sz="1700" kern="0" err="1">
                <a:solidFill>
                  <a:schemeClr val="bg2"/>
                </a:solidFill>
                <a:latin typeface="+mn-lt"/>
                <a:ea typeface="+mn-ea"/>
              </a:rPr>
              <a:t>alternativ</a:t>
            </a:r>
            <a:r>
              <a:rPr lang="en-GB" sz="1700" kern="0">
                <a:solidFill>
                  <a:schemeClr val="bg2"/>
                </a:solidFill>
                <a:latin typeface="+mn-lt"/>
                <a:ea typeface="+mn-ea"/>
              </a:rPr>
              <a:t>: 30 l – </a:t>
            </a:r>
            <a:r>
              <a:rPr lang="en-GB" sz="1700" kern="0" err="1">
                <a:solidFill>
                  <a:schemeClr val="bg2"/>
                </a:solidFill>
                <a:latin typeface="+mn-lt"/>
                <a:ea typeface="+mn-ea"/>
              </a:rPr>
              <a:t>Weithalsbehälter</a:t>
            </a:r>
            <a:r>
              <a:rPr lang="en-GB" sz="1700" kern="0">
                <a:solidFill>
                  <a:schemeClr val="bg2"/>
                </a:solidFill>
                <a:latin typeface="+mn-lt"/>
                <a:ea typeface="+mn-ea"/>
              </a:rPr>
              <a:t>)</a:t>
            </a:r>
          </a:p>
          <a:p>
            <a:pPr marL="447675" indent="-265113">
              <a:buFont typeface="Wingdings" pitchFamily="2" charset="2"/>
              <a:buChar char="Ø"/>
              <a:defRPr/>
            </a:pPr>
            <a:endParaRPr lang="de-DE" sz="1700" kern="0">
              <a:solidFill>
                <a:schemeClr val="bg2"/>
              </a:solidFill>
              <a:latin typeface="+mn-lt"/>
              <a:ea typeface="+mn-ea"/>
            </a:endParaRPr>
          </a:p>
          <a:p>
            <a:pPr marL="447675" indent="-265113">
              <a:buFont typeface="Wingdings" pitchFamily="2" charset="2"/>
              <a:buChar char="Ø"/>
              <a:defRPr/>
            </a:pPr>
            <a:r>
              <a:rPr lang="en-GB" sz="1700" kern="0" err="1">
                <a:solidFill>
                  <a:schemeClr val="bg2"/>
                </a:solidFill>
                <a:latin typeface="+mn-lt"/>
                <a:ea typeface="+mn-ea"/>
              </a:rPr>
              <a:t>Altglas</a:t>
            </a:r>
            <a:r>
              <a:rPr lang="en-GB" sz="1700" kern="0">
                <a:solidFill>
                  <a:schemeClr val="bg2"/>
                </a:solidFill>
                <a:latin typeface="+mn-lt"/>
                <a:ea typeface="+mn-ea"/>
              </a:rPr>
              <a:t> (</a:t>
            </a:r>
            <a:r>
              <a:rPr lang="en-GB" sz="1700" kern="0" err="1">
                <a:solidFill>
                  <a:schemeClr val="bg2"/>
                </a:solidFill>
                <a:latin typeface="+mn-lt"/>
                <a:ea typeface="+mn-ea"/>
              </a:rPr>
              <a:t>kein</a:t>
            </a:r>
            <a:r>
              <a:rPr lang="en-GB" sz="1700" kern="0">
                <a:solidFill>
                  <a:schemeClr val="bg2"/>
                </a:solidFill>
                <a:latin typeface="+mn-lt"/>
                <a:ea typeface="+mn-ea"/>
              </a:rPr>
              <a:t> </a:t>
            </a:r>
            <a:r>
              <a:rPr lang="en-GB" sz="1700" kern="0" err="1">
                <a:solidFill>
                  <a:schemeClr val="bg2"/>
                </a:solidFill>
                <a:latin typeface="+mn-lt"/>
                <a:ea typeface="+mn-ea"/>
              </a:rPr>
              <a:t>Laborglas</a:t>
            </a:r>
            <a:r>
              <a:rPr lang="en-GB" sz="1700" kern="0">
                <a:solidFill>
                  <a:schemeClr val="bg2"/>
                </a:solidFill>
                <a:latin typeface="+mn-lt"/>
                <a:ea typeface="+mn-ea"/>
              </a:rPr>
              <a:t>!): </a:t>
            </a:r>
            <a:r>
              <a:rPr lang="en-GB" sz="1700" kern="0" err="1">
                <a:solidFill>
                  <a:schemeClr val="bg2"/>
                </a:solidFill>
                <a:latin typeface="+mn-lt"/>
                <a:ea typeface="+mn-ea"/>
              </a:rPr>
              <a:t>gespült</a:t>
            </a:r>
            <a:r>
              <a:rPr lang="en-GB" sz="1700" kern="0">
                <a:solidFill>
                  <a:schemeClr val="bg2"/>
                </a:solidFill>
                <a:latin typeface="+mn-lt"/>
                <a:ea typeface="+mn-ea"/>
              </a:rPr>
              <a:t> und </a:t>
            </a:r>
            <a:r>
              <a:rPr lang="en-GB" sz="1700" kern="0" err="1">
                <a:solidFill>
                  <a:schemeClr val="bg2"/>
                </a:solidFill>
                <a:latin typeface="+mn-lt"/>
                <a:ea typeface="+mn-ea"/>
              </a:rPr>
              <a:t>getrocknet</a:t>
            </a:r>
            <a:r>
              <a:rPr lang="en-GB" sz="1700" kern="0">
                <a:solidFill>
                  <a:schemeClr val="bg2"/>
                </a:solidFill>
                <a:latin typeface="+mn-lt"/>
                <a:ea typeface="+mn-ea"/>
              </a:rPr>
              <a:t> in </a:t>
            </a:r>
            <a:r>
              <a:rPr lang="en-GB" sz="1700" kern="0" err="1">
                <a:solidFill>
                  <a:schemeClr val="bg2"/>
                </a:solidFill>
                <a:latin typeface="+mn-lt"/>
                <a:ea typeface="+mn-ea"/>
              </a:rPr>
              <a:t>Altglas</a:t>
            </a:r>
            <a:r>
              <a:rPr lang="en-GB" sz="1700" kern="0">
                <a:solidFill>
                  <a:schemeClr val="bg2"/>
                </a:solidFill>
                <a:latin typeface="+mn-lt"/>
                <a:ea typeface="+mn-ea"/>
              </a:rPr>
              <a:t>-Container</a:t>
            </a:r>
            <a:endParaRPr lang="de-DE" sz="1700" kern="0">
              <a:solidFill>
                <a:schemeClr val="bg2"/>
              </a:solidFill>
              <a:latin typeface="+mn-lt"/>
              <a:ea typeface="+mn-ea"/>
            </a:endParaRPr>
          </a:p>
          <a:p>
            <a:pPr marL="447675" indent="-265113">
              <a:buFont typeface="Wingdings" pitchFamily="2" charset="2"/>
              <a:buChar char="Ø"/>
              <a:defRPr/>
            </a:pPr>
            <a:endParaRPr lang="de-DE" sz="1700" kern="0">
              <a:solidFill>
                <a:schemeClr val="bg2"/>
              </a:solidFill>
              <a:latin typeface="+mn-lt"/>
              <a:ea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85CDC5-8DFD-46DC-92EB-8BEF957A85AA}" type="slidenum">
              <a:rPr lang="de-DE" altLang="de-DE" sz="1600" smtClean="0">
                <a:solidFill>
                  <a:srgbClr val="000000"/>
                </a:solidFill>
                <a:latin typeface="MetaNormal-Roman" panose="020B0502030000020004" pitchFamily="34" charset="0"/>
              </a:rPr>
              <a:pPr/>
              <a:t>28</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pic>
        <p:nvPicPr>
          <p:cNvPr id="32772" name="Grafik 4" descr="behäl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1339850"/>
            <a:ext cx="60325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117D57-66CE-4F67-896F-AC54A05A42D6}" type="slidenum">
              <a:rPr lang="de-DE" altLang="de-DE" sz="1600" smtClean="0">
                <a:solidFill>
                  <a:srgbClr val="000000"/>
                </a:solidFill>
                <a:latin typeface="MetaNormal-Roman" panose="020B0502030000020004" pitchFamily="34" charset="0"/>
              </a:rPr>
              <a:pPr/>
              <a:t>29</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33796" name="Rectangle 2"/>
          <p:cNvSpPr>
            <a:spLocks noGrp="1" noChangeArrowheads="1"/>
          </p:cNvSpPr>
          <p:nvPr>
            <p:ph type="title"/>
          </p:nvPr>
        </p:nvSpPr>
        <p:spPr/>
        <p:txBody>
          <a:bodyPr/>
          <a:lstStyle/>
          <a:p>
            <a:pPr eaLnBrk="1" hangingPunct="1"/>
            <a:r>
              <a:rPr lang="en-GB" altLang="de-DE" smtClean="0"/>
              <a:t>Notruf und andere Telefonnummern</a:t>
            </a:r>
            <a:endParaRPr lang="de-DE" altLang="de-DE" smtClean="0"/>
          </a:p>
        </p:txBody>
      </p:sp>
      <p:sp>
        <p:nvSpPr>
          <p:cNvPr id="33797" name="Rectangle 3"/>
          <p:cNvSpPr>
            <a:spLocks noGrp="1" noChangeArrowheads="1"/>
          </p:cNvSpPr>
          <p:nvPr>
            <p:ph type="body" idx="1"/>
          </p:nvPr>
        </p:nvSpPr>
        <p:spPr>
          <a:xfrm>
            <a:off x="204788" y="1931988"/>
            <a:ext cx="7996237" cy="3944937"/>
          </a:xfrm>
        </p:spPr>
        <p:txBody>
          <a:bodyPr/>
          <a:lstStyle/>
          <a:p>
            <a:pPr indent="0">
              <a:lnSpc>
                <a:spcPct val="80000"/>
              </a:lnSpc>
              <a:buFontTx/>
              <a:buNone/>
            </a:pPr>
            <a:r>
              <a:rPr lang="en-GB" altLang="de-DE" sz="2000" b="1" smtClean="0">
                <a:solidFill>
                  <a:srgbClr val="C80702"/>
                </a:solidFill>
              </a:rPr>
              <a:t>Notruf: 112</a:t>
            </a:r>
            <a:r>
              <a:rPr lang="de-DE" altLang="de-DE" sz="2000" smtClean="0">
                <a:solidFill>
                  <a:srgbClr val="C80702"/>
                </a:solidFill>
              </a:rPr>
              <a:t> </a:t>
            </a:r>
          </a:p>
          <a:p>
            <a:pPr indent="0">
              <a:lnSpc>
                <a:spcPct val="80000"/>
              </a:lnSpc>
              <a:buFontTx/>
              <a:buNone/>
            </a:pPr>
            <a:endParaRPr lang="de-DE" altLang="de-DE" smtClean="0"/>
          </a:p>
          <a:p>
            <a:pPr indent="0">
              <a:lnSpc>
                <a:spcPct val="80000"/>
              </a:lnSpc>
              <a:buFontTx/>
              <a:buNone/>
            </a:pPr>
            <a:endParaRPr lang="de-DE" altLang="de-DE" smtClean="0"/>
          </a:p>
          <a:p>
            <a:pPr indent="0">
              <a:lnSpc>
                <a:spcPct val="80000"/>
              </a:lnSpc>
              <a:buFontTx/>
              <a:buNone/>
            </a:pPr>
            <a:r>
              <a:rPr lang="en-GB" altLang="de-DE" sz="1600" b="1" smtClean="0"/>
              <a:t>Ersthelfer:</a:t>
            </a:r>
            <a:r>
              <a:rPr lang="en-GB" altLang="de-DE" b="1" smtClean="0"/>
              <a:t> 		</a:t>
            </a:r>
            <a:r>
              <a:rPr lang="en-GB" altLang="de-DE" smtClean="0"/>
              <a:t>Frau Jaklin (CeNTech), Tel.:  -63100</a:t>
            </a:r>
          </a:p>
          <a:p>
            <a:pPr indent="0">
              <a:lnSpc>
                <a:spcPct val="80000"/>
              </a:lnSpc>
              <a:buFontTx/>
              <a:buNone/>
            </a:pPr>
            <a:r>
              <a:rPr lang="en-GB" altLang="de-DE" smtClean="0"/>
              <a:t>			Herr Heemann (PI), 1. OG, Tel.: -36319</a:t>
            </a:r>
          </a:p>
          <a:p>
            <a:pPr indent="0">
              <a:lnSpc>
                <a:spcPct val="80000"/>
              </a:lnSpc>
              <a:buFontTx/>
              <a:buNone/>
            </a:pPr>
            <a:r>
              <a:rPr lang="en-GB" altLang="de-DE" smtClean="0"/>
              <a:t>			Herr Silder (PI), 3. OG, Tel.: -33663 (PI)</a:t>
            </a:r>
          </a:p>
          <a:p>
            <a:pPr indent="0">
              <a:lnSpc>
                <a:spcPct val="80000"/>
              </a:lnSpc>
              <a:buFontTx/>
              <a:buNone/>
            </a:pPr>
            <a:endParaRPr lang="en-GB" altLang="de-DE" sz="1400" smtClean="0"/>
          </a:p>
          <a:p>
            <a:pPr indent="0">
              <a:lnSpc>
                <a:spcPct val="80000"/>
              </a:lnSpc>
              <a:buFontTx/>
              <a:buNone/>
            </a:pPr>
            <a:r>
              <a:rPr lang="en-GB" altLang="de-DE" sz="1400" smtClean="0"/>
              <a:t>Medizinische Einrichtungen:</a:t>
            </a:r>
            <a:endParaRPr lang="en-GB" altLang="de-DE" sz="1400" b="1" smtClean="0"/>
          </a:p>
          <a:p>
            <a:pPr indent="0">
              <a:lnSpc>
                <a:spcPct val="80000"/>
              </a:lnSpc>
              <a:buFontTx/>
              <a:buNone/>
            </a:pPr>
            <a:r>
              <a:rPr lang="en-GB" altLang="de-DE" sz="1400" b="1" smtClean="0"/>
              <a:t>Augenverletzungen:</a:t>
            </a:r>
            <a:r>
              <a:rPr lang="en-GB" altLang="de-DE" sz="1400" smtClean="0"/>
              <a:t>		</a:t>
            </a:r>
            <a:r>
              <a:rPr lang="en-GB" altLang="de-DE" sz="1400" b="1" smtClean="0"/>
              <a:t>Augenklinik</a:t>
            </a:r>
            <a:r>
              <a:rPr lang="en-GB" altLang="de-DE" sz="1400" smtClean="0"/>
              <a:t>, Domagkstr. 16, 48149 Münster</a:t>
            </a:r>
          </a:p>
          <a:p>
            <a:pPr indent="0">
              <a:lnSpc>
                <a:spcPct val="80000"/>
              </a:lnSpc>
              <a:buFontTx/>
              <a:buNone/>
            </a:pPr>
            <a:r>
              <a:rPr lang="en-GB" altLang="de-DE" sz="1400" smtClean="0"/>
              <a:t>			Tor (tagsüber): 	Tel.: (83) -56001 / -56002</a:t>
            </a:r>
          </a:p>
          <a:p>
            <a:pPr indent="0">
              <a:lnSpc>
                <a:spcPct val="80000"/>
              </a:lnSpc>
              <a:buFontTx/>
              <a:buNone/>
            </a:pPr>
            <a:r>
              <a:rPr lang="en-GB" altLang="de-DE" sz="1400" smtClean="0"/>
              <a:t>			</a:t>
            </a:r>
            <a:r>
              <a:rPr lang="de-DE" altLang="de-DE" sz="1400" smtClean="0"/>
              <a:t>Station 2 (nachts):	Tel.: (83)-56029</a:t>
            </a:r>
            <a:endParaRPr lang="de-DE" altLang="de-DE" sz="1400" b="1" smtClean="0"/>
          </a:p>
          <a:p>
            <a:pPr indent="0">
              <a:lnSpc>
                <a:spcPct val="80000"/>
              </a:lnSpc>
              <a:buFontTx/>
              <a:buNone/>
            </a:pPr>
            <a:r>
              <a:rPr lang="de-DE" altLang="de-DE" sz="1400" b="1" smtClean="0"/>
              <a:t>Vergiftungen:</a:t>
            </a:r>
            <a:r>
              <a:rPr lang="de-DE" altLang="de-DE" sz="1400" smtClean="0"/>
              <a:t>		</a:t>
            </a:r>
            <a:r>
              <a:rPr lang="de-DE" altLang="de-DE" sz="1400" b="1" smtClean="0"/>
              <a:t>Zentralklinikum</a:t>
            </a:r>
            <a:r>
              <a:rPr lang="de-DE" altLang="de-DE" sz="1400" smtClean="0"/>
              <a:t>, Albert-Schweitzer-Str. </a:t>
            </a:r>
            <a:r>
              <a:rPr lang="en-GB" altLang="de-DE" sz="1400" smtClean="0"/>
              <a:t>33, 48149 Münster</a:t>
            </a:r>
          </a:p>
          <a:p>
            <a:pPr indent="0">
              <a:lnSpc>
                <a:spcPct val="80000"/>
              </a:lnSpc>
              <a:buFontTx/>
              <a:buNone/>
            </a:pPr>
            <a:r>
              <a:rPr lang="en-GB" altLang="de-DE" sz="1400" smtClean="0"/>
              <a:t>			Aufnahme:		Tel.: (83)-47528</a:t>
            </a:r>
          </a:p>
          <a:p>
            <a:pPr indent="0">
              <a:lnSpc>
                <a:spcPct val="80000"/>
              </a:lnSpc>
              <a:buFontTx/>
              <a:buNone/>
            </a:pPr>
            <a:r>
              <a:rPr lang="en-GB" altLang="de-DE" sz="1400" smtClean="0"/>
              <a:t>			Intensivstation:	Tel.: (83)-47550 / -46245</a:t>
            </a:r>
          </a:p>
          <a:p>
            <a:pPr indent="0">
              <a:lnSpc>
                <a:spcPct val="80000"/>
              </a:lnSpc>
              <a:buFontTx/>
              <a:buNone/>
            </a:pPr>
            <a:endParaRPr lang="de-DE" altLang="de-DE" sz="1400" b="1" smtClean="0"/>
          </a:p>
          <a:p>
            <a:pPr indent="0">
              <a:lnSpc>
                <a:spcPct val="80000"/>
              </a:lnSpc>
              <a:buFontTx/>
              <a:buNone/>
            </a:pPr>
            <a:r>
              <a:rPr lang="de-DE" altLang="de-DE" sz="1400" b="1" smtClean="0"/>
              <a:t>Alle anderen Verletzungen:</a:t>
            </a:r>
            <a:r>
              <a:rPr lang="de-DE" altLang="de-DE" sz="1400" smtClean="0"/>
              <a:t>	</a:t>
            </a:r>
            <a:r>
              <a:rPr lang="de-DE" altLang="de-DE" sz="1400" b="1" smtClean="0"/>
              <a:t>Chirurgische Klinik</a:t>
            </a:r>
            <a:r>
              <a:rPr lang="de-DE" altLang="de-DE" sz="1400" smtClean="0"/>
              <a:t>, Jungeblodtplatz 1, 48149 Münster</a:t>
            </a:r>
          </a:p>
          <a:p>
            <a:pPr indent="0">
              <a:lnSpc>
                <a:spcPct val="80000"/>
              </a:lnSpc>
              <a:buFontTx/>
              <a:buNone/>
            </a:pPr>
            <a:r>
              <a:rPr lang="de-DE" altLang="de-DE" sz="1400" smtClean="0"/>
              <a:t>			</a:t>
            </a:r>
            <a:r>
              <a:rPr lang="en-GB" altLang="de-DE" sz="1400" smtClean="0"/>
              <a:t>Tor (24 Stunden):	Tel.: (83)-56301 / -56302</a:t>
            </a:r>
          </a:p>
          <a:p>
            <a:pPr indent="0">
              <a:lnSpc>
                <a:spcPct val="80000"/>
              </a:lnSpc>
              <a:buFontTx/>
              <a:buNone/>
            </a:pPr>
            <a:r>
              <a:rPr lang="en-GB" altLang="de-DE" sz="1400" smtClean="0"/>
              <a:t>			Poliklinik (tagsüber):	Tel.: (83)-56313</a:t>
            </a:r>
          </a:p>
          <a:p>
            <a:pPr indent="0">
              <a:lnSpc>
                <a:spcPct val="80000"/>
              </a:lnSpc>
              <a:buFontTx/>
              <a:buNone/>
            </a:pPr>
            <a:r>
              <a:rPr lang="en-GB" altLang="de-DE" sz="1400" smtClean="0"/>
              <a:t>			Notaufnahme	Tel.: (83)-56312</a:t>
            </a:r>
            <a:endParaRPr lang="de-DE" altLang="de-DE" sz="1400" smtClean="0"/>
          </a:p>
        </p:txBody>
      </p:sp>
      <p:pic>
        <p:nvPicPr>
          <p:cNvPr id="33798" name="Picture 4" descr="blaulicht_an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1052513"/>
            <a:ext cx="476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AB4E09-E639-40D4-9841-4BA7FB06933E}" type="slidenum">
              <a:rPr lang="de-DE" altLang="de-DE" sz="1600" smtClean="0">
                <a:solidFill>
                  <a:srgbClr val="000000"/>
                </a:solidFill>
                <a:latin typeface="MetaNormal-Roman" panose="020B0502030000020004" pitchFamily="34" charset="0"/>
              </a:rPr>
              <a:pPr/>
              <a:t>3</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7172" name="Rectangle 2"/>
          <p:cNvSpPr>
            <a:spLocks noGrp="1" noChangeArrowheads="1"/>
          </p:cNvSpPr>
          <p:nvPr>
            <p:ph type="title"/>
          </p:nvPr>
        </p:nvSpPr>
        <p:spPr/>
        <p:txBody>
          <a:bodyPr/>
          <a:lstStyle/>
          <a:p>
            <a:pPr eaLnBrk="1" hangingPunct="1"/>
            <a:r>
              <a:rPr lang="de-DE" altLang="de-DE" smtClean="0"/>
              <a:t>Gesetze und Vorschriften</a:t>
            </a:r>
          </a:p>
        </p:txBody>
      </p:sp>
      <p:sp>
        <p:nvSpPr>
          <p:cNvPr id="7173" name="Rectangle 3"/>
          <p:cNvSpPr>
            <a:spLocks noGrp="1" noChangeArrowheads="1"/>
          </p:cNvSpPr>
          <p:nvPr>
            <p:ph type="body" idx="1"/>
          </p:nvPr>
        </p:nvSpPr>
        <p:spPr>
          <a:xfrm>
            <a:off x="107950" y="2492375"/>
            <a:ext cx="7996238" cy="2808288"/>
          </a:xfrm>
        </p:spPr>
        <p:txBody>
          <a:bodyPr/>
          <a:lstStyle/>
          <a:p>
            <a:pPr indent="0">
              <a:buFont typeface="Wingdings" panose="05000000000000000000" pitchFamily="2" charset="2"/>
              <a:buChar char="Ø"/>
            </a:pPr>
            <a:r>
              <a:rPr lang="de-DE" altLang="de-DE" smtClean="0"/>
              <a:t> Arbeitsschutzgesetz (ArbSchG)</a:t>
            </a:r>
          </a:p>
          <a:p>
            <a:pPr indent="0">
              <a:buFont typeface="Wingdings" panose="05000000000000000000" pitchFamily="2" charset="2"/>
              <a:buChar char="Ø"/>
            </a:pPr>
            <a:endParaRPr lang="de-DE" altLang="de-DE" smtClean="0"/>
          </a:p>
          <a:p>
            <a:pPr indent="0">
              <a:buFont typeface="Wingdings" panose="05000000000000000000" pitchFamily="2" charset="2"/>
              <a:buChar char="Ø"/>
            </a:pPr>
            <a:r>
              <a:rPr lang="de-DE" altLang="de-DE" smtClean="0"/>
              <a:t> Gefahrstoffverordnung (GefStoffV)</a:t>
            </a:r>
          </a:p>
          <a:p>
            <a:pPr indent="0">
              <a:buFont typeface="Wingdings" panose="05000000000000000000" pitchFamily="2" charset="2"/>
              <a:buChar char="Ø"/>
            </a:pPr>
            <a:endParaRPr lang="de-DE" altLang="de-DE" smtClean="0"/>
          </a:p>
          <a:p>
            <a:pPr indent="0">
              <a:buFont typeface="Wingdings" panose="05000000000000000000" pitchFamily="2" charset="2"/>
              <a:buChar char="Ø"/>
            </a:pPr>
            <a:r>
              <a:rPr lang="de-DE" altLang="de-DE" smtClean="0"/>
              <a:t> Betriebssicherheitsverordnung (BetrSichV)</a:t>
            </a:r>
          </a:p>
          <a:p>
            <a:pPr indent="0">
              <a:buFont typeface="Wingdings" panose="05000000000000000000" pitchFamily="2" charset="2"/>
              <a:buChar char="Ø"/>
            </a:pPr>
            <a:endParaRPr lang="de-DE" altLang="de-DE" smtClean="0"/>
          </a:p>
          <a:p>
            <a:pPr indent="0">
              <a:buFont typeface="Wingdings" panose="05000000000000000000" pitchFamily="2" charset="2"/>
              <a:buChar char="Ø"/>
            </a:pPr>
            <a:r>
              <a:rPr lang="de-DE" altLang="de-DE" smtClean="0"/>
              <a:t> Technische Regeln für Gefahrstoffe (TRGS)</a:t>
            </a:r>
          </a:p>
          <a:p>
            <a:pPr indent="0">
              <a:buFont typeface="Wingdings" panose="05000000000000000000" pitchFamily="2" charset="2"/>
              <a:buChar char="Ø"/>
            </a:pPr>
            <a:endParaRPr lang="de-DE" altLang="de-DE" smtClean="0"/>
          </a:p>
          <a:p>
            <a:pPr indent="0">
              <a:buFont typeface="Wingdings" panose="05000000000000000000" pitchFamily="2" charset="2"/>
              <a:buChar char="Ø"/>
            </a:pPr>
            <a:r>
              <a:rPr lang="de-DE" altLang="de-DE" smtClean="0"/>
              <a:t> Unfallverhütungsvorschrift (UVV)</a:t>
            </a:r>
          </a:p>
          <a:p>
            <a:pPr indent="0"/>
            <a:endParaRPr lang="de-DE" altLang="de-DE"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C63A26-6F70-4D9A-BA47-57FD15B20358}" type="slidenum">
              <a:rPr lang="de-DE" altLang="de-DE" sz="1600" smtClean="0">
                <a:solidFill>
                  <a:srgbClr val="000000"/>
                </a:solidFill>
                <a:latin typeface="MetaNormal-Roman" panose="020B0502030000020004" pitchFamily="34" charset="0"/>
              </a:rPr>
              <a:pPr/>
              <a:t>30</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34820" name="Rectangle 2"/>
          <p:cNvSpPr>
            <a:spLocks noGrp="1" noChangeArrowheads="1"/>
          </p:cNvSpPr>
          <p:nvPr>
            <p:ph type="title"/>
          </p:nvPr>
        </p:nvSpPr>
        <p:spPr/>
        <p:txBody>
          <a:bodyPr/>
          <a:lstStyle/>
          <a:p>
            <a:pPr eaLnBrk="1" hangingPunct="1"/>
            <a:r>
              <a:rPr lang="de-DE" altLang="de-DE" smtClean="0"/>
              <a:t>Informationen im www</a:t>
            </a:r>
          </a:p>
        </p:txBody>
      </p:sp>
      <p:sp>
        <p:nvSpPr>
          <p:cNvPr id="34821" name="Rectangle 3"/>
          <p:cNvSpPr>
            <a:spLocks noGrp="1" noChangeArrowheads="1"/>
          </p:cNvSpPr>
          <p:nvPr>
            <p:ph type="body" idx="1"/>
          </p:nvPr>
        </p:nvSpPr>
        <p:spPr>
          <a:xfrm>
            <a:off x="179388" y="2492375"/>
            <a:ext cx="7996237" cy="3081338"/>
          </a:xfrm>
        </p:spPr>
        <p:txBody>
          <a:bodyPr/>
          <a:lstStyle/>
          <a:p>
            <a:pPr marL="468313" indent="-285750">
              <a:buFont typeface="Wingdings" panose="05000000000000000000" pitchFamily="2" charset="2"/>
              <a:buChar char="Ø"/>
            </a:pPr>
            <a:r>
              <a:rPr lang="de-DE" altLang="de-DE" smtClean="0"/>
              <a:t> https://sso.uni-muenster.de/Physik.PI/Institut/Sicherheit/sicherheit.html</a:t>
            </a:r>
          </a:p>
          <a:p>
            <a:pPr indent="0"/>
            <a:endParaRPr lang="de-DE" altLang="de-DE" smtClean="0"/>
          </a:p>
          <a:p>
            <a:pPr marL="468313" indent="-285750">
              <a:buFont typeface="Wingdings" panose="05000000000000000000" pitchFamily="2" charset="2"/>
              <a:buChar char="Ø"/>
            </a:pPr>
            <a:r>
              <a:rPr lang="de-DE" altLang="de-DE" smtClean="0"/>
              <a:t>http://www.uni-muenster.de/Rektorat/Sicherheit/as/as_inx.htm</a:t>
            </a:r>
          </a:p>
          <a:p>
            <a:pPr indent="0"/>
            <a:endParaRPr lang="de-DE" altLang="de-DE" smtClean="0"/>
          </a:p>
          <a:p>
            <a:pPr marL="468313" indent="-285750">
              <a:buFont typeface="Wingdings" panose="05000000000000000000" pitchFamily="2" charset="2"/>
              <a:buChar char="Ø"/>
            </a:pPr>
            <a:r>
              <a:rPr lang="de-DE" altLang="de-DE" smtClean="0"/>
              <a:t>http://www.uni-muenster.de/Rektorat/Sicherheit/org/org_inx.htm</a:t>
            </a:r>
          </a:p>
          <a:p>
            <a:pPr indent="0"/>
            <a:endParaRPr lang="de-DE" altLang="de-DE" smtClean="0"/>
          </a:p>
          <a:p>
            <a:pPr marL="468313" indent="-285750">
              <a:buFont typeface="Wingdings" panose="05000000000000000000" pitchFamily="2" charset="2"/>
              <a:buChar char="Ø"/>
            </a:pPr>
            <a:r>
              <a:rPr lang="de-DE" altLang="de-DE" smtClean="0"/>
              <a:t>http://unfallkasse-nrw.de/</a:t>
            </a:r>
          </a:p>
          <a:p>
            <a:pPr indent="0">
              <a:buFontTx/>
              <a:buNone/>
            </a:pPr>
            <a:endParaRPr lang="de-DE" altLang="de-DE" smtClean="0"/>
          </a:p>
          <a:p>
            <a:pPr indent="0"/>
            <a:endParaRPr lang="de-DE" altLang="de-DE"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47DD26-57AB-4A25-904A-6F1073D024E6}" type="slidenum">
              <a:rPr lang="de-DE" altLang="de-DE" sz="1600" smtClean="0">
                <a:solidFill>
                  <a:srgbClr val="000000"/>
                </a:solidFill>
                <a:latin typeface="MetaNormal-Roman" panose="020B0502030000020004" pitchFamily="34" charset="0"/>
              </a:rPr>
              <a:pPr/>
              <a:t>31</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sp>
        <p:nvSpPr>
          <p:cNvPr id="35844" name="Foliennummernplatzhalter 3"/>
          <p:cNvSpPr txBox="1">
            <a:spLocks/>
          </p:cNvSpPr>
          <p:nvPr/>
        </p:nvSpPr>
        <p:spPr bwMode="auto">
          <a:xfrm>
            <a:off x="8377238" y="611188"/>
            <a:ext cx="6016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53F08F9D-0142-47CD-82AE-593EFBE18976}" type="slidenum">
              <a:rPr lang="de-DE" altLang="de-DE" sz="1600">
                <a:solidFill>
                  <a:srgbClr val="000000"/>
                </a:solidFill>
                <a:latin typeface="MetaNormal-Roman" panose="020B0502030000020004" pitchFamily="34" charset="0"/>
                <a:cs typeface="Arial" panose="020B0604020202020204" pitchFamily="34" charset="0"/>
              </a:rPr>
              <a:pPr algn="ctr"/>
              <a:t>31</a:t>
            </a:fld>
            <a:endParaRPr lang="de-DE" altLang="de-DE" sz="1600">
              <a:solidFill>
                <a:srgbClr val="000000"/>
              </a:solidFill>
              <a:latin typeface="MetaNormal-Roman" panose="020B0502030000020004" pitchFamily="34" charset="0"/>
              <a:cs typeface="Arial" panose="020B0604020202020204" pitchFamily="34" charset="0"/>
            </a:endParaRPr>
          </a:p>
        </p:txBody>
      </p:sp>
      <p:sp>
        <p:nvSpPr>
          <p:cNvPr id="8" name="Rectangle 2"/>
          <p:cNvSpPr txBox="1">
            <a:spLocks noChangeArrowheads="1"/>
          </p:cNvSpPr>
          <p:nvPr/>
        </p:nvSpPr>
        <p:spPr>
          <a:xfrm>
            <a:off x="204788" y="1358900"/>
            <a:ext cx="7996237" cy="500063"/>
          </a:xfrm>
          <a:prstGeom prst="rect">
            <a:avLst/>
          </a:prstGeom>
        </p:spPr>
        <p:txBody>
          <a:bodyPr/>
          <a:lstStyle/>
          <a:p>
            <a:pPr eaLnBrk="1" hangingPunct="1">
              <a:defRPr/>
            </a:pPr>
            <a:r>
              <a:rPr lang="de-DE" kern="0" dirty="0">
                <a:solidFill>
                  <a:srgbClr val="B1CA00"/>
                </a:solidFill>
                <a:latin typeface="+mj-lt"/>
                <a:ea typeface="+mj-ea"/>
                <a:cs typeface="+mj-cs"/>
              </a:rPr>
              <a:t>Informationen im </a:t>
            </a:r>
            <a:r>
              <a:rPr lang="de-DE" kern="0" dirty="0" err="1">
                <a:solidFill>
                  <a:srgbClr val="B1CA00"/>
                </a:solidFill>
                <a:latin typeface="+mj-lt"/>
                <a:ea typeface="+mj-ea"/>
                <a:cs typeface="+mj-cs"/>
              </a:rPr>
              <a:t>www</a:t>
            </a:r>
            <a:endParaRPr lang="de-DE" kern="0" dirty="0">
              <a:solidFill>
                <a:srgbClr val="B1CA00"/>
              </a:solidFill>
              <a:latin typeface="+mj-lt"/>
              <a:ea typeface="+mj-ea"/>
              <a:cs typeface="+mj-cs"/>
            </a:endParaRPr>
          </a:p>
        </p:txBody>
      </p:sp>
      <p:sp>
        <p:nvSpPr>
          <p:cNvPr id="9" name="Rectangle 3"/>
          <p:cNvSpPr txBox="1">
            <a:spLocks noChangeArrowheads="1"/>
          </p:cNvSpPr>
          <p:nvPr/>
        </p:nvSpPr>
        <p:spPr>
          <a:xfrm>
            <a:off x="174625" y="2247900"/>
            <a:ext cx="8112125" cy="3783013"/>
          </a:xfrm>
          <a:prstGeom prst="rect">
            <a:avLst/>
          </a:prstGeom>
        </p:spPr>
        <p:txBody>
          <a:bodyPr/>
          <a:lstStyle/>
          <a:p>
            <a:pPr marL="468313" indent="-285750">
              <a:buFont typeface="Wingdings" panose="05000000000000000000" pitchFamily="2" charset="2"/>
              <a:buChar char="Ø"/>
              <a:defRPr/>
            </a:pPr>
            <a:r>
              <a:rPr lang="de-DE" sz="1700" kern="0" dirty="0">
                <a:solidFill>
                  <a:schemeClr val="bg2"/>
                </a:solidFill>
                <a:latin typeface="+mn-lt"/>
                <a:ea typeface="+mn-ea"/>
              </a:rPr>
              <a:t>https://www.unfallkasse-nrw.de/service/medien/regeln-und-schriften/regeln.html</a:t>
            </a:r>
          </a:p>
          <a:p>
            <a:pPr marL="182563">
              <a:buFontTx/>
              <a:buChar char="•"/>
              <a:defRPr/>
            </a:pPr>
            <a:endParaRPr lang="de-DE" sz="1700" kern="0" dirty="0">
              <a:solidFill>
                <a:schemeClr val="bg2"/>
              </a:solidFill>
              <a:latin typeface="+mn-lt"/>
              <a:ea typeface="+mn-ea"/>
            </a:endParaRPr>
          </a:p>
          <a:p>
            <a:pPr marL="468313" indent="-285750">
              <a:buFont typeface="Wingdings" panose="05000000000000000000" pitchFamily="2" charset="2"/>
              <a:buChar char="Ø"/>
              <a:defRPr/>
            </a:pPr>
            <a:r>
              <a:rPr lang="de-DE" sz="1700" kern="0" dirty="0">
                <a:solidFill>
                  <a:schemeClr val="bg2"/>
                </a:solidFill>
                <a:latin typeface="+mn-lt"/>
                <a:ea typeface="+mn-ea"/>
              </a:rPr>
              <a:t>http://www.bc-verlag.de/UVVen/inh.htm</a:t>
            </a:r>
          </a:p>
          <a:p>
            <a:pPr marL="182563">
              <a:buFontTx/>
              <a:buChar char="•"/>
              <a:defRPr/>
            </a:pPr>
            <a:endParaRPr lang="de-DE" sz="1700" kern="0" dirty="0">
              <a:solidFill>
                <a:schemeClr val="bg2"/>
              </a:solidFill>
              <a:latin typeface="+mn-lt"/>
              <a:ea typeface="+mn-ea"/>
            </a:endParaRPr>
          </a:p>
          <a:p>
            <a:pPr marL="468313" indent="-285750">
              <a:buFont typeface="Wingdings" panose="05000000000000000000" pitchFamily="2" charset="2"/>
              <a:buChar char="Ø"/>
              <a:defRPr/>
            </a:pPr>
            <a:r>
              <a:rPr lang="de-DE" sz="1700" kern="0" dirty="0">
                <a:solidFill>
                  <a:schemeClr val="bg2"/>
                </a:solidFill>
                <a:latin typeface="+mn-lt"/>
                <a:ea typeface="+mn-ea"/>
              </a:rPr>
              <a:t>http://www.uni-muenster.de/imperia/md/content/wwu/sicherheit/org/sifi03.pdf</a:t>
            </a:r>
          </a:p>
          <a:p>
            <a:pPr marL="182563">
              <a:defRPr/>
            </a:pPr>
            <a:endParaRPr lang="de-DE" sz="1700" kern="0" dirty="0">
              <a:solidFill>
                <a:schemeClr val="bg2"/>
              </a:solidFill>
              <a:latin typeface="+mn-lt"/>
              <a:ea typeface="+mn-ea"/>
            </a:endParaRPr>
          </a:p>
          <a:p>
            <a:pPr marL="468313" indent="-285750">
              <a:buFont typeface="Wingdings" panose="05000000000000000000" pitchFamily="2" charset="2"/>
              <a:buChar char="Ø"/>
              <a:defRPr/>
            </a:pPr>
            <a:r>
              <a:rPr lang="de-DE" sz="1700" kern="0" dirty="0">
                <a:solidFill>
                  <a:schemeClr val="bg2"/>
                </a:solidFill>
                <a:latin typeface="+mn-lt"/>
                <a:ea typeface="+mn-ea"/>
              </a:rPr>
              <a:t>http://www.uni-muenster.de/imperia/md/content/wwu/sicherheit/org/ho_98.pdf</a:t>
            </a:r>
          </a:p>
          <a:p>
            <a:pPr marL="182563">
              <a:buFontTx/>
              <a:buChar char="•"/>
              <a:defRPr/>
            </a:pPr>
            <a:endParaRPr lang="de-DE" sz="1700" kern="0" dirty="0">
              <a:solidFill>
                <a:schemeClr val="bg2"/>
              </a:solidFill>
              <a:latin typeface="+mn-lt"/>
              <a:ea typeface="+mn-ea"/>
            </a:endParaRPr>
          </a:p>
          <a:p>
            <a:pPr marL="468313" indent="-285750">
              <a:buFont typeface="Wingdings" panose="05000000000000000000" pitchFamily="2" charset="2"/>
              <a:buChar char="Ø"/>
              <a:defRPr/>
            </a:pPr>
            <a:r>
              <a:rPr lang="de-DE" sz="1700" kern="0" dirty="0">
                <a:solidFill>
                  <a:schemeClr val="bg2"/>
                </a:solidFill>
                <a:latin typeface="+mn-lt"/>
                <a:ea typeface="+mn-ea"/>
              </a:rPr>
              <a:t>http://bgi850-0.vur.jedermann.de/index.jsp</a:t>
            </a:r>
          </a:p>
          <a:p>
            <a:pPr marL="182563">
              <a:buFontTx/>
              <a:buChar char="•"/>
              <a:defRPr/>
            </a:pPr>
            <a:endParaRPr lang="de-DE" sz="1700" kern="0" dirty="0">
              <a:solidFill>
                <a:schemeClr val="bg2"/>
              </a:solidFill>
              <a:latin typeface="+mn-lt"/>
              <a:ea typeface="+mn-ea"/>
            </a:endParaRPr>
          </a:p>
          <a:p>
            <a:pPr marL="468313" indent="-285750">
              <a:buFont typeface="Wingdings" panose="05000000000000000000" pitchFamily="2" charset="2"/>
              <a:buChar char="Ø"/>
              <a:defRPr/>
            </a:pPr>
            <a:r>
              <a:rPr lang="de-DE" sz="1700" kern="0" dirty="0">
                <a:solidFill>
                  <a:srgbClr val="FF0000"/>
                </a:solidFill>
                <a:latin typeface="+mn-lt"/>
                <a:ea typeface="+mn-ea"/>
              </a:rPr>
              <a:t>https://sso.uni-muenster.de/intern/offiziell/notfall/index.html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7A6453-5805-4929-97D3-A9D6F53982D5}" type="slidenum">
              <a:rPr lang="de-DE" altLang="de-DE" sz="1600" smtClean="0">
                <a:solidFill>
                  <a:srgbClr val="000000"/>
                </a:solidFill>
                <a:latin typeface="MetaNormal-Roman" panose="020B0502030000020004" pitchFamily="34" charset="0"/>
              </a:rPr>
              <a:pPr/>
              <a:t>32</a:t>
            </a:fld>
            <a:endParaRPr lang="de-DE" altLang="de-DE" sz="1600" smtClean="0">
              <a:solidFill>
                <a:srgbClr val="000000"/>
              </a:solidFill>
              <a:latin typeface="MetaNormal-Roman" panose="020B0502030000020004" pitchFamily="34" charset="0"/>
            </a:endParaRPr>
          </a:p>
        </p:txBody>
      </p:sp>
      <p:sp>
        <p:nvSpPr>
          <p:cNvPr id="7" name="Fußzeilenplatzhalter 4"/>
          <p:cNvSpPr>
            <a:spLocks noGrp="1"/>
          </p:cNvSpPr>
          <p:nvPr>
            <p:ph type="ftr" sz="quarter" idx="11"/>
          </p:nvPr>
        </p:nvSpPr>
        <p:spPr/>
        <p:txBody>
          <a:bodyPr/>
          <a:lstStyle/>
          <a:p>
            <a:pPr>
              <a:defRPr/>
            </a:pPr>
            <a:r>
              <a:rPr lang="de-DE"/>
              <a:t>Sicherheit in chemischen Labors</a:t>
            </a:r>
          </a:p>
        </p:txBody>
      </p:sp>
      <p:sp>
        <p:nvSpPr>
          <p:cNvPr id="36868" name="Rectangle 4"/>
          <p:cNvSpPr>
            <a:spLocks noGrp="1" noChangeArrowheads="1"/>
          </p:cNvSpPr>
          <p:nvPr>
            <p:ph type="title"/>
          </p:nvPr>
        </p:nvSpPr>
        <p:spPr>
          <a:noFill/>
        </p:spPr>
        <p:txBody>
          <a:bodyPr/>
          <a:lstStyle/>
          <a:p>
            <a:pPr eaLnBrk="1" hangingPunct="1"/>
            <a:r>
              <a:rPr lang="de-DE" altLang="de-DE" smtClean="0"/>
              <a:t>Damaris</a:t>
            </a:r>
          </a:p>
        </p:txBody>
      </p:sp>
      <p:sp>
        <p:nvSpPr>
          <p:cNvPr id="36869" name="Rectangle 5"/>
          <p:cNvSpPr>
            <a:spLocks noGrp="1" noChangeArrowheads="1"/>
          </p:cNvSpPr>
          <p:nvPr>
            <p:ph type="body" idx="1"/>
          </p:nvPr>
        </p:nvSpPr>
        <p:spPr>
          <a:noFill/>
        </p:spPr>
        <p:txBody>
          <a:bodyPr/>
          <a:lstStyle/>
          <a:p>
            <a:pPr indent="0" algn="ctr">
              <a:buFontTx/>
              <a:buNone/>
            </a:pPr>
            <a:r>
              <a:rPr lang="de-DE" altLang="de-DE" b="1" smtClean="0"/>
              <a:t>Dangerous</a:t>
            </a:r>
            <a:br>
              <a:rPr lang="de-DE" altLang="de-DE" b="1" smtClean="0"/>
            </a:br>
            <a:r>
              <a:rPr lang="de-DE" altLang="de-DE" b="1" smtClean="0"/>
              <a:t>Materials</a:t>
            </a:r>
            <a:br>
              <a:rPr lang="de-DE" altLang="de-DE" b="1" smtClean="0"/>
            </a:br>
            <a:r>
              <a:rPr lang="de-DE" altLang="de-DE" b="1" smtClean="0"/>
              <a:t>Registry</a:t>
            </a:r>
            <a:br>
              <a:rPr lang="de-DE" altLang="de-DE" b="1" smtClean="0"/>
            </a:br>
            <a:r>
              <a:rPr lang="de-DE" altLang="de-DE" b="1" smtClean="0"/>
              <a:t>  Information</a:t>
            </a:r>
            <a:br>
              <a:rPr lang="de-DE" altLang="de-DE" b="1" smtClean="0"/>
            </a:br>
            <a:r>
              <a:rPr lang="de-DE" altLang="de-DE" b="1" smtClean="0"/>
              <a:t>    System</a:t>
            </a:r>
            <a:r>
              <a:rPr lang="de-DE" altLang="de-DE" smtClean="0">
                <a:hlinkClick r:id="rId2"/>
              </a:rPr>
              <a:t> </a:t>
            </a:r>
            <a:r>
              <a:rPr lang="de-DE" altLang="de-DE" smtClean="0"/>
              <a:t> </a:t>
            </a:r>
            <a:r>
              <a:rPr lang="de-DE" altLang="de-DE" b="1" smtClean="0"/>
              <a:t>Version 2</a:t>
            </a:r>
          </a:p>
          <a:p>
            <a:pPr indent="0">
              <a:buFontTx/>
              <a:buNone/>
            </a:pPr>
            <a:endParaRPr lang="de-DE" altLang="de-DE" smtClean="0"/>
          </a:p>
        </p:txBody>
      </p:sp>
      <p:pic>
        <p:nvPicPr>
          <p:cNvPr id="36870" name="Picture 6" descr="DaMaR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355975"/>
            <a:ext cx="8286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CWA Gmb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3716338"/>
            <a:ext cx="10287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0E82AB-8713-486E-B811-858B166FA53E}" type="slidenum">
              <a:rPr lang="de-DE" altLang="de-DE" sz="1600" smtClean="0">
                <a:solidFill>
                  <a:srgbClr val="000000"/>
                </a:solidFill>
                <a:latin typeface="MetaNormal-Roman" panose="020B0502030000020004" pitchFamily="34" charset="0"/>
              </a:rPr>
              <a:pPr/>
              <a:t>33</a:t>
            </a:fld>
            <a:endParaRPr lang="de-DE" altLang="de-DE" sz="1600" smtClean="0">
              <a:solidFill>
                <a:srgbClr val="000000"/>
              </a:solidFill>
              <a:latin typeface="MetaNormal-Roman" panose="020B0502030000020004" pitchFamily="34" charset="0"/>
            </a:endParaRPr>
          </a:p>
        </p:txBody>
      </p:sp>
      <p:sp>
        <p:nvSpPr>
          <p:cNvPr id="6" name="Fußzeilenplatzhalter 4"/>
          <p:cNvSpPr>
            <a:spLocks noGrp="1"/>
          </p:cNvSpPr>
          <p:nvPr>
            <p:ph type="ftr" sz="quarter" idx="11"/>
          </p:nvPr>
        </p:nvSpPr>
        <p:spPr/>
        <p:txBody>
          <a:bodyPr/>
          <a:lstStyle/>
          <a:p>
            <a:pPr>
              <a:defRPr/>
            </a:pPr>
            <a:r>
              <a:rPr lang="de-DE"/>
              <a:t>Sicherheit in chemischen Labors</a:t>
            </a:r>
          </a:p>
        </p:txBody>
      </p:sp>
      <p:sp>
        <p:nvSpPr>
          <p:cNvPr id="37892" name="Rectangle 2"/>
          <p:cNvSpPr>
            <a:spLocks noGrp="1" noChangeArrowheads="1"/>
          </p:cNvSpPr>
          <p:nvPr>
            <p:ph type="title"/>
          </p:nvPr>
        </p:nvSpPr>
        <p:spPr/>
        <p:txBody>
          <a:bodyPr/>
          <a:lstStyle/>
          <a:p>
            <a:pPr eaLnBrk="1" hangingPunct="1"/>
            <a:endParaRPr lang="de-DE" altLang="de-DE" smtClean="0"/>
          </a:p>
        </p:txBody>
      </p:sp>
      <p:sp>
        <p:nvSpPr>
          <p:cNvPr id="37893" name="Rectangle 3"/>
          <p:cNvSpPr>
            <a:spLocks noGrp="1" noChangeArrowheads="1"/>
          </p:cNvSpPr>
          <p:nvPr>
            <p:ph type="body" idx="1"/>
          </p:nvPr>
        </p:nvSpPr>
        <p:spPr/>
        <p:txBody>
          <a:bodyPr/>
          <a:lstStyle/>
          <a:p>
            <a:pPr indent="0">
              <a:buFontTx/>
              <a:buNone/>
            </a:pPr>
            <a:endParaRPr lang="de-DE" altLang="de-DE" smtClean="0"/>
          </a:p>
        </p:txBody>
      </p:sp>
      <p:pic>
        <p:nvPicPr>
          <p:cNvPr id="37894" name="Picture 4" descr="Pi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52513"/>
            <a:ext cx="67691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04F804-9052-4718-8410-FB9B7B6435FB}" type="slidenum">
              <a:rPr lang="de-DE" altLang="de-DE" sz="1600" smtClean="0">
                <a:solidFill>
                  <a:srgbClr val="000000"/>
                </a:solidFill>
                <a:latin typeface="MetaNormal-Roman" panose="020B0502030000020004" pitchFamily="34" charset="0"/>
              </a:rPr>
              <a:pPr/>
              <a:t>34</a:t>
            </a:fld>
            <a:endParaRPr lang="de-DE" altLang="de-DE" sz="1600" smtClean="0">
              <a:solidFill>
                <a:srgbClr val="000000"/>
              </a:solidFill>
              <a:latin typeface="MetaNormal-Roman" panose="020B0502030000020004" pitchFamily="34" charset="0"/>
            </a:endParaRPr>
          </a:p>
        </p:txBody>
      </p:sp>
      <p:sp>
        <p:nvSpPr>
          <p:cNvPr id="6" name="Fußzeilenplatzhalter 4"/>
          <p:cNvSpPr>
            <a:spLocks noGrp="1"/>
          </p:cNvSpPr>
          <p:nvPr>
            <p:ph type="ftr" sz="quarter" idx="11"/>
          </p:nvPr>
        </p:nvSpPr>
        <p:spPr/>
        <p:txBody>
          <a:bodyPr/>
          <a:lstStyle/>
          <a:p>
            <a:pPr>
              <a:defRPr/>
            </a:pPr>
            <a:r>
              <a:rPr lang="de-DE"/>
              <a:t>Sicherheit in chemischen Labors</a:t>
            </a:r>
          </a:p>
        </p:txBody>
      </p:sp>
      <p:sp>
        <p:nvSpPr>
          <p:cNvPr id="38916" name="Rectangle 2"/>
          <p:cNvSpPr>
            <a:spLocks noGrp="1" noChangeArrowheads="1"/>
          </p:cNvSpPr>
          <p:nvPr>
            <p:ph type="title"/>
          </p:nvPr>
        </p:nvSpPr>
        <p:spPr/>
        <p:txBody>
          <a:bodyPr/>
          <a:lstStyle/>
          <a:p>
            <a:pPr eaLnBrk="1" hangingPunct="1"/>
            <a:endParaRPr lang="de-DE" altLang="de-DE" smtClean="0"/>
          </a:p>
        </p:txBody>
      </p:sp>
      <p:sp>
        <p:nvSpPr>
          <p:cNvPr id="38917" name="Rectangle 3"/>
          <p:cNvSpPr>
            <a:spLocks noGrp="1" noChangeArrowheads="1"/>
          </p:cNvSpPr>
          <p:nvPr>
            <p:ph type="body" idx="1"/>
          </p:nvPr>
        </p:nvSpPr>
        <p:spPr/>
        <p:txBody>
          <a:bodyPr/>
          <a:lstStyle/>
          <a:p>
            <a:pPr indent="0"/>
            <a:endParaRPr lang="de-DE" altLang="de-DE" smtClean="0"/>
          </a:p>
        </p:txBody>
      </p:sp>
      <p:pic>
        <p:nvPicPr>
          <p:cNvPr id="38918" name="Picture 4" descr="Pic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928688"/>
            <a:ext cx="67691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3EA7D0-41B2-43B8-B690-C9837CC8F8B1}" type="slidenum">
              <a:rPr lang="de-DE" altLang="de-DE" sz="1600" smtClean="0">
                <a:solidFill>
                  <a:srgbClr val="000000"/>
                </a:solidFill>
                <a:latin typeface="MetaNormal-Roman" panose="020B0502030000020004" pitchFamily="34" charset="0"/>
              </a:rPr>
              <a:pPr/>
              <a:t>35</a:t>
            </a:fld>
            <a:endParaRPr lang="de-DE" altLang="de-DE" sz="1600" smtClean="0">
              <a:solidFill>
                <a:srgbClr val="000000"/>
              </a:solidFill>
              <a:latin typeface="MetaNormal-Roman" panose="020B0502030000020004" pitchFamily="34" charset="0"/>
            </a:endParaRPr>
          </a:p>
        </p:txBody>
      </p:sp>
      <p:sp>
        <p:nvSpPr>
          <p:cNvPr id="6" name="Fußzeilenplatzhalter 4"/>
          <p:cNvSpPr>
            <a:spLocks noGrp="1"/>
          </p:cNvSpPr>
          <p:nvPr>
            <p:ph type="ftr" sz="quarter" idx="11"/>
          </p:nvPr>
        </p:nvSpPr>
        <p:spPr/>
        <p:txBody>
          <a:bodyPr/>
          <a:lstStyle/>
          <a:p>
            <a:pPr>
              <a:defRPr/>
            </a:pPr>
            <a:r>
              <a:rPr lang="de-DE"/>
              <a:t>Sicherheit in chemischen Labors</a:t>
            </a:r>
          </a:p>
        </p:txBody>
      </p:sp>
      <p:sp>
        <p:nvSpPr>
          <p:cNvPr id="39940" name="Rectangle 2"/>
          <p:cNvSpPr>
            <a:spLocks noGrp="1" noChangeArrowheads="1"/>
          </p:cNvSpPr>
          <p:nvPr>
            <p:ph type="title"/>
          </p:nvPr>
        </p:nvSpPr>
        <p:spPr/>
        <p:txBody>
          <a:bodyPr/>
          <a:lstStyle/>
          <a:p>
            <a:pPr eaLnBrk="1" hangingPunct="1"/>
            <a:endParaRPr lang="de-DE" altLang="de-DE" smtClean="0"/>
          </a:p>
        </p:txBody>
      </p:sp>
      <p:sp>
        <p:nvSpPr>
          <p:cNvPr id="39941" name="Rectangle 3"/>
          <p:cNvSpPr>
            <a:spLocks noGrp="1" noChangeArrowheads="1"/>
          </p:cNvSpPr>
          <p:nvPr>
            <p:ph type="body" idx="1"/>
          </p:nvPr>
        </p:nvSpPr>
        <p:spPr>
          <a:xfrm>
            <a:off x="204788" y="1916113"/>
            <a:ext cx="7996237" cy="3783012"/>
          </a:xfrm>
        </p:spPr>
        <p:txBody>
          <a:bodyPr/>
          <a:lstStyle/>
          <a:p>
            <a:pPr indent="0"/>
            <a:endParaRPr lang="de-DE" altLang="de-DE" smtClean="0"/>
          </a:p>
        </p:txBody>
      </p:sp>
      <p:pic>
        <p:nvPicPr>
          <p:cNvPr id="39942" name="Picture 4" descr="Pic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00125"/>
            <a:ext cx="67691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B672C9-E2AA-43DB-9FA0-06C007772330}" type="slidenum">
              <a:rPr lang="de-DE" altLang="de-DE" sz="1600" smtClean="0">
                <a:solidFill>
                  <a:srgbClr val="000000"/>
                </a:solidFill>
                <a:latin typeface="MetaNormal-Roman" panose="020B0502030000020004" pitchFamily="34" charset="0"/>
              </a:rPr>
              <a:pPr/>
              <a:t>36</a:t>
            </a:fld>
            <a:endParaRPr lang="de-DE" altLang="de-DE" sz="1600" smtClean="0">
              <a:solidFill>
                <a:srgbClr val="000000"/>
              </a:solidFill>
              <a:latin typeface="MetaNormal-Roman" panose="020B0502030000020004" pitchFamily="34" charset="0"/>
            </a:endParaRPr>
          </a:p>
        </p:txBody>
      </p:sp>
      <p:sp>
        <p:nvSpPr>
          <p:cNvPr id="6" name="Fußzeilenplatzhalter 4"/>
          <p:cNvSpPr>
            <a:spLocks noGrp="1"/>
          </p:cNvSpPr>
          <p:nvPr>
            <p:ph type="ftr" sz="quarter" idx="11"/>
          </p:nvPr>
        </p:nvSpPr>
        <p:spPr/>
        <p:txBody>
          <a:bodyPr/>
          <a:lstStyle/>
          <a:p>
            <a:pPr>
              <a:defRPr/>
            </a:pPr>
            <a:r>
              <a:rPr lang="de-DE"/>
              <a:t>Sicherheit in chemischen Labors</a:t>
            </a:r>
          </a:p>
        </p:txBody>
      </p:sp>
      <p:sp>
        <p:nvSpPr>
          <p:cNvPr id="40964" name="Rectangle 2"/>
          <p:cNvSpPr>
            <a:spLocks noGrp="1" noChangeArrowheads="1"/>
          </p:cNvSpPr>
          <p:nvPr>
            <p:ph type="title"/>
          </p:nvPr>
        </p:nvSpPr>
        <p:spPr/>
        <p:txBody>
          <a:bodyPr/>
          <a:lstStyle/>
          <a:p>
            <a:pPr eaLnBrk="1" hangingPunct="1"/>
            <a:endParaRPr lang="de-DE" altLang="de-DE" smtClean="0"/>
          </a:p>
        </p:txBody>
      </p:sp>
      <p:sp>
        <p:nvSpPr>
          <p:cNvPr id="40965" name="Rectangle 3"/>
          <p:cNvSpPr>
            <a:spLocks noGrp="1" noChangeArrowheads="1"/>
          </p:cNvSpPr>
          <p:nvPr>
            <p:ph type="body" idx="1"/>
          </p:nvPr>
        </p:nvSpPr>
        <p:spPr>
          <a:xfrm>
            <a:off x="204788" y="1916113"/>
            <a:ext cx="7996237" cy="3783012"/>
          </a:xfrm>
        </p:spPr>
        <p:txBody>
          <a:bodyPr/>
          <a:lstStyle/>
          <a:p>
            <a:pPr indent="0"/>
            <a:endParaRPr lang="de-DE" altLang="de-DE" smtClean="0"/>
          </a:p>
        </p:txBody>
      </p:sp>
      <p:pic>
        <p:nvPicPr>
          <p:cNvPr id="40966" name="Picture 4" descr="Pic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981075"/>
            <a:ext cx="381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238373-DB71-4234-8D01-C462E69F4177}" type="slidenum">
              <a:rPr lang="de-DE" altLang="de-DE" sz="1600" smtClean="0">
                <a:solidFill>
                  <a:srgbClr val="000000"/>
                </a:solidFill>
                <a:latin typeface="MetaNormal-Roman" panose="020B0502030000020004" pitchFamily="34" charset="0"/>
              </a:rPr>
              <a:pPr/>
              <a:t>37</a:t>
            </a:fld>
            <a:endParaRPr lang="de-DE" altLang="de-DE" sz="1600" smtClean="0">
              <a:solidFill>
                <a:srgbClr val="000000"/>
              </a:solidFill>
              <a:latin typeface="MetaNormal-Roman" panose="020B0502030000020004" pitchFamily="34" charset="0"/>
            </a:endParaRPr>
          </a:p>
        </p:txBody>
      </p:sp>
      <p:sp>
        <p:nvSpPr>
          <p:cNvPr id="6" name="Fußzeilenplatzhalter 4"/>
          <p:cNvSpPr>
            <a:spLocks noGrp="1"/>
          </p:cNvSpPr>
          <p:nvPr>
            <p:ph type="ftr" sz="quarter" idx="11"/>
          </p:nvPr>
        </p:nvSpPr>
        <p:spPr/>
        <p:txBody>
          <a:bodyPr/>
          <a:lstStyle/>
          <a:p>
            <a:pPr>
              <a:defRPr/>
            </a:pPr>
            <a:r>
              <a:rPr lang="de-DE"/>
              <a:t>Sicherheit in chemischen Labors</a:t>
            </a:r>
          </a:p>
        </p:txBody>
      </p:sp>
      <p:sp>
        <p:nvSpPr>
          <p:cNvPr id="41988" name="Rectangle 2"/>
          <p:cNvSpPr>
            <a:spLocks noGrp="1" noChangeArrowheads="1"/>
          </p:cNvSpPr>
          <p:nvPr>
            <p:ph type="title"/>
          </p:nvPr>
        </p:nvSpPr>
        <p:spPr/>
        <p:txBody>
          <a:bodyPr/>
          <a:lstStyle/>
          <a:p>
            <a:pPr eaLnBrk="1" hangingPunct="1"/>
            <a:endParaRPr lang="de-DE" altLang="de-DE" smtClean="0"/>
          </a:p>
        </p:txBody>
      </p:sp>
      <p:sp>
        <p:nvSpPr>
          <p:cNvPr id="41989" name="Rectangle 3"/>
          <p:cNvSpPr>
            <a:spLocks noGrp="1" noChangeArrowheads="1"/>
          </p:cNvSpPr>
          <p:nvPr>
            <p:ph type="body" idx="1"/>
          </p:nvPr>
        </p:nvSpPr>
        <p:spPr/>
        <p:txBody>
          <a:bodyPr/>
          <a:lstStyle/>
          <a:p>
            <a:pPr indent="0"/>
            <a:endParaRPr lang="de-DE" altLang="de-DE" smtClean="0"/>
          </a:p>
        </p:txBody>
      </p:sp>
      <p:pic>
        <p:nvPicPr>
          <p:cNvPr id="41990" name="Picture 4" descr="Pic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81075"/>
            <a:ext cx="67691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2AB7D6-1DC6-4B7B-B0E1-7199F3466C64}" type="slidenum">
              <a:rPr lang="de-DE" altLang="de-DE" sz="1600" smtClean="0">
                <a:solidFill>
                  <a:srgbClr val="000000"/>
                </a:solidFill>
                <a:latin typeface="MetaNormal-Roman" panose="020B0502030000020004" pitchFamily="34" charset="0"/>
              </a:rPr>
              <a:pPr/>
              <a:t>38</a:t>
            </a:fld>
            <a:endParaRPr lang="de-DE" altLang="de-DE" sz="1600" smtClean="0">
              <a:solidFill>
                <a:srgbClr val="000000"/>
              </a:solidFill>
              <a:latin typeface="MetaNormal-Roman" panose="020B0502030000020004" pitchFamily="34" charset="0"/>
            </a:endParaRPr>
          </a:p>
        </p:txBody>
      </p:sp>
      <p:sp>
        <p:nvSpPr>
          <p:cNvPr id="6" name="Fußzeilenplatzhalter 4"/>
          <p:cNvSpPr>
            <a:spLocks noGrp="1"/>
          </p:cNvSpPr>
          <p:nvPr>
            <p:ph type="ftr" sz="quarter" idx="11"/>
          </p:nvPr>
        </p:nvSpPr>
        <p:spPr/>
        <p:txBody>
          <a:bodyPr/>
          <a:lstStyle/>
          <a:p>
            <a:pPr>
              <a:defRPr/>
            </a:pPr>
            <a:r>
              <a:rPr lang="de-DE"/>
              <a:t>Sicherheit in chemischen Labors</a:t>
            </a:r>
          </a:p>
        </p:txBody>
      </p:sp>
      <p:sp>
        <p:nvSpPr>
          <p:cNvPr id="43012" name="Rectangle 2"/>
          <p:cNvSpPr>
            <a:spLocks noGrp="1" noChangeArrowheads="1"/>
          </p:cNvSpPr>
          <p:nvPr>
            <p:ph type="title"/>
          </p:nvPr>
        </p:nvSpPr>
        <p:spPr/>
        <p:txBody>
          <a:bodyPr/>
          <a:lstStyle/>
          <a:p>
            <a:pPr eaLnBrk="1" hangingPunct="1"/>
            <a:endParaRPr lang="de-DE" altLang="de-DE" smtClean="0"/>
          </a:p>
        </p:txBody>
      </p:sp>
      <p:sp>
        <p:nvSpPr>
          <p:cNvPr id="43013" name="Rectangle 3"/>
          <p:cNvSpPr>
            <a:spLocks noGrp="1" noChangeArrowheads="1"/>
          </p:cNvSpPr>
          <p:nvPr>
            <p:ph type="body" idx="1"/>
          </p:nvPr>
        </p:nvSpPr>
        <p:spPr/>
        <p:txBody>
          <a:bodyPr/>
          <a:lstStyle/>
          <a:p>
            <a:pPr indent="0"/>
            <a:endParaRPr lang="de-DE" altLang="de-DE" smtClean="0"/>
          </a:p>
        </p:txBody>
      </p:sp>
      <p:pic>
        <p:nvPicPr>
          <p:cNvPr id="43014" name="Picture 5" descr="Pic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44575"/>
            <a:ext cx="67691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36DFE5-23A5-4DE4-B82C-1D94D092D0FF}" type="slidenum">
              <a:rPr lang="de-DE" altLang="de-DE" sz="1600" smtClean="0">
                <a:solidFill>
                  <a:srgbClr val="000000"/>
                </a:solidFill>
                <a:latin typeface="MetaNormal-Roman" panose="020B0502030000020004" pitchFamily="34" charset="0"/>
              </a:rPr>
              <a:pPr/>
              <a:t>39</a:t>
            </a:fld>
            <a:endParaRPr lang="de-DE" altLang="de-DE" sz="1600" smtClean="0">
              <a:solidFill>
                <a:srgbClr val="000000"/>
              </a:solidFill>
              <a:latin typeface="MetaNormal-Roman" panose="020B0502030000020004" pitchFamily="34" charset="0"/>
            </a:endParaRPr>
          </a:p>
        </p:txBody>
      </p:sp>
      <p:sp>
        <p:nvSpPr>
          <p:cNvPr id="6" name="Fußzeilenplatzhalter 4"/>
          <p:cNvSpPr>
            <a:spLocks noGrp="1"/>
          </p:cNvSpPr>
          <p:nvPr>
            <p:ph type="ftr" sz="quarter" idx="11"/>
          </p:nvPr>
        </p:nvSpPr>
        <p:spPr/>
        <p:txBody>
          <a:bodyPr/>
          <a:lstStyle/>
          <a:p>
            <a:pPr>
              <a:defRPr/>
            </a:pPr>
            <a:r>
              <a:rPr lang="de-DE"/>
              <a:t>Sicherheit in chemischen Labors</a:t>
            </a:r>
          </a:p>
        </p:txBody>
      </p:sp>
      <p:sp>
        <p:nvSpPr>
          <p:cNvPr id="44036" name="Rectangle 2"/>
          <p:cNvSpPr>
            <a:spLocks noGrp="1" noChangeArrowheads="1"/>
          </p:cNvSpPr>
          <p:nvPr>
            <p:ph type="title"/>
          </p:nvPr>
        </p:nvSpPr>
        <p:spPr/>
        <p:txBody>
          <a:bodyPr/>
          <a:lstStyle/>
          <a:p>
            <a:pPr eaLnBrk="1" hangingPunct="1"/>
            <a:endParaRPr lang="de-DE" altLang="de-DE" smtClean="0"/>
          </a:p>
        </p:txBody>
      </p:sp>
      <p:sp>
        <p:nvSpPr>
          <p:cNvPr id="44037" name="Rectangle 3"/>
          <p:cNvSpPr>
            <a:spLocks noGrp="1" noChangeArrowheads="1"/>
          </p:cNvSpPr>
          <p:nvPr>
            <p:ph type="body" idx="1"/>
          </p:nvPr>
        </p:nvSpPr>
        <p:spPr/>
        <p:txBody>
          <a:bodyPr/>
          <a:lstStyle/>
          <a:p>
            <a:pPr indent="0"/>
            <a:endParaRPr lang="de-DE" altLang="de-DE" smtClean="0"/>
          </a:p>
        </p:txBody>
      </p:sp>
      <p:pic>
        <p:nvPicPr>
          <p:cNvPr id="44038" name="Picture 4" descr="Pi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981075"/>
            <a:ext cx="381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06915D-B187-4032-B1DF-D27AF6A393A5}" type="slidenum">
              <a:rPr lang="de-DE" altLang="de-DE" sz="1600" smtClean="0">
                <a:solidFill>
                  <a:srgbClr val="000000"/>
                </a:solidFill>
                <a:latin typeface="MetaNormal-Roman" panose="020B0502030000020004" pitchFamily="34" charset="0"/>
              </a:rPr>
              <a:pPr/>
              <a:t>4</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8196" name="Rectangle 4"/>
          <p:cNvSpPr>
            <a:spLocks noGrp="1" noChangeArrowheads="1"/>
          </p:cNvSpPr>
          <p:nvPr>
            <p:ph type="title"/>
          </p:nvPr>
        </p:nvSpPr>
        <p:spPr>
          <a:noFill/>
        </p:spPr>
        <p:txBody>
          <a:bodyPr/>
          <a:lstStyle/>
          <a:p>
            <a:pPr eaLnBrk="1" hangingPunct="1"/>
            <a:r>
              <a:rPr lang="de-DE" altLang="de-DE" smtClean="0"/>
              <a:t>Allgemeine Betriebsanleitung und Laborordnung</a:t>
            </a:r>
          </a:p>
        </p:txBody>
      </p:sp>
      <p:sp>
        <p:nvSpPr>
          <p:cNvPr id="8197" name="Rectangle 5"/>
          <p:cNvSpPr>
            <a:spLocks noGrp="1" noChangeArrowheads="1"/>
          </p:cNvSpPr>
          <p:nvPr>
            <p:ph type="body" idx="1"/>
          </p:nvPr>
        </p:nvSpPr>
        <p:spPr>
          <a:xfrm>
            <a:off x="179388" y="2205038"/>
            <a:ext cx="7996237" cy="3225800"/>
          </a:xfrm>
          <a:noFill/>
        </p:spPr>
        <p:txBody>
          <a:bodyPr/>
          <a:lstStyle/>
          <a:p>
            <a:pPr indent="0">
              <a:buFontTx/>
              <a:buNone/>
            </a:pPr>
            <a:r>
              <a:rPr lang="de-DE" altLang="de-DE" sz="1600" smtClean="0"/>
              <a:t>für das Arbeiten in Laboratorien des Physikalischen Instituts sowie CeNTech.</a:t>
            </a:r>
          </a:p>
          <a:p>
            <a:pPr indent="0">
              <a:buFontTx/>
              <a:buNone/>
            </a:pPr>
            <a:endParaRPr lang="de-DE" altLang="de-DE" smtClean="0"/>
          </a:p>
          <a:p>
            <a:pPr indent="0">
              <a:buFontTx/>
              <a:buNone/>
            </a:pPr>
            <a:r>
              <a:rPr lang="de-DE" altLang="de-DE" smtClean="0"/>
              <a:t>Bei allen Arbeiten sind die hier aufgeführten Regelungen einzuhalten.</a:t>
            </a:r>
          </a:p>
          <a:p>
            <a:pPr indent="0">
              <a:buFontTx/>
              <a:buNone/>
            </a:pPr>
            <a:endParaRPr lang="de-DE" altLang="de-DE" smtClean="0"/>
          </a:p>
          <a:p>
            <a:pPr indent="0">
              <a:buFontTx/>
              <a:buNone/>
            </a:pPr>
            <a:r>
              <a:rPr lang="de-DE" altLang="de-DE" smtClean="0"/>
              <a:t>Die folgenden Schriften sind zu lesen und ihr Inhalt ist bei Laborarbeiten zu beachten:</a:t>
            </a:r>
          </a:p>
          <a:p>
            <a:pPr indent="0">
              <a:buFontTx/>
              <a:buNone/>
            </a:pPr>
            <a:endParaRPr lang="de-DE" altLang="de-DE" smtClean="0"/>
          </a:p>
          <a:p>
            <a:pPr indent="0">
              <a:buFont typeface="Wingdings" panose="05000000000000000000" pitchFamily="2" charset="2"/>
              <a:buChar char="Ø"/>
            </a:pPr>
            <a:r>
              <a:rPr lang="de-DE" altLang="de-DE" smtClean="0"/>
              <a:t> Richtlinien für Laboratorien</a:t>
            </a:r>
          </a:p>
          <a:p>
            <a:pPr indent="0">
              <a:buFont typeface="Wingdings" panose="05000000000000000000" pitchFamily="2" charset="2"/>
              <a:buChar char="Ø"/>
            </a:pPr>
            <a:r>
              <a:rPr lang="de-DE" altLang="de-DE" smtClean="0"/>
              <a:t> Allgemeine Unfallverhütungsvorschriften</a:t>
            </a:r>
          </a:p>
          <a:p>
            <a:pPr indent="0">
              <a:buFont typeface="Wingdings" panose="05000000000000000000" pitchFamily="2" charset="2"/>
              <a:buChar char="Ø"/>
            </a:pPr>
            <a:r>
              <a:rPr lang="de-DE" altLang="de-DE" smtClean="0"/>
              <a:t> Sicherheitsfibel der WWU</a:t>
            </a:r>
          </a:p>
          <a:p>
            <a:pPr indent="0">
              <a:buFont typeface="Wingdings" panose="05000000000000000000" pitchFamily="2" charset="2"/>
              <a:buChar char="Ø"/>
            </a:pPr>
            <a:r>
              <a:rPr lang="de-DE" altLang="de-DE" smtClean="0"/>
              <a:t> Brandschutzordnung der WWU</a:t>
            </a:r>
          </a:p>
          <a:p>
            <a:pPr indent="0">
              <a:buFont typeface="Wingdings" panose="05000000000000000000" pitchFamily="2" charset="2"/>
              <a:buChar char="Ø"/>
            </a:pPr>
            <a:r>
              <a:rPr lang="de-DE" altLang="de-DE" smtClean="0"/>
              <a:t> Hausordnung Physikalisches Institut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AD01F7-741B-4701-9742-CA1576A2A054}" type="slidenum">
              <a:rPr lang="de-DE" altLang="de-DE" sz="1600" smtClean="0">
                <a:solidFill>
                  <a:srgbClr val="000000"/>
                </a:solidFill>
                <a:latin typeface="MetaNormal-Roman" panose="020B0502030000020004" pitchFamily="34" charset="0"/>
              </a:rPr>
              <a:pPr/>
              <a:t>40</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pic>
        <p:nvPicPr>
          <p:cNvPr id="45060" name="Picture 2" descr="\\NWZNAS01\home_c\chlebow\Sicherheit\Made in China\2014-09-11 11.4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25538"/>
            <a:ext cx="64452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305F64-BD78-40F5-8109-A41DE05FDC87}" type="slidenum">
              <a:rPr lang="de-DE" altLang="de-DE" sz="1600" smtClean="0">
                <a:solidFill>
                  <a:srgbClr val="000000"/>
                </a:solidFill>
                <a:latin typeface="MetaNormal-Roman" panose="020B0502030000020004" pitchFamily="34" charset="0"/>
              </a:rPr>
              <a:pPr/>
              <a:t>41</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pic>
        <p:nvPicPr>
          <p:cNvPr id="46084" name="Picture 2" descr="\\NWZNAS01\home_c\chlebow\Sicherheit\Made in China\2014-09-11 11.46.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052513"/>
            <a:ext cx="6589712"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A45767-F420-457A-ACCB-A5871DA5E83D}" type="slidenum">
              <a:rPr lang="de-DE" altLang="de-DE" sz="1600" smtClean="0">
                <a:solidFill>
                  <a:srgbClr val="000000"/>
                </a:solidFill>
                <a:latin typeface="MetaNormal-Roman" panose="020B0502030000020004" pitchFamily="34" charset="0"/>
              </a:rPr>
              <a:pPr/>
              <a:t>42</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pic>
        <p:nvPicPr>
          <p:cNvPr id="47108" name="Picture 2" descr="\\NWZNAS01\home_c\chlebow\Sicherheit\Made in China\2014-09-11 11.46.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052513"/>
            <a:ext cx="6659562"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DE24C8-16AD-44A5-94CC-2EB2FE0D0986}" type="slidenum">
              <a:rPr lang="de-DE" altLang="de-DE" sz="1600" smtClean="0">
                <a:solidFill>
                  <a:srgbClr val="000000"/>
                </a:solidFill>
                <a:latin typeface="MetaNormal-Roman" panose="020B0502030000020004" pitchFamily="34" charset="0"/>
              </a:rPr>
              <a:pPr/>
              <a:t>43</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pic>
        <p:nvPicPr>
          <p:cNvPr id="48132" name="Picture 2" descr="\\NWZNAS01\home_c\chlebow\Sicherheit\Made in China\2014-09-11 11.46.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052513"/>
            <a:ext cx="66246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6F6DFA-11D4-4D3E-85C7-9E3F377FD141}" type="slidenum">
              <a:rPr lang="de-DE" altLang="de-DE" sz="1600" smtClean="0">
                <a:solidFill>
                  <a:srgbClr val="000000"/>
                </a:solidFill>
                <a:latin typeface="MetaNormal-Roman" panose="020B0502030000020004" pitchFamily="34" charset="0"/>
              </a:rPr>
              <a:pPr/>
              <a:t>44</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pic>
        <p:nvPicPr>
          <p:cNvPr id="49156" name="Picture 2" descr="\\NWZNAS01\home_c\chlebow\Sicherheit\Made in China\2014-09-11 11.47.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96975"/>
            <a:ext cx="6408738"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02A7CB-E6FD-4FDF-9D3E-B2804952DFC0}" type="slidenum">
              <a:rPr lang="de-DE" altLang="de-DE" sz="1600" smtClean="0">
                <a:solidFill>
                  <a:srgbClr val="000000"/>
                </a:solidFill>
                <a:latin typeface="MetaNormal-Roman" panose="020B0502030000020004" pitchFamily="34" charset="0"/>
              </a:rPr>
              <a:pPr/>
              <a:t>5</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pic>
        <p:nvPicPr>
          <p:cNvPr id="9220" name="Picture 5" descr="313px-FireIcon"/>
          <p:cNvPicPr>
            <a:picLocks noChangeAspect="1" noChangeArrowheads="1"/>
          </p:cNvPicPr>
          <p:nvPr/>
        </p:nvPicPr>
        <p:blipFill>
          <a:blip r:embed="rId2">
            <a:lum bright="70000"/>
            <a:extLst>
              <a:ext uri="{28A0092B-C50C-407E-A947-70E740481C1C}">
                <a14:useLocalDpi xmlns:a14="http://schemas.microsoft.com/office/drawing/2010/main" val="0"/>
              </a:ext>
            </a:extLst>
          </a:blip>
          <a:srcRect/>
          <a:stretch>
            <a:fillRect/>
          </a:stretch>
        </p:blipFill>
        <p:spPr bwMode="auto">
          <a:xfrm>
            <a:off x="539750" y="2133600"/>
            <a:ext cx="2847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204788" y="981075"/>
            <a:ext cx="7996237" cy="877888"/>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eaLnBrk="1" hangingPunct="1">
              <a:defRPr/>
            </a:pPr>
            <a:r>
              <a:rPr lang="de-DE" kern="0" smtClean="0"/>
              <a:t>Allgemeines Verhalten im Notfall</a:t>
            </a:r>
            <a:endParaRPr lang="en-US" kern="0" smtClean="0"/>
          </a:p>
        </p:txBody>
      </p:sp>
      <p:sp>
        <p:nvSpPr>
          <p:cNvPr id="6" name="Rectangle 3"/>
          <p:cNvSpPr txBox="1">
            <a:spLocks noChangeArrowheads="1"/>
          </p:cNvSpPr>
          <p:nvPr/>
        </p:nvSpPr>
        <p:spPr>
          <a:xfrm>
            <a:off x="204788" y="1931988"/>
            <a:ext cx="8328025" cy="4089400"/>
          </a:xfrm>
          <a:prstGeom prst="rect">
            <a:avLst/>
          </a:prstGeom>
        </p:spPr>
        <p:txBody>
          <a:bodyPr/>
          <a:lstStyle>
            <a:lvl1pPr marL="182563" indent="-182563" algn="l" rtl="0" eaLnBrk="0" fontAlgn="base" hangingPunct="0">
              <a:spcBef>
                <a:spcPct val="0"/>
              </a:spcBef>
              <a:spcAft>
                <a:spcPct val="0"/>
              </a:spcAft>
              <a:buChar char="•"/>
              <a:defRPr sz="1700">
                <a:solidFill>
                  <a:schemeClr val="bg2"/>
                </a:solidFill>
                <a:latin typeface="+mn-lt"/>
                <a:ea typeface="+mn-ea"/>
                <a:cs typeface="+mn-cs"/>
              </a:defRPr>
            </a:lvl1pPr>
            <a:lvl2pPr marL="538163" indent="-80963" algn="l" rtl="0" eaLnBrk="0" fontAlgn="base" hangingPunct="0">
              <a:spcBef>
                <a:spcPct val="20000"/>
              </a:spcBef>
              <a:spcAft>
                <a:spcPct val="0"/>
              </a:spcAft>
              <a:buChar char="•"/>
              <a:defRPr sz="1700">
                <a:solidFill>
                  <a:schemeClr val="bg2"/>
                </a:solidFill>
                <a:latin typeface="+mn-lt"/>
                <a:ea typeface="+mn-ea"/>
              </a:defRPr>
            </a:lvl2pPr>
            <a:lvl3pPr marL="892175" indent="22225" algn="l" rtl="0" eaLnBrk="0" fontAlgn="base" hangingPunct="0">
              <a:spcBef>
                <a:spcPct val="20000"/>
              </a:spcBef>
              <a:spcAft>
                <a:spcPct val="0"/>
              </a:spcAft>
              <a:buChar char="•"/>
              <a:defRPr sz="1700">
                <a:solidFill>
                  <a:schemeClr val="bg2"/>
                </a:solidFill>
                <a:latin typeface="+mn-lt"/>
                <a:ea typeface="+mn-ea"/>
              </a:defRPr>
            </a:lvl3pPr>
            <a:lvl4pPr marL="1258888" indent="112713" algn="l" rtl="0" eaLnBrk="0" fontAlgn="base" hangingPunct="0">
              <a:spcBef>
                <a:spcPct val="20000"/>
              </a:spcBef>
              <a:spcAft>
                <a:spcPct val="0"/>
              </a:spcAft>
              <a:buChar char="•"/>
              <a:defRPr sz="1700">
                <a:solidFill>
                  <a:schemeClr val="bg2"/>
                </a:solidFill>
                <a:latin typeface="+mn-lt"/>
                <a:ea typeface="+mn-ea"/>
              </a:defRPr>
            </a:lvl4pPr>
            <a:lvl5pPr marL="1612900" indent="215900" algn="l" rtl="0" eaLnBrk="0" fontAlgn="base" hangingPunct="0">
              <a:spcBef>
                <a:spcPct val="20000"/>
              </a:spcBef>
              <a:spcAft>
                <a:spcPct val="0"/>
              </a:spcAft>
              <a:buChar char="•"/>
              <a:defRPr sz="1700">
                <a:solidFill>
                  <a:schemeClr val="bg2"/>
                </a:solidFill>
                <a:latin typeface="+mn-lt"/>
                <a:ea typeface="+mn-ea"/>
              </a:defRPr>
            </a:lvl5pPr>
            <a:lvl6pPr marL="2070100" algn="l" rtl="0" fontAlgn="base">
              <a:spcBef>
                <a:spcPct val="20000"/>
              </a:spcBef>
              <a:spcAft>
                <a:spcPct val="0"/>
              </a:spcAft>
              <a:buChar char="•"/>
              <a:defRPr sz="1700">
                <a:solidFill>
                  <a:schemeClr val="bg2"/>
                </a:solidFill>
                <a:latin typeface="+mn-lt"/>
                <a:ea typeface="+mn-ea"/>
              </a:defRPr>
            </a:lvl6pPr>
            <a:lvl7pPr marL="2527300" algn="l" rtl="0" fontAlgn="base">
              <a:spcBef>
                <a:spcPct val="20000"/>
              </a:spcBef>
              <a:spcAft>
                <a:spcPct val="0"/>
              </a:spcAft>
              <a:buChar char="•"/>
              <a:defRPr sz="1700">
                <a:solidFill>
                  <a:schemeClr val="bg2"/>
                </a:solidFill>
                <a:latin typeface="+mn-lt"/>
                <a:ea typeface="+mn-ea"/>
              </a:defRPr>
            </a:lvl7pPr>
            <a:lvl8pPr marL="2984500" algn="l" rtl="0" fontAlgn="base">
              <a:spcBef>
                <a:spcPct val="20000"/>
              </a:spcBef>
              <a:spcAft>
                <a:spcPct val="0"/>
              </a:spcAft>
              <a:buChar char="•"/>
              <a:defRPr sz="1700">
                <a:solidFill>
                  <a:schemeClr val="bg2"/>
                </a:solidFill>
                <a:latin typeface="+mn-lt"/>
                <a:ea typeface="+mn-ea"/>
              </a:defRPr>
            </a:lvl8pPr>
            <a:lvl9pPr marL="3441700" algn="l" rtl="0" fontAlgn="base">
              <a:spcBef>
                <a:spcPct val="20000"/>
              </a:spcBef>
              <a:spcAft>
                <a:spcPct val="0"/>
              </a:spcAft>
              <a:buChar char="•"/>
              <a:defRPr sz="1700">
                <a:solidFill>
                  <a:schemeClr val="bg2"/>
                </a:solidFill>
                <a:latin typeface="+mn-lt"/>
                <a:ea typeface="+mn-ea"/>
              </a:defRPr>
            </a:lvl9pPr>
          </a:lstStyle>
          <a:p>
            <a:pPr eaLnBrk="1" hangingPunct="1">
              <a:lnSpc>
                <a:spcPct val="80000"/>
              </a:lnSpc>
              <a:buFont typeface="Wingdings" panose="05000000000000000000" pitchFamily="2" charset="2"/>
              <a:buChar char="Ø"/>
              <a:defRPr/>
            </a:pPr>
            <a:r>
              <a:rPr lang="de-DE" sz="1600" b="1" kern="0" smtClean="0"/>
              <a:t>Strom-, Gas-, Wasserzufuhr unterbrechen (</a:t>
            </a:r>
            <a:r>
              <a:rPr lang="de-DE" sz="1600" b="1" kern="0" smtClean="0">
                <a:solidFill>
                  <a:srgbClr val="FF3300"/>
                </a:solidFill>
              </a:rPr>
              <a:t>Not-Aus</a:t>
            </a:r>
            <a:r>
              <a:rPr lang="de-DE" sz="1600" b="1" kern="0" smtClean="0"/>
              <a:t>)</a:t>
            </a:r>
            <a:br>
              <a:rPr lang="de-DE" sz="1600" b="1" kern="0" smtClean="0"/>
            </a:br>
            <a:endParaRPr lang="de-DE" sz="1600" b="1" kern="0" smtClean="0"/>
          </a:p>
          <a:p>
            <a:pPr eaLnBrk="1" hangingPunct="1">
              <a:lnSpc>
                <a:spcPct val="80000"/>
              </a:lnSpc>
              <a:buFont typeface="Wingdings" panose="05000000000000000000" pitchFamily="2" charset="2"/>
              <a:buChar char="Ø"/>
              <a:defRPr/>
            </a:pPr>
            <a:r>
              <a:rPr lang="de-DE" sz="1600" b="1" kern="0" smtClean="0"/>
              <a:t>Personenrettung (</a:t>
            </a:r>
            <a:r>
              <a:rPr lang="de-DE" sz="1600" kern="0" smtClean="0"/>
              <a:t>Selbstgefährdung vermeiden)</a:t>
            </a:r>
            <a:br>
              <a:rPr lang="de-DE" sz="1600" kern="0" smtClean="0"/>
            </a:br>
            <a:endParaRPr lang="de-DE" sz="1600" kern="0" smtClean="0"/>
          </a:p>
          <a:p>
            <a:pPr eaLnBrk="1" hangingPunct="1">
              <a:lnSpc>
                <a:spcPct val="80000"/>
              </a:lnSpc>
              <a:buFont typeface="Wingdings" panose="05000000000000000000" pitchFamily="2" charset="2"/>
              <a:buChar char="Ø"/>
              <a:defRPr/>
            </a:pPr>
            <a:r>
              <a:rPr lang="de-DE" sz="1600" b="1" kern="0" smtClean="0"/>
              <a:t>Bei Unfall, Feuer, Gefahrstoffausbruch Hilfe anfordern</a:t>
            </a:r>
            <a:r>
              <a:rPr lang="de-DE" sz="1600" kern="0" smtClean="0"/>
              <a:t/>
            </a:r>
            <a:br>
              <a:rPr lang="de-DE" sz="1600" kern="0" smtClean="0"/>
            </a:br>
            <a:r>
              <a:rPr lang="de-DE" sz="2000" b="1" kern="0" smtClean="0">
                <a:solidFill>
                  <a:srgbClr val="FF0000"/>
                </a:solidFill>
              </a:rPr>
              <a:t>Feuerwehr</a:t>
            </a:r>
            <a:r>
              <a:rPr lang="de-DE" sz="2000" kern="0" smtClean="0">
                <a:solidFill>
                  <a:srgbClr val="FF0000"/>
                </a:solidFill>
              </a:rPr>
              <a:t> </a:t>
            </a:r>
            <a:r>
              <a:rPr lang="de-DE" sz="2400" b="1" kern="0" smtClean="0">
                <a:solidFill>
                  <a:srgbClr val="FF0000"/>
                </a:solidFill>
              </a:rPr>
              <a:t>112</a:t>
            </a:r>
            <a:r>
              <a:rPr lang="de-DE" sz="1800" kern="0" smtClean="0"/>
              <a:t>, </a:t>
            </a:r>
            <a:r>
              <a:rPr lang="de-DE" sz="1800" b="1" kern="0" smtClean="0"/>
              <a:t>Störungsstelle</a:t>
            </a:r>
            <a:r>
              <a:rPr lang="de-DE" sz="2000" b="1" kern="0" smtClean="0"/>
              <a:t> </a:t>
            </a:r>
            <a:r>
              <a:rPr lang="de-DE" sz="2000" b="1" kern="0" smtClean="0">
                <a:solidFill>
                  <a:srgbClr val="FF3300"/>
                </a:solidFill>
              </a:rPr>
              <a:t>33333</a:t>
            </a:r>
            <a:r>
              <a:rPr lang="de-DE" sz="1600" kern="0" smtClean="0"/>
              <a:t/>
            </a:r>
            <a:br>
              <a:rPr lang="de-DE" sz="1600" kern="0" smtClean="0"/>
            </a:br>
            <a:r>
              <a:rPr lang="de-DE" sz="1600" kern="0" smtClean="0"/>
              <a:t>- </a:t>
            </a:r>
            <a:r>
              <a:rPr lang="de-DE" sz="1600" b="1" kern="0" smtClean="0">
                <a:solidFill>
                  <a:srgbClr val="CC0000"/>
                </a:solidFill>
              </a:rPr>
              <a:t>W</a:t>
            </a:r>
            <a:r>
              <a:rPr lang="de-DE" sz="1600" b="1" kern="0" smtClean="0"/>
              <a:t>as</a:t>
            </a:r>
            <a:r>
              <a:rPr lang="de-DE" sz="1600" kern="0" smtClean="0"/>
              <a:t> ist passiert ?</a:t>
            </a:r>
            <a:br>
              <a:rPr lang="de-DE" sz="1600" kern="0" smtClean="0"/>
            </a:br>
            <a:r>
              <a:rPr lang="de-DE" sz="1600" kern="0" smtClean="0"/>
              <a:t>- </a:t>
            </a:r>
            <a:r>
              <a:rPr lang="de-DE" sz="1600" b="1" kern="0" smtClean="0">
                <a:solidFill>
                  <a:srgbClr val="CC0000"/>
                </a:solidFill>
              </a:rPr>
              <a:t>W</a:t>
            </a:r>
            <a:r>
              <a:rPr lang="de-DE" sz="1600" b="1" kern="0" smtClean="0"/>
              <a:t>o</a:t>
            </a:r>
            <a:r>
              <a:rPr lang="de-DE" sz="1600" kern="0" smtClean="0"/>
              <a:t> ist es passiert ? </a:t>
            </a:r>
            <a:br>
              <a:rPr lang="de-DE" sz="1600" kern="0" smtClean="0"/>
            </a:br>
            <a:r>
              <a:rPr lang="de-DE" sz="1600" kern="0" smtClean="0"/>
              <a:t>- </a:t>
            </a:r>
            <a:r>
              <a:rPr lang="de-DE" sz="1600" b="1" kern="0" smtClean="0">
                <a:solidFill>
                  <a:srgbClr val="CC0000"/>
                </a:solidFill>
              </a:rPr>
              <a:t>W</a:t>
            </a:r>
            <a:r>
              <a:rPr lang="de-DE" sz="1600" b="1" kern="0" smtClean="0"/>
              <a:t>ie</a:t>
            </a:r>
            <a:r>
              <a:rPr lang="de-DE" sz="1600" kern="0" smtClean="0"/>
              <a:t> viele Personen wurden verletzt ? </a:t>
            </a:r>
            <a:br>
              <a:rPr lang="de-DE" sz="1600" kern="0" smtClean="0"/>
            </a:br>
            <a:r>
              <a:rPr lang="de-DE" sz="1600" kern="0" smtClean="0"/>
              <a:t>- </a:t>
            </a:r>
            <a:r>
              <a:rPr lang="de-DE" sz="1600" b="1" kern="0" smtClean="0">
                <a:solidFill>
                  <a:srgbClr val="CC0000"/>
                </a:solidFill>
              </a:rPr>
              <a:t>W</a:t>
            </a:r>
            <a:r>
              <a:rPr lang="de-DE" sz="1600" b="1" kern="0" smtClean="0"/>
              <a:t>er</a:t>
            </a:r>
            <a:r>
              <a:rPr lang="de-DE" sz="1600" kern="0" smtClean="0"/>
              <a:t> ruft an ?</a:t>
            </a:r>
            <a:br>
              <a:rPr lang="de-DE" sz="1600" kern="0" smtClean="0"/>
            </a:br>
            <a:r>
              <a:rPr lang="de-DE" sz="1600" kern="0" smtClean="0"/>
              <a:t>- </a:t>
            </a:r>
            <a:r>
              <a:rPr lang="de-DE" sz="1600" b="1" kern="0" smtClean="0">
                <a:solidFill>
                  <a:srgbClr val="CC0000"/>
                </a:solidFill>
              </a:rPr>
              <a:t>W</a:t>
            </a:r>
            <a:r>
              <a:rPr lang="de-DE" sz="1600" b="1" kern="0" smtClean="0"/>
              <a:t>arten</a:t>
            </a:r>
            <a:r>
              <a:rPr lang="de-DE" sz="1600" kern="0" smtClean="0"/>
              <a:t> ! </a:t>
            </a:r>
            <a:br>
              <a:rPr lang="de-DE" sz="1600" kern="0" smtClean="0"/>
            </a:br>
            <a:endParaRPr lang="de-DE" sz="1600" kern="0" smtClean="0"/>
          </a:p>
          <a:p>
            <a:pPr eaLnBrk="1" hangingPunct="1">
              <a:lnSpc>
                <a:spcPct val="80000"/>
              </a:lnSpc>
              <a:buFont typeface="Wingdings" panose="05000000000000000000" pitchFamily="2" charset="2"/>
              <a:buChar char="Ø"/>
              <a:defRPr/>
            </a:pPr>
            <a:r>
              <a:rPr lang="de-DE" sz="1600" kern="0" smtClean="0"/>
              <a:t>Andere Personen warnen</a:t>
            </a:r>
            <a:br>
              <a:rPr lang="de-DE" sz="1600" kern="0" smtClean="0"/>
            </a:br>
            <a:endParaRPr lang="de-DE" sz="1600" kern="0" smtClean="0"/>
          </a:p>
          <a:p>
            <a:pPr eaLnBrk="1" hangingPunct="1">
              <a:lnSpc>
                <a:spcPct val="80000"/>
              </a:lnSpc>
              <a:buFont typeface="Wingdings" panose="05000000000000000000" pitchFamily="2" charset="2"/>
              <a:buChar char="Ø"/>
              <a:defRPr/>
            </a:pPr>
            <a:r>
              <a:rPr lang="de-DE" sz="1600" kern="0" smtClean="0"/>
              <a:t>Alarmpläne beachten</a:t>
            </a:r>
            <a:br>
              <a:rPr lang="de-DE" sz="1600" kern="0" smtClean="0"/>
            </a:br>
            <a:endParaRPr lang="de-DE" sz="1600" kern="0" smtClean="0"/>
          </a:p>
          <a:p>
            <a:pPr eaLnBrk="1" hangingPunct="1">
              <a:lnSpc>
                <a:spcPct val="80000"/>
              </a:lnSpc>
              <a:buFont typeface="Wingdings" panose="05000000000000000000" pitchFamily="2" charset="2"/>
              <a:buChar char="Ø"/>
              <a:defRPr/>
            </a:pPr>
            <a:r>
              <a:rPr lang="de-DE" sz="1600" kern="0" smtClean="0"/>
              <a:t>Rettungskräfte einweisen</a:t>
            </a:r>
            <a:br>
              <a:rPr lang="de-DE" sz="1600" kern="0" smtClean="0"/>
            </a:br>
            <a:endParaRPr lang="de-DE" sz="1600" kern="0" smtClean="0"/>
          </a:p>
          <a:p>
            <a:pPr eaLnBrk="1" hangingPunct="1">
              <a:lnSpc>
                <a:spcPct val="80000"/>
              </a:lnSpc>
              <a:buFontTx/>
              <a:buNone/>
              <a:defRPr/>
            </a:pPr>
            <a:r>
              <a:rPr lang="de-DE" sz="1600" kern="0" smtClean="0"/>
              <a:t>(Siehe auch rote Sicherheitsfibel der WWU und Homepage des Physikalischen Instituts)</a:t>
            </a:r>
          </a:p>
          <a:p>
            <a:pPr eaLnBrk="1" hangingPunct="1">
              <a:lnSpc>
                <a:spcPct val="80000"/>
              </a:lnSpc>
              <a:buFontTx/>
              <a:buNone/>
              <a:defRPr/>
            </a:pPr>
            <a:endParaRPr lang="en-US" sz="1600" kern="0" smtClean="0"/>
          </a:p>
        </p:txBody>
      </p:sp>
      <p:pic>
        <p:nvPicPr>
          <p:cNvPr id="9223" name="Picture 4" descr="rlb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2214563"/>
            <a:ext cx="1296988"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RET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2125" y="4000500"/>
            <a:ext cx="13827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RET10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1000125"/>
            <a:ext cx="187325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descr="BRAND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3688" y="2571750"/>
            <a:ext cx="12065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0C08C8-7CFD-44F0-B394-F15CA82A662B}" type="slidenum">
              <a:rPr lang="de-DE" altLang="de-DE" sz="1600" smtClean="0">
                <a:solidFill>
                  <a:srgbClr val="000000"/>
                </a:solidFill>
                <a:latin typeface="MetaNormal-Roman" panose="020B0502030000020004" pitchFamily="34" charset="0"/>
              </a:rPr>
              <a:pPr/>
              <a:t>6</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sp>
        <p:nvSpPr>
          <p:cNvPr id="4" name="Titel 1"/>
          <p:cNvSpPr txBox="1">
            <a:spLocks/>
          </p:cNvSpPr>
          <p:nvPr/>
        </p:nvSpPr>
        <p:spPr>
          <a:xfrm>
            <a:off x="204788" y="981075"/>
            <a:ext cx="7996237" cy="877888"/>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a:defRPr/>
            </a:pPr>
            <a:r>
              <a:rPr lang="de-DE" kern="0" smtClean="0"/>
              <a:t>Symbole …</a:t>
            </a:r>
            <a:endParaRPr lang="de-DE" kern="0"/>
          </a:p>
        </p:txBody>
      </p:sp>
      <p:sp>
        <p:nvSpPr>
          <p:cNvPr id="5" name="Rectangle 3"/>
          <p:cNvSpPr txBox="1">
            <a:spLocks noChangeArrowheads="1"/>
          </p:cNvSpPr>
          <p:nvPr/>
        </p:nvSpPr>
        <p:spPr>
          <a:xfrm>
            <a:off x="3492500" y="2636838"/>
            <a:ext cx="5014913" cy="3024187"/>
          </a:xfrm>
          <a:prstGeom prst="rect">
            <a:avLst/>
          </a:prstGeom>
        </p:spPr>
        <p:txBody>
          <a:bodyPr/>
          <a:lstStyle>
            <a:lvl1pPr marL="182563" indent="-182563" algn="l" rtl="0" eaLnBrk="0" fontAlgn="base" hangingPunct="0">
              <a:spcBef>
                <a:spcPct val="0"/>
              </a:spcBef>
              <a:spcAft>
                <a:spcPct val="0"/>
              </a:spcAft>
              <a:buChar char="•"/>
              <a:defRPr sz="1700">
                <a:solidFill>
                  <a:schemeClr val="bg2"/>
                </a:solidFill>
                <a:latin typeface="+mn-lt"/>
                <a:ea typeface="+mn-ea"/>
                <a:cs typeface="+mn-cs"/>
              </a:defRPr>
            </a:lvl1pPr>
            <a:lvl2pPr marL="538163" indent="-80963" algn="l" rtl="0" eaLnBrk="0" fontAlgn="base" hangingPunct="0">
              <a:spcBef>
                <a:spcPct val="20000"/>
              </a:spcBef>
              <a:spcAft>
                <a:spcPct val="0"/>
              </a:spcAft>
              <a:buChar char="•"/>
              <a:defRPr sz="1700">
                <a:solidFill>
                  <a:schemeClr val="bg2"/>
                </a:solidFill>
                <a:latin typeface="+mn-lt"/>
                <a:ea typeface="+mn-ea"/>
              </a:defRPr>
            </a:lvl2pPr>
            <a:lvl3pPr marL="892175" indent="22225" algn="l" rtl="0" eaLnBrk="0" fontAlgn="base" hangingPunct="0">
              <a:spcBef>
                <a:spcPct val="20000"/>
              </a:spcBef>
              <a:spcAft>
                <a:spcPct val="0"/>
              </a:spcAft>
              <a:buChar char="•"/>
              <a:defRPr sz="1700">
                <a:solidFill>
                  <a:schemeClr val="bg2"/>
                </a:solidFill>
                <a:latin typeface="+mn-lt"/>
                <a:ea typeface="+mn-ea"/>
              </a:defRPr>
            </a:lvl3pPr>
            <a:lvl4pPr marL="1258888" indent="112713" algn="l" rtl="0" eaLnBrk="0" fontAlgn="base" hangingPunct="0">
              <a:spcBef>
                <a:spcPct val="20000"/>
              </a:spcBef>
              <a:spcAft>
                <a:spcPct val="0"/>
              </a:spcAft>
              <a:buChar char="•"/>
              <a:defRPr sz="1700">
                <a:solidFill>
                  <a:schemeClr val="bg2"/>
                </a:solidFill>
                <a:latin typeface="+mn-lt"/>
                <a:ea typeface="+mn-ea"/>
              </a:defRPr>
            </a:lvl4pPr>
            <a:lvl5pPr marL="1612900" indent="215900" algn="l" rtl="0" eaLnBrk="0" fontAlgn="base" hangingPunct="0">
              <a:spcBef>
                <a:spcPct val="20000"/>
              </a:spcBef>
              <a:spcAft>
                <a:spcPct val="0"/>
              </a:spcAft>
              <a:buChar char="•"/>
              <a:defRPr sz="1700">
                <a:solidFill>
                  <a:schemeClr val="bg2"/>
                </a:solidFill>
                <a:latin typeface="+mn-lt"/>
                <a:ea typeface="+mn-ea"/>
              </a:defRPr>
            </a:lvl5pPr>
            <a:lvl6pPr marL="2070100" algn="l" rtl="0" fontAlgn="base">
              <a:spcBef>
                <a:spcPct val="20000"/>
              </a:spcBef>
              <a:spcAft>
                <a:spcPct val="0"/>
              </a:spcAft>
              <a:buChar char="•"/>
              <a:defRPr sz="1700">
                <a:solidFill>
                  <a:schemeClr val="bg2"/>
                </a:solidFill>
                <a:latin typeface="+mn-lt"/>
                <a:ea typeface="+mn-ea"/>
              </a:defRPr>
            </a:lvl6pPr>
            <a:lvl7pPr marL="2527300" algn="l" rtl="0" fontAlgn="base">
              <a:spcBef>
                <a:spcPct val="20000"/>
              </a:spcBef>
              <a:spcAft>
                <a:spcPct val="0"/>
              </a:spcAft>
              <a:buChar char="•"/>
              <a:defRPr sz="1700">
                <a:solidFill>
                  <a:schemeClr val="bg2"/>
                </a:solidFill>
                <a:latin typeface="+mn-lt"/>
                <a:ea typeface="+mn-ea"/>
              </a:defRPr>
            </a:lvl7pPr>
            <a:lvl8pPr marL="2984500" algn="l" rtl="0" fontAlgn="base">
              <a:spcBef>
                <a:spcPct val="20000"/>
              </a:spcBef>
              <a:spcAft>
                <a:spcPct val="0"/>
              </a:spcAft>
              <a:buChar char="•"/>
              <a:defRPr sz="1700">
                <a:solidFill>
                  <a:schemeClr val="bg2"/>
                </a:solidFill>
                <a:latin typeface="+mn-lt"/>
                <a:ea typeface="+mn-ea"/>
              </a:defRPr>
            </a:lvl8pPr>
            <a:lvl9pPr marL="3441700" algn="l" rtl="0" fontAlgn="base">
              <a:spcBef>
                <a:spcPct val="20000"/>
              </a:spcBef>
              <a:spcAft>
                <a:spcPct val="0"/>
              </a:spcAft>
              <a:buChar char="•"/>
              <a:defRPr sz="1700">
                <a:solidFill>
                  <a:schemeClr val="bg2"/>
                </a:solidFill>
                <a:latin typeface="+mn-lt"/>
                <a:ea typeface="+mn-ea"/>
              </a:defRPr>
            </a:lvl9pPr>
          </a:lstStyle>
          <a:p>
            <a:pPr indent="0">
              <a:lnSpc>
                <a:spcPct val="90000"/>
              </a:lnSpc>
              <a:buFontTx/>
              <a:buNone/>
              <a:defRPr/>
            </a:pPr>
            <a:endParaRPr lang="en-GB" b="1" kern="0" smtClean="0"/>
          </a:p>
          <a:p>
            <a:pPr indent="0">
              <a:lnSpc>
                <a:spcPct val="90000"/>
              </a:lnSpc>
              <a:buFontTx/>
              <a:buNone/>
              <a:defRPr/>
            </a:pPr>
            <a:r>
              <a:rPr lang="en-GB" b="1" kern="0" smtClean="0"/>
              <a:t>Erste Hilfe Ausrüstung:</a:t>
            </a:r>
          </a:p>
          <a:p>
            <a:pPr indent="0">
              <a:lnSpc>
                <a:spcPct val="90000"/>
              </a:lnSpc>
              <a:buFontTx/>
              <a:buNone/>
              <a:defRPr/>
            </a:pPr>
            <a:endParaRPr lang="en-GB" b="1" kern="0" smtClean="0"/>
          </a:p>
          <a:p>
            <a:pPr indent="0">
              <a:lnSpc>
                <a:spcPct val="90000"/>
              </a:lnSpc>
              <a:buFontTx/>
              <a:buNone/>
              <a:defRPr/>
            </a:pPr>
            <a:r>
              <a:rPr lang="en-GB" kern="0" smtClean="0"/>
              <a:t>Siehe  Aushänge mit Alarm- und Fluchtplänen, </a:t>
            </a:r>
          </a:p>
          <a:p>
            <a:pPr indent="0">
              <a:lnSpc>
                <a:spcPct val="90000"/>
              </a:lnSpc>
              <a:buFontTx/>
              <a:buNone/>
              <a:defRPr/>
            </a:pPr>
            <a:r>
              <a:rPr lang="en-GB" kern="0" smtClean="0"/>
              <a:t>beim Sicherheitsbeauftragten nachfragen</a:t>
            </a:r>
          </a:p>
          <a:p>
            <a:pPr indent="0">
              <a:lnSpc>
                <a:spcPct val="90000"/>
              </a:lnSpc>
              <a:buFontTx/>
              <a:buNone/>
              <a:defRPr/>
            </a:pPr>
            <a:endParaRPr lang="en-GB" b="1" kern="0" smtClean="0"/>
          </a:p>
          <a:p>
            <a:pPr indent="0">
              <a:lnSpc>
                <a:spcPct val="90000"/>
              </a:lnSpc>
              <a:buFontTx/>
              <a:buNone/>
              <a:defRPr/>
            </a:pPr>
            <a:endParaRPr lang="en-GB" b="1" kern="0" smtClean="0"/>
          </a:p>
          <a:p>
            <a:pPr indent="0">
              <a:lnSpc>
                <a:spcPct val="90000"/>
              </a:lnSpc>
              <a:buFontTx/>
              <a:buNone/>
              <a:defRPr/>
            </a:pPr>
            <a:r>
              <a:rPr lang="en-GB" b="1" kern="0" smtClean="0"/>
              <a:t>Feuerlöscher , Feuermelder</a:t>
            </a:r>
          </a:p>
          <a:p>
            <a:pPr indent="0">
              <a:lnSpc>
                <a:spcPct val="90000"/>
              </a:lnSpc>
              <a:buFontTx/>
              <a:buNone/>
              <a:defRPr/>
            </a:pPr>
            <a:endParaRPr lang="en-GB" b="1" kern="0" smtClean="0"/>
          </a:p>
          <a:p>
            <a:pPr indent="0">
              <a:lnSpc>
                <a:spcPct val="90000"/>
              </a:lnSpc>
              <a:buFontTx/>
              <a:buNone/>
              <a:defRPr/>
            </a:pPr>
            <a:endParaRPr lang="en-GB" b="1" kern="0" smtClean="0"/>
          </a:p>
        </p:txBody>
      </p:sp>
      <p:pic>
        <p:nvPicPr>
          <p:cNvPr id="10246" name="Grafik 5" descr="5o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58975"/>
            <a:ext cx="2808287" cy="39687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8" descr="BRAND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363" y="4149725"/>
            <a:ext cx="863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 descr="D:\Eigene Dateien\Sicherheit-Laserschutz\Betriebsanweisungen\Symbole\E0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81075"/>
            <a:ext cx="10080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 descr="D:\Eigene Dateien\Sicherheit-Laserschutz\Betriebsanweisungen\Symbole\E0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038" y="765175"/>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 descr="D:\Eigene Dateien\Sicherheit-Laserschutz\Betriebsanweisungen\Symbole\E28.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1628775"/>
            <a:ext cx="147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5" descr="D:\Eigene Dateien\Sicherheit-Laserschutz\Betriebsanweisungen\Symbole\E03.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1725" y="1052513"/>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E5BA3A-B42F-40C5-89A8-051A755274E7}" type="slidenum">
              <a:rPr lang="de-DE" altLang="de-DE" sz="1600" smtClean="0">
                <a:solidFill>
                  <a:srgbClr val="000000"/>
                </a:solidFill>
                <a:latin typeface="MetaNormal-Roman" panose="020B0502030000020004" pitchFamily="34" charset="0"/>
              </a:rPr>
              <a:pPr/>
              <a:t>7</a:t>
            </a:fld>
            <a:endParaRPr lang="de-DE" altLang="de-DE" sz="1600" smtClean="0">
              <a:solidFill>
                <a:srgbClr val="000000"/>
              </a:solidFill>
              <a:latin typeface="MetaNormal-Roman" panose="020B0502030000020004" pitchFamily="34" charset="0"/>
            </a:endParaRPr>
          </a:p>
        </p:txBody>
      </p:sp>
      <p:sp>
        <p:nvSpPr>
          <p:cNvPr id="4" name="Fußzeilenplatzhalter 3"/>
          <p:cNvSpPr>
            <a:spLocks noGrp="1"/>
          </p:cNvSpPr>
          <p:nvPr>
            <p:ph type="ftr" sz="quarter" idx="11"/>
          </p:nvPr>
        </p:nvSpPr>
        <p:spPr/>
        <p:txBody>
          <a:bodyPr/>
          <a:lstStyle/>
          <a:p>
            <a:pPr>
              <a:defRPr/>
            </a:pPr>
            <a:r>
              <a:rPr lang="de-DE"/>
              <a:t>Sicherheit in chemischen Labors</a:t>
            </a:r>
          </a:p>
        </p:txBody>
      </p:sp>
      <p:graphicFrame>
        <p:nvGraphicFramePr>
          <p:cNvPr id="11268" name="Object 4"/>
          <p:cNvGraphicFramePr>
            <a:graphicFrameLocks noGrp="1" noChangeAspect="1"/>
          </p:cNvGraphicFramePr>
          <p:nvPr>
            <p:ph/>
          </p:nvPr>
        </p:nvGraphicFramePr>
        <p:xfrm>
          <a:off x="827088" y="1150938"/>
          <a:ext cx="6913562" cy="4886325"/>
        </p:xfrm>
        <a:graphic>
          <a:graphicData uri="http://schemas.openxmlformats.org/presentationml/2006/ole">
            <mc:AlternateContent xmlns:mc="http://schemas.openxmlformats.org/markup-compatibility/2006">
              <mc:Choice xmlns:v="urn:schemas-microsoft-com:vml" Requires="v">
                <p:oleObj spid="_x0000_s11270" name="Acrobat Document" r:id="rId3" imgW="6062400" imgH="4284000" progId="AcroExch.Document.7">
                  <p:embed/>
                </p:oleObj>
              </mc:Choice>
              <mc:Fallback>
                <p:oleObj name="Acrobat Document" r:id="rId3" imgW="6062400" imgH="428400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150938"/>
                        <a:ext cx="6913562"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1D5237-4851-49FA-A80B-DF1F2F0ABC3F}" type="slidenum">
              <a:rPr lang="de-DE" altLang="de-DE" sz="1600" smtClean="0">
                <a:solidFill>
                  <a:srgbClr val="000000"/>
                </a:solidFill>
                <a:latin typeface="MetaNormal-Roman" panose="020B0502030000020004" pitchFamily="34" charset="0"/>
              </a:rPr>
              <a:pPr/>
              <a:t>8</a:t>
            </a:fld>
            <a:endParaRPr lang="de-DE" altLang="de-DE" sz="1600" smtClean="0">
              <a:solidFill>
                <a:srgbClr val="000000"/>
              </a:solidFill>
              <a:latin typeface="MetaNormal-Roman" panose="020B0502030000020004" pitchFamily="34" charset="0"/>
            </a:endParaRPr>
          </a:p>
        </p:txBody>
      </p:sp>
      <p:sp>
        <p:nvSpPr>
          <p:cNvPr id="3" name="Fußzeilenplatzhalter 2"/>
          <p:cNvSpPr>
            <a:spLocks noGrp="1"/>
          </p:cNvSpPr>
          <p:nvPr>
            <p:ph type="ftr" sz="quarter" idx="11"/>
          </p:nvPr>
        </p:nvSpPr>
        <p:spPr/>
        <p:txBody>
          <a:bodyPr/>
          <a:lstStyle/>
          <a:p>
            <a:pPr>
              <a:defRPr/>
            </a:pPr>
            <a:r>
              <a:rPr lang="de-DE"/>
              <a:t>Sicherheit in chemischen Labors</a:t>
            </a:r>
          </a:p>
        </p:txBody>
      </p:sp>
      <p:sp>
        <p:nvSpPr>
          <p:cNvPr id="4" name="Titel 1"/>
          <p:cNvSpPr txBox="1">
            <a:spLocks/>
          </p:cNvSpPr>
          <p:nvPr/>
        </p:nvSpPr>
        <p:spPr>
          <a:xfrm>
            <a:off x="250825" y="2565400"/>
            <a:ext cx="7996238" cy="877888"/>
          </a:xfrm>
          <a:prstGeom prst="rect">
            <a:avLst/>
          </a:prstGeom>
        </p:spPr>
        <p:txBody>
          <a:bodyPr/>
          <a:lstStyle>
            <a:lvl1pPr algn="l" rtl="0" eaLnBrk="0" fontAlgn="base" hangingPunct="0">
              <a:spcBef>
                <a:spcPct val="0"/>
              </a:spcBef>
              <a:spcAft>
                <a:spcPct val="0"/>
              </a:spcAft>
              <a:defRPr sz="2400">
                <a:solidFill>
                  <a:srgbClr val="B1CA00"/>
                </a:solidFill>
                <a:latin typeface="+mj-lt"/>
                <a:ea typeface="+mj-ea"/>
                <a:cs typeface="+mj-cs"/>
              </a:defRPr>
            </a:lvl1pPr>
            <a:lvl2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2pPr>
            <a:lvl3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3pPr>
            <a:lvl4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4pPr>
            <a:lvl5pPr algn="l" rtl="0" eaLnBrk="0" fontAlgn="base" hangingPunct="0">
              <a:spcBef>
                <a:spcPct val="0"/>
              </a:spcBef>
              <a:spcAft>
                <a:spcPct val="0"/>
              </a:spcAft>
              <a:defRPr sz="2400">
                <a:solidFill>
                  <a:srgbClr val="B1CA00"/>
                </a:solidFill>
                <a:latin typeface="MetaNormal-Roman" pitchFamily="34" charset="0"/>
                <a:ea typeface="ＭＳ Ｐゴシック" pitchFamily="34" charset="-128"/>
              </a:defRPr>
            </a:lvl5pPr>
            <a:lvl6pPr marL="457200" algn="l" rtl="0" fontAlgn="base">
              <a:spcBef>
                <a:spcPct val="0"/>
              </a:spcBef>
              <a:spcAft>
                <a:spcPct val="0"/>
              </a:spcAft>
              <a:defRPr sz="2400">
                <a:solidFill>
                  <a:srgbClr val="B1CA00"/>
                </a:solidFill>
                <a:latin typeface="MetaNormal-Roman" pitchFamily="34" charset="0"/>
                <a:ea typeface="ＭＳ Ｐゴシック" pitchFamily="34" charset="-128"/>
              </a:defRPr>
            </a:lvl6pPr>
            <a:lvl7pPr marL="914400" algn="l" rtl="0" fontAlgn="base">
              <a:spcBef>
                <a:spcPct val="0"/>
              </a:spcBef>
              <a:spcAft>
                <a:spcPct val="0"/>
              </a:spcAft>
              <a:defRPr sz="2400">
                <a:solidFill>
                  <a:srgbClr val="B1CA00"/>
                </a:solidFill>
                <a:latin typeface="MetaNormal-Roman" pitchFamily="34" charset="0"/>
                <a:ea typeface="ＭＳ Ｐゴシック" pitchFamily="34" charset="-128"/>
              </a:defRPr>
            </a:lvl7pPr>
            <a:lvl8pPr marL="1371600" algn="l" rtl="0" fontAlgn="base">
              <a:spcBef>
                <a:spcPct val="0"/>
              </a:spcBef>
              <a:spcAft>
                <a:spcPct val="0"/>
              </a:spcAft>
              <a:defRPr sz="2400">
                <a:solidFill>
                  <a:srgbClr val="B1CA00"/>
                </a:solidFill>
                <a:latin typeface="MetaNormal-Roman" pitchFamily="34" charset="0"/>
                <a:ea typeface="ＭＳ Ｐゴシック" pitchFamily="34" charset="-128"/>
              </a:defRPr>
            </a:lvl8pPr>
            <a:lvl9pPr marL="1828800" algn="l" rtl="0" fontAlgn="base">
              <a:spcBef>
                <a:spcPct val="0"/>
              </a:spcBef>
              <a:spcAft>
                <a:spcPct val="0"/>
              </a:spcAft>
              <a:defRPr sz="2400">
                <a:solidFill>
                  <a:srgbClr val="B1CA00"/>
                </a:solidFill>
                <a:latin typeface="MetaNormal-Roman" pitchFamily="34" charset="0"/>
                <a:ea typeface="ＭＳ Ｐゴシック" pitchFamily="34" charset="-128"/>
              </a:defRPr>
            </a:lvl9pPr>
          </a:lstStyle>
          <a:p>
            <a:pPr>
              <a:defRPr/>
            </a:pPr>
            <a:r>
              <a:rPr lang="de-DE" kern="0" smtClean="0"/>
              <a:t>Was tun bei Gefahr?</a:t>
            </a:r>
            <a:endParaRPr lang="de-DE" kern="0"/>
          </a:p>
        </p:txBody>
      </p:sp>
      <p:sp>
        <p:nvSpPr>
          <p:cNvPr id="8" name="Textfeld 7"/>
          <p:cNvSpPr txBox="1">
            <a:spLocks noChangeArrowheads="1"/>
          </p:cNvSpPr>
          <p:nvPr/>
        </p:nvSpPr>
        <p:spPr bwMode="auto">
          <a:xfrm>
            <a:off x="3348038" y="796925"/>
            <a:ext cx="32496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800" b="1">
                <a:solidFill>
                  <a:srgbClr val="FF0000"/>
                </a:solidFill>
              </a:rPr>
              <a:t>NO PANIC</a:t>
            </a:r>
          </a:p>
          <a:p>
            <a:endParaRPr lang="de-DE" altLang="de-DE" sz="1800">
              <a:solidFill>
                <a:schemeClr val="bg1"/>
              </a:solidFill>
            </a:endParaRPr>
          </a:p>
          <a:p>
            <a:r>
              <a:rPr lang="de-DE" altLang="de-DE" sz="1800">
                <a:solidFill>
                  <a:schemeClr val="bg1"/>
                </a:solidFill>
              </a:rPr>
              <a:t>Tätigkeiten unterbrechen</a:t>
            </a:r>
          </a:p>
          <a:p>
            <a:endParaRPr lang="de-DE" altLang="de-DE" sz="1800">
              <a:solidFill>
                <a:schemeClr val="bg1"/>
              </a:solidFill>
            </a:endParaRPr>
          </a:p>
          <a:p>
            <a:r>
              <a:rPr lang="de-DE" altLang="de-DE" sz="1800">
                <a:solidFill>
                  <a:schemeClr val="bg1"/>
                </a:solidFill>
              </a:rPr>
              <a:t>Verletzte in Sicherheit bringen</a:t>
            </a:r>
          </a:p>
          <a:p>
            <a:endParaRPr lang="de-DE" altLang="de-DE" sz="1800">
              <a:solidFill>
                <a:schemeClr val="bg1"/>
              </a:solidFill>
            </a:endParaRPr>
          </a:p>
          <a:p>
            <a:r>
              <a:rPr lang="de-DE" altLang="de-DE" sz="1800">
                <a:solidFill>
                  <a:schemeClr val="bg1"/>
                </a:solidFill>
              </a:rPr>
              <a:t>Andere warnen</a:t>
            </a:r>
          </a:p>
          <a:p>
            <a:endParaRPr lang="de-DE" altLang="de-DE" sz="1800">
              <a:solidFill>
                <a:schemeClr val="bg1"/>
              </a:solidFill>
            </a:endParaRPr>
          </a:p>
          <a:p>
            <a:r>
              <a:rPr lang="de-DE" altLang="de-DE" sz="1800">
                <a:solidFill>
                  <a:schemeClr val="bg1"/>
                </a:solidFill>
              </a:rPr>
              <a:t>Fluchtwege benutzen</a:t>
            </a:r>
          </a:p>
          <a:p>
            <a:endParaRPr lang="de-DE" altLang="de-DE" sz="1800">
              <a:solidFill>
                <a:schemeClr val="bg1"/>
              </a:solidFill>
            </a:endParaRPr>
          </a:p>
          <a:p>
            <a:r>
              <a:rPr lang="de-DE" altLang="de-DE" sz="1800">
                <a:solidFill>
                  <a:schemeClr val="bg1"/>
                </a:solidFill>
              </a:rPr>
              <a:t>Sammelplätze aufsuchen</a:t>
            </a:r>
          </a:p>
          <a:p>
            <a:endParaRPr lang="de-DE" altLang="de-DE" sz="1800">
              <a:solidFill>
                <a:schemeClr val="bg1"/>
              </a:solidFill>
            </a:endParaRPr>
          </a:p>
          <a:p>
            <a:r>
              <a:rPr lang="de-DE" altLang="de-DE" sz="1800">
                <a:solidFill>
                  <a:schemeClr val="bg1"/>
                </a:solidFill>
              </a:rPr>
              <a:t>Auf Vollzähligkeit prüfen</a:t>
            </a:r>
          </a:p>
          <a:p>
            <a:endParaRPr lang="de-DE" altLang="de-DE" sz="1800">
              <a:solidFill>
                <a:schemeClr val="bg1"/>
              </a:solidFill>
            </a:endParaRPr>
          </a:p>
          <a:p>
            <a:r>
              <a:rPr lang="de-DE" altLang="de-DE" sz="1800">
                <a:solidFill>
                  <a:schemeClr val="bg1"/>
                </a:solidFill>
              </a:rPr>
              <a:t>Auf Anweisungen warten</a:t>
            </a:r>
          </a:p>
          <a:p>
            <a:endParaRPr lang="de-DE" altLang="de-DE" sz="1800">
              <a:solidFill>
                <a:schemeClr val="bg1"/>
              </a:solidFill>
            </a:endParaRPr>
          </a:p>
          <a:p>
            <a:r>
              <a:rPr lang="de-DE" altLang="de-DE" sz="1800">
                <a:solidFill>
                  <a:schemeClr val="bg1"/>
                </a:solidFill>
              </a:rPr>
              <a:t>Wenn Gefahr vorüber,</a:t>
            </a:r>
            <a:br>
              <a:rPr lang="de-DE" altLang="de-DE" sz="1800">
                <a:solidFill>
                  <a:schemeClr val="bg1"/>
                </a:solidFill>
              </a:rPr>
            </a:br>
            <a:r>
              <a:rPr lang="de-DE" altLang="de-DE" sz="1800">
                <a:solidFill>
                  <a:schemeClr val="bg1"/>
                </a:solidFill>
              </a:rPr>
              <a:t>andere informieren und </a:t>
            </a:r>
            <a:br>
              <a:rPr lang="de-DE" altLang="de-DE" sz="1800">
                <a:solidFill>
                  <a:schemeClr val="bg1"/>
                </a:solidFill>
              </a:rPr>
            </a:br>
            <a:r>
              <a:rPr lang="de-DE" altLang="de-DE" sz="1800">
                <a:solidFill>
                  <a:schemeClr val="bg1"/>
                </a:solidFill>
              </a:rPr>
              <a:t>Sammelplatz verlassen</a:t>
            </a:r>
          </a:p>
          <a:p>
            <a:endParaRPr lang="de-DE" altLang="de-DE">
              <a:solidFill>
                <a:schemeClr val="bg1"/>
              </a:solidFill>
            </a:endParaRPr>
          </a:p>
          <a:p>
            <a:endParaRPr lang="de-DE" altLang="de-DE">
              <a:solidFill>
                <a:schemeClr val="bg1"/>
              </a:solidFill>
            </a:endParaRPr>
          </a:p>
          <a:p>
            <a:endParaRPr lang="de-DE" altLang="de-DE">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A1FD08-908F-405D-A02B-439D8724F83A}" type="slidenum">
              <a:rPr lang="de-DE" altLang="de-DE" sz="1600" smtClean="0">
                <a:solidFill>
                  <a:srgbClr val="000000"/>
                </a:solidFill>
                <a:latin typeface="MetaNormal-Roman" panose="020B0502030000020004" pitchFamily="34" charset="0"/>
              </a:rPr>
              <a:pPr/>
              <a:t>9</a:t>
            </a:fld>
            <a:endParaRPr lang="de-DE" altLang="de-DE" sz="1600" smtClean="0">
              <a:solidFill>
                <a:srgbClr val="000000"/>
              </a:solidFill>
              <a:latin typeface="MetaNormal-Roman" panose="020B0502030000020004" pitchFamily="34" charset="0"/>
            </a:endParaRPr>
          </a:p>
        </p:txBody>
      </p:sp>
      <p:sp>
        <p:nvSpPr>
          <p:cNvPr id="5" name="Fußzeilenplatzhalter 4"/>
          <p:cNvSpPr>
            <a:spLocks noGrp="1"/>
          </p:cNvSpPr>
          <p:nvPr>
            <p:ph type="ftr" sz="quarter" idx="11"/>
          </p:nvPr>
        </p:nvSpPr>
        <p:spPr/>
        <p:txBody>
          <a:bodyPr/>
          <a:lstStyle/>
          <a:p>
            <a:pPr>
              <a:defRPr/>
            </a:pPr>
            <a:r>
              <a:rPr lang="de-DE"/>
              <a:t>Sicherheit in chemischen Labors</a:t>
            </a:r>
          </a:p>
        </p:txBody>
      </p:sp>
      <p:sp>
        <p:nvSpPr>
          <p:cNvPr id="13316" name="Rectangle 30"/>
          <p:cNvSpPr>
            <a:spLocks noGrp="1" noChangeArrowheads="1"/>
          </p:cNvSpPr>
          <p:nvPr>
            <p:ph type="title"/>
          </p:nvPr>
        </p:nvSpPr>
        <p:spPr/>
        <p:txBody>
          <a:bodyPr/>
          <a:lstStyle/>
          <a:p>
            <a:pPr eaLnBrk="1" hangingPunct="1"/>
            <a:r>
              <a:rPr lang="en-GB" altLang="de-DE" smtClean="0"/>
              <a:t>Selbstverständlichkeiten, Teil 1</a:t>
            </a:r>
            <a:endParaRPr lang="de-DE" altLang="de-DE" smtClean="0"/>
          </a:p>
        </p:txBody>
      </p:sp>
      <p:sp>
        <p:nvSpPr>
          <p:cNvPr id="13317" name="Rectangle 31"/>
          <p:cNvSpPr>
            <a:spLocks noGrp="1" noChangeArrowheads="1"/>
          </p:cNvSpPr>
          <p:nvPr>
            <p:ph type="body" idx="1"/>
          </p:nvPr>
        </p:nvSpPr>
        <p:spPr>
          <a:xfrm>
            <a:off x="79375" y="1531938"/>
            <a:ext cx="7996238" cy="3781425"/>
          </a:xfrm>
        </p:spPr>
        <p:txBody>
          <a:bodyPr/>
          <a:lstStyle/>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Stets Schutzbrille, Schutzkittel und festes Schuhwerk im Labor tragen</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Laborkittel nicht im Büro tragen oder aufhängen</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Mit kontaminierten Handschuhen keine Türklinken, Telefone etc. berühren</a:t>
            </a:r>
          </a:p>
          <a:p>
            <a:pPr marL="447675" indent="-265113">
              <a:buFont typeface="Wingdings" panose="05000000000000000000" pitchFamily="2" charset="2"/>
              <a:buChar char="Ø"/>
            </a:pPr>
            <a:endParaRPr lang="en-GB" altLang="de-DE" b="1" smtClean="0"/>
          </a:p>
          <a:p>
            <a:pPr marL="447675" indent="-265113">
              <a:buFont typeface="Wingdings" panose="05000000000000000000" pitchFamily="2" charset="2"/>
              <a:buChar char="Ø"/>
            </a:pPr>
            <a:r>
              <a:rPr lang="en-GB" altLang="de-DE" b="1" smtClean="0"/>
              <a:t>Kein</a:t>
            </a:r>
            <a:r>
              <a:rPr lang="en-GB" altLang="de-DE" smtClean="0"/>
              <a:t> essen, </a:t>
            </a:r>
            <a:r>
              <a:rPr lang="en-GB" altLang="de-DE" b="1" smtClean="0"/>
              <a:t>kein</a:t>
            </a:r>
            <a:r>
              <a:rPr lang="en-GB" altLang="de-DE" smtClean="0"/>
              <a:t> trinken, </a:t>
            </a:r>
            <a:r>
              <a:rPr lang="en-GB" altLang="de-DE" b="1" smtClean="0"/>
              <a:t>kein</a:t>
            </a:r>
            <a:r>
              <a:rPr lang="en-GB" altLang="de-DE" smtClean="0"/>
              <a:t> rauchen, </a:t>
            </a:r>
            <a:r>
              <a:rPr lang="en-GB" altLang="de-DE" b="1" smtClean="0"/>
              <a:t>keine</a:t>
            </a:r>
            <a:r>
              <a:rPr lang="en-GB" altLang="de-DE" smtClean="0"/>
              <a:t> Kosmetik in den Labors </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Mit den Sicherheitseinrichtungen vertraut machen (z.B. Feuerlöscher, Erste Hilfe Ausrüstung, Notduschen, Fluchtwege und Notausgänge)</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a:t>
            </a:r>
            <a:r>
              <a:rPr lang="en-GB" altLang="de-DE" sz="1000" smtClean="0"/>
              <a:t>Gefährliche</a:t>
            </a:r>
            <a:r>
              <a:rPr lang="en-GB" altLang="de-DE" smtClean="0"/>
              <a:t>) Chemikalien mit Vorsicht behandeln</a:t>
            </a:r>
          </a:p>
          <a:p>
            <a:pPr marL="447675" indent="-265113">
              <a:buFont typeface="Wingdings" panose="05000000000000000000" pitchFamily="2" charset="2"/>
              <a:buChar char="Ø"/>
            </a:pPr>
            <a:endParaRPr lang="en-GB" altLang="de-DE" smtClean="0"/>
          </a:p>
          <a:p>
            <a:pPr marL="447675" indent="-265113">
              <a:buFont typeface="Wingdings" panose="05000000000000000000" pitchFamily="2" charset="2"/>
              <a:buChar char="Ø"/>
            </a:pPr>
            <a:r>
              <a:rPr lang="en-GB" altLang="de-DE" smtClean="0"/>
              <a:t>Mit giftigen Chemikalien nur im Abzug arbeiten und Schutzhandschuhe tragen</a:t>
            </a:r>
          </a:p>
          <a:p>
            <a:pPr marL="447675" indent="-265113">
              <a:buFontTx/>
              <a:buNone/>
            </a:pPr>
            <a:r>
              <a:rPr lang="en-GB" altLang="de-DE" smtClean="0"/>
              <a:t>	(Latexhandschuhe nach ca. 30 min. wechseln – werden permeabel!)</a:t>
            </a:r>
            <a:endParaRPr lang="de-DE" altLang="de-DE" smtClean="0"/>
          </a:p>
        </p:txBody>
      </p:sp>
      <p:pic>
        <p:nvPicPr>
          <p:cNvPr id="13318" name="Picture 33" descr="barsch_lampe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981075"/>
            <a:ext cx="19431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WU_01wei¯PPT2003">
  <a:themeElements>
    <a:clrScheme name="WWU_01wei¯PPT2003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WWU_01wei¯PPT2003">
      <a:majorFont>
        <a:latin typeface="MetaNormal-Roman"/>
        <a:ea typeface="ＭＳ Ｐゴシック"/>
        <a:cs typeface=""/>
      </a:majorFont>
      <a:minorFont>
        <a:latin typeface="MetaNormal-Roman"/>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WWU_01wei¯PPT2003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Präsentation16</Template>
  <TotalTime>0</TotalTime>
  <Words>1553</Words>
  <Application>Microsoft Office PowerPoint</Application>
  <PresentationFormat>Bildschirmpräsentation (4:3)</PresentationFormat>
  <Paragraphs>395</Paragraphs>
  <Slides>44</Slides>
  <Notes>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44</vt:i4>
      </vt:variant>
    </vt:vector>
  </HeadingPairs>
  <TitlesOfParts>
    <vt:vector size="51" baseType="lpstr">
      <vt:lpstr>MetaNormal-Roman</vt:lpstr>
      <vt:lpstr>Wingdings</vt:lpstr>
      <vt:lpstr>Arial</vt:lpstr>
      <vt:lpstr>ＭＳ Ｐゴシック</vt:lpstr>
      <vt:lpstr>WWU_01wei¯PPT2003</vt:lpstr>
      <vt:lpstr>PHOTO-PAINT</vt:lpstr>
      <vt:lpstr>Acrobat Document</vt:lpstr>
      <vt:lpstr>Sicheres Arbeiten in (chemischen) Labors</vt:lpstr>
      <vt:lpstr>PowerPoint-Präsentation</vt:lpstr>
      <vt:lpstr>Gesetze und Vorschriften</vt:lpstr>
      <vt:lpstr>Allgemeine Betriebsanleitung und Laborordnung</vt:lpstr>
      <vt:lpstr>PowerPoint-Präsentation</vt:lpstr>
      <vt:lpstr>PowerPoint-Präsentation</vt:lpstr>
      <vt:lpstr>PowerPoint-Präsentation</vt:lpstr>
      <vt:lpstr>PowerPoint-Präsentation</vt:lpstr>
      <vt:lpstr>Selbstverständlichkeiten, Teil 1</vt:lpstr>
      <vt:lpstr>Selbstverständlichkeiten, Teil 2</vt:lpstr>
      <vt:lpstr>Gefahrstoffe</vt:lpstr>
      <vt:lpstr>Gefahrstoffe</vt:lpstr>
      <vt:lpstr>Basisregeln, Teil 1</vt:lpstr>
      <vt:lpstr>Basisregeln, Teil 2</vt:lpstr>
      <vt:lpstr>Basisregeln, Teil 3</vt:lpstr>
      <vt:lpstr>Basisregeln, Teil 4</vt:lpstr>
      <vt:lpstr>PowerPoint-Präsentation</vt:lpstr>
      <vt:lpstr>PowerPoint-Präsentation</vt:lpstr>
      <vt:lpstr>No go, Teil 1</vt:lpstr>
      <vt:lpstr>No go, Teil 2</vt:lpstr>
      <vt:lpstr>Arbeitsmedizinische Vorsorge</vt:lpstr>
      <vt:lpstr>PowerPoint-Präsentation</vt:lpstr>
      <vt:lpstr>PowerPoint-Präsentation</vt:lpstr>
      <vt:lpstr>PowerPoint-Präsentation</vt:lpstr>
      <vt:lpstr>PowerPoint-Präsentation</vt:lpstr>
      <vt:lpstr>Wo finde ich ...</vt:lpstr>
      <vt:lpstr>PowerPoint-Präsentation</vt:lpstr>
      <vt:lpstr>PowerPoint-Präsentation</vt:lpstr>
      <vt:lpstr>Notruf und andere Telefonnummern</vt:lpstr>
      <vt:lpstr>Informationen im www</vt:lpstr>
      <vt:lpstr>PowerPoint-Präsentation</vt:lpstr>
      <vt:lpstr>Damaris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WWU, Nanoelektronik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Work in chemical labs</dc:title>
  <dc:creator>che</dc:creator>
  <cp:lastModifiedBy>Bernhard Chlebowski</cp:lastModifiedBy>
  <cp:revision>132</cp:revision>
  <dcterms:created xsi:type="dcterms:W3CDTF">2008-06-25T10:43:37Z</dcterms:created>
  <dcterms:modified xsi:type="dcterms:W3CDTF">2017-04-05T13:11:16Z</dcterms:modified>
</cp:coreProperties>
</file>