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22"/>
  </p:notesMasterIdLst>
  <p:handoutMasterIdLst>
    <p:handoutMasterId r:id="rId23"/>
  </p:handoutMasterIdLst>
  <p:sldIdLst>
    <p:sldId id="256" r:id="rId2"/>
    <p:sldId id="275" r:id="rId3"/>
    <p:sldId id="278" r:id="rId4"/>
    <p:sldId id="285" r:id="rId5"/>
    <p:sldId id="286" r:id="rId6"/>
    <p:sldId id="279" r:id="rId7"/>
    <p:sldId id="287" r:id="rId8"/>
    <p:sldId id="300" r:id="rId9"/>
    <p:sldId id="257" r:id="rId10"/>
    <p:sldId id="263" r:id="rId11"/>
    <p:sldId id="281" r:id="rId12"/>
    <p:sldId id="259" r:id="rId13"/>
    <p:sldId id="264" r:id="rId14"/>
    <p:sldId id="299" r:id="rId15"/>
    <p:sldId id="265" r:id="rId16"/>
    <p:sldId id="297" r:id="rId17"/>
    <p:sldId id="301" r:id="rId18"/>
    <p:sldId id="298" r:id="rId19"/>
    <p:sldId id="260" r:id="rId20"/>
    <p:sldId id="262" r:id="rId21"/>
  </p:sldIdLst>
  <p:sldSz cx="9144000" cy="6858000" type="screen4x3"/>
  <p:notesSz cx="6858000" cy="9144000"/>
  <p:embeddedFontLst>
    <p:embeddedFont>
      <p:font typeface="MetaNormal-Roman" panose="020B0502030000020004" pitchFamily="34" charset="0"/>
      <p:regular r:id="rId24"/>
    </p:embeddedFont>
    <p:embeddedFont>
      <p:font typeface="ＭＳ Ｐゴシック" panose="020B0600070205080204" pitchFamily="34" charset="-128"/>
      <p:regular r:id="rId25"/>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8070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5" autoAdjust="0"/>
    <p:restoredTop sz="94670" autoAdjust="0"/>
  </p:normalViewPr>
  <p:slideViewPr>
    <p:cSldViewPr>
      <p:cViewPr varScale="1">
        <p:scale>
          <a:sx n="127" d="100"/>
          <a:sy n="127" d="100"/>
        </p:scale>
        <p:origin x="5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5" d="100"/>
          <a:sy n="105" d="100"/>
        </p:scale>
        <p:origin x="32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5F6270-983E-4182-9F84-B6698AAAC061}" type="datetimeFigureOut">
              <a:rPr lang="de-DE" smtClean="0"/>
              <a:t>05.04.2017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381CB-48DF-4DAE-A0B3-B869C2DCA84E}" type="slidenum">
              <a:rPr lang="de-DE" smtClean="0"/>
              <a:t>‹Nr.›</a:t>
            </a:fld>
            <a:endParaRPr lang="de-DE"/>
          </a:p>
        </p:txBody>
      </p:sp>
    </p:spTree>
    <p:extLst>
      <p:ext uri="{BB962C8B-B14F-4D97-AF65-F5344CB8AC3E}">
        <p14:creationId xmlns:p14="http://schemas.microsoft.com/office/powerpoint/2010/main" val="325984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ABD3FAD3-ECD2-44F8-83E1-4514C6E2F8EF}" type="slidenum">
              <a:rPr lang="de-DE" altLang="de-DE"/>
              <a:pPr>
                <a:defRPr/>
              </a:pPr>
              <a:t>‹Nr.›</a:t>
            </a:fld>
            <a:endParaRPr lang="de-DE" altLang="de-DE"/>
          </a:p>
        </p:txBody>
      </p:sp>
    </p:spTree>
    <p:extLst>
      <p:ext uri="{BB962C8B-B14F-4D97-AF65-F5344CB8AC3E}">
        <p14:creationId xmlns:p14="http://schemas.microsoft.com/office/powerpoint/2010/main" val="3014855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D85F61-4924-4222-AB61-F8C2495F020E}" type="slidenum">
              <a:rPr lang="de-DE" altLang="de-DE" sz="1200" smtClean="0"/>
              <a:pPr/>
              <a:t>1</a:t>
            </a:fld>
            <a:endParaRPr lang="de-DE" altLang="de-DE"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517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P_Hintergrund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364163" y="5805488"/>
            <a:ext cx="28971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r>
              <a:rPr lang="de-DE" altLang="de-DE" sz="1500" smtClean="0">
                <a:solidFill>
                  <a:srgbClr val="0099CC"/>
                </a:solidFill>
                <a:latin typeface="MetaNormal-Roman" pitchFamily="34" charset="0"/>
                <a:cs typeface="Arial" charset="0"/>
              </a:rPr>
              <a:t>Hier Logo oder Name (Schriftart Meta, Schriftgröße 15Pkt) bündig mit dem Claim positionieren</a:t>
            </a:r>
          </a:p>
        </p:txBody>
      </p:sp>
      <p:sp>
        <p:nvSpPr>
          <p:cNvPr id="6" name="Text Box 7"/>
          <p:cNvSpPr txBox="1">
            <a:spLocks noChangeArrowheads="1"/>
          </p:cNvSpPr>
          <p:nvPr/>
        </p:nvSpPr>
        <p:spPr bwMode="auto">
          <a:xfrm>
            <a:off x="2335213" y="6303963"/>
            <a:ext cx="3892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r>
              <a:rPr lang="de-DE" altLang="de-DE" sz="1200" smtClean="0">
                <a:solidFill>
                  <a:schemeClr val="bg2"/>
                </a:solidFill>
                <a:latin typeface="MetaNormal-Roman" pitchFamily="34" charset="0"/>
                <a:cs typeface="Arial" charset="0"/>
              </a:rPr>
              <a:t>Bernhard Chlebowski</a:t>
            </a:r>
          </a:p>
        </p:txBody>
      </p:sp>
      <p:graphicFrame>
        <p:nvGraphicFramePr>
          <p:cNvPr id="7" name="Object 10"/>
          <p:cNvGraphicFramePr>
            <a:graphicFrameLocks noChangeAspect="1"/>
          </p:cNvGraphicFramePr>
          <p:nvPr userDrawn="1"/>
        </p:nvGraphicFramePr>
        <p:xfrm>
          <a:off x="4859338" y="5805488"/>
          <a:ext cx="3378200" cy="809625"/>
        </p:xfrm>
        <a:graphic>
          <a:graphicData uri="http://schemas.openxmlformats.org/presentationml/2006/ole">
            <mc:AlternateContent xmlns:mc="http://schemas.openxmlformats.org/markup-compatibility/2006">
              <mc:Choice xmlns:v="urn:schemas-microsoft-com:vml" Requires="v">
                <p:oleObj spid="_x0000_s63510" name="PHOTO-PAINT" r:id="rId4" imgW="4241270" imgH="1015873" progId="CorelPhotoPaint.Image.12">
                  <p:embed/>
                </p:oleObj>
              </mc:Choice>
              <mc:Fallback>
                <p:oleObj name="PHOTO-PAINT" r:id="rId4" imgW="4241270" imgH="1015873"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805488"/>
                        <a:ext cx="33782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3"/>
          <p:cNvSpPr>
            <a:spLocks noGrp="1" noChangeArrowheads="1"/>
          </p:cNvSpPr>
          <p:nvPr>
            <p:ph type="subTitle" idx="1"/>
          </p:nvPr>
        </p:nvSpPr>
        <p:spPr>
          <a:xfrm>
            <a:off x="244475" y="2244725"/>
            <a:ext cx="7881938" cy="503238"/>
          </a:xfrm>
        </p:spPr>
        <p:txBody>
          <a:bodyPr/>
          <a:lstStyle>
            <a:lvl1pPr marL="0" indent="182563">
              <a:defRPr sz="2000"/>
            </a:lvl1pPr>
          </a:lstStyle>
          <a:p>
            <a:r>
              <a:rPr lang="de-DE"/>
              <a:t>Formatvorlage des Untertitelmasters durch Klicken bearbeiten</a:t>
            </a:r>
          </a:p>
        </p:txBody>
      </p:sp>
      <p:sp>
        <p:nvSpPr>
          <p:cNvPr id="5124" name="Rectangle 4"/>
          <p:cNvSpPr>
            <a:spLocks noGrp="1" noChangeArrowheads="1"/>
          </p:cNvSpPr>
          <p:nvPr>
            <p:ph type="ctrTitle"/>
          </p:nvPr>
        </p:nvSpPr>
        <p:spPr>
          <a:xfrm>
            <a:off x="244475" y="1668463"/>
            <a:ext cx="7881938" cy="576262"/>
          </a:xfrm>
        </p:spPr>
        <p:txBody>
          <a:bodyPr/>
          <a:lstStyle>
            <a:lvl1pPr>
              <a:defRPr sz="3000"/>
            </a:lvl1pPr>
          </a:lstStyle>
          <a:p>
            <a:r>
              <a:rPr lang="de-DE"/>
              <a:t>Titelmasterformat durch Klicken bearbeiten</a:t>
            </a:r>
          </a:p>
        </p:txBody>
      </p:sp>
    </p:spTree>
    <p:extLst>
      <p:ext uri="{BB962C8B-B14F-4D97-AF65-F5344CB8AC3E}">
        <p14:creationId xmlns:p14="http://schemas.microsoft.com/office/powerpoint/2010/main" val="343940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CF5D9454-8A75-42EE-BDB7-121E693A0D7F}"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01929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02363" y="1358900"/>
            <a:ext cx="1998662" cy="43561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04788" y="1358900"/>
            <a:ext cx="5845175" cy="43561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DDC32A10-8609-431F-955C-ED51528A0011}"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487161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04788" y="1358900"/>
            <a:ext cx="7996237" cy="43561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14428108-F296-4062-A7D1-EE138CFB6114}" type="slidenum">
              <a:rPr lang="de-DE" altLang="de-DE"/>
              <a:pPr>
                <a:defRPr/>
              </a:pPr>
              <a:t>‹Nr.›</a:t>
            </a:fld>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5"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20279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E4058D44-2385-4980-91B3-899DDB71AC8B}"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90330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sldNum" sz="quarter" idx="10"/>
          </p:nvPr>
        </p:nvSpPr>
        <p:spPr>
          <a:ln/>
        </p:spPr>
        <p:txBody>
          <a:bodyPr/>
          <a:lstStyle>
            <a:lvl1pPr>
              <a:defRPr/>
            </a:lvl1pPr>
          </a:lstStyle>
          <a:p>
            <a:pPr>
              <a:defRPr/>
            </a:pPr>
            <a:fld id="{BDC8706F-3859-441E-8C03-A6F7F016248A}"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8672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04788" y="1931988"/>
            <a:ext cx="3921125"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278313" y="1931988"/>
            <a:ext cx="3922712"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sz="quarter" idx="10"/>
          </p:nvPr>
        </p:nvSpPr>
        <p:spPr>
          <a:ln/>
        </p:spPr>
        <p:txBody>
          <a:bodyPr/>
          <a:lstStyle>
            <a:lvl1pPr>
              <a:defRPr/>
            </a:lvl1pPr>
          </a:lstStyle>
          <a:p>
            <a:pPr>
              <a:defRPr/>
            </a:pPr>
            <a:fld id="{BC8FCE4C-8691-40D4-85FD-521586EFF9C5}"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00238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sldNum" sz="quarter" idx="10"/>
          </p:nvPr>
        </p:nvSpPr>
        <p:spPr>
          <a:ln/>
        </p:spPr>
        <p:txBody>
          <a:bodyPr/>
          <a:lstStyle>
            <a:lvl1pPr>
              <a:defRPr/>
            </a:lvl1pPr>
          </a:lstStyle>
          <a:p>
            <a:pPr>
              <a:defRPr/>
            </a:pPr>
            <a:fld id="{F83C4137-8529-4A53-AF13-36DC7B736CC7}" type="slidenum">
              <a:rPr lang="de-DE" altLang="de-DE"/>
              <a:pPr>
                <a:defRPr/>
              </a:pPr>
              <a:t>‹Nr.›</a:t>
            </a:fld>
            <a:endParaRPr lang="de-DE" altLang="de-DE"/>
          </a:p>
        </p:txBody>
      </p:sp>
      <p:sp>
        <p:nvSpPr>
          <p:cNvPr id="8"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9"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9729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8247EBFE-DE11-442E-BAFE-70A30DE7BF52}" type="slidenum">
              <a:rPr lang="de-DE" altLang="de-DE"/>
              <a:pPr>
                <a:defRPr/>
              </a:pPr>
              <a:t>‹Nr.›</a:t>
            </a:fld>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5"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51083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96CA944-2661-4ABF-990A-D7744FC10CE5}" type="slidenum">
              <a:rPr lang="de-DE" altLang="de-DE"/>
              <a:pPr>
                <a:defRPr/>
              </a:pPr>
              <a:t>‹Nr.›</a:t>
            </a:fld>
            <a:endParaRPr lang="de-DE" altLang="de-DE"/>
          </a:p>
        </p:txBody>
      </p:sp>
      <p:sp>
        <p:nvSpPr>
          <p:cNvPr id="3"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4"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15093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a:ln/>
        </p:spPr>
        <p:txBody>
          <a:bodyPr/>
          <a:lstStyle>
            <a:lvl1pPr>
              <a:defRPr/>
            </a:lvl1pPr>
          </a:lstStyle>
          <a:p>
            <a:pPr>
              <a:defRPr/>
            </a:pPr>
            <a:fld id="{B792DAC5-BBA5-4E15-9254-229AB6682055}"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42013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a:ln/>
        </p:spPr>
        <p:txBody>
          <a:bodyPr/>
          <a:lstStyle>
            <a:lvl1pPr>
              <a:defRPr/>
            </a:lvl1pPr>
          </a:lstStyle>
          <a:p>
            <a:pPr>
              <a:defRPr/>
            </a:pPr>
            <a:fld id="{0AC608B2-699F-4349-9172-1DCF552BBE52}"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smtClean="0"/>
              <a:t>Sicherheit im HF-Labor</a:t>
            </a:r>
            <a:endParaRPr lang="de-DE"/>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81896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_Hintergrund_01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04788" y="1358900"/>
            <a:ext cx="79962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&gt; Überschrift</a:t>
            </a:r>
          </a:p>
        </p:txBody>
      </p:sp>
      <p:sp>
        <p:nvSpPr>
          <p:cNvPr id="1028" name="Rectangle 4"/>
          <p:cNvSpPr>
            <a:spLocks noGrp="1" noChangeArrowheads="1"/>
          </p:cNvSpPr>
          <p:nvPr>
            <p:ph type="body" idx="1"/>
          </p:nvPr>
        </p:nvSpPr>
        <p:spPr bwMode="auto">
          <a:xfrm>
            <a:off x="204788" y="1931988"/>
            <a:ext cx="7996237"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 Erste Ebene</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1" name="Rectangle 5"/>
          <p:cNvSpPr>
            <a:spLocks noGrp="1" noChangeArrowheads="1"/>
          </p:cNvSpPr>
          <p:nvPr>
            <p:ph type="sldNum" sz="quarter" idx="4"/>
          </p:nvPr>
        </p:nvSpPr>
        <p:spPr bwMode="auto">
          <a:xfrm>
            <a:off x="8377238" y="611188"/>
            <a:ext cx="601662" cy="37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etaNormal-Roman" panose="020B0502030000020004" pitchFamily="34" charset="0"/>
                <a:cs typeface="Arial" panose="020B0604020202020204" pitchFamily="34" charset="0"/>
              </a:defRPr>
            </a:lvl1pPr>
          </a:lstStyle>
          <a:p>
            <a:pPr>
              <a:defRPr/>
            </a:pPr>
            <a:fld id="{F2D2D056-6735-4841-8DA3-E4A807615FB9}" type="slidenum">
              <a:rPr lang="de-DE" altLang="de-DE"/>
              <a:pPr>
                <a:defRPr/>
              </a:pPr>
              <a:t>‹Nr.›</a:t>
            </a:fld>
            <a:endParaRPr lang="de-DE" altLang="de-DE"/>
          </a:p>
        </p:txBody>
      </p:sp>
      <p:sp>
        <p:nvSpPr>
          <p:cNvPr id="4102" name="Rectangle 6"/>
          <p:cNvSpPr>
            <a:spLocks noGrp="1" noChangeArrowheads="1"/>
          </p:cNvSpPr>
          <p:nvPr>
            <p:ph type="ftr" sz="quarter" idx="3"/>
          </p:nvPr>
        </p:nvSpPr>
        <p:spPr bwMode="auto">
          <a:xfrm>
            <a:off x="4094163" y="654050"/>
            <a:ext cx="4124325" cy="31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smtClean="0">
                <a:solidFill>
                  <a:srgbClr val="000000"/>
                </a:solidFill>
                <a:latin typeface="+mn-lt"/>
                <a:cs typeface="Arial" charset="0"/>
              </a:defRPr>
            </a:lvl1pPr>
          </a:lstStyle>
          <a:p>
            <a:pPr>
              <a:defRPr/>
            </a:pPr>
            <a:r>
              <a:rPr lang="de-DE" smtClean="0"/>
              <a:t>Sicherheit im HF-Labor</a:t>
            </a:r>
            <a:endParaRPr lang="de-DE"/>
          </a:p>
        </p:txBody>
      </p:sp>
      <p:sp>
        <p:nvSpPr>
          <p:cNvPr id="4103" name="Rectangle 7"/>
          <p:cNvSpPr>
            <a:spLocks noGrp="1" noChangeArrowheads="1"/>
          </p:cNvSpPr>
          <p:nvPr>
            <p:ph type="dt" sz="half" idx="2"/>
          </p:nvPr>
        </p:nvSpPr>
        <p:spPr bwMode="auto">
          <a:xfrm>
            <a:off x="2911475" y="6538913"/>
            <a:ext cx="2133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00">
                <a:solidFill>
                  <a:schemeClr val="bg2"/>
                </a:solidFill>
                <a:latin typeface="+mn-lt"/>
                <a:cs typeface="Arial" charset="0"/>
              </a:defRPr>
            </a:lvl1pPr>
          </a:lstStyle>
          <a:p>
            <a:pPr>
              <a:defRPr/>
            </a:pPr>
            <a:endParaRPr lang="de-DE"/>
          </a:p>
        </p:txBody>
      </p:sp>
      <p:sp>
        <p:nvSpPr>
          <p:cNvPr id="1032" name="Text Box 8"/>
          <p:cNvSpPr txBox="1">
            <a:spLocks noChangeArrowheads="1"/>
          </p:cNvSpPr>
          <p:nvPr/>
        </p:nvSpPr>
        <p:spPr bwMode="auto">
          <a:xfrm>
            <a:off x="179388" y="6538913"/>
            <a:ext cx="4343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r>
              <a:rPr lang="de-DE" altLang="de-DE" sz="1100" smtClean="0">
                <a:solidFill>
                  <a:schemeClr val="bg2"/>
                </a:solidFill>
                <a:latin typeface="MetaNormal-Roman" pitchFamily="34" charset="0"/>
                <a:cs typeface="Arial" charset="0"/>
              </a:rPr>
              <a:t>Bernhard Chlebowski</a:t>
            </a:r>
          </a:p>
        </p:txBody>
      </p:sp>
    </p:spTree>
  </p:cSld>
  <p:clrMap bg1="dk2" tx1="lt1" bg2="dk1" tx2="lt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iming>
    <p:tnLst>
      <p:par>
        <p:cTn id="1" dur="indefinite" restart="never" nodeType="tmRoot"/>
      </p:par>
    </p:tnLst>
  </p:timing>
  <p:hf hdr="0" dt="0"/>
  <p:txStyles>
    <p:title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p:titleStyle>
    <p:body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4475" y="1668463"/>
            <a:ext cx="7880350" cy="576262"/>
          </a:xfrm>
          <a:noFill/>
        </p:spPr>
        <p:txBody>
          <a:bodyPr/>
          <a:lstStyle/>
          <a:p>
            <a:pPr eaLnBrk="1" hangingPunct="1"/>
            <a:r>
              <a:rPr lang="de-DE" altLang="de-DE" smtClean="0"/>
              <a:t>Sicherheit am HF-Arbeitsplatz</a:t>
            </a:r>
          </a:p>
        </p:txBody>
      </p:sp>
      <p:sp>
        <p:nvSpPr>
          <p:cNvPr id="4099" name="Rectangle 3"/>
          <p:cNvSpPr>
            <a:spLocks noGrp="1" noChangeArrowheads="1"/>
          </p:cNvSpPr>
          <p:nvPr>
            <p:ph type="subTitle" idx="1"/>
          </p:nvPr>
        </p:nvSpPr>
        <p:spPr>
          <a:xfrm>
            <a:off x="244475" y="2244725"/>
            <a:ext cx="7835900" cy="503238"/>
          </a:xfrm>
          <a:noFill/>
        </p:spPr>
        <p:txBody>
          <a:bodyPr/>
          <a:lstStyle/>
          <a:p>
            <a:r>
              <a:rPr lang="de-DE" altLang="de-DE" smtClean="0"/>
              <a:t>Was ist zu tun, was ist zu unterlassen</a:t>
            </a:r>
          </a:p>
        </p:txBody>
      </p:sp>
      <p:sp>
        <p:nvSpPr>
          <p:cNvPr id="4100" name="Text Box 7"/>
          <p:cNvSpPr txBox="1">
            <a:spLocks noChangeArrowheads="1"/>
          </p:cNvSpPr>
          <p:nvPr/>
        </p:nvSpPr>
        <p:spPr bwMode="auto">
          <a:xfrm>
            <a:off x="2339975" y="6237288"/>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de-DE" alt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3EB1C8-86A9-4E63-8309-A5D5104EDA48}" type="slidenum">
              <a:rPr lang="de-DE" altLang="de-DE" sz="1600" smtClean="0">
                <a:solidFill>
                  <a:srgbClr val="000000"/>
                </a:solidFill>
                <a:latin typeface="MetaNormal-Roman" panose="020B0502030000020004" pitchFamily="34" charset="0"/>
              </a:rPr>
              <a:pPr/>
              <a:t>10</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14340" name="Rectangle 2"/>
          <p:cNvSpPr>
            <a:spLocks noGrp="1" noChangeArrowheads="1"/>
          </p:cNvSpPr>
          <p:nvPr>
            <p:ph type="title"/>
          </p:nvPr>
        </p:nvSpPr>
        <p:spPr/>
        <p:txBody>
          <a:bodyPr/>
          <a:lstStyle/>
          <a:p>
            <a:pPr eaLnBrk="1" hangingPunct="1"/>
            <a:r>
              <a:rPr lang="en-GB" altLang="de-DE" smtClean="0"/>
              <a:t>Allgemeine Umgangsregeln 1</a:t>
            </a:r>
            <a:endParaRPr lang="de-DE" altLang="de-DE" smtClean="0"/>
          </a:p>
        </p:txBody>
      </p:sp>
      <p:sp>
        <p:nvSpPr>
          <p:cNvPr id="14341" name="Rectangle 3"/>
          <p:cNvSpPr>
            <a:spLocks noGrp="1" noChangeArrowheads="1"/>
          </p:cNvSpPr>
          <p:nvPr>
            <p:ph type="body" idx="1"/>
          </p:nvPr>
        </p:nvSpPr>
        <p:spPr>
          <a:xfrm>
            <a:off x="204788" y="1931988"/>
            <a:ext cx="7996237" cy="4233862"/>
          </a:xfrm>
        </p:spPr>
        <p:txBody>
          <a:bodyPr/>
          <a:lstStyle/>
          <a:p>
            <a:pPr marL="447675" indent="-265113">
              <a:buFont typeface="Wingdings" panose="05000000000000000000" pitchFamily="2" charset="2"/>
              <a:buChar char="Ø"/>
            </a:pPr>
            <a:r>
              <a:rPr lang="en-GB" altLang="de-DE"/>
              <a:t>Behälter sind zu </a:t>
            </a:r>
            <a:r>
              <a:rPr lang="en-GB" altLang="de-DE"/>
              <a:t>kennzeichnen</a:t>
            </a:r>
            <a:r>
              <a:rPr lang="en-GB" altLang="de-DE" smtClean="0"/>
              <a:t>.</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Maximal mit den für den Fortgang der Arbeiten erforderlichen Mengen </a:t>
            </a:r>
            <a:r>
              <a:rPr lang="de-DE" altLang="de-DE"/>
              <a:t>arbeiten</a:t>
            </a:r>
            <a:r>
              <a:rPr lang="de-DE" altLang="de-DE" smtClean="0"/>
              <a:t>.</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Behälter vorsichtig öffnen um Verspritzen zu verhindern.</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Flusssäure nicht in Glasgefäße einfüllen (Zersetzung!)</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a:t>Abfallbehälter gegen Überdruck sichern.</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Für geringere Volumina Dosiervorrichtungen verwenden.</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Behältnissen nach Entnahme sofort sorgfältig verschließen, vorsichtig von äußeren Resten reinigen.</a:t>
            </a:r>
            <a:endParaRPr lang="en-GB" altLang="de-DE" smtClean="0"/>
          </a:p>
          <a:p>
            <a:pPr marL="447675" indent="-265113">
              <a:buFont typeface="Wingdings" panose="05000000000000000000" pitchFamily="2" charset="2"/>
              <a:buChar char="Ø"/>
            </a:pPr>
            <a:endParaRPr lang="en-GB" altLang="de-DE"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E39EEF-7473-420B-88AB-D619A1A1BE1B}" type="slidenum">
              <a:rPr lang="de-DE" altLang="de-DE" sz="1600" smtClean="0">
                <a:solidFill>
                  <a:srgbClr val="000000"/>
                </a:solidFill>
                <a:latin typeface="MetaNormal-Roman" panose="020B0502030000020004" pitchFamily="34" charset="0"/>
              </a:rPr>
              <a:pPr/>
              <a:t>11</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16388" name="Rectangle 2"/>
          <p:cNvSpPr>
            <a:spLocks noGrp="1" noChangeArrowheads="1"/>
          </p:cNvSpPr>
          <p:nvPr>
            <p:ph type="title"/>
          </p:nvPr>
        </p:nvSpPr>
        <p:spPr/>
        <p:txBody>
          <a:bodyPr/>
          <a:lstStyle/>
          <a:p>
            <a:pPr eaLnBrk="1" hangingPunct="1"/>
            <a:r>
              <a:rPr lang="de-DE" altLang="de-DE" smtClean="0"/>
              <a:t>Allgemeine Umgangsregeln 2</a:t>
            </a:r>
            <a:endParaRPr lang="de-DE" altLang="de-DE" smtClean="0"/>
          </a:p>
        </p:txBody>
      </p:sp>
      <p:sp>
        <p:nvSpPr>
          <p:cNvPr id="16389" name="Rectangle 3"/>
          <p:cNvSpPr>
            <a:spLocks noGrp="1" noChangeArrowheads="1"/>
          </p:cNvSpPr>
          <p:nvPr>
            <p:ph type="body" idx="1"/>
          </p:nvPr>
        </p:nvSpPr>
        <p:spPr/>
        <p:txBody>
          <a:bodyPr/>
          <a:lstStyle/>
          <a:p>
            <a:pPr marL="468313" indent="-285750">
              <a:buFont typeface="Wingdings" panose="05000000000000000000" pitchFamily="2" charset="2"/>
              <a:buChar char="Ø"/>
            </a:pPr>
            <a:r>
              <a:rPr lang="de-DE" altLang="de-DE" smtClean="0"/>
              <a:t>Arbeiten, bei denen Dämpfe oder Schwebstoffe auftreten können, sind grundsätzlich nur in Abzügen durchzuführen.</a:t>
            </a:r>
          </a:p>
          <a:p>
            <a:pPr marL="468313" indent="-285750">
              <a:buFont typeface="Wingdings" panose="05000000000000000000" pitchFamily="2" charset="2"/>
              <a:buChar char="Ø"/>
            </a:pPr>
            <a:endParaRPr lang="de-DE" altLang="de-DE"/>
          </a:p>
          <a:p>
            <a:pPr marL="468313" indent="-285750">
              <a:buFont typeface="Wingdings" panose="05000000000000000000" pitchFamily="2" charset="2"/>
              <a:buChar char="Ø"/>
            </a:pPr>
            <a:r>
              <a:rPr lang="de-DE" altLang="de-DE"/>
              <a:t>Leicht zu reinigende Apparaturen/Einrichtungen verwenden. Reinigung von Hand </a:t>
            </a:r>
            <a:r>
              <a:rPr lang="de-DE" altLang="de-DE"/>
              <a:t>vermeiden</a:t>
            </a:r>
            <a:r>
              <a:rPr lang="de-DE" altLang="de-DE" smtClean="0"/>
              <a:t>.</a:t>
            </a:r>
          </a:p>
          <a:p>
            <a:pPr marL="468313" indent="-285750">
              <a:buFont typeface="Wingdings" panose="05000000000000000000" pitchFamily="2" charset="2"/>
              <a:buChar char="Ø"/>
            </a:pPr>
            <a:endParaRPr lang="de-DE" altLang="de-DE"/>
          </a:p>
          <a:p>
            <a:pPr marL="468313" indent="-285750">
              <a:buFont typeface="Wingdings" panose="05000000000000000000" pitchFamily="2" charset="2"/>
              <a:buChar char="Ø"/>
            </a:pPr>
            <a:r>
              <a:rPr lang="de-DE" altLang="de-DE"/>
              <a:t>Verschüttete oder ausgelaufene Flusssäure mit geeignetem Absorptionsmittel (z.B</a:t>
            </a:r>
            <a:r>
              <a:rPr lang="de-DE" altLang="de-DE"/>
              <a:t>. </a:t>
            </a:r>
            <a:r>
              <a:rPr lang="de-DE" altLang="de-DE" smtClean="0"/>
              <a:t>Chemizorb®) </a:t>
            </a:r>
            <a:r>
              <a:rPr lang="de-DE" altLang="de-DE"/>
              <a:t>neutralisieren</a:t>
            </a:r>
            <a:r>
              <a:rPr lang="de-DE" altLang="de-DE" smtClean="0"/>
              <a:t>.</a:t>
            </a:r>
          </a:p>
          <a:p>
            <a:pPr marL="468313" indent="-285750">
              <a:buFont typeface="Wingdings" panose="05000000000000000000" pitchFamily="2" charset="2"/>
              <a:buChar char="Ø"/>
            </a:pPr>
            <a:endParaRPr lang="de-DE" altLang="de-DE"/>
          </a:p>
          <a:p>
            <a:pPr marL="468313" indent="-285750">
              <a:buFont typeface="Wingdings" panose="05000000000000000000" pitchFamily="2" charset="2"/>
              <a:buChar char="Ø"/>
            </a:pPr>
            <a:r>
              <a:rPr lang="de-DE" altLang="de-DE"/>
              <a:t>Sachgerechte Entsorgung von Abfällen, Rückständen und leeren Behältern.</a:t>
            </a:r>
            <a:endParaRPr lang="de-DE" altLang="de-DE"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D97EB6-66A1-49C1-8770-C797F5AEA2B0}" type="slidenum">
              <a:rPr lang="de-DE" altLang="de-DE" sz="1600" smtClean="0">
                <a:solidFill>
                  <a:srgbClr val="000000"/>
                </a:solidFill>
                <a:latin typeface="MetaNormal-Roman" panose="020B0502030000020004" pitchFamily="34" charset="0"/>
              </a:rPr>
              <a:pPr/>
              <a:t>12</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17412" name="Rectangle 2"/>
          <p:cNvSpPr>
            <a:spLocks noGrp="1" noChangeArrowheads="1"/>
          </p:cNvSpPr>
          <p:nvPr>
            <p:ph type="title"/>
          </p:nvPr>
        </p:nvSpPr>
        <p:spPr/>
        <p:txBody>
          <a:bodyPr/>
          <a:lstStyle/>
          <a:p>
            <a:pPr eaLnBrk="1" hangingPunct="1"/>
            <a:r>
              <a:rPr lang="en-GB" altLang="de-DE" smtClean="0"/>
              <a:t>Persönliche Schutzausrüstung, allg.</a:t>
            </a:r>
            <a:endParaRPr lang="de-DE" altLang="de-DE" smtClean="0"/>
          </a:p>
        </p:txBody>
      </p:sp>
      <p:sp>
        <p:nvSpPr>
          <p:cNvPr id="17413" name="Rectangle 3"/>
          <p:cNvSpPr>
            <a:spLocks noGrp="1" noChangeArrowheads="1"/>
          </p:cNvSpPr>
          <p:nvPr>
            <p:ph type="body" idx="1"/>
          </p:nvPr>
        </p:nvSpPr>
        <p:spPr/>
        <p:txBody>
          <a:bodyPr/>
          <a:lstStyle/>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smtClean="0"/>
              <a:t>Schutzbrille</a:t>
            </a:r>
          </a:p>
          <a:p>
            <a:pPr marL="447675" indent="-265113">
              <a:buFont typeface="Wingdings" panose="05000000000000000000" pitchFamily="2" charset="2"/>
              <a:buChar char="Ø"/>
            </a:pPr>
            <a:endParaRPr lang="de-DE" altLang="de-DE"/>
          </a:p>
          <a:p>
            <a:pPr marL="447675" indent="-265113">
              <a:buFont typeface="Wingdings" panose="05000000000000000000" pitchFamily="2" charset="2"/>
              <a:buChar char="Ø"/>
            </a:pPr>
            <a:r>
              <a:rPr lang="de-DE" altLang="de-DE" smtClean="0"/>
              <a:t>Handschuhe </a:t>
            </a:r>
            <a:r>
              <a:rPr lang="de-DE" altLang="de-DE"/>
              <a:t>mit Stulpen(Fluorkautschuk od. Butylkautschuk, z.B. Chloropren)</a:t>
            </a:r>
            <a:endParaRPr lang="en-GB"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smtClean="0"/>
              <a:t>langer </a:t>
            </a:r>
            <a:r>
              <a:rPr lang="de-DE" altLang="de-DE"/>
              <a:t>Kittel mit eng anliegenden Ärmeln </a:t>
            </a:r>
            <a:endParaRPr lang="de-DE"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a:t>ggf. Stiefel</a:t>
            </a:r>
            <a:r>
              <a:rPr lang="de-DE" altLang="de-DE" smtClean="0"/>
              <a:t> </a:t>
            </a:r>
            <a:endParaRPr lang="de-DE"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a:t>ggf</a:t>
            </a:r>
            <a:r>
              <a:rPr lang="de-DE" altLang="de-DE"/>
              <a:t>. </a:t>
            </a:r>
            <a:r>
              <a:rPr lang="de-DE" altLang="de-DE" smtClean="0"/>
              <a:t>Gesichtsschutzschirm</a:t>
            </a:r>
          </a:p>
          <a:p>
            <a:pPr marL="447675" indent="-265113">
              <a:buFont typeface="Wingdings" panose="05000000000000000000" pitchFamily="2" charset="2"/>
              <a:buChar char="Ø"/>
            </a:pPr>
            <a:endParaRPr lang="de-DE" altLang="de-DE"/>
          </a:p>
          <a:p>
            <a:pPr marL="447675" indent="-265113">
              <a:buFont typeface="Wingdings" panose="05000000000000000000" pitchFamily="2" charset="2"/>
              <a:buChar char="Ø"/>
            </a:pPr>
            <a:r>
              <a:rPr lang="de-DE" altLang="de-DE" smtClean="0"/>
              <a:t>Ggf. säurefeste Schürze</a:t>
            </a:r>
          </a:p>
          <a:p>
            <a:pPr marL="447675" indent="-265113">
              <a:buFont typeface="Wingdings" panose="05000000000000000000" pitchFamily="2" charset="2"/>
              <a:buChar char="Ø"/>
            </a:pPr>
            <a:endParaRPr lang="de-DE" altLang="de-DE"/>
          </a:p>
          <a:p>
            <a:pPr marL="182562" indent="0">
              <a:buNone/>
            </a:pPr>
            <a:endParaRPr lang="de-DE" altLang="de-DE"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400BA7-B483-4B37-91F1-332FABA89C69}" type="slidenum">
              <a:rPr lang="de-DE" altLang="de-DE" sz="1600" smtClean="0">
                <a:solidFill>
                  <a:srgbClr val="000000"/>
                </a:solidFill>
                <a:latin typeface="MetaNormal-Roman" panose="020B0502030000020004" pitchFamily="34" charset="0"/>
              </a:rPr>
              <a:pPr/>
              <a:t>13</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18436" name="Rectangle 2"/>
          <p:cNvSpPr>
            <a:spLocks noGrp="1" noChangeArrowheads="1"/>
          </p:cNvSpPr>
          <p:nvPr>
            <p:ph type="title"/>
          </p:nvPr>
        </p:nvSpPr>
        <p:spPr/>
        <p:txBody>
          <a:bodyPr/>
          <a:lstStyle/>
          <a:p>
            <a:pPr eaLnBrk="1" hangingPunct="1"/>
            <a:r>
              <a:rPr lang="de-DE" altLang="de-DE" smtClean="0"/>
              <a:t>Persönliche Schutzausrüstung, Augenschutz</a:t>
            </a:r>
            <a:endParaRPr lang="de-DE" altLang="de-DE" smtClean="0"/>
          </a:p>
        </p:txBody>
      </p:sp>
      <p:sp>
        <p:nvSpPr>
          <p:cNvPr id="18437" name="Rectangle 3"/>
          <p:cNvSpPr>
            <a:spLocks noGrp="1" noChangeArrowheads="1"/>
          </p:cNvSpPr>
          <p:nvPr>
            <p:ph type="body" idx="1"/>
          </p:nvPr>
        </p:nvSpPr>
        <p:spPr/>
        <p:txBody>
          <a:bodyPr/>
          <a:lstStyle/>
          <a:p>
            <a:pPr marL="447675" indent="-265113">
              <a:buFont typeface="Wingdings" panose="05000000000000000000" pitchFamily="2" charset="2"/>
              <a:buChar char="Ø"/>
            </a:pPr>
            <a:r>
              <a:rPr lang="de-DE" altLang="de-DE" sz="1500"/>
              <a:t>Gestellbrillen mit Seitenschutz reichen nur für Überwachungstätigkeiten aus.</a:t>
            </a:r>
            <a:endParaRPr lang="en-GB" altLang="de-DE" sz="1500" smtClean="0"/>
          </a:p>
          <a:p>
            <a:pPr marL="447675" indent="-265113">
              <a:buFont typeface="Wingdings" panose="05000000000000000000" pitchFamily="2" charset="2"/>
              <a:buChar char="Ø"/>
            </a:pPr>
            <a:endParaRPr lang="en-GB" altLang="de-DE" sz="1500" smtClean="0"/>
          </a:p>
          <a:p>
            <a:pPr marL="447675" indent="-265113">
              <a:buFont typeface="Wingdings" panose="05000000000000000000" pitchFamily="2" charset="2"/>
              <a:buChar char="Ø"/>
            </a:pPr>
            <a:r>
              <a:rPr lang="de-DE" altLang="de-DE" sz="1500"/>
              <a:t>Geeignete Korbbrillen bei allen Arbeiten tragen, die eine Gefährdung durch verspritzende Flüssigkeit haben.</a:t>
            </a:r>
            <a:endParaRPr lang="de-DE" altLang="de-DE" sz="1500" smtClean="0"/>
          </a:p>
          <a:p>
            <a:pPr marL="447675" indent="-265113">
              <a:buFont typeface="Wingdings" panose="05000000000000000000" pitchFamily="2" charset="2"/>
              <a:buChar char="Ø"/>
            </a:pPr>
            <a:endParaRPr lang="de-DE" altLang="de-DE" sz="1500" smtClean="0"/>
          </a:p>
          <a:p>
            <a:pPr marL="447675" indent="-265113">
              <a:buFont typeface="Wingdings" panose="05000000000000000000" pitchFamily="2" charset="2"/>
              <a:buChar char="Ø"/>
            </a:pPr>
            <a:r>
              <a:rPr lang="de-DE" altLang="de-DE" sz="1600"/>
              <a:t>Vollmaske, wenn Dämpfe oder Aerosole auftreten </a:t>
            </a:r>
            <a:r>
              <a:rPr lang="de-DE" altLang="de-DE" sz="1600"/>
              <a:t>können</a:t>
            </a:r>
            <a:r>
              <a:rPr lang="de-DE" altLang="de-DE" sz="1600" smtClean="0"/>
              <a:t>.</a:t>
            </a:r>
          </a:p>
          <a:p>
            <a:pPr marL="447675" indent="-265113">
              <a:buFont typeface="Wingdings" panose="05000000000000000000" pitchFamily="2" charset="2"/>
              <a:buChar char="Ø"/>
            </a:pPr>
            <a:endParaRPr lang="de-DE" altLang="de-DE" sz="1600"/>
          </a:p>
          <a:p>
            <a:pPr marL="447675" indent="-265113">
              <a:buFont typeface="Wingdings" panose="05000000000000000000" pitchFamily="2" charset="2"/>
              <a:buChar char="Ø"/>
            </a:pPr>
            <a:r>
              <a:rPr lang="de-DE" altLang="de-DE" sz="1600"/>
              <a:t>Schutzschirme/-schilde nur zusammen mit Gestellbrillen mit Seitenschutz oder </a:t>
            </a:r>
            <a:r>
              <a:rPr lang="de-DE" altLang="de-DE" sz="1600"/>
              <a:t>Korbbrillen </a:t>
            </a:r>
            <a:r>
              <a:rPr lang="de-DE" altLang="de-DE" sz="1600" smtClean="0"/>
              <a:t>benutzen. </a:t>
            </a:r>
            <a:endParaRPr lang="de-DE" altLang="de-DE" sz="1600" smtClean="0"/>
          </a:p>
          <a:p>
            <a:pPr marL="447675" indent="-265113">
              <a:buFont typeface="Wingdings" panose="05000000000000000000" pitchFamily="2" charset="2"/>
              <a:buChar char="Ø"/>
            </a:pPr>
            <a:endParaRPr lang="de-DE" altLang="de-DE" sz="1500" smtClean="0"/>
          </a:p>
          <a:p>
            <a:pPr marL="447675" indent="-265113">
              <a:buFont typeface="Wingdings" panose="05000000000000000000" pitchFamily="2" charset="2"/>
              <a:buNone/>
            </a:pPr>
            <a:endParaRPr lang="de-DE" altLang="de-DE" sz="15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smtClean="0"/>
              <a:t>Hygienemaßnahmen</a:t>
            </a:r>
            <a:endParaRPr lang="de-DE" altLang="de-DE" smtClean="0"/>
          </a:p>
        </p:txBody>
      </p:sp>
      <p:sp>
        <p:nvSpPr>
          <p:cNvPr id="3" name="Inhaltsplatzhalter 2"/>
          <p:cNvSpPr>
            <a:spLocks noGrp="1"/>
          </p:cNvSpPr>
          <p:nvPr>
            <p:ph idx="1"/>
          </p:nvPr>
        </p:nvSpPr>
        <p:spPr>
          <a:xfrm>
            <a:off x="204788" y="2202493"/>
            <a:ext cx="7996237" cy="2937172"/>
          </a:xfrm>
        </p:spPr>
        <p:txBody>
          <a:bodyPr/>
          <a:lstStyle/>
          <a:p>
            <a:pPr marL="447675" indent="-265113">
              <a:buFont typeface="Wingdings" panose="05000000000000000000" pitchFamily="2" charset="2"/>
              <a:buChar char="Ø"/>
              <a:defRPr/>
            </a:pPr>
            <a:r>
              <a:rPr lang="de-DE" altLang="de-DE" sz="1600"/>
              <a:t>Vor Pausen und am Arbeitsende angemessene Hautreinigungs- und </a:t>
            </a:r>
            <a:r>
              <a:rPr lang="de-DE" altLang="de-DE" sz="1600"/>
              <a:t>Hautschutzmaßnahmen </a:t>
            </a:r>
            <a:r>
              <a:rPr lang="de-DE" altLang="de-DE" sz="1600" smtClean="0"/>
              <a:t>durchführen.</a:t>
            </a:r>
          </a:p>
          <a:p>
            <a:pPr marL="447675" indent="-265113">
              <a:buFont typeface="Wingdings" panose="05000000000000000000" pitchFamily="2" charset="2"/>
              <a:buChar char="Ø"/>
              <a:defRPr/>
            </a:pPr>
            <a:endParaRPr lang="de-DE" altLang="de-DE" sz="1600"/>
          </a:p>
          <a:p>
            <a:pPr marL="447675" indent="-265113">
              <a:buFont typeface="Wingdings" panose="05000000000000000000" pitchFamily="2" charset="2"/>
              <a:buChar char="Ø"/>
              <a:defRPr/>
            </a:pPr>
            <a:r>
              <a:rPr lang="de-DE" altLang="de-DE" sz="1600"/>
              <a:t>Kontakt mit kontaminierter Arbeits- oder Schutzkleidung </a:t>
            </a:r>
            <a:r>
              <a:rPr lang="de-DE" altLang="de-DE" sz="1600"/>
              <a:t>vermeiden</a:t>
            </a:r>
            <a:r>
              <a:rPr lang="de-DE" altLang="de-DE" sz="1600" smtClean="0"/>
              <a:t>.</a:t>
            </a:r>
          </a:p>
          <a:p>
            <a:pPr marL="447675" indent="-265113">
              <a:buFont typeface="Wingdings" panose="05000000000000000000" pitchFamily="2" charset="2"/>
              <a:buChar char="Ø"/>
              <a:defRPr/>
            </a:pPr>
            <a:endParaRPr lang="de-DE" altLang="de-DE" sz="1600"/>
          </a:p>
          <a:p>
            <a:pPr marL="447675" indent="-265113">
              <a:buFont typeface="Wingdings" panose="05000000000000000000" pitchFamily="2" charset="2"/>
              <a:buChar char="Ø"/>
              <a:defRPr/>
            </a:pPr>
            <a:r>
              <a:rPr lang="de-DE" altLang="de-DE" sz="1600" smtClean="0"/>
              <a:t>Mit Schutzhandschuhen keine Türklinken, Telefone, … berühren.</a:t>
            </a:r>
          </a:p>
          <a:p>
            <a:pPr marL="447675" indent="-265113">
              <a:buFont typeface="Wingdings" panose="05000000000000000000" pitchFamily="2" charset="2"/>
              <a:buChar char="Ø"/>
              <a:defRPr/>
            </a:pPr>
            <a:endParaRPr lang="de-DE" altLang="de-DE" sz="1600"/>
          </a:p>
          <a:p>
            <a:pPr marL="447675" indent="-265113">
              <a:buFont typeface="Wingdings" panose="05000000000000000000" pitchFamily="2" charset="2"/>
              <a:buChar char="Ø"/>
              <a:defRPr/>
            </a:pPr>
            <a:r>
              <a:rPr lang="de-DE" altLang="de-DE" sz="1600"/>
              <a:t>Getrennte Aufbewahrung Arbeitskleidung </a:t>
            </a:r>
            <a:r>
              <a:rPr lang="de-DE" altLang="de-DE" sz="1600"/>
              <a:t>/ </a:t>
            </a:r>
            <a:r>
              <a:rPr lang="de-DE" altLang="de-DE" sz="1600" smtClean="0"/>
              <a:t>Privatkleidung.</a:t>
            </a:r>
            <a:endParaRPr lang="de-DE" altLang="de-DE" sz="1600" dirty="0" smtClean="0"/>
          </a:p>
          <a:p>
            <a:pPr marL="447675" indent="-265113">
              <a:buFont typeface="Wingdings" panose="05000000000000000000" pitchFamily="2" charset="2"/>
              <a:buChar char="Ø"/>
              <a:defRPr/>
            </a:pPr>
            <a:endParaRPr lang="de-DE" altLang="de-DE" sz="1800" dirty="0"/>
          </a:p>
          <a:p>
            <a:pPr marL="447675" indent="-265113">
              <a:buFont typeface="Wingdings" panose="05000000000000000000" pitchFamily="2" charset="2"/>
              <a:buChar char="Ø"/>
              <a:defRPr/>
            </a:pPr>
            <a:endParaRPr lang="de-DE" altLang="de-DE" sz="1800" dirty="0" smtClean="0"/>
          </a:p>
          <a:p>
            <a:pPr marL="447675" indent="-265113">
              <a:buFont typeface="Wingdings" panose="05000000000000000000" pitchFamily="2" charset="2"/>
              <a:buChar char="Ø"/>
              <a:defRPr/>
            </a:pPr>
            <a:endParaRPr lang="de-DE" altLang="de-DE" sz="1800" dirty="0" smtClean="0"/>
          </a:p>
          <a:p>
            <a:pPr marL="447675" indent="-265113">
              <a:buFont typeface="Wingdings" panose="05000000000000000000" pitchFamily="2" charset="2"/>
              <a:buChar char="Ø"/>
              <a:defRPr/>
            </a:pPr>
            <a:endParaRPr lang="de-DE" altLang="de-DE" sz="1800" dirty="0" smtClean="0"/>
          </a:p>
          <a:p>
            <a:pPr>
              <a:defRPr/>
            </a:pPr>
            <a:endParaRPr lang="de-DE" dirty="0"/>
          </a:p>
        </p:txBody>
      </p:sp>
      <p:sp>
        <p:nvSpPr>
          <p:cNvPr id="1946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0E77EE-192E-466D-B033-54792B1ACDA5}" type="slidenum">
              <a:rPr lang="de-DE" altLang="de-DE" sz="1600" smtClean="0">
                <a:solidFill>
                  <a:srgbClr val="000000"/>
                </a:solidFill>
                <a:latin typeface="MetaNormal-Roman" panose="020B0502030000020004" pitchFamily="34" charset="0"/>
              </a:rPr>
              <a:pPr/>
              <a:t>14</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C50323-B433-4EA9-8281-7D8B028C5672}" type="slidenum">
              <a:rPr lang="de-DE" altLang="de-DE" sz="1600" smtClean="0">
                <a:solidFill>
                  <a:srgbClr val="000000"/>
                </a:solidFill>
                <a:latin typeface="MetaNormal-Roman" panose="020B0502030000020004" pitchFamily="34" charset="0"/>
              </a:rPr>
              <a:pPr/>
              <a:t>15</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20484" name="Rectangle 2"/>
          <p:cNvSpPr>
            <a:spLocks noGrp="1" noChangeArrowheads="1"/>
          </p:cNvSpPr>
          <p:nvPr>
            <p:ph type="title"/>
          </p:nvPr>
        </p:nvSpPr>
        <p:spPr/>
        <p:txBody>
          <a:bodyPr/>
          <a:lstStyle/>
          <a:p>
            <a:pPr eaLnBrk="1" hangingPunct="1"/>
            <a:r>
              <a:rPr lang="de-DE" altLang="de-DE" smtClean="0"/>
              <a:t>Bei Unfall 1</a:t>
            </a:r>
            <a:endParaRPr lang="de-DE" altLang="de-DE" smtClean="0"/>
          </a:p>
        </p:txBody>
      </p:sp>
      <p:sp>
        <p:nvSpPr>
          <p:cNvPr id="20485" name="Rectangle 3"/>
          <p:cNvSpPr>
            <a:spLocks noGrp="1" noChangeArrowheads="1"/>
          </p:cNvSpPr>
          <p:nvPr>
            <p:ph type="body" idx="1"/>
          </p:nvPr>
        </p:nvSpPr>
        <p:spPr/>
        <p:txBody>
          <a:bodyPr/>
          <a:lstStyle/>
          <a:p>
            <a:pPr marL="447675" indent="-265113">
              <a:buFont typeface="Wingdings" panose="05000000000000000000" pitchFamily="2" charset="2"/>
              <a:buChar char="Ø"/>
            </a:pPr>
            <a:r>
              <a:rPr lang="de-DE" altLang="de-DE" smtClean="0"/>
              <a:t>Wird beim Arbeiten mit Flusssäure auf Kleidung oder Haut Flüssigkeit festgestellt, soll davon ausgegangen werden, dass es sich um Flusssäure handelt</a:t>
            </a:r>
            <a:r>
              <a:rPr lang="en-GB" altLang="de-DE" smtClean="0"/>
              <a:t>.</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Es sind </a:t>
            </a:r>
            <a:r>
              <a:rPr lang="en-GB" altLang="de-DE" b="1" smtClean="0"/>
              <a:t>unverzüglich</a:t>
            </a:r>
            <a:r>
              <a:rPr lang="en-GB" altLang="de-DE" smtClean="0"/>
              <a:t> Erste-Hilfe-Maßnahmen einzuleiten.</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Benetzte Hautstellen </a:t>
            </a:r>
            <a:r>
              <a:rPr lang="de-DE" altLang="de-DE" b="1"/>
              <a:t>20 - </a:t>
            </a:r>
            <a:r>
              <a:rPr lang="de-DE" altLang="de-DE" b="1"/>
              <a:t>30 </a:t>
            </a:r>
            <a:r>
              <a:rPr lang="de-DE" altLang="de-DE" b="1" smtClean="0"/>
              <a:t>min.</a:t>
            </a:r>
            <a:r>
              <a:rPr lang="de-DE" altLang="de-DE" smtClean="0"/>
              <a:t> unter </a:t>
            </a:r>
            <a:r>
              <a:rPr lang="de-DE" altLang="de-DE"/>
              <a:t>fließendem Wasser spülen, anschl. Calciumgluconat </a:t>
            </a:r>
            <a:r>
              <a:rPr lang="de-DE" altLang="de-DE"/>
              <a:t>auftragen</a:t>
            </a:r>
            <a:r>
              <a:rPr lang="en-GB" altLang="de-DE" smtClean="0"/>
              <a:t>.</a:t>
            </a:r>
          </a:p>
          <a:p>
            <a:pPr marL="447675" indent="-265113">
              <a:buFont typeface="Wingdings" panose="05000000000000000000" pitchFamily="2" charset="2"/>
              <a:buChar char="Ø"/>
            </a:pPr>
            <a:endParaRPr lang="en-GB" altLang="de-DE"/>
          </a:p>
          <a:p>
            <a:pPr marL="447675" indent="-265113">
              <a:buFont typeface="Wingdings" panose="05000000000000000000" pitchFamily="2" charset="2"/>
              <a:buChar char="Ø"/>
            </a:pPr>
            <a:r>
              <a:rPr lang="en-GB" altLang="de-DE" smtClean="0"/>
              <a:t>Bei Augenkontakt 5 - </a:t>
            </a:r>
            <a:r>
              <a:rPr lang="en-GB" altLang="de-DE" b="1" smtClean="0"/>
              <a:t>10 min.</a:t>
            </a:r>
            <a:r>
              <a:rPr lang="en-GB" altLang="de-DE" smtClean="0"/>
              <a:t> spülen (Augendusche).</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Ärztliche Hilfe ist </a:t>
            </a:r>
            <a:r>
              <a:rPr lang="de-DE" altLang="de-DE" b="1"/>
              <a:t>unverzüglich</a:t>
            </a:r>
            <a:r>
              <a:rPr lang="de-DE" altLang="de-DE"/>
              <a:t> in Anspruch zu nehmen</a:t>
            </a:r>
            <a:r>
              <a:rPr lang="en-GB" altLang="de-DE" smtClean="0"/>
              <a:t>.</a:t>
            </a:r>
            <a:endParaRPr lang="de-DE"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a:t>Bei stärkerer Einwirkung </a:t>
            </a:r>
            <a:r>
              <a:rPr lang="de-DE" altLang="de-DE" b="1"/>
              <a:t>Notarzt</a:t>
            </a:r>
            <a:r>
              <a:rPr lang="de-DE" altLang="de-DE"/>
              <a:t> </a:t>
            </a:r>
            <a:r>
              <a:rPr lang="de-DE" altLang="de-DE"/>
              <a:t>anfordern</a:t>
            </a:r>
            <a:r>
              <a:rPr lang="de-DE" altLang="de-DE" smtClean="0"/>
              <a:t>!</a:t>
            </a:r>
            <a:endParaRPr lang="de-DE"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endParaRPr lang="de-DE" altLang="de-D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C4AC41-79BA-4103-BCCD-C9FE96335EED}" type="slidenum">
              <a:rPr lang="de-DE" altLang="de-DE" sz="1600" smtClean="0">
                <a:solidFill>
                  <a:srgbClr val="000000"/>
                </a:solidFill>
                <a:latin typeface="MetaNormal-Roman" panose="020B0502030000020004" pitchFamily="34" charset="0"/>
              </a:rPr>
              <a:pPr/>
              <a:t>16</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im HF-Labor</a:t>
            </a:r>
            <a:endParaRPr lang="de-DE"/>
          </a:p>
        </p:txBody>
      </p:sp>
      <p:sp>
        <p:nvSpPr>
          <p:cNvPr id="21508" name="Foliennummernplatzhalter 3"/>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anose="020B0502030000020004" pitchFamily="34" charset="0"/>
                <a:ea typeface="ＭＳ Ｐゴシック" panose="020B0600070205080204" pitchFamily="34" charset="-128"/>
              </a:defRPr>
            </a:lvl1pPr>
            <a:lvl2pPr marL="742950" indent="-28575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2pPr>
            <a:lvl3pPr marL="11430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3pPr>
            <a:lvl4pPr marL="16002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4pPr>
            <a:lvl5pPr marL="20574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9pPr>
          </a:lstStyle>
          <a:p>
            <a:pPr algn="ctr">
              <a:buFontTx/>
              <a:buNone/>
            </a:pPr>
            <a:fld id="{C431257D-1184-498F-B994-C205D30C076E}" type="slidenum">
              <a:rPr lang="de-DE" altLang="de-DE" sz="1600">
                <a:solidFill>
                  <a:srgbClr val="000000"/>
                </a:solidFill>
                <a:cs typeface="Arial" panose="020B0604020202020204" pitchFamily="34" charset="0"/>
              </a:rPr>
              <a:pPr algn="ctr">
                <a:buFontTx/>
                <a:buNone/>
              </a:pPr>
              <a:t>16</a:t>
            </a:fld>
            <a:endParaRPr lang="de-DE" altLang="de-DE" sz="1600">
              <a:solidFill>
                <a:srgbClr val="000000"/>
              </a:solidFill>
              <a:cs typeface="Arial" panose="020B0604020202020204" pitchFamily="34" charset="0"/>
            </a:endParaRPr>
          </a:p>
        </p:txBody>
      </p:sp>
      <p:sp>
        <p:nvSpPr>
          <p:cNvPr id="7" name="Rectangle 2"/>
          <p:cNvSpPr txBox="1">
            <a:spLocks noChangeArrowheads="1"/>
          </p:cNvSpPr>
          <p:nvPr/>
        </p:nvSpPr>
        <p:spPr>
          <a:xfrm>
            <a:off x="204788" y="1358900"/>
            <a:ext cx="7996237" cy="500063"/>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eaLnBrk="1" hangingPunct="1">
              <a:defRPr/>
            </a:pPr>
            <a:r>
              <a:rPr lang="de-DE" altLang="de-DE" kern="0" smtClean="0"/>
              <a:t>Bei Unfall 2</a:t>
            </a:r>
            <a:endParaRPr lang="de-DE" altLang="de-DE" kern="0" dirty="0" smtClean="0"/>
          </a:p>
        </p:txBody>
      </p:sp>
      <p:sp>
        <p:nvSpPr>
          <p:cNvPr id="8" name="Rectangle 3"/>
          <p:cNvSpPr txBox="1">
            <a:spLocks noChangeArrowheads="1"/>
          </p:cNvSpPr>
          <p:nvPr/>
        </p:nvSpPr>
        <p:spPr>
          <a:xfrm>
            <a:off x="204788" y="2247900"/>
            <a:ext cx="7996237" cy="2361108"/>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marL="447675" indent="-265113">
              <a:buFont typeface="Wingdings" panose="05000000000000000000" pitchFamily="2" charset="2"/>
              <a:buChar char="Ø"/>
              <a:defRPr/>
            </a:pPr>
            <a:r>
              <a:rPr lang="de-DE" altLang="de-DE" kern="0" smtClean="0"/>
              <a:t>Nicht selten stellen sich Schmerzen </a:t>
            </a:r>
            <a:r>
              <a:rPr lang="de-DE" altLang="de-DE" kern="0"/>
              <a:t>erst Stunden nach der Einwirkung ein, ohne dass zunächst auffällige Veränderungen der Hautoberfläche </a:t>
            </a:r>
            <a:r>
              <a:rPr lang="de-DE" altLang="de-DE" kern="0"/>
              <a:t>wahrnehmbar </a:t>
            </a:r>
            <a:r>
              <a:rPr lang="de-DE" altLang="de-DE" kern="0" smtClean="0"/>
              <a:t>sind.</a:t>
            </a:r>
            <a:endParaRPr lang="de-DE" altLang="de-DE" kern="0"/>
          </a:p>
          <a:p>
            <a:pPr marL="447675" indent="-265113">
              <a:buFont typeface="Wingdings" panose="05000000000000000000" pitchFamily="2" charset="2"/>
              <a:buChar char="Ø"/>
              <a:defRPr/>
            </a:pPr>
            <a:endParaRPr lang="de-DE" altLang="de-DE" kern="0"/>
          </a:p>
          <a:p>
            <a:pPr marL="447675" indent="-265113">
              <a:buFont typeface="Wingdings" panose="05000000000000000000" pitchFamily="2" charset="2"/>
              <a:buChar char="Ø"/>
              <a:defRPr/>
            </a:pPr>
            <a:r>
              <a:rPr lang="de-DE" altLang="de-DE" kern="0" smtClean="0"/>
              <a:t>Sollten </a:t>
            </a:r>
            <a:r>
              <a:rPr lang="de-DE" altLang="de-DE" kern="0"/>
              <a:t>Beschwerden oder Schmerzen </a:t>
            </a:r>
            <a:r>
              <a:rPr lang="de-DE" altLang="de-DE" kern="0"/>
              <a:t>später </a:t>
            </a:r>
            <a:r>
              <a:rPr lang="de-DE" altLang="de-DE" kern="0" smtClean="0"/>
              <a:t>(z.B</a:t>
            </a:r>
            <a:r>
              <a:rPr lang="de-DE" altLang="de-DE" kern="0"/>
              <a:t>. Stunden nach </a:t>
            </a:r>
            <a:r>
              <a:rPr lang="de-DE" altLang="de-DE" kern="0"/>
              <a:t>der </a:t>
            </a:r>
            <a:r>
              <a:rPr lang="de-DE" altLang="de-DE" kern="0" smtClean="0"/>
              <a:t>Arbeit) </a:t>
            </a:r>
            <a:r>
              <a:rPr lang="de-DE" altLang="de-DE" kern="0"/>
              <a:t>auftreten, so ist unverzüglich ärztliche Hilfe in Anspruch zu nehmen.</a:t>
            </a:r>
            <a:endParaRPr lang="en-GB" altLang="de-DE" kern="0" smtClean="0"/>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de-DE" altLang="de-DE" kern="0" smtClean="0"/>
              <a:t>Unbeteiligte </a:t>
            </a:r>
            <a:r>
              <a:rPr lang="de-DE" altLang="de-DE" kern="0"/>
              <a:t>Personen </a:t>
            </a:r>
            <a:r>
              <a:rPr lang="de-DE" altLang="de-DE" kern="0" smtClean="0"/>
              <a:t>müssen den Unfallbereich </a:t>
            </a:r>
            <a:r>
              <a:rPr lang="de-DE" altLang="de-DE" kern="0"/>
              <a:t>verlassen</a:t>
            </a:r>
            <a:r>
              <a:rPr lang="en-GB" altLang="de-DE" kern="0" smtClean="0"/>
              <a:t>.</a:t>
            </a:r>
            <a:endParaRPr lang="en-GB" altLang="de-DE" kern="0" smtClean="0"/>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en-GB" altLang="de-DE" kern="0" smtClean="0"/>
              <a:t> </a:t>
            </a:r>
            <a:r>
              <a:rPr lang="en-GB" altLang="de-DE" kern="0"/>
              <a:t>Raum lüften.</a:t>
            </a:r>
            <a:endParaRPr lang="en-GB" altLang="de-DE" kern="0" smtClean="0"/>
          </a:p>
          <a:p>
            <a:pPr marL="447675" indent="-265113">
              <a:buFont typeface="Wingdings" panose="05000000000000000000" pitchFamily="2" charset="2"/>
              <a:buChar char="Ø"/>
              <a:defRPr/>
            </a:pPr>
            <a:endParaRPr lang="en-GB" altLang="de-DE" kern="0" smtClean="0"/>
          </a:p>
          <a:p>
            <a:pPr marL="182562" indent="0">
              <a:buFontTx/>
              <a:buNone/>
              <a:defRPr/>
            </a:pPr>
            <a:endParaRPr lang="de-DE" altLang="de-DE" kern="0" smtClean="0"/>
          </a:p>
          <a:p>
            <a:pPr marL="447675" indent="-265113">
              <a:buFont typeface="Wingdings" panose="05000000000000000000" pitchFamily="2" charset="2"/>
              <a:buChar char="Ø"/>
              <a:defRPr/>
            </a:pPr>
            <a:endParaRPr lang="de-DE" altLang="de-DE" kern="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Bei Unfall 3 (Gluconat-Anwendung)</a:t>
            </a:r>
            <a:endParaRPr lang="de-DE"/>
          </a:p>
        </p:txBody>
      </p:sp>
      <p:sp>
        <p:nvSpPr>
          <p:cNvPr id="3" name="Inhaltsplatzhalter 2"/>
          <p:cNvSpPr>
            <a:spLocks noGrp="1"/>
          </p:cNvSpPr>
          <p:nvPr>
            <p:ph idx="1"/>
          </p:nvPr>
        </p:nvSpPr>
        <p:spPr>
          <a:xfrm>
            <a:off x="222251" y="2420888"/>
            <a:ext cx="7996237" cy="2361108"/>
          </a:xfrm>
        </p:spPr>
        <p:txBody>
          <a:bodyPr/>
          <a:lstStyle/>
          <a:p>
            <a:pPr marL="0" indent="0">
              <a:buNone/>
            </a:pPr>
            <a:r>
              <a:rPr lang="de-DE"/>
              <a:t>Nach gründlichem Abwaschen mit Wasser wird auf die betroffene Haut Calciumgluconatgel aufgetragen und bis zum Schwinden des Schmerzes vorsichtig in die Haut einmassiert. Zwischendurch sollte der Calciumgluconatbrei auf der Haut mit Wasser abgespült werden und durch neues Calciumgluconatgel ersetzt werden. Nach Schmerzfreiheit das Einreiben mit dem Gel weitere 15 Minuten fortsetzen.</a:t>
            </a:r>
          </a:p>
          <a:p>
            <a:endParaRPr lang="de-DE"/>
          </a:p>
          <a:p>
            <a:endParaRPr lang="de-DE"/>
          </a:p>
        </p:txBody>
      </p:sp>
      <p:sp>
        <p:nvSpPr>
          <p:cNvPr id="4" name="Foliennummernplatzhalter 3"/>
          <p:cNvSpPr>
            <a:spLocks noGrp="1"/>
          </p:cNvSpPr>
          <p:nvPr>
            <p:ph type="sldNum" sz="quarter" idx="10"/>
          </p:nvPr>
        </p:nvSpPr>
        <p:spPr/>
        <p:txBody>
          <a:bodyPr/>
          <a:lstStyle/>
          <a:p>
            <a:pPr>
              <a:defRPr/>
            </a:pPr>
            <a:fld id="{E4058D44-2385-4980-91B3-899DDB71AC8B}" type="slidenum">
              <a:rPr lang="de-DE" altLang="de-DE" smtClean="0"/>
              <a:pPr>
                <a:defRPr/>
              </a:pPr>
              <a:t>17</a:t>
            </a:fld>
            <a:endParaRPr lang="de-DE" altLang="de-DE"/>
          </a:p>
        </p:txBody>
      </p:sp>
      <p:sp>
        <p:nvSpPr>
          <p:cNvPr id="5" name="Fußzeilenplatzhalter 4"/>
          <p:cNvSpPr>
            <a:spLocks noGrp="1"/>
          </p:cNvSpPr>
          <p:nvPr>
            <p:ph type="ftr" sz="quarter" idx="11"/>
          </p:nvPr>
        </p:nvSpPr>
        <p:spPr/>
        <p:txBody>
          <a:bodyPr/>
          <a:lstStyle/>
          <a:p>
            <a:pPr>
              <a:defRPr/>
            </a:pPr>
            <a:r>
              <a:rPr lang="de-DE" smtClean="0"/>
              <a:t>Sicherheit im HF-Labor</a:t>
            </a:r>
            <a:endParaRPr lang="de-DE"/>
          </a:p>
        </p:txBody>
      </p:sp>
    </p:spTree>
    <p:extLst>
      <p:ext uri="{BB962C8B-B14F-4D97-AF65-F5344CB8AC3E}">
        <p14:creationId xmlns:p14="http://schemas.microsoft.com/office/powerpoint/2010/main" val="79809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1186F1-8FD5-4BFA-B4BE-BEAA8297F413}" type="slidenum">
              <a:rPr lang="de-DE" altLang="de-DE" sz="1600" smtClean="0">
                <a:solidFill>
                  <a:srgbClr val="000000"/>
                </a:solidFill>
                <a:latin typeface="MetaNormal-Roman" panose="020B0502030000020004" pitchFamily="34" charset="0"/>
              </a:rPr>
              <a:pPr/>
              <a:t>18</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im HF-Labor</a:t>
            </a:r>
            <a:endParaRPr lang="de-DE"/>
          </a:p>
        </p:txBody>
      </p:sp>
      <p:sp>
        <p:nvSpPr>
          <p:cNvPr id="22532" name="Foliennummernplatzhalter 1"/>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anose="020B0502030000020004" pitchFamily="34" charset="0"/>
                <a:ea typeface="ＭＳ Ｐゴシック" panose="020B0600070205080204" pitchFamily="34" charset="-128"/>
              </a:defRPr>
            </a:lvl1pPr>
            <a:lvl2pPr marL="538163" indent="-80963">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2pPr>
            <a:lvl3pPr marL="892175" indent="22225">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3pPr>
            <a:lvl4pPr marL="1258888" indent="112713">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4pPr>
            <a:lvl5pPr marL="1612900" indent="2159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5pPr>
            <a:lvl6pPr marL="20701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6pPr>
            <a:lvl7pPr marL="25273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7pPr>
            <a:lvl8pPr marL="29845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8pPr>
            <a:lvl9pPr marL="34417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9pPr>
          </a:lstStyle>
          <a:p>
            <a:pPr algn="ctr">
              <a:buFontTx/>
              <a:buNone/>
            </a:pPr>
            <a:fld id="{80FF3851-E8A3-456B-8DB4-9E250609D73B}" type="slidenum">
              <a:rPr lang="de-DE" altLang="de-DE" sz="1600">
                <a:solidFill>
                  <a:srgbClr val="000000"/>
                </a:solidFill>
                <a:cs typeface="Arial" panose="020B0604020202020204" pitchFamily="34" charset="0"/>
              </a:rPr>
              <a:pPr algn="ctr">
                <a:buFontTx/>
                <a:buNone/>
              </a:pPr>
              <a:t>18</a:t>
            </a:fld>
            <a:endParaRPr lang="de-DE" altLang="de-DE" sz="1600">
              <a:solidFill>
                <a:srgbClr val="000000"/>
              </a:solidFill>
              <a:cs typeface="Arial" panose="020B0604020202020204" pitchFamily="34" charset="0"/>
            </a:endParaRPr>
          </a:p>
        </p:txBody>
      </p:sp>
      <p:sp>
        <p:nvSpPr>
          <p:cNvPr id="22533" name="Foliennummernplatzhalter 3"/>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anose="020B0502030000020004" pitchFamily="34" charset="0"/>
                <a:ea typeface="ＭＳ Ｐゴシック" panose="020B0600070205080204" pitchFamily="34" charset="-128"/>
              </a:defRPr>
            </a:lvl1pPr>
            <a:lvl2pPr marL="742950" indent="-28575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2pPr>
            <a:lvl3pPr marL="11430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3pPr>
            <a:lvl4pPr marL="16002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4pPr>
            <a:lvl5pPr marL="20574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9pPr>
          </a:lstStyle>
          <a:p>
            <a:pPr algn="ctr">
              <a:buFontTx/>
              <a:buNone/>
            </a:pPr>
            <a:fld id="{C79147E2-FCD7-404C-A843-864A45E5455F}" type="slidenum">
              <a:rPr lang="de-DE" altLang="de-DE" sz="1600">
                <a:solidFill>
                  <a:srgbClr val="000000"/>
                </a:solidFill>
                <a:cs typeface="Arial" panose="020B0604020202020204" pitchFamily="34" charset="0"/>
              </a:rPr>
              <a:pPr algn="ctr">
                <a:buFontTx/>
                <a:buNone/>
              </a:pPr>
              <a:t>18</a:t>
            </a:fld>
            <a:endParaRPr lang="de-DE" altLang="de-DE" sz="1600">
              <a:solidFill>
                <a:srgbClr val="000000"/>
              </a:solidFill>
              <a:cs typeface="Arial" panose="020B0604020202020204" pitchFamily="34" charset="0"/>
            </a:endParaRPr>
          </a:p>
        </p:txBody>
      </p:sp>
      <p:sp>
        <p:nvSpPr>
          <p:cNvPr id="7" name="Rectangle 2"/>
          <p:cNvSpPr txBox="1">
            <a:spLocks noChangeArrowheads="1"/>
          </p:cNvSpPr>
          <p:nvPr/>
        </p:nvSpPr>
        <p:spPr>
          <a:xfrm>
            <a:off x="222250" y="1423988"/>
            <a:ext cx="7996238" cy="500062"/>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eaLnBrk="1" hangingPunct="1">
              <a:defRPr/>
            </a:pPr>
            <a:r>
              <a:rPr lang="de-DE" altLang="de-DE" kern="0" smtClean="0"/>
              <a:t>Wirkungseintritt nach Konzentration</a:t>
            </a:r>
            <a:endParaRPr lang="de-DE" altLang="de-DE" kern="0" dirty="0" smtClean="0"/>
          </a:p>
        </p:txBody>
      </p:sp>
      <p:sp>
        <p:nvSpPr>
          <p:cNvPr id="8" name="Rectangle 3"/>
          <p:cNvSpPr txBox="1">
            <a:spLocks noChangeArrowheads="1"/>
          </p:cNvSpPr>
          <p:nvPr/>
        </p:nvSpPr>
        <p:spPr>
          <a:xfrm>
            <a:off x="222250" y="2636912"/>
            <a:ext cx="7996238" cy="1872481"/>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marL="447675" indent="-265113">
              <a:buFont typeface="Wingdings" panose="05000000000000000000" pitchFamily="2" charset="2"/>
              <a:buChar char="Ø"/>
              <a:defRPr/>
            </a:pPr>
            <a:r>
              <a:rPr lang="de-DE" altLang="de-DE" kern="0"/>
              <a:t>&lt; 20%	bis </a:t>
            </a:r>
            <a:r>
              <a:rPr lang="de-DE" altLang="de-DE" kern="0"/>
              <a:t>nach </a:t>
            </a:r>
            <a:r>
              <a:rPr lang="de-DE" altLang="de-DE" kern="0" smtClean="0"/>
              <a:t>1-2 Tagen </a:t>
            </a:r>
            <a:r>
              <a:rPr lang="de-DE" altLang="de-DE" kern="0"/>
              <a:t>möglich</a:t>
            </a:r>
            <a:endParaRPr lang="en-GB" altLang="de-DE" kern="0" smtClean="0"/>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de-DE" altLang="de-DE" kern="0"/>
              <a:t>20-50%	nach 1 - 8 h</a:t>
            </a:r>
            <a:endParaRPr lang="en-GB" altLang="de-DE" kern="0" smtClean="0"/>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en-GB" altLang="de-DE" kern="0"/>
              <a:t>&gt; 50%	sofort</a:t>
            </a:r>
            <a:endParaRPr lang="en-GB" altLang="de-DE" kern="0" smtClean="0"/>
          </a:p>
          <a:p>
            <a:pPr marL="182562" indent="0">
              <a:buFontTx/>
              <a:buNone/>
              <a:defRPr/>
            </a:pPr>
            <a:endParaRPr lang="en-GB" altLang="de-DE" kern="0" smtClean="0"/>
          </a:p>
          <a:p>
            <a:pPr marL="182562" indent="0">
              <a:buFontTx/>
              <a:buNone/>
              <a:defRPr/>
            </a:pPr>
            <a:endParaRPr lang="de-DE" altLang="de-DE" kern="0" smtClean="0"/>
          </a:p>
          <a:p>
            <a:pPr marL="447675" indent="-265113">
              <a:buFont typeface="Wingdings" panose="05000000000000000000" pitchFamily="2" charset="2"/>
              <a:buChar char="Ø"/>
              <a:defRPr/>
            </a:pPr>
            <a:endParaRPr lang="de-DE" altLang="de-DE" kern="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E2A469-4368-4B0C-895C-9B64499580B4}" type="slidenum">
              <a:rPr lang="de-DE" altLang="de-DE" sz="1600" smtClean="0">
                <a:solidFill>
                  <a:srgbClr val="000000"/>
                </a:solidFill>
                <a:latin typeface="MetaNormal-Roman" panose="020B0502030000020004" pitchFamily="34" charset="0"/>
              </a:rPr>
              <a:pPr/>
              <a:t>19</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smtClean="0"/>
              <a:t>Sicherheit im HF-Labor</a:t>
            </a:r>
            <a:endParaRPr lang="de-DE"/>
          </a:p>
        </p:txBody>
      </p:sp>
      <p:sp>
        <p:nvSpPr>
          <p:cNvPr id="23556" name="Rectangle 2"/>
          <p:cNvSpPr>
            <a:spLocks noGrp="1" noChangeArrowheads="1"/>
          </p:cNvSpPr>
          <p:nvPr>
            <p:ph type="title"/>
          </p:nvPr>
        </p:nvSpPr>
        <p:spPr/>
        <p:txBody>
          <a:bodyPr/>
          <a:lstStyle/>
          <a:p>
            <a:pPr eaLnBrk="1" hangingPunct="1"/>
            <a:r>
              <a:rPr lang="en-GB" altLang="de-DE" smtClean="0"/>
              <a:t>Lagerung / Raumbeschaffenheit</a:t>
            </a:r>
            <a:endParaRPr lang="de-DE" altLang="de-DE" smtClean="0"/>
          </a:p>
        </p:txBody>
      </p:sp>
      <p:sp>
        <p:nvSpPr>
          <p:cNvPr id="23557" name="Rectangle 3"/>
          <p:cNvSpPr>
            <a:spLocks noGrp="1" noChangeArrowheads="1"/>
          </p:cNvSpPr>
          <p:nvPr>
            <p:ph type="body" idx="1"/>
          </p:nvPr>
        </p:nvSpPr>
        <p:spPr>
          <a:xfrm>
            <a:off x="204788" y="2162174"/>
            <a:ext cx="7996237" cy="3552825"/>
          </a:xfrm>
        </p:spPr>
        <p:txBody>
          <a:bodyPr/>
          <a:lstStyle/>
          <a:p>
            <a:pPr marL="447675" indent="-265113">
              <a:buFont typeface="Wingdings" panose="05000000000000000000" pitchFamily="2" charset="2"/>
              <a:buChar char="Ø"/>
            </a:pPr>
            <a:r>
              <a:rPr lang="en-GB" altLang="de-DE" smtClean="0"/>
              <a:t>Flusssäure unter Verschluss lagern.</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a:t>Natürliche oder technische Lüftung.</a:t>
            </a:r>
            <a:endParaRPr lang="en-GB"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a:t>Notausgänge müssen das schnelle und sichere Verlassen der Räume gewährleisten.</a:t>
            </a:r>
            <a:endParaRPr lang="en-GB"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a:t>Fußböden müssen chemikalienbeständig und dicht sein.</a:t>
            </a:r>
            <a:endParaRPr lang="en-GB"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a:t>Auffangraum oder geeignete Auffangwanne unterhalb Lagerbehälter.</a:t>
            </a:r>
            <a:endParaRPr lang="en-GB"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a:t>Zugang nur für fachkundige Personen. Entsprechende Unterweisung </a:t>
            </a:r>
            <a:r>
              <a:rPr lang="de-DE" altLang="de-DE"/>
              <a:t>der </a:t>
            </a:r>
            <a:r>
              <a:rPr lang="de-DE" altLang="de-DE" smtClean="0"/>
              <a:t>Beschäftigten.</a:t>
            </a:r>
            <a:endParaRPr lang="de-DE" altLang="de-DE" smtClean="0"/>
          </a:p>
          <a:p>
            <a:pPr marL="447675" indent="-265113">
              <a:buFont typeface="Wingdings" panose="05000000000000000000" pitchFamily="2" charset="2"/>
              <a:buChar char="Ø"/>
            </a:pPr>
            <a:endParaRPr lang="de-DE" altLang="de-DE" smtClean="0"/>
          </a:p>
        </p:txBody>
      </p:sp>
      <p:pic>
        <p:nvPicPr>
          <p:cNvPr id="23558" name="Picture 5" descr="rules20080425144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981075"/>
            <a:ext cx="19510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C97472-0DFD-4DC6-B422-B5DEA7CBF9B5}" type="slidenum">
              <a:rPr lang="de-DE" altLang="de-DE" sz="1600" smtClean="0">
                <a:solidFill>
                  <a:srgbClr val="000000"/>
                </a:solidFill>
                <a:latin typeface="MetaNormal-Roman" panose="020B0502030000020004" pitchFamily="34" charset="0"/>
              </a:rPr>
              <a:pPr/>
              <a:t>2</a:t>
            </a:fld>
            <a:endParaRPr lang="de-DE" altLang="de-DE" sz="1600" smtClean="0">
              <a:solidFill>
                <a:srgbClr val="000000"/>
              </a:solidFill>
              <a:latin typeface="MetaNormal-Roman" panose="020B0502030000020004" pitchFamily="34" charset="0"/>
            </a:endParaRPr>
          </a:p>
        </p:txBody>
      </p:sp>
      <p:sp>
        <p:nvSpPr>
          <p:cNvPr id="4" name="Fußzeilenplatzhalter 2"/>
          <p:cNvSpPr>
            <a:spLocks noGrp="1"/>
          </p:cNvSpPr>
          <p:nvPr>
            <p:ph type="ftr" sz="quarter" idx="11"/>
          </p:nvPr>
        </p:nvSpPr>
        <p:spPr/>
        <p:txBody>
          <a:bodyPr/>
          <a:lstStyle/>
          <a:p>
            <a:pPr>
              <a:defRPr/>
            </a:pPr>
            <a:r>
              <a:rPr lang="de-DE"/>
              <a:t>Sicherheit </a:t>
            </a:r>
            <a:r>
              <a:rPr lang="de-DE" smtClean="0"/>
              <a:t>im HF-Labor</a:t>
            </a:r>
            <a:endParaRPr lang="de-DE"/>
          </a:p>
        </p:txBody>
      </p:sp>
      <p:sp>
        <p:nvSpPr>
          <p:cNvPr id="6148" name="Text Box 4"/>
          <p:cNvSpPr txBox="1">
            <a:spLocks noChangeArrowheads="1"/>
          </p:cNvSpPr>
          <p:nvPr/>
        </p:nvSpPr>
        <p:spPr bwMode="auto">
          <a:xfrm>
            <a:off x="539750" y="2684463"/>
            <a:ext cx="7056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a:solidFill>
                  <a:schemeClr val="bg2"/>
                </a:solidFill>
              </a:rPr>
              <a:t>Bernhard Chlebowski</a:t>
            </a:r>
          </a:p>
          <a:p>
            <a:r>
              <a:rPr lang="de-DE" altLang="de-DE">
                <a:solidFill>
                  <a:schemeClr val="bg2"/>
                </a:solidFill>
              </a:rPr>
              <a:t>Physikalisches Institut</a:t>
            </a:r>
          </a:p>
          <a:p>
            <a:r>
              <a:rPr lang="de-DE" altLang="de-DE">
                <a:solidFill>
                  <a:schemeClr val="bg2"/>
                </a:solidFill>
              </a:rPr>
              <a:t>Heisenbergstrasse 11</a:t>
            </a:r>
          </a:p>
          <a:p>
            <a:r>
              <a:rPr lang="de-DE" altLang="de-DE">
                <a:solidFill>
                  <a:schemeClr val="bg2"/>
                </a:solidFill>
              </a:rPr>
              <a:t>Tel.: -63900</a:t>
            </a:r>
          </a:p>
          <a:p>
            <a:r>
              <a:rPr lang="de-DE" altLang="de-DE">
                <a:solidFill>
                  <a:schemeClr val="bg2"/>
                </a:solidFill>
              </a:rPr>
              <a:t>E-Mail: bernhard.chlebowski@uni-muenster.de</a:t>
            </a:r>
          </a:p>
          <a:p>
            <a:endParaRPr lang="de-DE" altLang="de-DE"/>
          </a:p>
        </p:txBody>
      </p:sp>
      <p:pic>
        <p:nvPicPr>
          <p:cNvPr id="6149" name="Picture 7" descr="che_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08050"/>
            <a:ext cx="4392613"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3E25F5-61FB-4CC8-B720-2FE6D616338D}" type="slidenum">
              <a:rPr lang="de-DE" altLang="de-DE" sz="1600" smtClean="0">
                <a:solidFill>
                  <a:srgbClr val="000000"/>
                </a:solidFill>
                <a:latin typeface="MetaNormal-Roman" panose="020B0502030000020004" pitchFamily="34" charset="0"/>
              </a:rPr>
              <a:pPr/>
              <a:t>20</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33796" name="Rectangle 2"/>
          <p:cNvSpPr>
            <a:spLocks noGrp="1" noChangeArrowheads="1"/>
          </p:cNvSpPr>
          <p:nvPr>
            <p:ph type="title"/>
          </p:nvPr>
        </p:nvSpPr>
        <p:spPr/>
        <p:txBody>
          <a:bodyPr/>
          <a:lstStyle/>
          <a:p>
            <a:pPr eaLnBrk="1" hangingPunct="1"/>
            <a:r>
              <a:rPr lang="en-GB" altLang="de-DE" smtClean="0"/>
              <a:t>Notruf und andere Telefonnummern</a:t>
            </a:r>
            <a:endParaRPr lang="de-DE" altLang="de-DE" smtClean="0"/>
          </a:p>
        </p:txBody>
      </p:sp>
      <p:sp>
        <p:nvSpPr>
          <p:cNvPr id="33797" name="Rectangle 3"/>
          <p:cNvSpPr>
            <a:spLocks noGrp="1" noChangeArrowheads="1"/>
          </p:cNvSpPr>
          <p:nvPr>
            <p:ph type="body" idx="1"/>
          </p:nvPr>
        </p:nvSpPr>
        <p:spPr>
          <a:xfrm>
            <a:off x="204788" y="1931988"/>
            <a:ext cx="7996237" cy="3944937"/>
          </a:xfrm>
        </p:spPr>
        <p:txBody>
          <a:bodyPr/>
          <a:lstStyle/>
          <a:p>
            <a:pPr indent="0">
              <a:lnSpc>
                <a:spcPct val="80000"/>
              </a:lnSpc>
              <a:buFontTx/>
              <a:buNone/>
            </a:pPr>
            <a:r>
              <a:rPr lang="en-GB" altLang="de-DE" sz="2000" b="1" smtClean="0">
                <a:solidFill>
                  <a:srgbClr val="C80702"/>
                </a:solidFill>
              </a:rPr>
              <a:t>Notruf: 112</a:t>
            </a:r>
            <a:r>
              <a:rPr lang="de-DE" altLang="de-DE" sz="2000" smtClean="0">
                <a:solidFill>
                  <a:srgbClr val="C80702"/>
                </a:solidFill>
              </a:rPr>
              <a:t> </a:t>
            </a:r>
          </a:p>
          <a:p>
            <a:pPr indent="0">
              <a:lnSpc>
                <a:spcPct val="80000"/>
              </a:lnSpc>
              <a:buFontTx/>
              <a:buNone/>
            </a:pPr>
            <a:endParaRPr lang="de-DE" altLang="de-DE" smtClean="0"/>
          </a:p>
          <a:p>
            <a:pPr indent="0">
              <a:lnSpc>
                <a:spcPct val="80000"/>
              </a:lnSpc>
              <a:buFontTx/>
              <a:buNone/>
            </a:pPr>
            <a:endParaRPr lang="de-DE" altLang="de-DE" smtClean="0"/>
          </a:p>
          <a:p>
            <a:pPr indent="0">
              <a:lnSpc>
                <a:spcPct val="80000"/>
              </a:lnSpc>
              <a:buFontTx/>
              <a:buNone/>
            </a:pPr>
            <a:r>
              <a:rPr lang="en-GB" altLang="de-DE" sz="1600" b="1" smtClean="0"/>
              <a:t>Ersthelfer:</a:t>
            </a:r>
            <a:r>
              <a:rPr lang="en-GB" altLang="de-DE" b="1" smtClean="0"/>
              <a:t> 		</a:t>
            </a:r>
            <a:r>
              <a:rPr lang="en-GB" altLang="de-DE" smtClean="0"/>
              <a:t>Frau Jaklin (CeNTech), Tel.:  -63100</a:t>
            </a:r>
          </a:p>
          <a:p>
            <a:pPr indent="0">
              <a:lnSpc>
                <a:spcPct val="80000"/>
              </a:lnSpc>
              <a:buFontTx/>
              <a:buNone/>
            </a:pPr>
            <a:r>
              <a:rPr lang="en-GB" altLang="de-DE" smtClean="0"/>
              <a:t>			Herr Heemann (PI), 1. OG, Tel.: -36319</a:t>
            </a:r>
          </a:p>
          <a:p>
            <a:pPr indent="0">
              <a:lnSpc>
                <a:spcPct val="80000"/>
              </a:lnSpc>
              <a:buFontTx/>
              <a:buNone/>
            </a:pPr>
            <a:r>
              <a:rPr lang="en-GB" altLang="de-DE" smtClean="0"/>
              <a:t>			Herr Silder (PI), 3. OG, Tel.: -33663 (PI)</a:t>
            </a:r>
          </a:p>
          <a:p>
            <a:pPr indent="0">
              <a:lnSpc>
                <a:spcPct val="80000"/>
              </a:lnSpc>
              <a:buFontTx/>
              <a:buNone/>
            </a:pPr>
            <a:endParaRPr lang="en-GB" altLang="de-DE" sz="1400" smtClean="0"/>
          </a:p>
          <a:p>
            <a:pPr indent="0">
              <a:lnSpc>
                <a:spcPct val="80000"/>
              </a:lnSpc>
              <a:buFontTx/>
              <a:buNone/>
            </a:pPr>
            <a:r>
              <a:rPr lang="en-GB" altLang="de-DE" sz="1400" smtClean="0"/>
              <a:t>Medizinische Einrichtungen:</a:t>
            </a:r>
            <a:endParaRPr lang="en-GB" altLang="de-DE" sz="1400" b="1" smtClean="0"/>
          </a:p>
          <a:p>
            <a:pPr indent="0">
              <a:lnSpc>
                <a:spcPct val="80000"/>
              </a:lnSpc>
              <a:buFontTx/>
              <a:buNone/>
            </a:pPr>
            <a:r>
              <a:rPr lang="en-GB" altLang="de-DE" sz="1400" b="1" smtClean="0"/>
              <a:t>Augenverletzungen:</a:t>
            </a:r>
            <a:r>
              <a:rPr lang="en-GB" altLang="de-DE" sz="1400" smtClean="0"/>
              <a:t>		</a:t>
            </a:r>
            <a:r>
              <a:rPr lang="en-GB" altLang="de-DE" sz="1400" b="1" smtClean="0"/>
              <a:t>Augenklinik</a:t>
            </a:r>
            <a:r>
              <a:rPr lang="en-GB" altLang="de-DE" sz="1400" smtClean="0"/>
              <a:t>, Domagkstr. 16, 48149 Münster</a:t>
            </a:r>
          </a:p>
          <a:p>
            <a:pPr indent="0">
              <a:lnSpc>
                <a:spcPct val="80000"/>
              </a:lnSpc>
              <a:buFontTx/>
              <a:buNone/>
            </a:pPr>
            <a:r>
              <a:rPr lang="en-GB" altLang="de-DE" sz="1400" smtClean="0"/>
              <a:t>			Tor (tagsüber): 	Tel.: (83) -56001 / -56002</a:t>
            </a:r>
          </a:p>
          <a:p>
            <a:pPr indent="0">
              <a:lnSpc>
                <a:spcPct val="80000"/>
              </a:lnSpc>
              <a:buFontTx/>
              <a:buNone/>
            </a:pPr>
            <a:r>
              <a:rPr lang="en-GB" altLang="de-DE" sz="1400" smtClean="0"/>
              <a:t>			</a:t>
            </a:r>
            <a:r>
              <a:rPr lang="de-DE" altLang="de-DE" sz="1400" smtClean="0"/>
              <a:t>Station 2 (nachts):	Tel.: (83)-56029</a:t>
            </a:r>
            <a:endParaRPr lang="de-DE" altLang="de-DE" sz="1400" b="1" smtClean="0"/>
          </a:p>
          <a:p>
            <a:pPr indent="0">
              <a:lnSpc>
                <a:spcPct val="80000"/>
              </a:lnSpc>
              <a:buFontTx/>
              <a:buNone/>
            </a:pPr>
            <a:r>
              <a:rPr lang="de-DE" altLang="de-DE" sz="1400" b="1" smtClean="0"/>
              <a:t>Vergiftungen:</a:t>
            </a:r>
            <a:r>
              <a:rPr lang="de-DE" altLang="de-DE" sz="1400" smtClean="0"/>
              <a:t>		</a:t>
            </a:r>
            <a:r>
              <a:rPr lang="de-DE" altLang="de-DE" sz="1400" b="1" smtClean="0"/>
              <a:t>Zentralklinikum</a:t>
            </a:r>
            <a:r>
              <a:rPr lang="de-DE" altLang="de-DE" sz="1400" smtClean="0"/>
              <a:t>, Albert-Schweitzer-Str. </a:t>
            </a:r>
            <a:r>
              <a:rPr lang="en-GB" altLang="de-DE" sz="1400" smtClean="0"/>
              <a:t>33, 48149 Münster</a:t>
            </a:r>
          </a:p>
          <a:p>
            <a:pPr indent="0">
              <a:lnSpc>
                <a:spcPct val="80000"/>
              </a:lnSpc>
              <a:buFontTx/>
              <a:buNone/>
            </a:pPr>
            <a:r>
              <a:rPr lang="en-GB" altLang="de-DE" sz="1400" smtClean="0"/>
              <a:t>			Aufnahme:		Tel.: (83)-47528</a:t>
            </a:r>
          </a:p>
          <a:p>
            <a:pPr indent="0">
              <a:lnSpc>
                <a:spcPct val="80000"/>
              </a:lnSpc>
              <a:buFontTx/>
              <a:buNone/>
            </a:pPr>
            <a:r>
              <a:rPr lang="en-GB" altLang="de-DE" sz="1400" smtClean="0"/>
              <a:t>			Intensivstation:	Tel.: (83)-47550 / -46245</a:t>
            </a:r>
          </a:p>
          <a:p>
            <a:pPr indent="0">
              <a:lnSpc>
                <a:spcPct val="80000"/>
              </a:lnSpc>
              <a:buFontTx/>
              <a:buNone/>
            </a:pPr>
            <a:endParaRPr lang="de-DE" altLang="de-DE" sz="1400" b="1" smtClean="0"/>
          </a:p>
          <a:p>
            <a:pPr indent="0">
              <a:lnSpc>
                <a:spcPct val="80000"/>
              </a:lnSpc>
              <a:buFontTx/>
              <a:buNone/>
            </a:pPr>
            <a:r>
              <a:rPr lang="de-DE" altLang="de-DE" sz="1400" b="1" smtClean="0"/>
              <a:t>Alle anderen Verletzungen:</a:t>
            </a:r>
            <a:r>
              <a:rPr lang="de-DE" altLang="de-DE" sz="1400" smtClean="0"/>
              <a:t>	</a:t>
            </a:r>
            <a:r>
              <a:rPr lang="de-DE" altLang="de-DE" sz="1400" b="1" smtClean="0"/>
              <a:t>Chirurgische Klinik</a:t>
            </a:r>
            <a:r>
              <a:rPr lang="de-DE" altLang="de-DE" sz="1400" smtClean="0"/>
              <a:t>, Jungeblodtplatz 1, 48149 Münster</a:t>
            </a:r>
          </a:p>
          <a:p>
            <a:pPr indent="0">
              <a:lnSpc>
                <a:spcPct val="80000"/>
              </a:lnSpc>
              <a:buFontTx/>
              <a:buNone/>
            </a:pPr>
            <a:r>
              <a:rPr lang="de-DE" altLang="de-DE" sz="1400" smtClean="0"/>
              <a:t>			</a:t>
            </a:r>
            <a:r>
              <a:rPr lang="en-GB" altLang="de-DE" sz="1400" smtClean="0"/>
              <a:t>Tor (24 Stunden):	Tel.: (83)-56301 / -56302</a:t>
            </a:r>
          </a:p>
          <a:p>
            <a:pPr indent="0">
              <a:lnSpc>
                <a:spcPct val="80000"/>
              </a:lnSpc>
              <a:buFontTx/>
              <a:buNone/>
            </a:pPr>
            <a:r>
              <a:rPr lang="en-GB" altLang="de-DE" sz="1400" smtClean="0"/>
              <a:t>			Poliklinik (tagsüber):	Tel.: (83)-56313</a:t>
            </a:r>
          </a:p>
          <a:p>
            <a:pPr indent="0">
              <a:lnSpc>
                <a:spcPct val="80000"/>
              </a:lnSpc>
              <a:buFontTx/>
              <a:buNone/>
            </a:pPr>
            <a:r>
              <a:rPr lang="en-GB" altLang="de-DE" sz="1400" smtClean="0"/>
              <a:t>			Notaufnahme	Tel.: (83)-56312</a:t>
            </a:r>
            <a:endParaRPr lang="de-DE" altLang="de-DE" sz="1400" smtClean="0"/>
          </a:p>
        </p:txBody>
      </p:sp>
      <p:pic>
        <p:nvPicPr>
          <p:cNvPr id="33798" name="Picture 4" descr="blaulicht_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0525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7EDCA6-4ADD-4B94-8E8A-3C3D93610568}" type="slidenum">
              <a:rPr lang="de-DE" altLang="de-DE" sz="1600" smtClean="0">
                <a:solidFill>
                  <a:srgbClr val="000000"/>
                </a:solidFill>
                <a:latin typeface="MetaNormal-Roman" panose="020B0502030000020004" pitchFamily="34" charset="0"/>
              </a:rPr>
              <a:pPr/>
              <a:t>3</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8196" name="Rectangle 4"/>
          <p:cNvSpPr>
            <a:spLocks noGrp="1" noChangeArrowheads="1"/>
          </p:cNvSpPr>
          <p:nvPr>
            <p:ph type="title"/>
          </p:nvPr>
        </p:nvSpPr>
        <p:spPr>
          <a:noFill/>
        </p:spPr>
        <p:txBody>
          <a:bodyPr/>
          <a:lstStyle/>
          <a:p>
            <a:pPr eaLnBrk="1" hangingPunct="1"/>
            <a:r>
              <a:rPr lang="de-DE" altLang="de-DE" smtClean="0"/>
              <a:t>Allgemeine Betriebsanleitung und Laborordnung</a:t>
            </a:r>
          </a:p>
        </p:txBody>
      </p:sp>
      <p:sp>
        <p:nvSpPr>
          <p:cNvPr id="8197" name="Rectangle 5"/>
          <p:cNvSpPr>
            <a:spLocks noGrp="1" noChangeArrowheads="1"/>
          </p:cNvSpPr>
          <p:nvPr>
            <p:ph type="body" idx="1"/>
          </p:nvPr>
        </p:nvSpPr>
        <p:spPr>
          <a:xfrm>
            <a:off x="179388" y="2205038"/>
            <a:ext cx="7996237" cy="3225800"/>
          </a:xfrm>
          <a:noFill/>
        </p:spPr>
        <p:txBody>
          <a:bodyPr/>
          <a:lstStyle/>
          <a:p>
            <a:pPr indent="0">
              <a:buFontTx/>
              <a:buNone/>
            </a:pPr>
            <a:r>
              <a:rPr lang="de-DE" altLang="de-DE" sz="1600" smtClean="0"/>
              <a:t>für das Arbeiten </a:t>
            </a:r>
            <a:r>
              <a:rPr lang="de-DE" altLang="de-DE" sz="1600" smtClean="0"/>
              <a:t>im HF-Labor 2.03 im CeNTech II.</a:t>
            </a:r>
            <a:endParaRPr lang="de-DE" altLang="de-DE" sz="1600" smtClean="0"/>
          </a:p>
          <a:p>
            <a:pPr indent="0">
              <a:buFontTx/>
              <a:buNone/>
            </a:pPr>
            <a:endParaRPr lang="de-DE" altLang="de-DE" smtClean="0"/>
          </a:p>
          <a:p>
            <a:pPr indent="0">
              <a:buFontTx/>
              <a:buNone/>
            </a:pPr>
            <a:r>
              <a:rPr lang="de-DE" altLang="de-DE" smtClean="0"/>
              <a:t>Bei allen Arbeiten sind die hier aufgeführten Regelungen einzuhalten.</a:t>
            </a:r>
          </a:p>
          <a:p>
            <a:pPr indent="0">
              <a:buFontTx/>
              <a:buNone/>
            </a:pPr>
            <a:endParaRPr lang="de-DE" altLang="de-DE" smtClean="0"/>
          </a:p>
          <a:p>
            <a:pPr indent="0">
              <a:buFontTx/>
              <a:buNone/>
            </a:pPr>
            <a:r>
              <a:rPr lang="de-DE" altLang="de-DE" smtClean="0"/>
              <a:t>Die folgenden Schriften sind zu lesen und ihr Inhalt ist bei Laborarbeiten zu beachten:</a:t>
            </a:r>
          </a:p>
          <a:p>
            <a:pPr indent="0">
              <a:buFontTx/>
              <a:buNone/>
            </a:pPr>
            <a:endParaRPr lang="de-DE" altLang="de-DE" smtClean="0"/>
          </a:p>
          <a:p>
            <a:pPr indent="0">
              <a:buFont typeface="Wingdings" panose="05000000000000000000" pitchFamily="2" charset="2"/>
              <a:buChar char="Ø"/>
            </a:pPr>
            <a:r>
              <a:rPr lang="de-DE" altLang="de-DE" smtClean="0"/>
              <a:t> Richtlinien für Laboratorien</a:t>
            </a:r>
          </a:p>
          <a:p>
            <a:pPr indent="0">
              <a:buFont typeface="Wingdings" panose="05000000000000000000" pitchFamily="2" charset="2"/>
              <a:buChar char="Ø"/>
            </a:pPr>
            <a:r>
              <a:rPr lang="de-DE" altLang="de-DE" smtClean="0"/>
              <a:t> Allgemeine Unfallverhütungsvorschriften</a:t>
            </a:r>
          </a:p>
          <a:p>
            <a:pPr indent="0">
              <a:buFont typeface="Wingdings" panose="05000000000000000000" pitchFamily="2" charset="2"/>
              <a:buChar char="Ø"/>
            </a:pPr>
            <a:r>
              <a:rPr lang="de-DE" altLang="de-DE" smtClean="0"/>
              <a:t> Sicherheitsfibel der WWU</a:t>
            </a:r>
          </a:p>
          <a:p>
            <a:pPr indent="0">
              <a:buFont typeface="Wingdings" panose="05000000000000000000" pitchFamily="2" charset="2"/>
              <a:buChar char="Ø"/>
            </a:pPr>
            <a:r>
              <a:rPr lang="de-DE" altLang="de-DE" smtClean="0"/>
              <a:t> Brandschutzordnung der WWU</a:t>
            </a:r>
          </a:p>
          <a:p>
            <a:pPr indent="0">
              <a:buFont typeface="Wingdings" panose="05000000000000000000" pitchFamily="2" charset="2"/>
              <a:buChar char="Ø"/>
            </a:pPr>
            <a:r>
              <a:rPr lang="de-DE" altLang="de-DE" smtClean="0"/>
              <a:t> Hausordnung </a:t>
            </a:r>
            <a:r>
              <a:rPr lang="de-DE" altLang="de-DE" smtClean="0"/>
              <a:t>CeNTech</a:t>
            </a:r>
            <a:endParaRPr lang="de-DE" altLang="de-DE"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6FEE4B-06B8-4E54-A415-F6F20E3DB84C}" type="slidenum">
              <a:rPr lang="de-DE" altLang="de-DE" sz="1600" smtClean="0">
                <a:solidFill>
                  <a:srgbClr val="000000"/>
                </a:solidFill>
                <a:latin typeface="MetaNormal-Roman" panose="020B0502030000020004" pitchFamily="34" charset="0"/>
              </a:rPr>
              <a:pPr/>
              <a:t>4</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im HF-Labor</a:t>
            </a:r>
            <a:endParaRPr lang="de-DE"/>
          </a:p>
        </p:txBody>
      </p:sp>
      <p:pic>
        <p:nvPicPr>
          <p:cNvPr id="9220" name="Picture 5" descr="313px-FireIcon"/>
          <p:cNvPicPr>
            <a:picLocks noChangeAspect="1" noChangeArrowheads="1"/>
          </p:cNvPicPr>
          <p:nvPr/>
        </p:nvPicPr>
        <p:blipFill>
          <a:blip r:embed="rId2">
            <a:lum bright="70000"/>
            <a:extLst>
              <a:ext uri="{28A0092B-C50C-407E-A947-70E740481C1C}">
                <a14:useLocalDpi xmlns:a14="http://schemas.microsoft.com/office/drawing/2010/main" val="0"/>
              </a:ext>
            </a:extLst>
          </a:blip>
          <a:srcRect/>
          <a:stretch>
            <a:fillRect/>
          </a:stretch>
        </p:blipFill>
        <p:spPr bwMode="auto">
          <a:xfrm>
            <a:off x="539750" y="2133600"/>
            <a:ext cx="2847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eaLnBrk="1" hangingPunct="1">
              <a:defRPr/>
            </a:pPr>
            <a:r>
              <a:rPr lang="de-DE" kern="0" smtClean="0"/>
              <a:t>Allgemeines Verhalten im Notfall</a:t>
            </a:r>
            <a:endParaRPr lang="en-US" kern="0" smtClean="0"/>
          </a:p>
        </p:txBody>
      </p:sp>
      <p:sp>
        <p:nvSpPr>
          <p:cNvPr id="6" name="Rectangle 3"/>
          <p:cNvSpPr txBox="1">
            <a:spLocks noChangeArrowheads="1"/>
          </p:cNvSpPr>
          <p:nvPr/>
        </p:nvSpPr>
        <p:spPr>
          <a:xfrm>
            <a:off x="204788" y="1931988"/>
            <a:ext cx="8328025" cy="4089400"/>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eaLnBrk="1" hangingPunct="1">
              <a:lnSpc>
                <a:spcPct val="80000"/>
              </a:lnSpc>
              <a:defRPr/>
            </a:pPr>
            <a:r>
              <a:rPr lang="de-DE" sz="1600" b="1" kern="0" smtClean="0"/>
              <a:t>Strom-, Gas-, Wasserzufuhr unterbrechen (</a:t>
            </a:r>
            <a:r>
              <a:rPr lang="de-DE" sz="1600" b="1" kern="0" smtClean="0">
                <a:solidFill>
                  <a:srgbClr val="FF3300"/>
                </a:solidFill>
              </a:rPr>
              <a:t>Not-Aus</a:t>
            </a:r>
            <a:r>
              <a:rPr lang="de-DE" sz="1600" b="1" kern="0" smtClean="0"/>
              <a:t>)</a:t>
            </a:r>
            <a:br>
              <a:rPr lang="de-DE" sz="1600" b="1" kern="0" smtClean="0"/>
            </a:br>
            <a:endParaRPr lang="de-DE" sz="1600" b="1" kern="0" smtClean="0"/>
          </a:p>
          <a:p>
            <a:pPr eaLnBrk="1" hangingPunct="1">
              <a:lnSpc>
                <a:spcPct val="80000"/>
              </a:lnSpc>
              <a:defRPr/>
            </a:pPr>
            <a:r>
              <a:rPr lang="de-DE" sz="1600" b="1" kern="0" smtClean="0"/>
              <a:t>Personenrettung (</a:t>
            </a:r>
            <a:r>
              <a:rPr lang="de-DE" sz="1600" kern="0" smtClean="0"/>
              <a:t>Selbstgefährdung vermeiden)</a:t>
            </a:r>
            <a:br>
              <a:rPr lang="de-DE" sz="1600" kern="0" smtClean="0"/>
            </a:br>
            <a:endParaRPr lang="de-DE" sz="1600" kern="0" smtClean="0"/>
          </a:p>
          <a:p>
            <a:pPr eaLnBrk="1" hangingPunct="1">
              <a:lnSpc>
                <a:spcPct val="80000"/>
              </a:lnSpc>
              <a:defRPr/>
            </a:pPr>
            <a:r>
              <a:rPr lang="de-DE" sz="1600" b="1" kern="0" smtClean="0"/>
              <a:t>Bei Unfall, Feuer, Gefahrstoffausbruch Hilfe anfordern</a:t>
            </a:r>
            <a:r>
              <a:rPr lang="de-DE" sz="1600" kern="0" smtClean="0"/>
              <a:t/>
            </a:r>
            <a:br>
              <a:rPr lang="de-DE" sz="1600" kern="0" smtClean="0"/>
            </a:br>
            <a:r>
              <a:rPr lang="de-DE" sz="2000" b="1" kern="0" smtClean="0">
                <a:solidFill>
                  <a:srgbClr val="FF0000"/>
                </a:solidFill>
              </a:rPr>
              <a:t>Feuerwehr</a:t>
            </a:r>
            <a:r>
              <a:rPr lang="de-DE" sz="2000" kern="0" smtClean="0">
                <a:solidFill>
                  <a:srgbClr val="FF0000"/>
                </a:solidFill>
              </a:rPr>
              <a:t> </a:t>
            </a:r>
            <a:r>
              <a:rPr lang="de-DE" sz="2400" b="1" kern="0" smtClean="0">
                <a:solidFill>
                  <a:srgbClr val="FF0000"/>
                </a:solidFill>
              </a:rPr>
              <a:t>112</a:t>
            </a:r>
            <a:r>
              <a:rPr lang="de-DE" sz="1800" kern="0" smtClean="0"/>
              <a:t>, </a:t>
            </a:r>
            <a:r>
              <a:rPr lang="de-DE" sz="1800" b="1" kern="0" smtClean="0"/>
              <a:t>Störungsstelle</a:t>
            </a:r>
            <a:r>
              <a:rPr lang="de-DE" sz="2000" b="1" kern="0" smtClean="0"/>
              <a:t> </a:t>
            </a:r>
            <a:r>
              <a:rPr lang="de-DE" sz="2000" b="1" kern="0" smtClean="0">
                <a:solidFill>
                  <a:srgbClr val="FF3300"/>
                </a:solidFill>
              </a:rPr>
              <a:t>33333</a:t>
            </a:r>
            <a:r>
              <a:rPr lang="de-DE" sz="1600" kern="0" smtClean="0"/>
              <a:t/>
            </a:r>
            <a:br>
              <a:rPr lang="de-DE" sz="1600" kern="0" smtClean="0"/>
            </a:br>
            <a:r>
              <a:rPr lang="de-DE" sz="1600" kern="0" smtClean="0"/>
              <a:t>- </a:t>
            </a:r>
            <a:r>
              <a:rPr lang="de-DE" sz="1600" b="1" kern="0" smtClean="0">
                <a:solidFill>
                  <a:srgbClr val="CC0000"/>
                </a:solidFill>
              </a:rPr>
              <a:t>W</a:t>
            </a:r>
            <a:r>
              <a:rPr lang="de-DE" sz="1600" b="1" kern="0" smtClean="0"/>
              <a:t>as</a:t>
            </a:r>
            <a:r>
              <a:rPr lang="de-DE" sz="1600" kern="0" smtClean="0"/>
              <a:t> ist passiert ?</a:t>
            </a:r>
            <a:br>
              <a:rPr lang="de-DE" sz="1600" kern="0" smtClean="0"/>
            </a:br>
            <a:r>
              <a:rPr lang="de-DE" sz="1600" kern="0" smtClean="0"/>
              <a:t>- </a:t>
            </a:r>
            <a:r>
              <a:rPr lang="de-DE" sz="1600" b="1" kern="0" smtClean="0">
                <a:solidFill>
                  <a:srgbClr val="CC0000"/>
                </a:solidFill>
              </a:rPr>
              <a:t>W</a:t>
            </a:r>
            <a:r>
              <a:rPr lang="de-DE" sz="1600" b="1" kern="0" smtClean="0"/>
              <a:t>o</a:t>
            </a:r>
            <a:r>
              <a:rPr lang="de-DE" sz="1600" kern="0" smtClean="0"/>
              <a:t> ist es passiert ? </a:t>
            </a:r>
            <a:br>
              <a:rPr lang="de-DE" sz="1600" kern="0" smtClean="0"/>
            </a:br>
            <a:r>
              <a:rPr lang="de-DE" sz="1600" kern="0" smtClean="0"/>
              <a:t>- </a:t>
            </a:r>
            <a:r>
              <a:rPr lang="de-DE" sz="1600" b="1" kern="0" smtClean="0">
                <a:solidFill>
                  <a:srgbClr val="CC0000"/>
                </a:solidFill>
              </a:rPr>
              <a:t>W</a:t>
            </a:r>
            <a:r>
              <a:rPr lang="de-DE" sz="1600" b="1" kern="0" smtClean="0"/>
              <a:t>ie</a:t>
            </a:r>
            <a:r>
              <a:rPr lang="de-DE" sz="1600" kern="0" smtClean="0"/>
              <a:t> viele Personen wurden verletzt ? </a:t>
            </a:r>
            <a:br>
              <a:rPr lang="de-DE" sz="1600" kern="0" smtClean="0"/>
            </a:br>
            <a:r>
              <a:rPr lang="de-DE" sz="1600" kern="0" smtClean="0"/>
              <a:t>- </a:t>
            </a:r>
            <a:r>
              <a:rPr lang="de-DE" sz="1600" b="1" kern="0" smtClean="0">
                <a:solidFill>
                  <a:srgbClr val="CC0000"/>
                </a:solidFill>
              </a:rPr>
              <a:t>W</a:t>
            </a:r>
            <a:r>
              <a:rPr lang="de-DE" sz="1600" b="1" kern="0" smtClean="0"/>
              <a:t>er</a:t>
            </a:r>
            <a:r>
              <a:rPr lang="de-DE" sz="1600" kern="0" smtClean="0"/>
              <a:t> ruft an ?</a:t>
            </a:r>
            <a:br>
              <a:rPr lang="de-DE" sz="1600" kern="0" smtClean="0"/>
            </a:br>
            <a:r>
              <a:rPr lang="de-DE" sz="1600" kern="0" smtClean="0"/>
              <a:t>- </a:t>
            </a:r>
            <a:r>
              <a:rPr lang="de-DE" sz="1600" b="1" kern="0" smtClean="0">
                <a:solidFill>
                  <a:srgbClr val="CC0000"/>
                </a:solidFill>
              </a:rPr>
              <a:t>W</a:t>
            </a:r>
            <a:r>
              <a:rPr lang="de-DE" sz="1600" b="1" kern="0" smtClean="0"/>
              <a:t>arten</a:t>
            </a:r>
            <a:r>
              <a:rPr lang="de-DE" sz="1600" kern="0" smtClean="0"/>
              <a:t> ! </a:t>
            </a:r>
            <a:br>
              <a:rPr lang="de-DE" sz="1600" kern="0" smtClean="0"/>
            </a:br>
            <a:endParaRPr lang="de-DE" sz="1600" kern="0" smtClean="0"/>
          </a:p>
          <a:p>
            <a:pPr eaLnBrk="1" hangingPunct="1">
              <a:lnSpc>
                <a:spcPct val="80000"/>
              </a:lnSpc>
              <a:defRPr/>
            </a:pPr>
            <a:r>
              <a:rPr lang="de-DE" sz="1600" kern="0" smtClean="0"/>
              <a:t>Andere Personen warnen</a:t>
            </a:r>
            <a:br>
              <a:rPr lang="de-DE" sz="1600" kern="0" smtClean="0"/>
            </a:br>
            <a:endParaRPr lang="de-DE" sz="1600" kern="0" smtClean="0"/>
          </a:p>
          <a:p>
            <a:pPr eaLnBrk="1" hangingPunct="1">
              <a:lnSpc>
                <a:spcPct val="80000"/>
              </a:lnSpc>
              <a:defRPr/>
            </a:pPr>
            <a:r>
              <a:rPr lang="de-DE" sz="1600" kern="0" smtClean="0"/>
              <a:t>Alarmpläne beachten</a:t>
            </a:r>
            <a:br>
              <a:rPr lang="de-DE" sz="1600" kern="0" smtClean="0"/>
            </a:br>
            <a:endParaRPr lang="de-DE" sz="1600" kern="0" smtClean="0"/>
          </a:p>
          <a:p>
            <a:pPr eaLnBrk="1" hangingPunct="1">
              <a:lnSpc>
                <a:spcPct val="80000"/>
              </a:lnSpc>
              <a:defRPr/>
            </a:pPr>
            <a:r>
              <a:rPr lang="de-DE" sz="1600" kern="0" smtClean="0"/>
              <a:t>Rettungskräfte einweisen</a:t>
            </a:r>
            <a:br>
              <a:rPr lang="de-DE" sz="1600" kern="0" smtClean="0"/>
            </a:br>
            <a:endParaRPr lang="de-DE" sz="1600" kern="0" smtClean="0"/>
          </a:p>
          <a:p>
            <a:pPr eaLnBrk="1" hangingPunct="1">
              <a:lnSpc>
                <a:spcPct val="80000"/>
              </a:lnSpc>
              <a:buFontTx/>
              <a:buNone/>
              <a:defRPr/>
            </a:pPr>
            <a:r>
              <a:rPr lang="de-DE" sz="1600" kern="0" smtClean="0"/>
              <a:t>(Siehe auch rote Sicherheitsfibel der WWU und Homepage des Physikalischen Instituts)</a:t>
            </a:r>
          </a:p>
          <a:p>
            <a:pPr eaLnBrk="1" hangingPunct="1">
              <a:lnSpc>
                <a:spcPct val="80000"/>
              </a:lnSpc>
              <a:buFontTx/>
              <a:buNone/>
              <a:defRPr/>
            </a:pPr>
            <a:endParaRPr lang="en-US" sz="1600" kern="0" smtClean="0"/>
          </a:p>
        </p:txBody>
      </p:sp>
      <p:pic>
        <p:nvPicPr>
          <p:cNvPr id="9223" name="Picture 4" descr="rlb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2214563"/>
            <a:ext cx="129698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RET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2125" y="4000500"/>
            <a:ext cx="13827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RET1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1000125"/>
            <a:ext cx="18732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BRAND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688" y="2571750"/>
            <a:ext cx="1206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EF856F-E2A9-431F-A93C-2A31C8C110CA}" type="slidenum">
              <a:rPr lang="de-DE" altLang="de-DE" sz="1600" smtClean="0">
                <a:solidFill>
                  <a:srgbClr val="000000"/>
                </a:solidFill>
                <a:latin typeface="MetaNormal-Roman" panose="020B0502030000020004" pitchFamily="34" charset="0"/>
              </a:rPr>
              <a:pPr/>
              <a:t>5</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im HF-Labor</a:t>
            </a:r>
            <a:endParaRPr lang="de-DE"/>
          </a:p>
        </p:txBody>
      </p:sp>
      <p:sp>
        <p:nvSpPr>
          <p:cNvPr id="4" name="Titel 1"/>
          <p:cNvSpPr txBox="1">
            <a:spLocks/>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Symbole …</a:t>
            </a:r>
            <a:endParaRPr lang="de-DE" kern="0"/>
          </a:p>
        </p:txBody>
      </p:sp>
      <p:sp>
        <p:nvSpPr>
          <p:cNvPr id="5" name="Rectangle 3"/>
          <p:cNvSpPr txBox="1">
            <a:spLocks noChangeArrowheads="1"/>
          </p:cNvSpPr>
          <p:nvPr/>
        </p:nvSpPr>
        <p:spPr>
          <a:xfrm>
            <a:off x="3492500" y="2636838"/>
            <a:ext cx="5014913" cy="3024187"/>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indent="0">
              <a:lnSpc>
                <a:spcPct val="90000"/>
              </a:lnSpc>
              <a:buFontTx/>
              <a:buNone/>
              <a:defRPr/>
            </a:pPr>
            <a:endParaRPr lang="en-GB" b="1" kern="0" smtClean="0"/>
          </a:p>
          <a:p>
            <a:pPr indent="0">
              <a:lnSpc>
                <a:spcPct val="90000"/>
              </a:lnSpc>
              <a:buFontTx/>
              <a:buNone/>
              <a:defRPr/>
            </a:pPr>
            <a:r>
              <a:rPr lang="en-GB" b="1" kern="0" smtClean="0"/>
              <a:t>Erste Hilfe Ausrüstung:</a:t>
            </a:r>
          </a:p>
          <a:p>
            <a:pPr indent="0">
              <a:lnSpc>
                <a:spcPct val="90000"/>
              </a:lnSpc>
              <a:buFontTx/>
              <a:buNone/>
              <a:defRPr/>
            </a:pPr>
            <a:endParaRPr lang="en-GB" b="1" kern="0" smtClean="0"/>
          </a:p>
          <a:p>
            <a:pPr indent="0">
              <a:lnSpc>
                <a:spcPct val="90000"/>
              </a:lnSpc>
              <a:buFontTx/>
              <a:buNone/>
              <a:defRPr/>
            </a:pPr>
            <a:r>
              <a:rPr lang="en-GB" kern="0" smtClean="0"/>
              <a:t>Siehe  Aushänge mit Alarm- und Fluchtplänen, </a:t>
            </a:r>
          </a:p>
          <a:p>
            <a:pPr indent="0">
              <a:lnSpc>
                <a:spcPct val="90000"/>
              </a:lnSpc>
              <a:buFontTx/>
              <a:buNone/>
              <a:defRPr/>
            </a:pPr>
            <a:r>
              <a:rPr lang="en-GB" kern="0" smtClean="0"/>
              <a:t>beim Sicherheitsbeauftragten nachfragen</a:t>
            </a:r>
          </a:p>
          <a:p>
            <a:pPr indent="0">
              <a:lnSpc>
                <a:spcPct val="90000"/>
              </a:lnSpc>
              <a:buFontTx/>
              <a:buNone/>
              <a:defRPr/>
            </a:pPr>
            <a:endParaRPr lang="en-GB" b="1" kern="0" smtClean="0"/>
          </a:p>
          <a:p>
            <a:pPr indent="0">
              <a:lnSpc>
                <a:spcPct val="90000"/>
              </a:lnSpc>
              <a:buFontTx/>
              <a:buNone/>
              <a:defRPr/>
            </a:pPr>
            <a:endParaRPr lang="en-GB" b="1" kern="0" smtClean="0"/>
          </a:p>
          <a:p>
            <a:pPr indent="0">
              <a:lnSpc>
                <a:spcPct val="90000"/>
              </a:lnSpc>
              <a:buFontTx/>
              <a:buNone/>
              <a:defRPr/>
            </a:pPr>
            <a:r>
              <a:rPr lang="en-GB" b="1" kern="0" smtClean="0"/>
              <a:t>Feuerlöscher , Feuermelder</a:t>
            </a:r>
          </a:p>
          <a:p>
            <a:pPr indent="0">
              <a:lnSpc>
                <a:spcPct val="90000"/>
              </a:lnSpc>
              <a:buFontTx/>
              <a:buNone/>
              <a:defRPr/>
            </a:pPr>
            <a:endParaRPr lang="en-GB" b="1" kern="0" smtClean="0"/>
          </a:p>
          <a:p>
            <a:pPr indent="0">
              <a:lnSpc>
                <a:spcPct val="90000"/>
              </a:lnSpc>
              <a:buFontTx/>
              <a:buNone/>
              <a:defRPr/>
            </a:pPr>
            <a:endParaRPr lang="en-GB" b="1" kern="0" smtClean="0"/>
          </a:p>
        </p:txBody>
      </p:sp>
      <p:pic>
        <p:nvPicPr>
          <p:cNvPr id="10246" name="Grafik 5" descr="5o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58975"/>
            <a:ext cx="2808287" cy="3968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8" descr="BRAND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363" y="4149725"/>
            <a:ext cx="863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D:\Eigene Dateien\Sicherheit-Laserschutz\Betriebsanweisungen\Symbole\E0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81075"/>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 descr="D:\Eigene Dateien\Sicherheit-Laserschutz\Betriebsanweisungen\Symbole\E0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038" y="765175"/>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descr="D:\Eigene Dateien\Sicherheit-Laserschutz\Betriebsanweisungen\Symbole\E28.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628775"/>
            <a:ext cx="147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5" descr="D:\Eigene Dateien\Sicherheit-Laserschutz\Betriebsanweisungen\Symbole\E03.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725" y="1052513"/>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0B1D04-EC47-4818-BB9C-2890433E944F}" type="slidenum">
              <a:rPr lang="de-DE" altLang="de-DE" sz="1600" smtClean="0">
                <a:solidFill>
                  <a:srgbClr val="000000"/>
                </a:solidFill>
                <a:latin typeface="MetaNormal-Roman" panose="020B0502030000020004" pitchFamily="34" charset="0"/>
              </a:rPr>
              <a:pPr/>
              <a:t>6</a:t>
            </a:fld>
            <a:endParaRPr lang="de-DE" altLang="de-DE" sz="1600" smtClean="0">
              <a:solidFill>
                <a:srgbClr val="000000"/>
              </a:solidFill>
              <a:latin typeface="MetaNormal-Roman" panose="020B0502030000020004" pitchFamily="34" charset="0"/>
            </a:endParaRPr>
          </a:p>
        </p:txBody>
      </p:sp>
      <p:sp>
        <p:nvSpPr>
          <p:cNvPr id="4" name="Fußzeilenplatzhalter 3"/>
          <p:cNvSpPr>
            <a:spLocks noGrp="1"/>
          </p:cNvSpPr>
          <p:nvPr>
            <p:ph type="ftr" sz="quarter" idx="11"/>
          </p:nvPr>
        </p:nvSpPr>
        <p:spPr/>
        <p:txBody>
          <a:bodyPr/>
          <a:lstStyle/>
          <a:p>
            <a:pPr>
              <a:defRPr/>
            </a:pPr>
            <a:r>
              <a:rPr lang="de-DE"/>
              <a:t>Sicherheit im HF-Labor</a:t>
            </a:r>
            <a:endParaRPr lang="de-DE"/>
          </a:p>
        </p:txBody>
      </p:sp>
      <p:graphicFrame>
        <p:nvGraphicFramePr>
          <p:cNvPr id="11268" name="Object 4"/>
          <p:cNvGraphicFramePr>
            <a:graphicFrameLocks noGrp="1" noChangeAspect="1"/>
          </p:cNvGraphicFramePr>
          <p:nvPr>
            <p:ph/>
          </p:nvPr>
        </p:nvGraphicFramePr>
        <p:xfrm>
          <a:off x="827088" y="1150938"/>
          <a:ext cx="6913562" cy="4886325"/>
        </p:xfrm>
        <a:graphic>
          <a:graphicData uri="http://schemas.openxmlformats.org/presentationml/2006/ole">
            <mc:AlternateContent xmlns:mc="http://schemas.openxmlformats.org/markup-compatibility/2006">
              <mc:Choice xmlns:v="urn:schemas-microsoft-com:vml" Requires="v">
                <p:oleObj spid="_x0000_s11290" name="Acrobat Document" r:id="rId3" imgW="6062400" imgH="4284000" progId="AcroExch.Document.7">
                  <p:embed/>
                </p:oleObj>
              </mc:Choice>
              <mc:Fallback>
                <p:oleObj name="Acrobat Document" r:id="rId3" imgW="6062400" imgH="428400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150938"/>
                        <a:ext cx="6913562"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901F1E-E899-4280-989E-A55E7AFA7474}" type="slidenum">
              <a:rPr lang="de-DE" altLang="de-DE" sz="1600" smtClean="0">
                <a:solidFill>
                  <a:srgbClr val="000000"/>
                </a:solidFill>
                <a:latin typeface="MetaNormal-Roman" panose="020B0502030000020004" pitchFamily="34" charset="0"/>
              </a:rPr>
              <a:pPr/>
              <a:t>7</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im HF-Labor</a:t>
            </a:r>
            <a:endParaRPr lang="de-DE"/>
          </a:p>
        </p:txBody>
      </p:sp>
      <p:sp>
        <p:nvSpPr>
          <p:cNvPr id="4" name="Titel 1"/>
          <p:cNvSpPr txBox="1">
            <a:spLocks/>
          </p:cNvSpPr>
          <p:nvPr/>
        </p:nvSpPr>
        <p:spPr>
          <a:xfrm>
            <a:off x="357103" y="1628800"/>
            <a:ext cx="7996238"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Technische Maßnahmen</a:t>
            </a:r>
            <a:endParaRPr lang="de-DE" kern="0"/>
          </a:p>
        </p:txBody>
      </p:sp>
      <p:sp>
        <p:nvSpPr>
          <p:cNvPr id="8" name="Textfeld 7"/>
          <p:cNvSpPr txBox="1">
            <a:spLocks noChangeArrowheads="1"/>
          </p:cNvSpPr>
          <p:nvPr/>
        </p:nvSpPr>
        <p:spPr bwMode="auto">
          <a:xfrm>
            <a:off x="357103" y="2596138"/>
            <a:ext cx="79962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700">
                <a:solidFill>
                  <a:schemeClr val="bg1"/>
                </a:solidFill>
              </a:rPr>
              <a:t>Apparaturen und Arbeitsverfahren sollten so gestalten sein,</a:t>
            </a:r>
          </a:p>
          <a:p>
            <a:r>
              <a:rPr lang="de-DE" altLang="de-DE" sz="1700">
                <a:solidFill>
                  <a:schemeClr val="bg1"/>
                </a:solidFill>
              </a:rPr>
              <a:t>dass Beschäftigte nicht mit Fluorwasserstoff, Flusssäure oder</a:t>
            </a:r>
          </a:p>
          <a:p>
            <a:r>
              <a:rPr lang="de-DE" altLang="de-DE" sz="1700">
                <a:solidFill>
                  <a:schemeClr val="bg1"/>
                </a:solidFill>
              </a:rPr>
              <a:t>anorganischen Fluoriden in Haut- oder Augenkontakt</a:t>
            </a:r>
          </a:p>
          <a:p>
            <a:r>
              <a:rPr lang="de-DE" altLang="de-DE" sz="1700">
                <a:solidFill>
                  <a:schemeClr val="bg1"/>
                </a:solidFill>
              </a:rPr>
              <a:t>kommen oder diese einatmen können.</a:t>
            </a:r>
            <a:endParaRPr lang="de-DE" altLang="de-DE" sz="1700">
              <a:solidFill>
                <a:schemeClr val="bg1"/>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548" y="1244203"/>
            <a:ext cx="885940" cy="884071"/>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477" y="1244203"/>
            <a:ext cx="884071" cy="884071"/>
          </a:xfrm>
          <a:prstGeom prst="rect">
            <a:avLst/>
          </a:prstGeom>
        </p:spPr>
      </p:pic>
      <p:sp>
        <p:nvSpPr>
          <p:cNvPr id="6" name="Rechteck 5"/>
          <p:cNvSpPr/>
          <p:nvPr/>
        </p:nvSpPr>
        <p:spPr>
          <a:xfrm>
            <a:off x="2895900" y="3198168"/>
            <a:ext cx="3352200" cy="461665"/>
          </a:xfrm>
          <a:prstGeom prst="rect">
            <a:avLst/>
          </a:prstGeom>
        </p:spPr>
        <p:txBody>
          <a:bodyPr wrap="none">
            <a:spAutoFit/>
          </a:bodyPr>
          <a:lstStyle/>
          <a:p>
            <a:r>
              <a:rPr lang="de-DE"/>
              <a:t>Sicherheit im HF-Labor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Wirkung</a:t>
            </a:r>
            <a:endParaRPr lang="de-DE"/>
          </a:p>
        </p:txBody>
      </p:sp>
      <p:sp>
        <p:nvSpPr>
          <p:cNvPr id="3" name="Inhaltsplatzhalter 2"/>
          <p:cNvSpPr>
            <a:spLocks noGrp="1"/>
          </p:cNvSpPr>
          <p:nvPr>
            <p:ph idx="1"/>
          </p:nvPr>
        </p:nvSpPr>
        <p:spPr>
          <a:xfrm>
            <a:off x="204788" y="2348880"/>
            <a:ext cx="7996237" cy="2937172"/>
          </a:xfrm>
        </p:spPr>
        <p:txBody>
          <a:bodyPr/>
          <a:lstStyle/>
          <a:p>
            <a:pPr marL="0" indent="0">
              <a:buNone/>
            </a:pPr>
            <a:r>
              <a:rPr lang="de-DE"/>
              <a:t>Fluorwasserstoff, Flusssäure und saure Fluoride wirken lokal ätzend. Sie durchdringen rasch die Haut, zerstören tiefere Gewebeschichten und können auch resorptiv durch chemische Bindung an Calcium- und Magnesiumionen und Hemmung lebenswichtiger Enzyme zu akut bedrohlichen Stoffwechselstörungen oder Störungen der Leber- bzw. Nierenfunktion führen.</a:t>
            </a:r>
          </a:p>
        </p:txBody>
      </p:sp>
      <p:sp>
        <p:nvSpPr>
          <p:cNvPr id="4" name="Foliennummernplatzhalter 3"/>
          <p:cNvSpPr>
            <a:spLocks noGrp="1"/>
          </p:cNvSpPr>
          <p:nvPr>
            <p:ph type="sldNum" sz="quarter" idx="10"/>
          </p:nvPr>
        </p:nvSpPr>
        <p:spPr/>
        <p:txBody>
          <a:bodyPr/>
          <a:lstStyle/>
          <a:p>
            <a:pPr>
              <a:defRPr/>
            </a:pPr>
            <a:fld id="{E4058D44-2385-4980-91B3-899DDB71AC8B}" type="slidenum">
              <a:rPr lang="de-DE" altLang="de-DE" smtClean="0"/>
              <a:pPr>
                <a:defRPr/>
              </a:pPr>
              <a:t>8</a:t>
            </a:fld>
            <a:endParaRPr lang="de-DE" altLang="de-DE"/>
          </a:p>
        </p:txBody>
      </p:sp>
      <p:sp>
        <p:nvSpPr>
          <p:cNvPr id="5" name="Fußzeilenplatzhalter 4"/>
          <p:cNvSpPr>
            <a:spLocks noGrp="1"/>
          </p:cNvSpPr>
          <p:nvPr>
            <p:ph type="ftr" sz="quarter" idx="11"/>
          </p:nvPr>
        </p:nvSpPr>
        <p:spPr/>
        <p:txBody>
          <a:bodyPr/>
          <a:lstStyle/>
          <a:p>
            <a:pPr>
              <a:defRPr/>
            </a:pPr>
            <a:r>
              <a:rPr lang="de-DE" smtClean="0"/>
              <a:t>Sicherheit im HF-Labor</a:t>
            </a:r>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548" y="1244203"/>
            <a:ext cx="885940" cy="884071"/>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477" y="1244203"/>
            <a:ext cx="884071" cy="884071"/>
          </a:xfrm>
          <a:prstGeom prst="rect">
            <a:avLst/>
          </a:prstGeom>
        </p:spPr>
      </p:pic>
    </p:spTree>
    <p:extLst>
      <p:ext uri="{BB962C8B-B14F-4D97-AF65-F5344CB8AC3E}">
        <p14:creationId xmlns:p14="http://schemas.microsoft.com/office/powerpoint/2010/main" val="337130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3459F3-10EE-47F3-AFAC-F936D631E6B2}" type="slidenum">
              <a:rPr lang="de-DE" altLang="de-DE" sz="1600" smtClean="0">
                <a:solidFill>
                  <a:srgbClr val="000000"/>
                </a:solidFill>
                <a:latin typeface="MetaNormal-Roman" panose="020B0502030000020004" pitchFamily="34" charset="0"/>
              </a:rPr>
              <a:pPr/>
              <a:t>9</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im HF-Labor</a:t>
            </a:r>
            <a:endParaRPr lang="de-DE"/>
          </a:p>
        </p:txBody>
      </p:sp>
      <p:sp>
        <p:nvSpPr>
          <p:cNvPr id="13316" name="Rectangle 30"/>
          <p:cNvSpPr>
            <a:spLocks noGrp="1" noChangeArrowheads="1"/>
          </p:cNvSpPr>
          <p:nvPr>
            <p:ph type="title"/>
          </p:nvPr>
        </p:nvSpPr>
        <p:spPr/>
        <p:txBody>
          <a:bodyPr/>
          <a:lstStyle/>
          <a:p>
            <a:pPr eaLnBrk="1" hangingPunct="1"/>
            <a:r>
              <a:rPr lang="en-GB" altLang="de-DE" smtClean="0"/>
              <a:t>Immer zu beachten</a:t>
            </a:r>
            <a:endParaRPr lang="de-DE" altLang="de-DE" smtClean="0"/>
          </a:p>
        </p:txBody>
      </p:sp>
      <p:sp>
        <p:nvSpPr>
          <p:cNvPr id="13317" name="Rectangle 31"/>
          <p:cNvSpPr>
            <a:spLocks noGrp="1" noChangeArrowheads="1"/>
          </p:cNvSpPr>
          <p:nvPr>
            <p:ph type="body" idx="1"/>
          </p:nvPr>
        </p:nvSpPr>
        <p:spPr>
          <a:xfrm>
            <a:off x="79375" y="1988840"/>
            <a:ext cx="7996238" cy="3324523"/>
          </a:xfrm>
        </p:spPr>
        <p:txBody>
          <a:bodyPr/>
          <a:lstStyle/>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de-DE" altLang="de-DE"/>
              <a:t>Das Austreten von Flusssäure zu verhindern!</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Verschüttete/ausgelaufene </a:t>
            </a:r>
            <a:r>
              <a:rPr lang="en-GB" altLang="de-DE"/>
              <a:t>Flusssäure neutralisieren </a:t>
            </a:r>
            <a:r>
              <a:rPr lang="en-GB" altLang="de-DE"/>
              <a:t>(</a:t>
            </a:r>
            <a:r>
              <a:rPr lang="en-GB" altLang="de-DE" smtClean="0"/>
              <a:t>Sodalösung oder Kalk-Aufschlämmung</a:t>
            </a:r>
            <a:r>
              <a:rPr lang="en-GB" altLang="de-DE"/>
              <a:t>)!</a:t>
            </a: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a:t>Funktionsfähige Not- </a:t>
            </a:r>
            <a:r>
              <a:rPr lang="en-GB" altLang="de-DE"/>
              <a:t>und </a:t>
            </a:r>
            <a:r>
              <a:rPr lang="en-GB" altLang="de-DE" smtClean="0"/>
              <a:t>Augenduschen in unmittelbarer Nähe!</a:t>
            </a:r>
            <a:endParaRPr lang="en-GB" altLang="de-DE" b="1" smtClean="0"/>
          </a:p>
          <a:p>
            <a:pPr marL="447675" indent="-265113">
              <a:buFont typeface="Wingdings" panose="05000000000000000000" pitchFamily="2" charset="2"/>
              <a:buChar char="Ø"/>
            </a:pPr>
            <a:endParaRPr lang="de-DE" altLang="de-D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U_01wei¯PPT2003">
  <a:themeElements>
    <a:clrScheme name="WWU_01wei¯PPT2003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WWU_01wei¯PPT2003">
      <a:majorFont>
        <a:latin typeface="MetaNormal-Roman"/>
        <a:ea typeface="ＭＳ Ｐゴシック"/>
        <a:cs typeface=""/>
      </a:majorFont>
      <a:minorFont>
        <a:latin typeface="MetaNormal-Roman"/>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WWU_01wei¯PPT2003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Präsentation16</Template>
  <TotalTime>0</TotalTime>
  <Words>796</Words>
  <Application>Microsoft Office PowerPoint</Application>
  <PresentationFormat>Bildschirmpräsentation (4:3)</PresentationFormat>
  <Paragraphs>210</Paragraphs>
  <Slides>20</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20</vt:i4>
      </vt:variant>
    </vt:vector>
  </HeadingPairs>
  <TitlesOfParts>
    <vt:vector size="27" baseType="lpstr">
      <vt:lpstr>MetaNormal-Roman</vt:lpstr>
      <vt:lpstr>Wingdings</vt:lpstr>
      <vt:lpstr>Arial</vt:lpstr>
      <vt:lpstr>ＭＳ Ｐゴシック</vt:lpstr>
      <vt:lpstr>WWU_01wei¯PPT2003</vt:lpstr>
      <vt:lpstr>PHOTO-PAINT</vt:lpstr>
      <vt:lpstr>Acrobat Document</vt:lpstr>
      <vt:lpstr>Sicherheit am HF-Arbeitsplatz</vt:lpstr>
      <vt:lpstr>PowerPoint-Präsentation</vt:lpstr>
      <vt:lpstr>Allgemeine Betriebsanleitung und Laborordnung</vt:lpstr>
      <vt:lpstr>PowerPoint-Präsentation</vt:lpstr>
      <vt:lpstr>PowerPoint-Präsentation</vt:lpstr>
      <vt:lpstr>PowerPoint-Präsentation</vt:lpstr>
      <vt:lpstr>PowerPoint-Präsentation</vt:lpstr>
      <vt:lpstr>Wirkung</vt:lpstr>
      <vt:lpstr>Immer zu beachten</vt:lpstr>
      <vt:lpstr>Allgemeine Umgangsregeln 1</vt:lpstr>
      <vt:lpstr>Allgemeine Umgangsregeln 2</vt:lpstr>
      <vt:lpstr>Persönliche Schutzausrüstung, allg.</vt:lpstr>
      <vt:lpstr>Persönliche Schutzausrüstung, Augenschutz</vt:lpstr>
      <vt:lpstr>Hygienemaßnahmen</vt:lpstr>
      <vt:lpstr>Bei Unfall 1</vt:lpstr>
      <vt:lpstr>PowerPoint-Präsentation</vt:lpstr>
      <vt:lpstr>Bei Unfall 3 (Gluconat-Anwendung)</vt:lpstr>
      <vt:lpstr>PowerPoint-Präsentation</vt:lpstr>
      <vt:lpstr>Lagerung / Raumbeschaffenheit</vt:lpstr>
      <vt:lpstr>Notruf und andere Telefonnummern</vt:lpstr>
    </vt:vector>
  </TitlesOfParts>
  <Company>WWU, Nanoelektronik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Work in chemical labs</dc:title>
  <dc:creator>che</dc:creator>
  <cp:lastModifiedBy>Bernhard Chlebowski</cp:lastModifiedBy>
  <cp:revision>156</cp:revision>
  <dcterms:created xsi:type="dcterms:W3CDTF">2008-06-25T10:43:37Z</dcterms:created>
  <dcterms:modified xsi:type="dcterms:W3CDTF">2017-04-05T13:46:19Z</dcterms:modified>
</cp:coreProperties>
</file>