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0" r:id="rId2"/>
    <p:sldId id="266" r:id="rId3"/>
    <p:sldId id="273" r:id="rId4"/>
    <p:sldId id="267" r:id="rId5"/>
    <p:sldId id="270" r:id="rId6"/>
    <p:sldId id="268" r:id="rId7"/>
    <p:sldId id="269" r:id="rId8"/>
    <p:sldId id="272" r:id="rId9"/>
    <p:sldId id="274" r:id="rId10"/>
  </p:sldIdLst>
  <p:sldSz cx="9144000" cy="6858000" type="screen4x3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CCF"/>
    <a:srgbClr val="679AB9"/>
    <a:srgbClr val="9ABCD1"/>
    <a:srgbClr val="3278A1"/>
    <a:srgbClr val="4D89AE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6699" autoAdjust="0"/>
  </p:normalViewPr>
  <p:slideViewPr>
    <p:cSldViewPr snapToObjects="1">
      <p:cViewPr varScale="1">
        <p:scale>
          <a:sx n="111" d="100"/>
          <a:sy n="111" d="100"/>
        </p:scale>
        <p:origin x="1530" y="234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17.04.2023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397A07C-3FA3-46C2-B9B2-859991499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888"/>
          <a:stretch/>
        </p:blipFill>
        <p:spPr>
          <a:xfrm>
            <a:off x="-2" y="3324"/>
            <a:ext cx="9144000" cy="57517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457204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457204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456E58FF-64F2-4D71-98E4-38D829D4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812" t="34619" r="48026" b="47385"/>
          <a:stretch/>
        </p:blipFill>
        <p:spPr>
          <a:xfrm>
            <a:off x="5526033" y="4557462"/>
            <a:ext cx="3168352" cy="88682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Logo">
            <a:extLst>
              <a:ext uri="{FF2B5EF4-FFF2-40B4-BE49-F238E27FC236}">
                <a16:creationId xmlns:a16="http://schemas.microsoft.com/office/drawing/2014/main" id="{F3D420F9-77DB-4A0D-AD12-E80DD66F623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E8C732-7ED6-4B1B-9819-A868C5C255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3582" y="281881"/>
            <a:ext cx="1807819" cy="9061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CADBA373-522C-4F2C-8DE0-9356560827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000" y="6055958"/>
            <a:ext cx="3326513" cy="513567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8A6D9613-C6D4-4A02-A28A-65D006D148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10553" y="5949280"/>
            <a:ext cx="1491955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E5AB3E35-27DE-492E-A910-735E3903DB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FEE12B88-5240-401F-AC88-DCBEB87932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2337B845-7B43-47DF-8DED-FE568060AD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1B3A33DA-6A2D-447B-9557-4E0F4541A94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59522A81-5A51-4D70-ADB5-456F23168F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6F4ABBD8-08FD-4A6C-AE5E-A43721BCA7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 rotWithShape="1">
          <a:blip r:embed="rId2"/>
          <a:srcRect t="300" b="5222"/>
          <a:stretch/>
        </p:blipFill>
        <p:spPr>
          <a:xfrm>
            <a:off x="0" y="0"/>
            <a:ext cx="9144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966324" cy="4431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4648400" cy="4431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 hier</a:t>
            </a:r>
          </a:p>
        </p:txBody>
      </p:sp>
      <p:grpSp>
        <p:nvGrpSpPr>
          <p:cNvPr id="42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4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9252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-468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4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nie"/>
            <p:cNvCxnSpPr/>
            <p:nvPr userDrawn="1"/>
          </p:nvCxnSpPr>
          <p:spPr>
            <a:xfrm>
              <a:off x="-468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nie"/>
            <p:cNvCxnSpPr/>
            <p:nvPr userDrawn="1"/>
          </p:nvCxnSpPr>
          <p:spPr>
            <a:xfrm>
              <a:off x="9252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322513"/>
            <a:ext cx="8425226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4032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4032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4734865" y="1512000"/>
            <a:ext cx="4050360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4734865" y="4680000"/>
            <a:ext cx="4050510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765439"/>
            <a:ext cx="8425225" cy="43131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Schule, Ort, Land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52C4A2EA-4038-42E8-B949-ACF2D1A5E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78482" r="31888"/>
          <a:stretch/>
        </p:blipFill>
        <p:spPr>
          <a:xfrm>
            <a:off x="-9517" y="0"/>
            <a:ext cx="9144000" cy="64799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11FD970-DE0A-4B84-A5B9-452268D55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78482" r="31888"/>
          <a:stretch/>
        </p:blipFill>
        <p:spPr>
          <a:xfrm>
            <a:off x="1" y="6228869"/>
            <a:ext cx="9144000" cy="648675"/>
          </a:xfrm>
          <a:prstGeom prst="rect">
            <a:avLst/>
          </a:prstGeom>
        </p:spPr>
      </p:pic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3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765439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1419923"/>
            <a:ext cx="8425225" cy="4709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18864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43" name="Logo">
            <a:extLst>
              <a:ext uri="{FF2B5EF4-FFF2-40B4-BE49-F238E27FC236}">
                <a16:creationId xmlns:a16="http://schemas.microsoft.com/office/drawing/2014/main" id="{F9985C6A-D955-4CFC-A84B-9D2AB1FBE2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58775" y="155089"/>
            <a:ext cx="1152128" cy="332735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24DFB53-30B5-4D4A-8478-B261FA6A68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41577" y="6337038"/>
            <a:ext cx="1043648" cy="4533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436D44C-141A-4BA9-8AB6-168CBAB1EE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3528" y="6250870"/>
            <a:ext cx="1044000" cy="58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46ACCF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0000" y="1484784"/>
            <a:ext cx="4428024" cy="2160240"/>
          </a:xfrm>
        </p:spPr>
        <p:txBody>
          <a:bodyPr/>
          <a:lstStyle/>
          <a:p>
            <a:br>
              <a:rPr lang="de-DE" sz="3200" dirty="0"/>
            </a:br>
            <a:r>
              <a:rPr lang="de-DE" sz="3200" dirty="0"/>
              <a:t>Collège </a:t>
            </a:r>
            <a:r>
              <a:rPr lang="de-DE" sz="3200" dirty="0" err="1"/>
              <a:t>Haffreingue</a:t>
            </a:r>
            <a:br>
              <a:rPr lang="es-ES" sz="3200" dirty="0"/>
            </a:br>
            <a:r>
              <a:rPr lang="de-DE" sz="3200" dirty="0"/>
              <a:t>Boulogne </a:t>
            </a:r>
            <a:r>
              <a:rPr lang="de-DE" sz="3200" dirty="0" err="1"/>
              <a:t>sur</a:t>
            </a:r>
            <a:r>
              <a:rPr lang="de-DE" sz="3200" dirty="0"/>
              <a:t> </a:t>
            </a:r>
            <a:r>
              <a:rPr lang="de-DE" sz="3200" dirty="0" err="1"/>
              <a:t>Mer</a:t>
            </a:r>
            <a:br>
              <a:rPr lang="es-ES" sz="3200" dirty="0"/>
            </a:br>
            <a:r>
              <a:rPr lang="es-ES" sz="3200" dirty="0"/>
              <a:t>Frankreich</a:t>
            </a:r>
            <a:endParaRPr lang="de-DE" sz="320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360000" y="3717032"/>
            <a:ext cx="4428024" cy="900000"/>
          </a:xfrm>
        </p:spPr>
        <p:txBody>
          <a:bodyPr/>
          <a:lstStyle/>
          <a:p>
            <a:r>
              <a:rPr lang="de-DE" dirty="0">
                <a:solidFill>
                  <a:srgbClr val="46ACCF"/>
                </a:solidFill>
              </a:rPr>
              <a:t>BFP</a:t>
            </a:r>
          </a:p>
          <a:p>
            <a:endParaRPr lang="de-DE" dirty="0">
              <a:solidFill>
                <a:srgbClr val="46ACCF"/>
              </a:solidFill>
            </a:endParaRPr>
          </a:p>
          <a:p>
            <a:r>
              <a:rPr lang="de-DE" dirty="0">
                <a:solidFill>
                  <a:srgbClr val="46ACCF"/>
                </a:solidFill>
              </a:rPr>
              <a:t>Elvira Berisha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48796-5413-413A-BAAF-1AC6E6B8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65439"/>
            <a:ext cx="8425225" cy="431313"/>
          </a:xfrm>
        </p:spPr>
        <p:txBody>
          <a:bodyPr/>
          <a:lstStyle/>
          <a:p>
            <a:r>
              <a:rPr lang="de-DE" dirty="0"/>
              <a:t>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de-DE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DEA2A2-ED9F-4FF5-A4A7-58FC357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87824" y="188640"/>
            <a:ext cx="5904656" cy="360000"/>
          </a:xfrm>
        </p:spPr>
        <p:txBody>
          <a:bodyPr/>
          <a:lstStyle/>
          <a:p>
            <a:r>
              <a:rPr lang="de-DE" sz="1200" dirty="0"/>
              <a:t>Collège </a:t>
            </a:r>
            <a:r>
              <a:rPr lang="de-DE" sz="1200" dirty="0" err="1"/>
              <a:t>Haffreingue</a:t>
            </a:r>
            <a:r>
              <a:rPr lang="es-ES" dirty="0"/>
              <a:t>, </a:t>
            </a:r>
            <a:r>
              <a:rPr lang="de-DE" sz="1200" dirty="0"/>
              <a:t>Boulogne </a:t>
            </a:r>
            <a:r>
              <a:rPr lang="de-DE" sz="1200" dirty="0" err="1"/>
              <a:t>sur</a:t>
            </a:r>
            <a:r>
              <a:rPr lang="de-DE" sz="1200" dirty="0"/>
              <a:t> </a:t>
            </a:r>
            <a:r>
              <a:rPr lang="de-DE" sz="1200" dirty="0" err="1"/>
              <a:t>Mer</a:t>
            </a:r>
            <a:r>
              <a:rPr lang="es-ES" dirty="0"/>
              <a:t>, </a:t>
            </a:r>
            <a:r>
              <a:rPr lang="es-ES" sz="1200" dirty="0" err="1"/>
              <a:t>Frankreich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0FD6BEF-91AC-0A87-AD3A-A970101C3DCA}"/>
              </a:ext>
            </a:extLst>
          </p:cNvPr>
          <p:cNvSpPr txBox="1"/>
          <p:nvPr/>
        </p:nvSpPr>
        <p:spPr>
          <a:xfrm>
            <a:off x="3023936" y="4716159"/>
            <a:ext cx="450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</a:rPr>
              <a:t>Eine wunderschöne Stadt mit dem größten Fischereihafen Frankreichs</a:t>
            </a:r>
            <a:r>
              <a:rPr lang="de-DE" dirty="0"/>
              <a:t>. </a:t>
            </a:r>
          </a:p>
        </p:txBody>
      </p:sp>
      <p:pic>
        <p:nvPicPr>
          <p:cNvPr id="6" name="Grafik 5" descr="Ein Bild, das Gebäude, draußen, Straße, Stadt enthält.&#10;&#10;Automatisch generierte Beschreibung">
            <a:extLst>
              <a:ext uri="{FF2B5EF4-FFF2-40B4-BE49-F238E27FC236}">
                <a16:creationId xmlns:a16="http://schemas.microsoft.com/office/drawing/2014/main" id="{34ACD8B6-4948-F577-512C-FFF6021F9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8"/>
          <a:stretch/>
        </p:blipFill>
        <p:spPr>
          <a:xfrm>
            <a:off x="179513" y="1289142"/>
            <a:ext cx="2504276" cy="422809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0BB8150-ADAF-C8B1-0FDF-6B357D47E25B}"/>
              </a:ext>
            </a:extLst>
          </p:cNvPr>
          <p:cNvSpPr txBox="1"/>
          <p:nvPr/>
        </p:nvSpPr>
        <p:spPr>
          <a:xfrm>
            <a:off x="179512" y="551723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</a:rPr>
              <a:t>Street Art:</a:t>
            </a:r>
          </a:p>
          <a:p>
            <a:r>
              <a:rPr lang="de-DE" b="1" dirty="0">
                <a:solidFill>
                  <a:schemeClr val="bg2"/>
                </a:solidFill>
              </a:rPr>
              <a:t>Überall sind beeindruckende Gemälde versteckt.</a:t>
            </a:r>
          </a:p>
        </p:txBody>
      </p:sp>
      <p:pic>
        <p:nvPicPr>
          <p:cNvPr id="9" name="Grafik 8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234097F1-EA4A-3F39-4C38-9744B0F59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9"/>
          <a:stretch/>
        </p:blipFill>
        <p:spPr>
          <a:xfrm rot="5400000">
            <a:off x="2732557" y="1619836"/>
            <a:ext cx="3385391" cy="2724007"/>
          </a:xfrm>
          <a:prstGeom prst="rect">
            <a:avLst/>
          </a:prstGeom>
        </p:spPr>
      </p:pic>
      <p:pic>
        <p:nvPicPr>
          <p:cNvPr id="11" name="Grafik 10" descr="Ein Bild, das Himmel, draußen, Straße, Weg enthält.&#10;&#10;Automatisch generierte Beschreibung">
            <a:extLst>
              <a:ext uri="{FF2B5EF4-FFF2-40B4-BE49-F238E27FC236}">
                <a16:creationId xmlns:a16="http://schemas.microsoft.com/office/drawing/2014/main" id="{5B5AC8A5-E51F-D4EC-4D8D-2D6162C8A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884" y="765438"/>
            <a:ext cx="2198508" cy="39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2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5B13-802F-60C8-7AE6-141B23CA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Sehenswürdigkeiten in 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de-DE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330309-2F27-2551-EAA1-F3D6D2AE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Collège </a:t>
            </a:r>
            <a:r>
              <a:rPr lang="de-DE" dirty="0" err="1"/>
              <a:t>Haffreingue</a:t>
            </a:r>
            <a:r>
              <a:rPr lang="es-ES" dirty="0"/>
              <a:t>, </a:t>
            </a:r>
            <a:r>
              <a:rPr lang="de-DE" dirty="0"/>
              <a:t>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es-ES" dirty="0"/>
              <a:t>, </a:t>
            </a:r>
            <a:r>
              <a:rPr lang="es-ES" dirty="0" err="1"/>
              <a:t>Frankreich</a:t>
            </a:r>
            <a:endParaRPr lang="de-DE" dirty="0"/>
          </a:p>
        </p:txBody>
      </p:sp>
      <p:pic>
        <p:nvPicPr>
          <p:cNvPr id="5" name="Grafik 4" descr="Ein Bild, das Baum, draußen, Himmel, Tag enthält.&#10;&#10;Automatisch generierte Beschreibung">
            <a:extLst>
              <a:ext uri="{FF2B5EF4-FFF2-40B4-BE49-F238E27FC236}">
                <a16:creationId xmlns:a16="http://schemas.microsoft.com/office/drawing/2014/main" id="{E6C4715A-F1F5-8363-B7F5-0C6F5416E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6"/>
          <a:stretch/>
        </p:blipFill>
        <p:spPr>
          <a:xfrm rot="5400000">
            <a:off x="-119022" y="1874953"/>
            <a:ext cx="4345492" cy="342113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D343649-6FFD-D31F-0D26-699925F17DDB}"/>
              </a:ext>
            </a:extLst>
          </p:cNvPr>
          <p:cNvSpPr txBox="1"/>
          <p:nvPr/>
        </p:nvSpPr>
        <p:spPr>
          <a:xfrm>
            <a:off x="302589" y="5789625"/>
            <a:ext cx="321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0" dirty="0">
                <a:solidFill>
                  <a:schemeClr val="bg2"/>
                </a:solidFill>
                <a:effectLst/>
                <a:latin typeface="Trip Sans VF"/>
              </a:rPr>
              <a:t>Monumente &amp; Statuen</a:t>
            </a:r>
            <a:endParaRPr lang="de-DE" b="1" dirty="0">
              <a:solidFill>
                <a:schemeClr val="bg2"/>
              </a:solidFill>
            </a:endParaRPr>
          </a:p>
        </p:txBody>
      </p:sp>
      <p:pic>
        <p:nvPicPr>
          <p:cNvPr id="8" name="Grafik 7" descr="Ein Bild, das Meeresgrund enthält.&#10;&#10;Automatisch generierte Beschreibung">
            <a:extLst>
              <a:ext uri="{FF2B5EF4-FFF2-40B4-BE49-F238E27FC236}">
                <a16:creationId xmlns:a16="http://schemas.microsoft.com/office/drawing/2014/main" id="{E172F5E5-BE6E-02C8-8CD4-3A42692C9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8"/>
          <a:stretch/>
        </p:blipFill>
        <p:spPr>
          <a:xfrm rot="5400000">
            <a:off x="3489341" y="1523433"/>
            <a:ext cx="3225115" cy="3003798"/>
          </a:xfrm>
          <a:prstGeom prst="rect">
            <a:avLst/>
          </a:prstGeom>
        </p:spPr>
      </p:pic>
      <p:pic>
        <p:nvPicPr>
          <p:cNvPr id="10" name="Grafik 9" descr="Ein Bild, das Person, Bühne, Szene, Im Haus enthält.&#10;&#10;Automatisch generierte Beschreibung">
            <a:extLst>
              <a:ext uri="{FF2B5EF4-FFF2-40B4-BE49-F238E27FC236}">
                <a16:creationId xmlns:a16="http://schemas.microsoft.com/office/drawing/2014/main" id="{4D8F6783-A31A-AC72-6CF8-7100DA3D2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956" y="2719402"/>
            <a:ext cx="2561930" cy="341590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15ED9A4-D12C-D736-9B4E-C20F84022B28}"/>
              </a:ext>
            </a:extLst>
          </p:cNvPr>
          <p:cNvSpPr txBox="1"/>
          <p:nvPr/>
        </p:nvSpPr>
        <p:spPr>
          <a:xfrm>
            <a:off x="3995936" y="4731382"/>
            <a:ext cx="2463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0" dirty="0" err="1">
                <a:solidFill>
                  <a:schemeClr val="bg2"/>
                </a:solidFill>
                <a:effectLst/>
                <a:latin typeface="Google Sans"/>
              </a:rPr>
              <a:t>Nausicaá</a:t>
            </a:r>
            <a:endParaRPr lang="de-DE" b="1" i="0" dirty="0">
              <a:solidFill>
                <a:schemeClr val="bg2"/>
              </a:solidFill>
              <a:effectLst/>
              <a:latin typeface="Google Sans"/>
            </a:endParaRPr>
          </a:p>
          <a:p>
            <a:r>
              <a:rPr lang="de-DE" b="1" dirty="0">
                <a:solidFill>
                  <a:schemeClr val="bg2"/>
                </a:solidFill>
                <a:latin typeface="Google Sans"/>
                <a:sym typeface="Wingdings" panose="05000000000000000000" pitchFamily="2" charset="2"/>
              </a:rPr>
              <a:t> Das größte öffentliche Aquarium Europas.</a:t>
            </a:r>
            <a:endParaRPr lang="de-DE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55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46AF1E-749A-024B-E964-1EF3DEE4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Meer und der Strand 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Zu jeder Wetterlage atemberaubend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7B1F526-CD1D-44F4-356E-0D1B27D9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Collège </a:t>
            </a:r>
            <a:r>
              <a:rPr lang="de-DE" dirty="0" err="1"/>
              <a:t>Haffreingue</a:t>
            </a:r>
            <a:r>
              <a:rPr lang="es-ES" dirty="0"/>
              <a:t>, </a:t>
            </a:r>
            <a:r>
              <a:rPr lang="de-DE" dirty="0"/>
              <a:t>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es-ES" dirty="0"/>
              <a:t>, </a:t>
            </a:r>
            <a:r>
              <a:rPr lang="es-ES" dirty="0" err="1"/>
              <a:t>Frankreich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D74798-E240-CE11-A02A-4A6EB3C14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74776" y="2257416"/>
            <a:ext cx="3858239" cy="2893679"/>
          </a:xfrm>
          <a:prstGeom prst="rect">
            <a:avLst/>
          </a:prstGeom>
        </p:spPr>
      </p:pic>
      <p:pic>
        <p:nvPicPr>
          <p:cNvPr id="7" name="Grafik 6" descr="Ein Bild, das Himmel, draußen, Wasser, Natur enthält.&#10;&#10;Automatisch generierte Beschreibung">
            <a:extLst>
              <a:ext uri="{FF2B5EF4-FFF2-40B4-BE49-F238E27FC236}">
                <a16:creationId xmlns:a16="http://schemas.microsoft.com/office/drawing/2014/main" id="{421F2094-8716-75D2-5454-CF1DD7827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73" y="3283685"/>
            <a:ext cx="3600000" cy="2700000"/>
          </a:xfrm>
          <a:prstGeom prst="rect">
            <a:avLst/>
          </a:prstGeom>
        </p:spPr>
      </p:pic>
      <p:pic>
        <p:nvPicPr>
          <p:cNvPr id="9" name="Grafik 8" descr="Ein Bild, das Wand, Schmutzig enthält.&#10;&#10;Automatisch generierte Beschreibung">
            <a:extLst>
              <a:ext uri="{FF2B5EF4-FFF2-40B4-BE49-F238E27FC236}">
                <a16:creationId xmlns:a16="http://schemas.microsoft.com/office/drawing/2014/main" id="{FD4B761C-F399-CCCD-8295-153FBAC9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24721" y="2236458"/>
            <a:ext cx="3709132" cy="27818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654BDFC-369F-FC97-B65F-B1E5151232FB}"/>
              </a:ext>
            </a:extLst>
          </p:cNvPr>
          <p:cNvSpPr txBox="1"/>
          <p:nvPr/>
        </p:nvSpPr>
        <p:spPr>
          <a:xfrm>
            <a:off x="3203848" y="2071082"/>
            <a:ext cx="2781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</a:rPr>
              <a:t>Der Strand ist nur etwa 30 Minuten Fußweg von der Schule entfernt. </a:t>
            </a:r>
          </a:p>
        </p:txBody>
      </p:sp>
    </p:spTree>
    <p:extLst>
      <p:ext uri="{BB962C8B-B14F-4D97-AF65-F5344CB8AC3E}">
        <p14:creationId xmlns:p14="http://schemas.microsoft.com/office/powerpoint/2010/main" val="265784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69CAD-B341-3734-D691-626B92342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Kleine französische Leckereien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D2965E-D4CD-D7BD-40EB-F84292C8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Collège </a:t>
            </a:r>
            <a:r>
              <a:rPr lang="de-DE" dirty="0" err="1"/>
              <a:t>Haffreingue</a:t>
            </a:r>
            <a:r>
              <a:rPr lang="es-ES" dirty="0"/>
              <a:t>, </a:t>
            </a:r>
            <a:r>
              <a:rPr lang="de-DE" dirty="0"/>
              <a:t>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es-ES" dirty="0"/>
              <a:t>, </a:t>
            </a:r>
            <a:r>
              <a:rPr lang="es-ES" dirty="0" err="1"/>
              <a:t>Frankreich</a:t>
            </a:r>
            <a:endParaRPr lang="de-DE" dirty="0"/>
          </a:p>
        </p:txBody>
      </p:sp>
      <p:pic>
        <p:nvPicPr>
          <p:cNvPr id="5" name="Grafik 4" descr="Ein Bild, das Im Haus, mehrere enthält.&#10;&#10;Automatisch generierte Beschreibung">
            <a:extLst>
              <a:ext uri="{FF2B5EF4-FFF2-40B4-BE49-F238E27FC236}">
                <a16:creationId xmlns:a16="http://schemas.microsoft.com/office/drawing/2014/main" id="{03553CE5-BB0B-A083-3FAF-7E10C9AC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20132" y="1832440"/>
            <a:ext cx="4221088" cy="3165816"/>
          </a:xfrm>
          <a:prstGeom prst="rect">
            <a:avLst/>
          </a:prstGeom>
        </p:spPr>
      </p:pic>
      <p:pic>
        <p:nvPicPr>
          <p:cNvPr id="7" name="Grafik 6" descr="Ein Bild, das Text, Grillen, Frisch, mehrere enthält.&#10;&#10;Automatisch generierte Beschreibung">
            <a:extLst>
              <a:ext uri="{FF2B5EF4-FFF2-40B4-BE49-F238E27FC236}">
                <a16:creationId xmlns:a16="http://schemas.microsoft.com/office/drawing/2014/main" id="{44C3FE9C-42C9-7DF7-FDE8-9B2DBBC7F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5" y="1304804"/>
            <a:ext cx="2378186" cy="4221088"/>
          </a:xfrm>
          <a:prstGeom prst="rect">
            <a:avLst/>
          </a:prstGeom>
        </p:spPr>
      </p:pic>
      <p:pic>
        <p:nvPicPr>
          <p:cNvPr id="9" name="Grafik 8" descr="Ein Bild, das Tisch, Essen, Platte, Im Haus enthält.&#10;&#10;Automatisch generierte Beschreibung">
            <a:extLst>
              <a:ext uri="{FF2B5EF4-FFF2-40B4-BE49-F238E27FC236}">
                <a16:creationId xmlns:a16="http://schemas.microsoft.com/office/drawing/2014/main" id="{EB44C475-9334-4DF8-BE68-E76480053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317" y="1268760"/>
            <a:ext cx="2378187" cy="42210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3B13EC4-C6FE-6390-8DD1-FCFB01DA7929}"/>
              </a:ext>
            </a:extLst>
          </p:cNvPr>
          <p:cNvSpPr txBox="1"/>
          <p:nvPr/>
        </p:nvSpPr>
        <p:spPr>
          <a:xfrm>
            <a:off x="539552" y="555739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0" dirty="0">
                <a:solidFill>
                  <a:schemeClr val="bg2"/>
                </a:solidFill>
                <a:effectLst/>
              </a:rPr>
              <a:t>Macarons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241217-DD86-61B1-2C2B-E40304557C8F}"/>
              </a:ext>
            </a:extLst>
          </p:cNvPr>
          <p:cNvSpPr txBox="1"/>
          <p:nvPr/>
        </p:nvSpPr>
        <p:spPr>
          <a:xfrm>
            <a:off x="6590977" y="5557394"/>
            <a:ext cx="219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</a:rPr>
              <a:t>Französische Tarte</a:t>
            </a:r>
          </a:p>
        </p:txBody>
      </p:sp>
    </p:spTree>
    <p:extLst>
      <p:ext uri="{BB962C8B-B14F-4D97-AF65-F5344CB8AC3E}">
        <p14:creationId xmlns:p14="http://schemas.microsoft.com/office/powerpoint/2010/main" val="241617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C6B88-841C-2DFB-8A69-BB7D7841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Schule; das </a:t>
            </a:r>
            <a:r>
              <a:rPr lang="de-DE" sz="2800" dirty="0"/>
              <a:t>Collège </a:t>
            </a:r>
            <a:r>
              <a:rPr lang="de-DE" sz="2800" dirty="0" err="1"/>
              <a:t>Haffreingue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52D0F3-6B77-DDB2-AAED-748E6FEAE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Collège </a:t>
            </a:r>
            <a:r>
              <a:rPr lang="de-DE" dirty="0" err="1"/>
              <a:t>Haffreingue</a:t>
            </a:r>
            <a:r>
              <a:rPr lang="es-ES" dirty="0"/>
              <a:t>, </a:t>
            </a:r>
            <a:r>
              <a:rPr lang="de-DE" dirty="0"/>
              <a:t>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es-ES" dirty="0"/>
              <a:t>, </a:t>
            </a:r>
            <a:r>
              <a:rPr lang="es-ES" dirty="0" err="1"/>
              <a:t>Frankreich</a:t>
            </a:r>
            <a:endParaRPr lang="de-DE" dirty="0"/>
          </a:p>
        </p:txBody>
      </p:sp>
      <p:pic>
        <p:nvPicPr>
          <p:cNvPr id="5" name="Grafik 4" descr="Ein Bild, das Text, Im Haus, Decke, mehrere enthält.&#10;&#10;Automatisch generierte Beschreibung">
            <a:extLst>
              <a:ext uri="{FF2B5EF4-FFF2-40B4-BE49-F238E27FC236}">
                <a16:creationId xmlns:a16="http://schemas.microsoft.com/office/drawing/2014/main" id="{503766A8-6982-6665-7FEF-B708AF9D6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0"/>
          <a:stretch/>
        </p:blipFill>
        <p:spPr>
          <a:xfrm>
            <a:off x="395537" y="1340769"/>
            <a:ext cx="3600399" cy="2965569"/>
          </a:xfrm>
          <a:prstGeom prst="rect">
            <a:avLst/>
          </a:prstGeom>
        </p:spPr>
      </p:pic>
      <p:pic>
        <p:nvPicPr>
          <p:cNvPr id="7" name="Grafik 6" descr="Ein Bild, das Text, Brief enthält.&#10;&#10;Automatisch generierte Beschreibung">
            <a:extLst>
              <a:ext uri="{FF2B5EF4-FFF2-40B4-BE49-F238E27FC236}">
                <a16:creationId xmlns:a16="http://schemas.microsoft.com/office/drawing/2014/main" id="{47F10FEC-67AC-AE64-0D2E-50DCCF7C6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67"/>
          <a:stretch/>
        </p:blipFill>
        <p:spPr>
          <a:xfrm>
            <a:off x="4788024" y="1340768"/>
            <a:ext cx="4193279" cy="299882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DC4819B-B822-BEBB-8052-A2DBC2B77502}"/>
              </a:ext>
            </a:extLst>
          </p:cNvPr>
          <p:cNvSpPr txBox="1"/>
          <p:nvPr/>
        </p:nvSpPr>
        <p:spPr>
          <a:xfrm>
            <a:off x="251520" y="4410978"/>
            <a:ext cx="4193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</a:rPr>
              <a:t>Christine </a:t>
            </a:r>
            <a:r>
              <a:rPr lang="de-DE" b="1" dirty="0" err="1">
                <a:solidFill>
                  <a:schemeClr val="bg2"/>
                </a:solidFill>
              </a:rPr>
              <a:t>Mulliez</a:t>
            </a:r>
            <a:r>
              <a:rPr lang="de-DE" b="1" dirty="0">
                <a:solidFill>
                  <a:schemeClr val="bg2"/>
                </a:solidFill>
              </a:rPr>
              <a:t> (die Deutschlehrerin) und ich an dem Tag der offenen Tür. Wir haben einen österreichisch/deutschen Raum eingerichtet, um bei den SchülerInnen für das Fach Deutsch zu werben.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C8D91BB-6956-C62D-B6EA-95DBF9686973}"/>
              </a:ext>
            </a:extLst>
          </p:cNvPr>
          <p:cNvSpPr txBox="1"/>
          <p:nvPr/>
        </p:nvSpPr>
        <p:spPr>
          <a:xfrm>
            <a:off x="4788024" y="4410978"/>
            <a:ext cx="419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</a:rPr>
              <a:t>Überall in der Schule sind motivierende Sprüche berühmter Personen zu finden. </a:t>
            </a:r>
          </a:p>
        </p:txBody>
      </p:sp>
    </p:spTree>
    <p:extLst>
      <p:ext uri="{BB962C8B-B14F-4D97-AF65-F5344CB8AC3E}">
        <p14:creationId xmlns:p14="http://schemas.microsoft.com/office/powerpoint/2010/main" val="346213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C37C6-6A8C-4FCC-E887-72E423A4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SchülerInnen und ich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1D9B92-F016-A55A-2BD3-F0E776A4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Collège </a:t>
            </a:r>
            <a:r>
              <a:rPr lang="de-DE" dirty="0" err="1"/>
              <a:t>Haffreingue</a:t>
            </a:r>
            <a:r>
              <a:rPr lang="es-ES" dirty="0"/>
              <a:t>, </a:t>
            </a:r>
            <a:r>
              <a:rPr lang="de-DE" dirty="0"/>
              <a:t>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es-ES" dirty="0"/>
              <a:t>, </a:t>
            </a:r>
            <a:r>
              <a:rPr lang="es-ES" dirty="0" err="1"/>
              <a:t>Frankreich</a:t>
            </a:r>
            <a:endParaRPr lang="de-DE" dirty="0"/>
          </a:p>
        </p:txBody>
      </p:sp>
      <p:pic>
        <p:nvPicPr>
          <p:cNvPr id="5" name="Grafik 4" descr="Ein Bild, das Person, Im Haus, Decke, Wand enthält.&#10;&#10;Automatisch generierte Beschreibung">
            <a:extLst>
              <a:ext uri="{FF2B5EF4-FFF2-40B4-BE49-F238E27FC236}">
                <a16:creationId xmlns:a16="http://schemas.microsoft.com/office/drawing/2014/main" id="{5F29812F-D28F-E209-9C57-5EE9007B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61873"/>
            <a:ext cx="6300192" cy="472514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7E3200-D650-52D9-8A57-BB318AABFA0F}"/>
              </a:ext>
            </a:extLst>
          </p:cNvPr>
          <p:cNvSpPr txBox="1"/>
          <p:nvPr/>
        </p:nvSpPr>
        <p:spPr>
          <a:xfrm>
            <a:off x="6594040" y="1773550"/>
            <a:ext cx="233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</a:rPr>
              <a:t>Die </a:t>
            </a:r>
            <a:r>
              <a:rPr lang="de-DE" b="1" i="0" dirty="0">
                <a:solidFill>
                  <a:schemeClr val="bg2"/>
                </a:solidFill>
                <a:effectLst/>
              </a:rPr>
              <a:t>6ème (6.Klasse), die jüngsten </a:t>
            </a:r>
            <a:r>
              <a:rPr lang="de-DE" b="1" i="0" dirty="0" err="1">
                <a:solidFill>
                  <a:schemeClr val="bg2"/>
                </a:solidFill>
                <a:effectLst/>
              </a:rPr>
              <a:t>DeutschlernerInnen</a:t>
            </a:r>
            <a:r>
              <a:rPr lang="de-DE" b="1" i="0" dirty="0">
                <a:solidFill>
                  <a:schemeClr val="bg2"/>
                </a:solidFill>
                <a:effectLst/>
              </a:rPr>
              <a:t> der Mittelschule.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742569-D5BD-D278-A31A-F9443129D321}"/>
              </a:ext>
            </a:extLst>
          </p:cNvPr>
          <p:cNvSpPr txBox="1"/>
          <p:nvPr/>
        </p:nvSpPr>
        <p:spPr>
          <a:xfrm>
            <a:off x="1979712" y="6548399"/>
            <a:ext cx="5544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>
                    <a:lumMod val="75000"/>
                  </a:schemeClr>
                </a:solidFill>
              </a:rPr>
              <a:t>Foto: Das Copyright liegt bei dem Collège </a:t>
            </a:r>
            <a:r>
              <a:rPr lang="de-DE" sz="900" dirty="0" err="1">
                <a:solidFill>
                  <a:schemeClr val="tx2">
                    <a:lumMod val="75000"/>
                  </a:schemeClr>
                </a:solidFill>
              </a:rPr>
              <a:t>Haffreingue</a:t>
            </a:r>
            <a:r>
              <a:rPr lang="de-DE" sz="900" dirty="0">
                <a:solidFill>
                  <a:schemeClr val="tx2">
                    <a:lumMod val="75000"/>
                  </a:schemeClr>
                </a:solidFill>
              </a:rPr>
              <a:t>. Die Nutzung der Bilder ist für die PPT gestattet.</a:t>
            </a:r>
          </a:p>
        </p:txBody>
      </p:sp>
    </p:spTree>
    <p:extLst>
      <p:ext uri="{BB962C8B-B14F-4D97-AF65-F5344CB8AC3E}">
        <p14:creationId xmlns:p14="http://schemas.microsoft.com/office/powerpoint/2010/main" val="142960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167D52-FC45-E493-E9AC-DBAFC0AF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Collège </a:t>
            </a:r>
            <a:r>
              <a:rPr lang="de-DE" dirty="0" err="1"/>
              <a:t>Haffreingue</a:t>
            </a:r>
            <a:r>
              <a:rPr lang="es-ES" dirty="0"/>
              <a:t>, </a:t>
            </a:r>
            <a:r>
              <a:rPr lang="de-DE" dirty="0"/>
              <a:t>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es-ES" dirty="0"/>
              <a:t>, </a:t>
            </a:r>
            <a:r>
              <a:rPr lang="es-ES" dirty="0" err="1"/>
              <a:t>Frankreich</a:t>
            </a:r>
            <a:endParaRPr lang="de-DE" dirty="0"/>
          </a:p>
        </p:txBody>
      </p:sp>
      <p:pic>
        <p:nvPicPr>
          <p:cNvPr id="5" name="Grafik 4" descr="Ein Bild, das Person, Im Haus, Decke, posieren enthält.&#10;&#10;Automatisch generierte Beschreibung">
            <a:extLst>
              <a:ext uri="{FF2B5EF4-FFF2-40B4-BE49-F238E27FC236}">
                <a16:creationId xmlns:a16="http://schemas.microsoft.com/office/drawing/2014/main" id="{8846FE79-B6EE-FF22-0EC6-FA5E7E8F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3" y="1236400"/>
            <a:ext cx="6084168" cy="45631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6C92A91-2CAD-512C-9AB5-5D1126CFA03A}"/>
              </a:ext>
            </a:extLst>
          </p:cNvPr>
          <p:cNvSpPr txBox="1"/>
          <p:nvPr/>
        </p:nvSpPr>
        <p:spPr>
          <a:xfrm>
            <a:off x="6444208" y="148478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0" dirty="0">
                <a:solidFill>
                  <a:schemeClr val="bg2"/>
                </a:solidFill>
                <a:effectLst/>
              </a:rPr>
              <a:t>Die 4ème (8. Klasse) und ich. </a:t>
            </a:r>
            <a:endParaRPr lang="de-DE" b="1" dirty="0">
              <a:solidFill>
                <a:schemeClr val="bg2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970F421-F2D3-411B-AC70-ED1AA5CEB616}"/>
              </a:ext>
            </a:extLst>
          </p:cNvPr>
          <p:cNvSpPr txBox="1"/>
          <p:nvPr/>
        </p:nvSpPr>
        <p:spPr>
          <a:xfrm>
            <a:off x="1979712" y="6548399"/>
            <a:ext cx="5544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tx2">
                    <a:lumMod val="75000"/>
                  </a:schemeClr>
                </a:solidFill>
              </a:rPr>
              <a:t>Foto: Das Copyright liegt bei dem Collège </a:t>
            </a:r>
            <a:r>
              <a:rPr lang="de-DE" sz="900" dirty="0" err="1">
                <a:solidFill>
                  <a:schemeClr val="tx2">
                    <a:lumMod val="75000"/>
                  </a:schemeClr>
                </a:solidFill>
              </a:rPr>
              <a:t>Haffreingue</a:t>
            </a:r>
            <a:r>
              <a:rPr lang="de-DE" sz="900" dirty="0">
                <a:solidFill>
                  <a:schemeClr val="tx2">
                    <a:lumMod val="75000"/>
                  </a:schemeClr>
                </a:solidFill>
              </a:rPr>
              <a:t>. Die Nutzung der Bilder ist für die PPT gestattet.</a:t>
            </a:r>
          </a:p>
        </p:txBody>
      </p:sp>
    </p:spTree>
    <p:extLst>
      <p:ext uri="{BB962C8B-B14F-4D97-AF65-F5344CB8AC3E}">
        <p14:creationId xmlns:p14="http://schemas.microsoft.com/office/powerpoint/2010/main" val="175238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F7D00-EFF7-E2AF-A807-360DA240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Trainieren, Sprechen, Spaß haben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AEA357-1972-12EE-A229-E9304D9E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Collège </a:t>
            </a:r>
            <a:r>
              <a:rPr lang="de-DE" dirty="0" err="1"/>
              <a:t>Haffreingue</a:t>
            </a:r>
            <a:r>
              <a:rPr lang="es-ES" dirty="0"/>
              <a:t>, </a:t>
            </a:r>
            <a:r>
              <a:rPr lang="de-DE" dirty="0"/>
              <a:t>Boulogne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es-ES" dirty="0"/>
              <a:t>, </a:t>
            </a:r>
            <a:r>
              <a:rPr lang="es-ES" dirty="0" err="1"/>
              <a:t>Frankreich</a:t>
            </a:r>
            <a:endParaRPr lang="de-DE" dirty="0"/>
          </a:p>
        </p:txBody>
      </p:sp>
      <p:pic>
        <p:nvPicPr>
          <p:cNvPr id="5" name="Grafik 4" descr="Ein Bild, das Boden, gelb enthält.&#10;&#10;Automatisch generierte Beschreibung">
            <a:extLst>
              <a:ext uri="{FF2B5EF4-FFF2-40B4-BE49-F238E27FC236}">
                <a16:creationId xmlns:a16="http://schemas.microsoft.com/office/drawing/2014/main" id="{EA810C25-2AEC-C433-382E-952BC34D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69" y="1413551"/>
            <a:ext cx="2507983" cy="4451468"/>
          </a:xfrm>
          <a:prstGeom prst="rect">
            <a:avLst/>
          </a:prstGeom>
        </p:spPr>
      </p:pic>
      <p:pic>
        <p:nvPicPr>
          <p:cNvPr id="7" name="Grafik 6" descr="Ein Bild, das gelb, Boden, Im Haus enthält.&#10;&#10;Automatisch generierte Beschreibung">
            <a:extLst>
              <a:ext uri="{FF2B5EF4-FFF2-40B4-BE49-F238E27FC236}">
                <a16:creationId xmlns:a16="http://schemas.microsoft.com/office/drawing/2014/main" id="{7CDA89FB-9AEA-F083-2D62-6CD2CA4A2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684254"/>
            <a:ext cx="3027301" cy="537321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0338328-1EFB-66B7-919D-C76FC2C7FBF7}"/>
              </a:ext>
            </a:extLst>
          </p:cNvPr>
          <p:cNvSpPr txBox="1"/>
          <p:nvPr/>
        </p:nvSpPr>
        <p:spPr>
          <a:xfrm>
            <a:off x="3059832" y="1484784"/>
            <a:ext cx="26642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</a:rPr>
              <a:t>Einer meiner Hauptaufgaben war es </a:t>
            </a:r>
          </a:p>
          <a:p>
            <a:r>
              <a:rPr lang="de-DE" b="1" dirty="0">
                <a:solidFill>
                  <a:schemeClr val="bg2"/>
                </a:solidFill>
              </a:rPr>
              <a:t>in kleinen Gruppen mündlich die deutsche Sprache zu trainieren. </a:t>
            </a:r>
          </a:p>
          <a:p>
            <a:endParaRPr lang="de-DE" b="1" dirty="0">
              <a:solidFill>
                <a:schemeClr val="bg2"/>
              </a:solidFill>
            </a:endParaRPr>
          </a:p>
          <a:p>
            <a:r>
              <a:rPr lang="de-DE" b="1" dirty="0">
                <a:solidFill>
                  <a:schemeClr val="bg2"/>
                </a:solidFill>
              </a:rPr>
              <a:t>Hier haben wir einen Restaurantbesuch inszeniert. Dafür haben wir echte deutsche Speisekarten der Pizzeria meiner Eltern verwendet. Den Kindern hat dies großen Spaß gemacht. </a:t>
            </a:r>
          </a:p>
        </p:txBody>
      </p:sp>
    </p:spTree>
    <p:extLst>
      <p:ext uri="{BB962C8B-B14F-4D97-AF65-F5344CB8AC3E}">
        <p14:creationId xmlns:p14="http://schemas.microsoft.com/office/powerpoint/2010/main" val="628868181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3_Meta_02.potx" id="{B9859411-B98A-49C5-BE95-0E4DE7DA6D73}" vid="{3473861A-F81F-488E-A9ED-01D00BCF691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Europatag 9. Mai 2023_PPT_Vorlage für interaktiven Austausch</Template>
  <TotalTime>0</TotalTime>
  <Words>327</Words>
  <Application>Microsoft Office PowerPoint</Application>
  <PresentationFormat>Bildschirmpräsentation (4:3)</PresentationFormat>
  <Paragraphs>41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Calibri</vt:lpstr>
      <vt:lpstr>Google Sans</vt:lpstr>
      <vt:lpstr>Meta Offc Pro</vt:lpstr>
      <vt:lpstr>Trip Sans VF</vt:lpstr>
      <vt:lpstr>Wingdings</vt:lpstr>
      <vt:lpstr>WWU Münster PowerPoint Master</vt:lpstr>
      <vt:lpstr> Collège Haffreingue Boulogne sur Mer Frankreich</vt:lpstr>
      <vt:lpstr>Boulogne sur mer </vt:lpstr>
      <vt:lpstr>Weitere Sehenswürdigkeiten in Boulogne sur mer </vt:lpstr>
      <vt:lpstr>Das Meer und der Strand   Zu jeder Wetterlage atemberaubend </vt:lpstr>
      <vt:lpstr>Kleine französische Leckereien</vt:lpstr>
      <vt:lpstr>Die Schule; das Collège Haffreingue</vt:lpstr>
      <vt:lpstr>Ein paar SchülerInnen und ich </vt:lpstr>
      <vt:lpstr>PowerPoint-Präsentation</vt:lpstr>
      <vt:lpstr>Trainieren, Sprechen, Spaß haben </vt:lpstr>
    </vt:vector>
  </TitlesOfParts>
  <Company>wir-lieben-office.de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Europatag 2023  IES Gabriel Alonso de Herrera Talavera de la Reina Spanien</dc:title>
  <dc:creator>Dr. Nina Harsch</dc:creator>
  <cp:lastModifiedBy>Dr. Nina Harsch</cp:lastModifiedBy>
  <cp:revision>15</cp:revision>
  <dcterms:created xsi:type="dcterms:W3CDTF">2023-03-29T15:14:48Z</dcterms:created>
  <dcterms:modified xsi:type="dcterms:W3CDTF">2023-04-17T13:42:15Z</dcterms:modified>
</cp:coreProperties>
</file>