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4"/>
  </p:notesMasterIdLst>
  <p:sldIdLst>
    <p:sldId id="256" r:id="rId2"/>
    <p:sldId id="257" r:id="rId3"/>
    <p:sldId id="258" r:id="rId4"/>
    <p:sldId id="259" r:id="rId5"/>
    <p:sldId id="471" r:id="rId6"/>
    <p:sldId id="260" r:id="rId7"/>
    <p:sldId id="261" r:id="rId8"/>
    <p:sldId id="262" r:id="rId9"/>
    <p:sldId id="263" r:id="rId10"/>
    <p:sldId id="264" r:id="rId11"/>
    <p:sldId id="265" r:id="rId12"/>
    <p:sldId id="266" r:id="rId13"/>
    <p:sldId id="267" r:id="rId14"/>
    <p:sldId id="268" r:id="rId15"/>
    <p:sldId id="269" r:id="rId16"/>
    <p:sldId id="482" r:id="rId17"/>
    <p:sldId id="270" r:id="rId18"/>
    <p:sldId id="271" r:id="rId19"/>
    <p:sldId id="272" r:id="rId20"/>
    <p:sldId id="273" r:id="rId21"/>
    <p:sldId id="274" r:id="rId22"/>
    <p:sldId id="275" r:id="rId23"/>
    <p:sldId id="276" r:id="rId24"/>
    <p:sldId id="277" r:id="rId25"/>
    <p:sldId id="278" r:id="rId26"/>
    <p:sldId id="279" r:id="rId27"/>
    <p:sldId id="472" r:id="rId28"/>
    <p:sldId id="280" r:id="rId29"/>
    <p:sldId id="481" r:id="rId30"/>
    <p:sldId id="480" r:id="rId31"/>
    <p:sldId id="281" r:id="rId32"/>
    <p:sldId id="282" r:id="rId33"/>
    <p:sldId id="283" r:id="rId34"/>
    <p:sldId id="47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475" r:id="rId70"/>
    <p:sldId id="319" r:id="rId71"/>
    <p:sldId id="320" r:id="rId72"/>
    <p:sldId id="476" r:id="rId73"/>
    <p:sldId id="321" r:id="rId74"/>
    <p:sldId id="322" r:id="rId75"/>
    <p:sldId id="323" r:id="rId76"/>
    <p:sldId id="477" r:id="rId77"/>
    <p:sldId id="325" r:id="rId78"/>
    <p:sldId id="326" r:id="rId79"/>
    <p:sldId id="327" r:id="rId80"/>
    <p:sldId id="328" r:id="rId81"/>
    <p:sldId id="329" r:id="rId82"/>
    <p:sldId id="330" r:id="rId83"/>
    <p:sldId id="331" r:id="rId84"/>
    <p:sldId id="478" r:id="rId85"/>
    <p:sldId id="332" r:id="rId86"/>
    <p:sldId id="333" r:id="rId87"/>
    <p:sldId id="334" r:id="rId88"/>
    <p:sldId id="335" r:id="rId89"/>
    <p:sldId id="336" r:id="rId90"/>
    <p:sldId id="337" r:id="rId91"/>
    <p:sldId id="338" r:id="rId92"/>
    <p:sldId id="339" r:id="rId93"/>
    <p:sldId id="340" r:id="rId94"/>
    <p:sldId id="479" r:id="rId95"/>
    <p:sldId id="341" r:id="rId96"/>
    <p:sldId id="343" r:id="rId97"/>
    <p:sldId id="345" r:id="rId98"/>
    <p:sldId id="346" r:id="rId99"/>
    <p:sldId id="347"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474" r:id="rId138"/>
    <p:sldId id="386" r:id="rId139"/>
    <p:sldId id="387" r:id="rId140"/>
    <p:sldId id="388" r:id="rId141"/>
    <p:sldId id="389" r:id="rId142"/>
    <p:sldId id="390" r:id="rId143"/>
    <p:sldId id="391" r:id="rId144"/>
    <p:sldId id="392" r:id="rId145"/>
    <p:sldId id="393" r:id="rId146"/>
    <p:sldId id="394" r:id="rId147"/>
    <p:sldId id="395" r:id="rId148"/>
    <p:sldId id="396" r:id="rId149"/>
    <p:sldId id="397" r:id="rId150"/>
    <p:sldId id="398" r:id="rId151"/>
    <p:sldId id="399" r:id="rId152"/>
    <p:sldId id="400" r:id="rId153"/>
    <p:sldId id="401" r:id="rId154"/>
    <p:sldId id="402" r:id="rId155"/>
    <p:sldId id="403" r:id="rId156"/>
    <p:sldId id="404" r:id="rId157"/>
    <p:sldId id="405" r:id="rId158"/>
    <p:sldId id="406" r:id="rId159"/>
    <p:sldId id="407" r:id="rId160"/>
    <p:sldId id="408" r:id="rId161"/>
    <p:sldId id="409" r:id="rId162"/>
    <p:sldId id="410" r:id="rId163"/>
    <p:sldId id="411" r:id="rId164"/>
    <p:sldId id="412" r:id="rId165"/>
    <p:sldId id="413" r:id="rId166"/>
    <p:sldId id="414" r:id="rId167"/>
    <p:sldId id="415" r:id="rId168"/>
    <p:sldId id="416" r:id="rId169"/>
    <p:sldId id="417" r:id="rId170"/>
    <p:sldId id="418" r:id="rId171"/>
    <p:sldId id="419" r:id="rId172"/>
    <p:sldId id="420" r:id="rId173"/>
    <p:sldId id="421" r:id="rId174"/>
    <p:sldId id="422" r:id="rId175"/>
    <p:sldId id="423" r:id="rId176"/>
    <p:sldId id="424" r:id="rId177"/>
    <p:sldId id="425" r:id="rId178"/>
    <p:sldId id="426" r:id="rId179"/>
    <p:sldId id="427" r:id="rId180"/>
    <p:sldId id="428" r:id="rId181"/>
    <p:sldId id="429" r:id="rId182"/>
    <p:sldId id="430" r:id="rId183"/>
    <p:sldId id="431" r:id="rId184"/>
    <p:sldId id="432" r:id="rId185"/>
    <p:sldId id="433" r:id="rId186"/>
    <p:sldId id="434" r:id="rId187"/>
    <p:sldId id="435" r:id="rId188"/>
    <p:sldId id="436" r:id="rId189"/>
    <p:sldId id="437" r:id="rId190"/>
    <p:sldId id="438" r:id="rId191"/>
    <p:sldId id="439" r:id="rId192"/>
    <p:sldId id="440" r:id="rId193"/>
    <p:sldId id="441" r:id="rId194"/>
    <p:sldId id="442" r:id="rId195"/>
    <p:sldId id="443" r:id="rId196"/>
    <p:sldId id="444" r:id="rId197"/>
    <p:sldId id="445" r:id="rId198"/>
    <p:sldId id="446" r:id="rId199"/>
    <p:sldId id="447" r:id="rId200"/>
    <p:sldId id="448" r:id="rId201"/>
    <p:sldId id="449" r:id="rId202"/>
    <p:sldId id="450" r:id="rId203"/>
    <p:sldId id="451" r:id="rId204"/>
    <p:sldId id="452" r:id="rId205"/>
    <p:sldId id="453" r:id="rId206"/>
    <p:sldId id="454" r:id="rId207"/>
    <p:sldId id="455" r:id="rId208"/>
    <p:sldId id="456" r:id="rId209"/>
    <p:sldId id="457" r:id="rId210"/>
    <p:sldId id="458" r:id="rId211"/>
    <p:sldId id="459" r:id="rId212"/>
    <p:sldId id="460" r:id="rId213"/>
    <p:sldId id="461" r:id="rId214"/>
    <p:sldId id="462" r:id="rId215"/>
    <p:sldId id="463" r:id="rId216"/>
    <p:sldId id="464" r:id="rId217"/>
    <p:sldId id="465" r:id="rId218"/>
    <p:sldId id="466" r:id="rId219"/>
    <p:sldId id="467" r:id="rId220"/>
    <p:sldId id="468" r:id="rId221"/>
    <p:sldId id="469" r:id="rId222"/>
    <p:sldId id="470" r:id="rId2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sorterViewPr>
    <p:cViewPr>
      <p:scale>
        <a:sx n="100" d="100"/>
        <a:sy n="100" d="100"/>
      </p:scale>
      <p:origin x="0" y="-2194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224" Type="http://schemas.openxmlformats.org/officeDocument/2006/relationships/notesMaster" Target="notesMasters/notesMaster1.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43F3C-27ED-4F88-A328-E1D6E2764663}" type="datetimeFigureOut">
              <a:rPr lang="de-DE" smtClean="0"/>
              <a:t>07.11.2016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9DF44-253F-47D8-AE9D-5348B802F05F}" type="slidenum">
              <a:rPr lang="de-DE" smtClean="0"/>
              <a:t>‹Nr.›</a:t>
            </a:fld>
            <a:endParaRPr lang="de-DE"/>
          </a:p>
        </p:txBody>
      </p:sp>
    </p:spTree>
    <p:extLst>
      <p:ext uri="{BB962C8B-B14F-4D97-AF65-F5344CB8AC3E}">
        <p14:creationId xmlns:p14="http://schemas.microsoft.com/office/powerpoint/2010/main" val="116181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5400">
                <a:latin typeface="Cambria" panose="02040503050406030204" pitchFamily="18" charset="0"/>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6D86A3AC-757C-4298-87BD-7D9E38458F78}" type="datetime1">
              <a:rPr lang="de-DE" smtClean="0"/>
              <a:t>07.11.2016</a:t>
            </a:fld>
            <a:endParaRPr lang="de-DE"/>
          </a:p>
        </p:txBody>
      </p:sp>
      <p:sp>
        <p:nvSpPr>
          <p:cNvPr id="5" name="Footer Placeholder 4"/>
          <p:cNvSpPr>
            <a:spLocks noGrp="1"/>
          </p:cNvSpPr>
          <p:nvPr>
            <p:ph type="ftr" sz="quarter" idx="11"/>
          </p:nvPr>
        </p:nvSpPr>
        <p:spPr>
          <a:xfrm>
            <a:off x="3028950" y="5667375"/>
            <a:ext cx="3086100" cy="688976"/>
          </a:xfrm>
        </p:spPr>
        <p:txBody>
          <a:bodyPr/>
          <a:lstStyle>
            <a:lvl1pPr algn="ctr">
              <a:defRPr sz="1600" b="1"/>
            </a:lvl1pPr>
          </a:lstStyle>
          <a:p>
            <a:endParaRPr lang="de-DE"/>
          </a:p>
        </p:txBody>
      </p:sp>
      <p:pic>
        <p:nvPicPr>
          <p:cNvPr id="7" name="Grafik 6"/>
          <p:cNvPicPr>
            <a:picLocks noChangeAspect="1"/>
          </p:cNvPicPr>
          <p:nvPr/>
        </p:nvPicPr>
        <p:blipFill>
          <a:blip r:embed="rId2"/>
          <a:stretch>
            <a:fillRect/>
          </a:stretch>
        </p:blipFill>
        <p:spPr>
          <a:xfrm>
            <a:off x="260350" y="122414"/>
            <a:ext cx="3638550" cy="885825"/>
          </a:xfrm>
          <a:prstGeom prst="rect">
            <a:avLst/>
          </a:prstGeom>
        </p:spPr>
      </p:pic>
      <p:sp>
        <p:nvSpPr>
          <p:cNvPr id="8" name="Textfeld 7"/>
          <p:cNvSpPr txBox="1"/>
          <p:nvPr/>
        </p:nvSpPr>
        <p:spPr>
          <a:xfrm>
            <a:off x="5117123" y="423465"/>
            <a:ext cx="2188787" cy="523220"/>
          </a:xfrm>
          <a:prstGeom prst="rect">
            <a:avLst/>
          </a:prstGeom>
          <a:noFill/>
        </p:spPr>
        <p:txBody>
          <a:bodyPr wrap="square" rtlCol="0">
            <a:spAutoFit/>
          </a:bodyPr>
          <a:lstStyle/>
          <a:p>
            <a:pPr algn="r"/>
            <a:r>
              <a:rPr lang="de-DE" sz="1400" b="0" cap="none" spc="0" dirty="0" smtClean="0">
                <a:ln w="0"/>
                <a:solidFill>
                  <a:schemeClr val="tx1"/>
                </a:solidFill>
                <a:effectLst>
                  <a:outerShdw blurRad="38100" dist="25400" dir="5400000" algn="ctr" rotWithShape="0">
                    <a:srgbClr val="6E747A">
                      <a:alpha val="43000"/>
                    </a:srgbClr>
                  </a:outerShdw>
                </a:effectLst>
                <a:latin typeface="+mj-lt"/>
              </a:rPr>
              <a:t>Seminar für Philosophische Grundfragen der Theologie</a:t>
            </a:r>
            <a:endParaRPr lang="de-DE" sz="1400" b="0" cap="none" spc="0" dirty="0">
              <a:ln w="0"/>
              <a:solidFill>
                <a:schemeClr val="tx1"/>
              </a:solidFill>
              <a:effectLst>
                <a:outerShdw blurRad="38100" dist="25400" dir="5400000" algn="ctr" rotWithShape="0">
                  <a:srgbClr val="6E747A">
                    <a:alpha val="43000"/>
                  </a:srgbClr>
                </a:outerShdw>
              </a:effectLst>
              <a:latin typeface="+mj-lt"/>
            </a:endParaRPr>
          </a:p>
        </p:txBody>
      </p:sp>
      <p:cxnSp>
        <p:nvCxnSpPr>
          <p:cNvPr id="14" name="Gerader Verbinder 13"/>
          <p:cNvCxnSpPr/>
          <p:nvPr/>
        </p:nvCxnSpPr>
        <p:spPr>
          <a:xfrm>
            <a:off x="7332866" y="423463"/>
            <a:ext cx="0" cy="584775"/>
          </a:xfrm>
          <a:prstGeom prst="line">
            <a:avLst/>
          </a:prstGeom>
        </p:spPr>
        <p:style>
          <a:lnRef idx="3">
            <a:schemeClr val="accent1"/>
          </a:lnRef>
          <a:fillRef idx="0">
            <a:schemeClr val="accent1"/>
          </a:fillRef>
          <a:effectRef idx="2">
            <a:schemeClr val="accent1"/>
          </a:effectRef>
          <a:fontRef idx="minor">
            <a:schemeClr val="tx1"/>
          </a:fontRef>
        </p:style>
      </p:cxnSp>
      <p:pic>
        <p:nvPicPr>
          <p:cNvPr id="12" name="Grafik 11"/>
          <p:cNvPicPr>
            <a:picLocks noChangeAspect="1"/>
          </p:cNvPicPr>
          <p:nvPr/>
        </p:nvPicPr>
        <p:blipFill>
          <a:blip r:embed="rId3"/>
          <a:stretch>
            <a:fillRect/>
          </a:stretch>
        </p:blipFill>
        <p:spPr>
          <a:xfrm>
            <a:off x="7350450" y="455611"/>
            <a:ext cx="1415402" cy="526253"/>
          </a:xfrm>
          <a:prstGeom prst="rect">
            <a:avLst/>
          </a:prstGeom>
        </p:spPr>
      </p:pic>
    </p:spTree>
    <p:extLst>
      <p:ext uri="{BB962C8B-B14F-4D97-AF65-F5344CB8AC3E}">
        <p14:creationId xmlns:p14="http://schemas.microsoft.com/office/powerpoint/2010/main" val="27290877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FB86A7E4-B29E-4462-B098-DBD290E23CBC}" type="datetime1">
              <a:rPr lang="de-DE" smtClean="0"/>
              <a:t>07.11.2016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9605DA4-EE2B-44C5-96F4-08D35801045C}" type="slidenum">
              <a:rPr lang="de-DE" smtClean="0"/>
              <a:t>‹Nr.›</a:t>
            </a:fld>
            <a:endParaRPr lang="de-DE"/>
          </a:p>
        </p:txBody>
      </p:sp>
    </p:spTree>
    <p:extLst>
      <p:ext uri="{BB962C8B-B14F-4D97-AF65-F5344CB8AC3E}">
        <p14:creationId xmlns:p14="http://schemas.microsoft.com/office/powerpoint/2010/main" val="1098590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8FEC7E0-FB29-48E2-B757-A8E6B643184B}" type="datetime1">
              <a:rPr lang="de-DE" smtClean="0"/>
              <a:t>07.11.2016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9605DA4-EE2B-44C5-96F4-08D35801045C}" type="slidenum">
              <a:rPr lang="de-DE" smtClean="0"/>
              <a:t>‹Nr.›</a:t>
            </a:fld>
            <a:endParaRPr lang="de-DE"/>
          </a:p>
        </p:txBody>
      </p:sp>
    </p:spTree>
    <p:extLst>
      <p:ext uri="{BB962C8B-B14F-4D97-AF65-F5344CB8AC3E}">
        <p14:creationId xmlns:p14="http://schemas.microsoft.com/office/powerpoint/2010/main" val="38155141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041642"/>
          </a:xfrm>
          <a:ln w="76200">
            <a:solidFill>
              <a:srgbClr val="FFFFFF"/>
            </a:solidFill>
          </a:ln>
        </p:spPr>
        <p:txBody>
          <a:bodyPr>
            <a:noAutofit/>
          </a:bodyPr>
          <a:lstStyle>
            <a:lvl1pPr marL="0" indent="0">
              <a:buFont typeface="+mj-lt"/>
              <a:buNone/>
              <a:defRPr sz="3600">
                <a:latin typeface="Cambria" panose="02040503050406030204" pitchFamily="18" charset="0"/>
              </a:defRPr>
            </a:lvl1pPr>
          </a:lstStyle>
          <a:p>
            <a:r>
              <a:rPr lang="de-DE" dirty="0" smtClean="0"/>
              <a:t>Titelmasterformat durch Klicken bearbeiten</a:t>
            </a:r>
            <a:endParaRPr lang="en-US" dirty="0"/>
          </a:p>
        </p:txBody>
      </p:sp>
      <p:sp>
        <p:nvSpPr>
          <p:cNvPr id="3" name="Content Placeholder 2"/>
          <p:cNvSpPr>
            <a:spLocks noGrp="1"/>
          </p:cNvSpPr>
          <p:nvPr>
            <p:ph idx="1"/>
          </p:nvPr>
        </p:nvSpPr>
        <p:spPr>
          <a:xfrm>
            <a:off x="545123" y="1832919"/>
            <a:ext cx="8008326" cy="4252093"/>
          </a:xfrm>
        </p:spPr>
        <p:txBody>
          <a:bodyPr/>
          <a:lstStyle>
            <a:lvl1pPr marL="457200" indent="-457200">
              <a:buClr>
                <a:srgbClr val="202D7C"/>
              </a:buClr>
              <a:buFont typeface="Wingdings" panose="05000000000000000000" pitchFamily="2" charset="2"/>
              <a:buChar char="§"/>
              <a:defRPr/>
            </a:lvl1pPr>
            <a:lvl2pPr marL="685800" indent="-228600">
              <a:buClr>
                <a:schemeClr val="accent3"/>
              </a:buClr>
              <a:buFont typeface="Symbol" panose="05050102010706020507" pitchFamily="18" charset="2"/>
              <a:buChar char="-"/>
              <a:defRPr/>
            </a:lvl2pPr>
            <a:lvl3pPr marL="1143000" indent="-228600">
              <a:buClr>
                <a:schemeClr val="accent5"/>
              </a:buClr>
              <a:buFont typeface="Courier New" panose="02070309020205020404" pitchFamily="49" charset="0"/>
              <a:buChar char="o"/>
              <a:defRPr sz="2200"/>
            </a:lvl3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10"/>
          </p:nvPr>
        </p:nvSpPr>
        <p:spPr>
          <a:xfrm>
            <a:off x="628650" y="6356351"/>
            <a:ext cx="907071" cy="365125"/>
          </a:xfrm>
        </p:spPr>
        <p:txBody>
          <a:bodyPr/>
          <a:lstStyle/>
          <a:p>
            <a:fld id="{128ADB3D-F259-41C6-A8C0-FF57C0BCDDB2}" type="datetime1">
              <a:rPr lang="de-DE" smtClean="0"/>
              <a:t>07.11.2016</a:t>
            </a:fld>
            <a:endParaRPr lang="de-DE"/>
          </a:p>
        </p:txBody>
      </p:sp>
      <p:sp>
        <p:nvSpPr>
          <p:cNvPr id="6" name="Slide Number Placeholder 5"/>
          <p:cNvSpPr>
            <a:spLocks noGrp="1"/>
          </p:cNvSpPr>
          <p:nvPr>
            <p:ph type="sldNum" sz="quarter" idx="12"/>
          </p:nvPr>
        </p:nvSpPr>
        <p:spPr>
          <a:xfrm>
            <a:off x="8571034" y="505806"/>
            <a:ext cx="572966" cy="514104"/>
          </a:xfrm>
        </p:spPr>
        <p:txBody>
          <a:bodyPr/>
          <a:lstStyle>
            <a:lvl1pPr>
              <a:defRPr sz="1600"/>
            </a:lvl1pPr>
          </a:lstStyle>
          <a:p>
            <a:fld id="{D9605DA4-EE2B-44C5-96F4-08D35801045C}" type="slidenum">
              <a:rPr lang="de-DE" smtClean="0"/>
              <a:t>‹Nr.›</a:t>
            </a:fld>
            <a:endParaRPr lang="de-DE"/>
          </a:p>
        </p:txBody>
      </p:sp>
      <p:sp>
        <p:nvSpPr>
          <p:cNvPr id="27" name="Rechteck 26"/>
          <p:cNvSpPr/>
          <p:nvPr/>
        </p:nvSpPr>
        <p:spPr>
          <a:xfrm>
            <a:off x="609600" y="1480445"/>
            <a:ext cx="7943849"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451337" y="1565034"/>
            <a:ext cx="2168769"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171700" y="1656483"/>
            <a:ext cx="6381750" cy="45719"/>
          </a:xfrm>
          <a:prstGeom prst="rect">
            <a:avLst/>
          </a:prstGeom>
          <a:solidFill>
            <a:srgbClr val="202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p:cNvPicPr>
            <a:picLocks noChangeAspect="1"/>
          </p:cNvPicPr>
          <p:nvPr/>
        </p:nvPicPr>
        <p:blipFill rotWithShape="1">
          <a:blip r:embed="rId2"/>
          <a:srcRect r="56838"/>
          <a:stretch/>
        </p:blipFill>
        <p:spPr>
          <a:xfrm>
            <a:off x="7846470" y="6237063"/>
            <a:ext cx="706980" cy="609014"/>
          </a:xfrm>
          <a:prstGeom prst="rect">
            <a:avLst/>
          </a:prstGeom>
        </p:spPr>
      </p:pic>
      <p:sp>
        <p:nvSpPr>
          <p:cNvPr id="8" name="Textfeld 7"/>
          <p:cNvSpPr txBox="1"/>
          <p:nvPr/>
        </p:nvSpPr>
        <p:spPr>
          <a:xfrm>
            <a:off x="6181480" y="6317335"/>
            <a:ext cx="1778648" cy="430887"/>
          </a:xfrm>
          <a:prstGeom prst="rect">
            <a:avLst/>
          </a:prstGeom>
          <a:noFill/>
        </p:spPr>
        <p:txBody>
          <a:bodyPr wrap="square" rtlCol="0">
            <a:spAutoFit/>
          </a:bodyPr>
          <a:lstStyle/>
          <a:p>
            <a:r>
              <a:rPr lang="de-DE" sz="1100" dirty="0" smtClean="0"/>
              <a:t>Seminar für Philosophische</a:t>
            </a:r>
            <a:r>
              <a:rPr lang="de-DE" sz="1100" baseline="0" dirty="0" smtClean="0"/>
              <a:t> Grundfragen der Theologie</a:t>
            </a:r>
            <a:endParaRPr lang="de-DE" sz="1100" dirty="0"/>
          </a:p>
        </p:txBody>
      </p:sp>
      <p:cxnSp>
        <p:nvCxnSpPr>
          <p:cNvPr id="10" name="Gerader Verbinder 9"/>
          <p:cNvCxnSpPr/>
          <p:nvPr/>
        </p:nvCxnSpPr>
        <p:spPr>
          <a:xfrm>
            <a:off x="8571034" y="540974"/>
            <a:ext cx="0" cy="676273"/>
          </a:xfrm>
          <a:prstGeom prst="line">
            <a:avLst/>
          </a:prstGeom>
          <a:ln w="25400"/>
        </p:spPr>
        <p:style>
          <a:lnRef idx="3">
            <a:schemeClr val="accent1"/>
          </a:lnRef>
          <a:fillRef idx="0">
            <a:schemeClr val="accent1"/>
          </a:fillRef>
          <a:effectRef idx="2">
            <a:schemeClr val="accent1"/>
          </a:effectRef>
          <a:fontRef idx="minor">
            <a:schemeClr val="tx1"/>
          </a:fontRef>
        </p:style>
      </p:cxnSp>
      <p:sp>
        <p:nvSpPr>
          <p:cNvPr id="13" name="Footer Placeholder 3"/>
          <p:cNvSpPr>
            <a:spLocks noGrp="1"/>
          </p:cNvSpPr>
          <p:nvPr>
            <p:ph type="ftr" sz="quarter" idx="11"/>
          </p:nvPr>
        </p:nvSpPr>
        <p:spPr>
          <a:xfrm>
            <a:off x="2535848" y="6359007"/>
            <a:ext cx="2694842" cy="365125"/>
          </a:xfrm>
        </p:spPr>
        <p:txBody>
          <a:bodyPr/>
          <a:lstStyle/>
          <a:p>
            <a:endParaRPr lang="de-DE"/>
          </a:p>
        </p:txBody>
      </p:sp>
      <p:cxnSp>
        <p:nvCxnSpPr>
          <p:cNvPr id="14" name="Gerade Verbindung 13"/>
          <p:cNvCxnSpPr/>
          <p:nvPr/>
        </p:nvCxnSpPr>
        <p:spPr>
          <a:xfrm>
            <a:off x="545123" y="6198576"/>
            <a:ext cx="8025911" cy="0"/>
          </a:xfrm>
          <a:prstGeom prst="line">
            <a:avLst/>
          </a:prstGeom>
          <a:ln w="31750"/>
        </p:spPr>
        <p:style>
          <a:lnRef idx="3">
            <a:schemeClr val="accent4"/>
          </a:lnRef>
          <a:fillRef idx="0">
            <a:schemeClr val="accent4"/>
          </a:fillRef>
          <a:effectRef idx="2">
            <a:schemeClr val="accent4"/>
          </a:effectRef>
          <a:fontRef idx="minor">
            <a:schemeClr val="tx1"/>
          </a:fontRef>
        </p:style>
      </p:cxnSp>
      <p:cxnSp>
        <p:nvCxnSpPr>
          <p:cNvPr id="17" name="Gerade Verbindung 16"/>
          <p:cNvCxnSpPr/>
          <p:nvPr/>
        </p:nvCxnSpPr>
        <p:spPr>
          <a:xfrm>
            <a:off x="545123" y="6288705"/>
            <a:ext cx="1846385" cy="0"/>
          </a:xfrm>
          <a:prstGeom prst="line">
            <a:avLst/>
          </a:prstGeom>
          <a:ln w="28575">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0397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marL="1143000" indent="-1143000">
              <a:buClr>
                <a:schemeClr val="accent1"/>
              </a:buClr>
              <a:buFont typeface="+mj-lt"/>
              <a:buAutoNum type="arabicPeriod"/>
              <a:defRPr sz="6000">
                <a:latin typeface="Cambria" panose="02040503050406030204" pitchFamily="18" charset="0"/>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4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cxnSp>
        <p:nvCxnSpPr>
          <p:cNvPr id="7" name="Gerade Verbindung 6"/>
          <p:cNvCxnSpPr/>
          <p:nvPr/>
        </p:nvCxnSpPr>
        <p:spPr>
          <a:xfrm>
            <a:off x="545123" y="6198576"/>
            <a:ext cx="8025911" cy="0"/>
          </a:xfrm>
          <a:prstGeom prst="line">
            <a:avLst/>
          </a:prstGeom>
          <a:ln w="31750"/>
        </p:spPr>
        <p:style>
          <a:lnRef idx="3">
            <a:schemeClr val="accent4"/>
          </a:lnRef>
          <a:fillRef idx="0">
            <a:schemeClr val="accent4"/>
          </a:fillRef>
          <a:effectRef idx="2">
            <a:schemeClr val="accent4"/>
          </a:effectRef>
          <a:fontRef idx="minor">
            <a:schemeClr val="tx1"/>
          </a:fontRef>
        </p:style>
      </p:cxnSp>
      <p:sp>
        <p:nvSpPr>
          <p:cNvPr id="15" name="Date Placeholder 3"/>
          <p:cNvSpPr>
            <a:spLocks noGrp="1"/>
          </p:cNvSpPr>
          <p:nvPr>
            <p:ph type="dt" sz="half" idx="10"/>
          </p:nvPr>
        </p:nvSpPr>
        <p:spPr>
          <a:xfrm>
            <a:off x="628650" y="6356351"/>
            <a:ext cx="907071" cy="365125"/>
          </a:xfrm>
        </p:spPr>
        <p:txBody>
          <a:bodyPr/>
          <a:lstStyle/>
          <a:p>
            <a:fld id="{BF46532B-7975-4535-9FD4-D27F4640C6A4}" type="datetime1">
              <a:rPr lang="de-DE" smtClean="0"/>
              <a:t>07.11.2016</a:t>
            </a:fld>
            <a:endParaRPr lang="de-DE"/>
          </a:p>
        </p:txBody>
      </p:sp>
      <p:sp>
        <p:nvSpPr>
          <p:cNvPr id="16" name="Textfeld 15"/>
          <p:cNvSpPr txBox="1"/>
          <p:nvPr/>
        </p:nvSpPr>
        <p:spPr>
          <a:xfrm>
            <a:off x="6181480" y="6317335"/>
            <a:ext cx="1778648" cy="430887"/>
          </a:xfrm>
          <a:prstGeom prst="rect">
            <a:avLst/>
          </a:prstGeom>
          <a:noFill/>
        </p:spPr>
        <p:txBody>
          <a:bodyPr wrap="square" rtlCol="0">
            <a:spAutoFit/>
          </a:bodyPr>
          <a:lstStyle/>
          <a:p>
            <a:r>
              <a:rPr lang="de-DE" sz="1100" dirty="0" smtClean="0"/>
              <a:t>Seminar für Philosophische</a:t>
            </a:r>
            <a:r>
              <a:rPr lang="de-DE" sz="1100" baseline="0" dirty="0" smtClean="0"/>
              <a:t> Grundfragen der Theologie</a:t>
            </a:r>
            <a:endParaRPr lang="de-DE" sz="1100" dirty="0"/>
          </a:p>
        </p:txBody>
      </p:sp>
      <p:sp>
        <p:nvSpPr>
          <p:cNvPr id="17" name="Footer Placeholder 3"/>
          <p:cNvSpPr>
            <a:spLocks noGrp="1"/>
          </p:cNvSpPr>
          <p:nvPr>
            <p:ph type="ftr" sz="quarter" idx="11"/>
          </p:nvPr>
        </p:nvSpPr>
        <p:spPr>
          <a:xfrm>
            <a:off x="2535848" y="6359007"/>
            <a:ext cx="2694842" cy="365125"/>
          </a:xfrm>
        </p:spPr>
        <p:txBody>
          <a:bodyPr/>
          <a:lstStyle/>
          <a:p>
            <a:endParaRPr lang="de-DE"/>
          </a:p>
        </p:txBody>
      </p:sp>
      <p:cxnSp>
        <p:nvCxnSpPr>
          <p:cNvPr id="18" name="Gerade Verbindung 17"/>
          <p:cNvCxnSpPr/>
          <p:nvPr/>
        </p:nvCxnSpPr>
        <p:spPr>
          <a:xfrm>
            <a:off x="545123" y="6288705"/>
            <a:ext cx="1846385" cy="0"/>
          </a:xfrm>
          <a:prstGeom prst="line">
            <a:avLst/>
          </a:prstGeom>
          <a:ln w="28575">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pic>
        <p:nvPicPr>
          <p:cNvPr id="19" name="Grafik 18"/>
          <p:cNvPicPr>
            <a:picLocks noChangeAspect="1"/>
          </p:cNvPicPr>
          <p:nvPr/>
        </p:nvPicPr>
        <p:blipFill rotWithShape="1">
          <a:blip r:embed="rId2"/>
          <a:srcRect r="56838"/>
          <a:stretch/>
        </p:blipFill>
        <p:spPr>
          <a:xfrm>
            <a:off x="7846470" y="6237063"/>
            <a:ext cx="706980" cy="609014"/>
          </a:xfrm>
          <a:prstGeom prst="rect">
            <a:avLst/>
          </a:prstGeom>
        </p:spPr>
      </p:pic>
    </p:spTree>
    <p:extLst>
      <p:ext uri="{BB962C8B-B14F-4D97-AF65-F5344CB8AC3E}">
        <p14:creationId xmlns:p14="http://schemas.microsoft.com/office/powerpoint/2010/main" val="2244984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58559"/>
            <a:ext cx="3886200" cy="4248065"/>
          </a:xfrm>
        </p:spPr>
        <p:txBody>
          <a:bodyPr/>
          <a:lstStyle>
            <a:lvl1pPr marL="457200" indent="-457200">
              <a:buClr>
                <a:srgbClr val="202D7C"/>
              </a:buClr>
              <a:buFont typeface="Wingdings" panose="05000000000000000000" pitchFamily="2" charset="2"/>
              <a:buChar char="§"/>
              <a:defRPr/>
            </a:lvl1pPr>
            <a:lvl2pPr marL="685800" indent="-228600">
              <a:buClr>
                <a:schemeClr val="bg2">
                  <a:lumMod val="50000"/>
                </a:schemeClr>
              </a:buClr>
              <a:buFont typeface="Symbol" panose="05050102010706020507" pitchFamily="18" charset="2"/>
              <a:buChar char="-"/>
              <a:defRPr/>
            </a:lvl2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67249" y="1849766"/>
            <a:ext cx="3886200" cy="4248066"/>
          </a:xfrm>
        </p:spPr>
        <p:txBody>
          <a:bodyPr/>
          <a:lstStyle>
            <a:lvl1pPr marL="228600" indent="-228600">
              <a:buClr>
                <a:srgbClr val="202D7C"/>
              </a:buClr>
              <a:buFont typeface="Wingdings" panose="05000000000000000000" pitchFamily="2" charset="2"/>
              <a:buChar char="§"/>
              <a:defRPr/>
            </a:lvl1pPr>
            <a:lvl2pPr marL="800100" indent="-342900">
              <a:buClr>
                <a:schemeClr val="bg2">
                  <a:lumMod val="50000"/>
                </a:schemeClr>
              </a:buClr>
              <a:buFont typeface="Symbol" panose="05050102010706020507" pitchFamily="18" charset="2"/>
              <a:buChar char="-"/>
              <a:defRPr/>
            </a:lvl2pPr>
            <a:lvl3pPr marL="1257300" indent="-342900">
              <a:buClr>
                <a:schemeClr val="bg2">
                  <a:lumMod val="50000"/>
                </a:schemeClr>
              </a:buClr>
              <a:buFont typeface="Symbol" panose="05050102010706020507" pitchFamily="18" charset="2"/>
              <a:buChar char="-"/>
              <a:defRPr/>
            </a:lvl3pPr>
            <a:lvl4pPr marL="1657350" indent="-285750">
              <a:buClr>
                <a:schemeClr val="bg2">
                  <a:lumMod val="50000"/>
                </a:schemeClr>
              </a:buClr>
              <a:buFont typeface="Symbol" panose="05050102010706020507" pitchFamily="18" charset="2"/>
              <a:buChar char="-"/>
              <a:defRPr/>
            </a:lvl4pPr>
            <a:lvl5pPr marL="2114550" indent="-285750">
              <a:buClr>
                <a:schemeClr val="bg2">
                  <a:lumMod val="50000"/>
                </a:schemeClr>
              </a:buClr>
              <a:buFont typeface="Symbol" panose="05050102010706020507" pitchFamily="18" charset="2"/>
              <a:buChar cha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2" name="Title 1"/>
          <p:cNvSpPr>
            <a:spLocks noGrp="1"/>
          </p:cNvSpPr>
          <p:nvPr>
            <p:ph type="title"/>
          </p:nvPr>
        </p:nvSpPr>
        <p:spPr>
          <a:xfrm>
            <a:off x="628650" y="365128"/>
            <a:ext cx="7886700" cy="1041642"/>
          </a:xfrm>
          <a:ln w="76200">
            <a:solidFill>
              <a:srgbClr val="FFFFFF"/>
            </a:solidFill>
          </a:ln>
        </p:spPr>
        <p:txBody>
          <a:bodyPr>
            <a:noAutofit/>
          </a:bodyPr>
          <a:lstStyle>
            <a:lvl1pPr marL="742950" indent="-742950">
              <a:buFont typeface="+mj-lt"/>
              <a:buAutoNum type="arabicPeriod"/>
              <a:defRPr sz="3600">
                <a:latin typeface="Cambria" panose="02040503050406030204" pitchFamily="18" charset="0"/>
              </a:defRPr>
            </a:lvl1pPr>
          </a:lstStyle>
          <a:p>
            <a:r>
              <a:rPr lang="de-DE" smtClean="0"/>
              <a:t>Titelmasterformat durch Klicken bearbeiten</a:t>
            </a:r>
            <a:endParaRPr lang="en-US" dirty="0"/>
          </a:p>
        </p:txBody>
      </p:sp>
      <p:sp>
        <p:nvSpPr>
          <p:cNvPr id="20" name="Rechteck 19"/>
          <p:cNvSpPr/>
          <p:nvPr/>
        </p:nvSpPr>
        <p:spPr>
          <a:xfrm>
            <a:off x="609600" y="1480445"/>
            <a:ext cx="7943849"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451337" y="1565034"/>
            <a:ext cx="2168769"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2171700" y="1656483"/>
            <a:ext cx="6381750" cy="45719"/>
          </a:xfrm>
          <a:prstGeom prst="rect">
            <a:avLst/>
          </a:prstGeom>
          <a:solidFill>
            <a:srgbClr val="202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 Verbindung 22"/>
          <p:cNvCxnSpPr/>
          <p:nvPr/>
        </p:nvCxnSpPr>
        <p:spPr>
          <a:xfrm>
            <a:off x="545123" y="6198576"/>
            <a:ext cx="8025911" cy="0"/>
          </a:xfrm>
          <a:prstGeom prst="line">
            <a:avLst/>
          </a:prstGeom>
          <a:ln w="31750"/>
        </p:spPr>
        <p:style>
          <a:lnRef idx="3">
            <a:schemeClr val="accent4"/>
          </a:lnRef>
          <a:fillRef idx="0">
            <a:schemeClr val="accent4"/>
          </a:fillRef>
          <a:effectRef idx="2">
            <a:schemeClr val="accent4"/>
          </a:effectRef>
          <a:fontRef idx="minor">
            <a:schemeClr val="tx1"/>
          </a:fontRef>
        </p:style>
      </p:cxnSp>
      <p:sp>
        <p:nvSpPr>
          <p:cNvPr id="26" name="Date Placeholder 3"/>
          <p:cNvSpPr>
            <a:spLocks noGrp="1"/>
          </p:cNvSpPr>
          <p:nvPr>
            <p:ph type="dt" sz="half" idx="10"/>
          </p:nvPr>
        </p:nvSpPr>
        <p:spPr>
          <a:xfrm>
            <a:off x="628650" y="6356351"/>
            <a:ext cx="907071" cy="365125"/>
          </a:xfrm>
        </p:spPr>
        <p:txBody>
          <a:bodyPr/>
          <a:lstStyle/>
          <a:p>
            <a:fld id="{BCCC6DEA-90BA-44F1-832C-AB99A8EF06F1}" type="datetime1">
              <a:rPr lang="de-DE" smtClean="0"/>
              <a:t>07.11.2016</a:t>
            </a:fld>
            <a:endParaRPr lang="de-DE"/>
          </a:p>
        </p:txBody>
      </p:sp>
      <p:pic>
        <p:nvPicPr>
          <p:cNvPr id="27" name="Grafik 26"/>
          <p:cNvPicPr>
            <a:picLocks noChangeAspect="1"/>
          </p:cNvPicPr>
          <p:nvPr/>
        </p:nvPicPr>
        <p:blipFill rotWithShape="1">
          <a:blip r:embed="rId2"/>
          <a:srcRect r="56838"/>
          <a:stretch/>
        </p:blipFill>
        <p:spPr>
          <a:xfrm>
            <a:off x="7846470" y="6237063"/>
            <a:ext cx="706980" cy="609014"/>
          </a:xfrm>
          <a:prstGeom prst="rect">
            <a:avLst/>
          </a:prstGeom>
        </p:spPr>
      </p:pic>
      <p:sp>
        <p:nvSpPr>
          <p:cNvPr id="28" name="Textfeld 27"/>
          <p:cNvSpPr txBox="1"/>
          <p:nvPr/>
        </p:nvSpPr>
        <p:spPr>
          <a:xfrm>
            <a:off x="6181480" y="6317335"/>
            <a:ext cx="1778648" cy="430887"/>
          </a:xfrm>
          <a:prstGeom prst="rect">
            <a:avLst/>
          </a:prstGeom>
          <a:noFill/>
        </p:spPr>
        <p:txBody>
          <a:bodyPr wrap="square" rtlCol="0">
            <a:spAutoFit/>
          </a:bodyPr>
          <a:lstStyle/>
          <a:p>
            <a:r>
              <a:rPr lang="de-DE" sz="1100" dirty="0" smtClean="0"/>
              <a:t>Seminar für Philosophische</a:t>
            </a:r>
            <a:r>
              <a:rPr lang="de-DE" sz="1100" baseline="0" dirty="0" smtClean="0"/>
              <a:t> Grundfragen der Theologie</a:t>
            </a:r>
            <a:endParaRPr lang="de-DE" sz="1100" dirty="0"/>
          </a:p>
        </p:txBody>
      </p:sp>
      <p:sp>
        <p:nvSpPr>
          <p:cNvPr id="29" name="Footer Placeholder 3"/>
          <p:cNvSpPr>
            <a:spLocks noGrp="1"/>
          </p:cNvSpPr>
          <p:nvPr>
            <p:ph type="ftr" sz="quarter" idx="11"/>
          </p:nvPr>
        </p:nvSpPr>
        <p:spPr>
          <a:xfrm>
            <a:off x="2535848" y="6359007"/>
            <a:ext cx="2694842" cy="365125"/>
          </a:xfrm>
        </p:spPr>
        <p:txBody>
          <a:bodyPr/>
          <a:lstStyle/>
          <a:p>
            <a:endParaRPr lang="de-DE"/>
          </a:p>
        </p:txBody>
      </p:sp>
      <p:cxnSp>
        <p:nvCxnSpPr>
          <p:cNvPr id="30" name="Gerade Verbindung 29"/>
          <p:cNvCxnSpPr/>
          <p:nvPr/>
        </p:nvCxnSpPr>
        <p:spPr>
          <a:xfrm>
            <a:off x="545123" y="6198576"/>
            <a:ext cx="8025911" cy="0"/>
          </a:xfrm>
          <a:prstGeom prst="line">
            <a:avLst/>
          </a:prstGeom>
          <a:ln w="31750"/>
        </p:spPr>
        <p:style>
          <a:lnRef idx="3">
            <a:schemeClr val="accent4"/>
          </a:lnRef>
          <a:fillRef idx="0">
            <a:schemeClr val="accent4"/>
          </a:fillRef>
          <a:effectRef idx="2">
            <a:schemeClr val="accent4"/>
          </a:effectRef>
          <a:fontRef idx="minor">
            <a:schemeClr val="tx1"/>
          </a:fontRef>
        </p:style>
      </p:cxnSp>
      <p:cxnSp>
        <p:nvCxnSpPr>
          <p:cNvPr id="31" name="Gerade Verbindung 30"/>
          <p:cNvCxnSpPr/>
          <p:nvPr/>
        </p:nvCxnSpPr>
        <p:spPr>
          <a:xfrm>
            <a:off x="545123" y="6288705"/>
            <a:ext cx="1846385" cy="0"/>
          </a:xfrm>
          <a:prstGeom prst="line">
            <a:avLst/>
          </a:prstGeom>
          <a:ln w="28575">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sp>
        <p:nvSpPr>
          <p:cNvPr id="32" name="Slide Number Placeholder 5"/>
          <p:cNvSpPr>
            <a:spLocks noGrp="1"/>
          </p:cNvSpPr>
          <p:nvPr>
            <p:ph type="sldNum" sz="quarter" idx="12"/>
          </p:nvPr>
        </p:nvSpPr>
        <p:spPr>
          <a:xfrm>
            <a:off x="8571034" y="505806"/>
            <a:ext cx="405912" cy="514104"/>
          </a:xfrm>
        </p:spPr>
        <p:txBody>
          <a:bodyPr/>
          <a:lstStyle>
            <a:lvl1pPr>
              <a:defRPr sz="1600"/>
            </a:lvl1pPr>
          </a:lstStyle>
          <a:p>
            <a:fld id="{D9605DA4-EE2B-44C5-96F4-08D35801045C}" type="slidenum">
              <a:rPr lang="de-DE" smtClean="0"/>
              <a:t>‹Nr.›</a:t>
            </a:fld>
            <a:endParaRPr lang="de-DE"/>
          </a:p>
        </p:txBody>
      </p:sp>
      <p:cxnSp>
        <p:nvCxnSpPr>
          <p:cNvPr id="33" name="Gerader Verbinder 9"/>
          <p:cNvCxnSpPr/>
          <p:nvPr/>
        </p:nvCxnSpPr>
        <p:spPr>
          <a:xfrm>
            <a:off x="8571034" y="540974"/>
            <a:ext cx="0" cy="676273"/>
          </a:xfrm>
          <a:prstGeom prst="line">
            <a:avLst/>
          </a:prstGeom>
          <a:ln w="254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07940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13867"/>
            <a:ext cx="386834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cxnSp>
        <p:nvCxnSpPr>
          <p:cNvPr id="11" name="Gerade Verbindung 10"/>
          <p:cNvCxnSpPr/>
          <p:nvPr/>
        </p:nvCxnSpPr>
        <p:spPr>
          <a:xfrm>
            <a:off x="545123" y="6198576"/>
            <a:ext cx="8025911" cy="0"/>
          </a:xfrm>
          <a:prstGeom prst="line">
            <a:avLst/>
          </a:prstGeom>
          <a:ln w="31750"/>
        </p:spPr>
        <p:style>
          <a:lnRef idx="3">
            <a:schemeClr val="accent4"/>
          </a:lnRef>
          <a:fillRef idx="0">
            <a:schemeClr val="accent4"/>
          </a:fillRef>
          <a:effectRef idx="2">
            <a:schemeClr val="accent4"/>
          </a:effectRef>
          <a:fontRef idx="minor">
            <a:schemeClr val="tx1"/>
          </a:fontRef>
        </p:style>
      </p:cxnSp>
      <p:sp>
        <p:nvSpPr>
          <p:cNvPr id="12" name="Date Placeholder 3"/>
          <p:cNvSpPr>
            <a:spLocks noGrp="1"/>
          </p:cNvSpPr>
          <p:nvPr>
            <p:ph type="dt" sz="half" idx="10"/>
          </p:nvPr>
        </p:nvSpPr>
        <p:spPr>
          <a:xfrm>
            <a:off x="628650" y="6356351"/>
            <a:ext cx="907071" cy="365125"/>
          </a:xfrm>
        </p:spPr>
        <p:txBody>
          <a:bodyPr/>
          <a:lstStyle/>
          <a:p>
            <a:fld id="{443CE83E-03F1-4B86-83A5-A5FB5ADCD19A}" type="datetime1">
              <a:rPr lang="de-DE" smtClean="0"/>
              <a:t>07.11.2016</a:t>
            </a:fld>
            <a:endParaRPr lang="de-DE"/>
          </a:p>
        </p:txBody>
      </p:sp>
      <p:pic>
        <p:nvPicPr>
          <p:cNvPr id="13" name="Grafik 12"/>
          <p:cNvPicPr>
            <a:picLocks noChangeAspect="1"/>
          </p:cNvPicPr>
          <p:nvPr/>
        </p:nvPicPr>
        <p:blipFill rotWithShape="1">
          <a:blip r:embed="rId2"/>
          <a:srcRect r="56838"/>
          <a:stretch/>
        </p:blipFill>
        <p:spPr>
          <a:xfrm>
            <a:off x="7846470" y="6237063"/>
            <a:ext cx="706980" cy="609014"/>
          </a:xfrm>
          <a:prstGeom prst="rect">
            <a:avLst/>
          </a:prstGeom>
        </p:spPr>
      </p:pic>
      <p:sp>
        <p:nvSpPr>
          <p:cNvPr id="14" name="Textfeld 13"/>
          <p:cNvSpPr txBox="1"/>
          <p:nvPr/>
        </p:nvSpPr>
        <p:spPr>
          <a:xfrm>
            <a:off x="6181480" y="6317335"/>
            <a:ext cx="1778648" cy="430887"/>
          </a:xfrm>
          <a:prstGeom prst="rect">
            <a:avLst/>
          </a:prstGeom>
          <a:noFill/>
        </p:spPr>
        <p:txBody>
          <a:bodyPr wrap="square" rtlCol="0">
            <a:spAutoFit/>
          </a:bodyPr>
          <a:lstStyle/>
          <a:p>
            <a:r>
              <a:rPr lang="de-DE" sz="1100" dirty="0" smtClean="0"/>
              <a:t>Seminar für Philosophische</a:t>
            </a:r>
            <a:r>
              <a:rPr lang="de-DE" sz="1100" baseline="0" dirty="0" smtClean="0"/>
              <a:t> Grundfragen der Theologie</a:t>
            </a:r>
            <a:endParaRPr lang="de-DE" sz="1100" dirty="0"/>
          </a:p>
        </p:txBody>
      </p:sp>
      <p:sp>
        <p:nvSpPr>
          <p:cNvPr id="15" name="Footer Placeholder 3"/>
          <p:cNvSpPr>
            <a:spLocks noGrp="1"/>
          </p:cNvSpPr>
          <p:nvPr>
            <p:ph type="ftr" sz="quarter" idx="11"/>
          </p:nvPr>
        </p:nvSpPr>
        <p:spPr>
          <a:xfrm>
            <a:off x="2535848" y="6359007"/>
            <a:ext cx="2694842" cy="365125"/>
          </a:xfrm>
        </p:spPr>
        <p:txBody>
          <a:bodyPr/>
          <a:lstStyle/>
          <a:p>
            <a:endParaRPr lang="de-DE"/>
          </a:p>
        </p:txBody>
      </p:sp>
      <p:cxnSp>
        <p:nvCxnSpPr>
          <p:cNvPr id="16" name="Gerade Verbindung 15"/>
          <p:cNvCxnSpPr/>
          <p:nvPr/>
        </p:nvCxnSpPr>
        <p:spPr>
          <a:xfrm>
            <a:off x="545123" y="6198576"/>
            <a:ext cx="8025911" cy="0"/>
          </a:xfrm>
          <a:prstGeom prst="line">
            <a:avLst/>
          </a:prstGeom>
          <a:ln w="31750"/>
        </p:spPr>
        <p:style>
          <a:lnRef idx="3">
            <a:schemeClr val="accent4"/>
          </a:lnRef>
          <a:fillRef idx="0">
            <a:schemeClr val="accent4"/>
          </a:fillRef>
          <a:effectRef idx="2">
            <a:schemeClr val="accent4"/>
          </a:effectRef>
          <a:fontRef idx="minor">
            <a:schemeClr val="tx1"/>
          </a:fontRef>
        </p:style>
      </p:cxnSp>
      <p:cxnSp>
        <p:nvCxnSpPr>
          <p:cNvPr id="17" name="Gerade Verbindung 16"/>
          <p:cNvCxnSpPr/>
          <p:nvPr/>
        </p:nvCxnSpPr>
        <p:spPr>
          <a:xfrm>
            <a:off x="545123" y="6288705"/>
            <a:ext cx="1846385" cy="0"/>
          </a:xfrm>
          <a:prstGeom prst="line">
            <a:avLst/>
          </a:prstGeom>
          <a:ln w="28575">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sp>
        <p:nvSpPr>
          <p:cNvPr id="18" name="Slide Number Placeholder 5"/>
          <p:cNvSpPr>
            <a:spLocks noGrp="1"/>
          </p:cNvSpPr>
          <p:nvPr>
            <p:ph type="sldNum" sz="quarter" idx="12"/>
          </p:nvPr>
        </p:nvSpPr>
        <p:spPr>
          <a:xfrm>
            <a:off x="8571034" y="505806"/>
            <a:ext cx="405912" cy="514104"/>
          </a:xfrm>
        </p:spPr>
        <p:txBody>
          <a:bodyPr/>
          <a:lstStyle>
            <a:lvl1pPr>
              <a:defRPr sz="1600"/>
            </a:lvl1pPr>
          </a:lstStyle>
          <a:p>
            <a:fld id="{D9605DA4-EE2B-44C5-96F4-08D35801045C}" type="slidenum">
              <a:rPr lang="de-DE" smtClean="0"/>
              <a:t>‹Nr.›</a:t>
            </a:fld>
            <a:endParaRPr lang="de-DE"/>
          </a:p>
        </p:txBody>
      </p:sp>
      <p:cxnSp>
        <p:nvCxnSpPr>
          <p:cNvPr id="19" name="Gerader Verbinder 9"/>
          <p:cNvCxnSpPr/>
          <p:nvPr/>
        </p:nvCxnSpPr>
        <p:spPr>
          <a:xfrm>
            <a:off x="8571034" y="540974"/>
            <a:ext cx="0" cy="676273"/>
          </a:xfrm>
          <a:prstGeom prst="line">
            <a:avLst/>
          </a:prstGeom>
          <a:ln w="254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30695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9" name="Title 1"/>
          <p:cNvSpPr>
            <a:spLocks noGrp="1"/>
          </p:cNvSpPr>
          <p:nvPr>
            <p:ph type="title"/>
          </p:nvPr>
        </p:nvSpPr>
        <p:spPr>
          <a:xfrm>
            <a:off x="628650" y="365128"/>
            <a:ext cx="7886700" cy="1041642"/>
          </a:xfrm>
          <a:ln w="76200">
            <a:solidFill>
              <a:srgbClr val="FFFFFF"/>
            </a:solidFill>
          </a:ln>
        </p:spPr>
        <p:txBody>
          <a:bodyPr>
            <a:noAutofit/>
          </a:bodyPr>
          <a:lstStyle>
            <a:lvl1pPr marL="742950" indent="-742950">
              <a:buFont typeface="+mj-lt"/>
              <a:buAutoNum type="arabicPeriod"/>
              <a:defRPr sz="3600">
                <a:latin typeface="Cambria" panose="02040503050406030204" pitchFamily="18" charset="0"/>
              </a:defRPr>
            </a:lvl1pPr>
          </a:lstStyle>
          <a:p>
            <a:r>
              <a:rPr lang="de-DE" smtClean="0"/>
              <a:t>Titelmasterformat durch Klicken bearbeiten</a:t>
            </a:r>
            <a:endParaRPr lang="en-US" dirty="0"/>
          </a:p>
        </p:txBody>
      </p:sp>
      <p:sp>
        <p:nvSpPr>
          <p:cNvPr id="13" name="Rechteck 12"/>
          <p:cNvSpPr/>
          <p:nvPr/>
        </p:nvSpPr>
        <p:spPr>
          <a:xfrm>
            <a:off x="609600" y="1480445"/>
            <a:ext cx="7943849" cy="457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451337" y="1565034"/>
            <a:ext cx="2168769"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p:nvSpPr>
        <p:spPr>
          <a:xfrm>
            <a:off x="2171700" y="1656483"/>
            <a:ext cx="6381750" cy="45719"/>
          </a:xfrm>
          <a:prstGeom prst="rect">
            <a:avLst/>
          </a:prstGeom>
          <a:solidFill>
            <a:srgbClr val="202D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Gerade Verbindung 15"/>
          <p:cNvCxnSpPr/>
          <p:nvPr/>
        </p:nvCxnSpPr>
        <p:spPr>
          <a:xfrm>
            <a:off x="545123" y="6198576"/>
            <a:ext cx="8025911" cy="0"/>
          </a:xfrm>
          <a:prstGeom prst="line">
            <a:avLst/>
          </a:prstGeom>
          <a:ln w="31750"/>
        </p:spPr>
        <p:style>
          <a:lnRef idx="3">
            <a:schemeClr val="accent4"/>
          </a:lnRef>
          <a:fillRef idx="0">
            <a:schemeClr val="accent4"/>
          </a:fillRef>
          <a:effectRef idx="2">
            <a:schemeClr val="accent4"/>
          </a:effectRef>
          <a:fontRef idx="minor">
            <a:schemeClr val="tx1"/>
          </a:fontRef>
        </p:style>
      </p:cxnSp>
      <p:sp>
        <p:nvSpPr>
          <p:cNvPr id="18" name="Date Placeholder 3"/>
          <p:cNvSpPr>
            <a:spLocks noGrp="1"/>
          </p:cNvSpPr>
          <p:nvPr>
            <p:ph type="dt" sz="half" idx="10"/>
          </p:nvPr>
        </p:nvSpPr>
        <p:spPr>
          <a:xfrm>
            <a:off x="628650" y="6356351"/>
            <a:ext cx="907071" cy="365125"/>
          </a:xfrm>
        </p:spPr>
        <p:txBody>
          <a:bodyPr/>
          <a:lstStyle/>
          <a:p>
            <a:fld id="{A101B8D9-5F20-4986-83FA-ECEFC6F3A093}" type="datetime1">
              <a:rPr lang="de-DE" smtClean="0"/>
              <a:t>07.11.2016</a:t>
            </a:fld>
            <a:endParaRPr lang="de-DE"/>
          </a:p>
        </p:txBody>
      </p:sp>
      <p:pic>
        <p:nvPicPr>
          <p:cNvPr id="19" name="Grafik 18"/>
          <p:cNvPicPr>
            <a:picLocks noChangeAspect="1"/>
          </p:cNvPicPr>
          <p:nvPr/>
        </p:nvPicPr>
        <p:blipFill rotWithShape="1">
          <a:blip r:embed="rId2"/>
          <a:srcRect r="56838"/>
          <a:stretch/>
        </p:blipFill>
        <p:spPr>
          <a:xfrm>
            <a:off x="7846470" y="6237063"/>
            <a:ext cx="706980" cy="609014"/>
          </a:xfrm>
          <a:prstGeom prst="rect">
            <a:avLst/>
          </a:prstGeom>
        </p:spPr>
      </p:pic>
      <p:sp>
        <p:nvSpPr>
          <p:cNvPr id="20" name="Textfeld 19"/>
          <p:cNvSpPr txBox="1"/>
          <p:nvPr/>
        </p:nvSpPr>
        <p:spPr>
          <a:xfrm>
            <a:off x="6181480" y="6317335"/>
            <a:ext cx="1778648" cy="430887"/>
          </a:xfrm>
          <a:prstGeom prst="rect">
            <a:avLst/>
          </a:prstGeom>
          <a:noFill/>
        </p:spPr>
        <p:txBody>
          <a:bodyPr wrap="square" rtlCol="0">
            <a:spAutoFit/>
          </a:bodyPr>
          <a:lstStyle/>
          <a:p>
            <a:r>
              <a:rPr lang="de-DE" sz="1100" dirty="0" smtClean="0"/>
              <a:t>Seminar für Philosophische</a:t>
            </a:r>
            <a:r>
              <a:rPr lang="de-DE" sz="1100" baseline="0" dirty="0" smtClean="0"/>
              <a:t> Grundfragen der Theologie</a:t>
            </a:r>
            <a:endParaRPr lang="de-DE" sz="1100" dirty="0"/>
          </a:p>
        </p:txBody>
      </p:sp>
      <p:sp>
        <p:nvSpPr>
          <p:cNvPr id="21" name="Footer Placeholder 3"/>
          <p:cNvSpPr>
            <a:spLocks noGrp="1"/>
          </p:cNvSpPr>
          <p:nvPr>
            <p:ph type="ftr" sz="quarter" idx="11"/>
          </p:nvPr>
        </p:nvSpPr>
        <p:spPr>
          <a:xfrm>
            <a:off x="2535848" y="6359007"/>
            <a:ext cx="2694842" cy="365125"/>
          </a:xfrm>
        </p:spPr>
        <p:txBody>
          <a:bodyPr/>
          <a:lstStyle/>
          <a:p>
            <a:endParaRPr lang="de-DE"/>
          </a:p>
        </p:txBody>
      </p:sp>
      <p:cxnSp>
        <p:nvCxnSpPr>
          <p:cNvPr id="22" name="Gerade Verbindung 21"/>
          <p:cNvCxnSpPr/>
          <p:nvPr/>
        </p:nvCxnSpPr>
        <p:spPr>
          <a:xfrm>
            <a:off x="545123" y="6198576"/>
            <a:ext cx="8025911" cy="0"/>
          </a:xfrm>
          <a:prstGeom prst="line">
            <a:avLst/>
          </a:prstGeom>
          <a:ln w="31750"/>
        </p:spPr>
        <p:style>
          <a:lnRef idx="3">
            <a:schemeClr val="accent4"/>
          </a:lnRef>
          <a:fillRef idx="0">
            <a:schemeClr val="accent4"/>
          </a:fillRef>
          <a:effectRef idx="2">
            <a:schemeClr val="accent4"/>
          </a:effectRef>
          <a:fontRef idx="minor">
            <a:schemeClr val="tx1"/>
          </a:fontRef>
        </p:style>
      </p:cxnSp>
      <p:cxnSp>
        <p:nvCxnSpPr>
          <p:cNvPr id="23" name="Gerade Verbindung 22"/>
          <p:cNvCxnSpPr/>
          <p:nvPr/>
        </p:nvCxnSpPr>
        <p:spPr>
          <a:xfrm>
            <a:off x="545123" y="6288705"/>
            <a:ext cx="1846385" cy="0"/>
          </a:xfrm>
          <a:prstGeom prst="line">
            <a:avLst/>
          </a:prstGeom>
          <a:ln w="28575">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sp>
        <p:nvSpPr>
          <p:cNvPr id="24" name="Slide Number Placeholder 5"/>
          <p:cNvSpPr>
            <a:spLocks noGrp="1"/>
          </p:cNvSpPr>
          <p:nvPr>
            <p:ph type="sldNum" sz="quarter" idx="12"/>
          </p:nvPr>
        </p:nvSpPr>
        <p:spPr>
          <a:xfrm>
            <a:off x="8571034" y="505806"/>
            <a:ext cx="405912" cy="514104"/>
          </a:xfrm>
        </p:spPr>
        <p:txBody>
          <a:bodyPr/>
          <a:lstStyle>
            <a:lvl1pPr>
              <a:defRPr sz="1600"/>
            </a:lvl1pPr>
          </a:lstStyle>
          <a:p>
            <a:fld id="{D9605DA4-EE2B-44C5-96F4-08D35801045C}" type="slidenum">
              <a:rPr lang="de-DE" smtClean="0"/>
              <a:t>‹Nr.›</a:t>
            </a:fld>
            <a:endParaRPr lang="de-DE"/>
          </a:p>
        </p:txBody>
      </p:sp>
      <p:cxnSp>
        <p:nvCxnSpPr>
          <p:cNvPr id="25" name="Gerader Verbinder 9"/>
          <p:cNvCxnSpPr/>
          <p:nvPr/>
        </p:nvCxnSpPr>
        <p:spPr>
          <a:xfrm>
            <a:off x="8571034" y="540974"/>
            <a:ext cx="0" cy="676273"/>
          </a:xfrm>
          <a:prstGeom prst="line">
            <a:avLst/>
          </a:prstGeom>
          <a:ln w="254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25330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cxnSp>
        <p:nvCxnSpPr>
          <p:cNvPr id="6" name="Gerade Verbindung 5"/>
          <p:cNvCxnSpPr/>
          <p:nvPr/>
        </p:nvCxnSpPr>
        <p:spPr>
          <a:xfrm>
            <a:off x="545123" y="6198576"/>
            <a:ext cx="8025911" cy="0"/>
          </a:xfrm>
          <a:prstGeom prst="line">
            <a:avLst/>
          </a:prstGeom>
          <a:ln w="31750"/>
        </p:spPr>
        <p:style>
          <a:lnRef idx="3">
            <a:schemeClr val="accent4"/>
          </a:lnRef>
          <a:fillRef idx="0">
            <a:schemeClr val="accent4"/>
          </a:fillRef>
          <a:effectRef idx="2">
            <a:schemeClr val="accent4"/>
          </a:effectRef>
          <a:fontRef idx="minor">
            <a:schemeClr val="tx1"/>
          </a:fontRef>
        </p:style>
      </p:cxnSp>
      <p:sp>
        <p:nvSpPr>
          <p:cNvPr id="7" name="Date Placeholder 3"/>
          <p:cNvSpPr>
            <a:spLocks noGrp="1"/>
          </p:cNvSpPr>
          <p:nvPr>
            <p:ph type="dt" sz="half" idx="10"/>
          </p:nvPr>
        </p:nvSpPr>
        <p:spPr>
          <a:xfrm>
            <a:off x="628650" y="6356351"/>
            <a:ext cx="907071" cy="365125"/>
          </a:xfrm>
        </p:spPr>
        <p:txBody>
          <a:bodyPr/>
          <a:lstStyle/>
          <a:p>
            <a:fld id="{981A4D5E-E3F1-4764-9C31-F5B5F526C022}" type="datetime1">
              <a:rPr lang="de-DE" smtClean="0"/>
              <a:t>07.11.2016</a:t>
            </a:fld>
            <a:endParaRPr lang="de-DE"/>
          </a:p>
        </p:txBody>
      </p:sp>
      <p:pic>
        <p:nvPicPr>
          <p:cNvPr id="8" name="Grafik 7"/>
          <p:cNvPicPr>
            <a:picLocks noChangeAspect="1"/>
          </p:cNvPicPr>
          <p:nvPr/>
        </p:nvPicPr>
        <p:blipFill rotWithShape="1">
          <a:blip r:embed="rId2"/>
          <a:srcRect r="56838"/>
          <a:stretch/>
        </p:blipFill>
        <p:spPr>
          <a:xfrm>
            <a:off x="7846470" y="6237063"/>
            <a:ext cx="706980" cy="609014"/>
          </a:xfrm>
          <a:prstGeom prst="rect">
            <a:avLst/>
          </a:prstGeom>
        </p:spPr>
      </p:pic>
      <p:sp>
        <p:nvSpPr>
          <p:cNvPr id="9" name="Textfeld 8"/>
          <p:cNvSpPr txBox="1"/>
          <p:nvPr/>
        </p:nvSpPr>
        <p:spPr>
          <a:xfrm>
            <a:off x="6181480" y="6317335"/>
            <a:ext cx="1778648" cy="430887"/>
          </a:xfrm>
          <a:prstGeom prst="rect">
            <a:avLst/>
          </a:prstGeom>
          <a:noFill/>
        </p:spPr>
        <p:txBody>
          <a:bodyPr wrap="square" rtlCol="0">
            <a:spAutoFit/>
          </a:bodyPr>
          <a:lstStyle/>
          <a:p>
            <a:r>
              <a:rPr lang="de-DE" sz="1100" dirty="0" smtClean="0"/>
              <a:t>Seminar für Philosophische</a:t>
            </a:r>
            <a:r>
              <a:rPr lang="de-DE" sz="1100" baseline="0" dirty="0" smtClean="0"/>
              <a:t> Grundfragen der Theologie</a:t>
            </a:r>
            <a:endParaRPr lang="de-DE" sz="1100" dirty="0"/>
          </a:p>
        </p:txBody>
      </p:sp>
      <p:sp>
        <p:nvSpPr>
          <p:cNvPr id="10" name="Footer Placeholder 3"/>
          <p:cNvSpPr>
            <a:spLocks noGrp="1"/>
          </p:cNvSpPr>
          <p:nvPr>
            <p:ph type="ftr" sz="quarter" idx="11"/>
          </p:nvPr>
        </p:nvSpPr>
        <p:spPr>
          <a:xfrm>
            <a:off x="2535848" y="6359007"/>
            <a:ext cx="2694842" cy="365125"/>
          </a:xfrm>
        </p:spPr>
        <p:txBody>
          <a:bodyPr/>
          <a:lstStyle/>
          <a:p>
            <a:endParaRPr lang="de-DE"/>
          </a:p>
        </p:txBody>
      </p:sp>
      <p:cxnSp>
        <p:nvCxnSpPr>
          <p:cNvPr id="11" name="Gerade Verbindung 10"/>
          <p:cNvCxnSpPr/>
          <p:nvPr/>
        </p:nvCxnSpPr>
        <p:spPr>
          <a:xfrm>
            <a:off x="545123" y="6198576"/>
            <a:ext cx="8025911" cy="0"/>
          </a:xfrm>
          <a:prstGeom prst="line">
            <a:avLst/>
          </a:prstGeom>
          <a:ln w="31750"/>
        </p:spPr>
        <p:style>
          <a:lnRef idx="3">
            <a:schemeClr val="accent4"/>
          </a:lnRef>
          <a:fillRef idx="0">
            <a:schemeClr val="accent4"/>
          </a:fillRef>
          <a:effectRef idx="2">
            <a:schemeClr val="accent4"/>
          </a:effectRef>
          <a:fontRef idx="minor">
            <a:schemeClr val="tx1"/>
          </a:fontRef>
        </p:style>
      </p:cxnSp>
      <p:cxnSp>
        <p:nvCxnSpPr>
          <p:cNvPr id="12" name="Gerade Verbindung 11"/>
          <p:cNvCxnSpPr/>
          <p:nvPr/>
        </p:nvCxnSpPr>
        <p:spPr>
          <a:xfrm>
            <a:off x="545123" y="6288705"/>
            <a:ext cx="1846385" cy="0"/>
          </a:xfrm>
          <a:prstGeom prst="line">
            <a:avLst/>
          </a:prstGeom>
          <a:ln w="28575">
            <a:solidFill>
              <a:schemeClr val="accent6">
                <a:lumMod val="75000"/>
              </a:schemeClr>
            </a:solidFill>
          </a:ln>
        </p:spPr>
        <p:style>
          <a:lnRef idx="3">
            <a:schemeClr val="accent1"/>
          </a:lnRef>
          <a:fillRef idx="0">
            <a:schemeClr val="accent1"/>
          </a:fillRef>
          <a:effectRef idx="2">
            <a:schemeClr val="accent1"/>
          </a:effectRef>
          <a:fontRef idx="minor">
            <a:schemeClr val="tx1"/>
          </a:fontRef>
        </p:style>
      </p:cxnSp>
      <p:sp>
        <p:nvSpPr>
          <p:cNvPr id="13" name="Slide Number Placeholder 5"/>
          <p:cNvSpPr>
            <a:spLocks noGrp="1"/>
          </p:cNvSpPr>
          <p:nvPr>
            <p:ph type="sldNum" sz="quarter" idx="12"/>
          </p:nvPr>
        </p:nvSpPr>
        <p:spPr>
          <a:xfrm>
            <a:off x="8571034" y="505806"/>
            <a:ext cx="572966" cy="514104"/>
          </a:xfrm>
        </p:spPr>
        <p:txBody>
          <a:bodyPr/>
          <a:lstStyle>
            <a:lvl1pPr>
              <a:defRPr sz="1600"/>
            </a:lvl1pPr>
          </a:lstStyle>
          <a:p>
            <a:fld id="{D9605DA4-EE2B-44C5-96F4-08D35801045C}" type="slidenum">
              <a:rPr lang="de-DE" smtClean="0"/>
              <a:t>‹Nr.›</a:t>
            </a:fld>
            <a:endParaRPr lang="de-DE"/>
          </a:p>
        </p:txBody>
      </p:sp>
      <p:cxnSp>
        <p:nvCxnSpPr>
          <p:cNvPr id="14" name="Gerader Verbinder 9"/>
          <p:cNvCxnSpPr/>
          <p:nvPr/>
        </p:nvCxnSpPr>
        <p:spPr>
          <a:xfrm>
            <a:off x="8571034" y="540974"/>
            <a:ext cx="0" cy="676273"/>
          </a:xfrm>
          <a:prstGeom prst="line">
            <a:avLst/>
          </a:prstGeom>
          <a:ln w="254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49333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1875E07F-CB9C-4D78-AD81-95B87B0BA41B}" type="datetime1">
              <a:rPr lang="de-DE" smtClean="0"/>
              <a:t>07.11.2016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9605DA4-EE2B-44C5-96F4-08D35801045C}" type="slidenum">
              <a:rPr lang="de-DE" smtClean="0"/>
              <a:t>‹Nr.›</a:t>
            </a:fld>
            <a:endParaRPr lang="de-DE"/>
          </a:p>
        </p:txBody>
      </p:sp>
    </p:spTree>
    <p:extLst>
      <p:ext uri="{BB962C8B-B14F-4D97-AF65-F5344CB8AC3E}">
        <p14:creationId xmlns:p14="http://schemas.microsoft.com/office/powerpoint/2010/main" val="29592770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342802B9-605C-49E7-BCB9-8A47A1F40A41}" type="datetime1">
              <a:rPr lang="de-DE" smtClean="0"/>
              <a:t>07.11.2016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9605DA4-EE2B-44C5-96F4-08D35801045C}" type="slidenum">
              <a:rPr lang="de-DE" smtClean="0"/>
              <a:t>‹Nr.›</a:t>
            </a:fld>
            <a:endParaRPr lang="de-DE"/>
          </a:p>
        </p:txBody>
      </p:sp>
    </p:spTree>
    <p:extLst>
      <p:ext uri="{BB962C8B-B14F-4D97-AF65-F5344CB8AC3E}">
        <p14:creationId xmlns:p14="http://schemas.microsoft.com/office/powerpoint/2010/main" val="27357306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29D50-98DD-4CE8-95DD-5908565F310E}" type="datetime1">
              <a:rPr lang="de-DE" smtClean="0"/>
              <a:t>07.11.2016</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05DA4-EE2B-44C5-96F4-08D35801045C}" type="slidenum">
              <a:rPr lang="de-DE" smtClean="0"/>
              <a:t>‹Nr.›</a:t>
            </a:fld>
            <a:endParaRPr lang="de-DE"/>
          </a:p>
        </p:txBody>
      </p:sp>
    </p:spTree>
    <p:extLst>
      <p:ext uri="{BB962C8B-B14F-4D97-AF65-F5344CB8AC3E}">
        <p14:creationId xmlns:p14="http://schemas.microsoft.com/office/powerpoint/2010/main" val="2154783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b="1" dirty="0" smtClean="0"/>
              <a:t>Was es ist, dies zu sein – </a:t>
            </a:r>
            <a:br>
              <a:rPr lang="de-DE" b="1" dirty="0" smtClean="0"/>
            </a:br>
            <a:r>
              <a:rPr lang="de-DE" b="1" dirty="0" smtClean="0"/>
              <a:t>Grundfragen der Ontologie</a:t>
            </a:r>
            <a:endParaRPr lang="de-DE" b="1" dirty="0"/>
          </a:p>
        </p:txBody>
      </p:sp>
      <p:sp>
        <p:nvSpPr>
          <p:cNvPr id="3" name="Untertitel 2"/>
          <p:cNvSpPr>
            <a:spLocks noGrp="1"/>
          </p:cNvSpPr>
          <p:nvPr>
            <p:ph type="subTitle" idx="1"/>
          </p:nvPr>
        </p:nvSpPr>
        <p:spPr/>
        <p:txBody>
          <a:bodyPr>
            <a:normAutofit/>
          </a:bodyPr>
          <a:lstStyle/>
          <a:p>
            <a:r>
              <a:rPr lang="de-DE" sz="2800" dirty="0" smtClean="0"/>
              <a:t>Klaus Müller</a:t>
            </a:r>
          </a:p>
          <a:p>
            <a:r>
              <a:rPr lang="de-DE" sz="2800" dirty="0" smtClean="0"/>
              <a:t>Münster</a:t>
            </a:r>
            <a:endParaRPr lang="de-DE" sz="2800" dirty="0"/>
          </a:p>
        </p:txBody>
      </p:sp>
    </p:spTree>
    <p:extLst>
      <p:ext uri="{BB962C8B-B14F-4D97-AF65-F5344CB8AC3E}">
        <p14:creationId xmlns:p14="http://schemas.microsoft.com/office/powerpoint/2010/main" val="3882058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lstStyle/>
          <a:p>
            <a:pPr marL="514350" indent="-514350">
              <a:buFont typeface="+mj-lt"/>
              <a:buAutoNum type="alphaLcParenR"/>
            </a:pPr>
            <a:r>
              <a:rPr lang="de-DE" b="1" dirty="0" smtClean="0"/>
              <a:t>Etwas </a:t>
            </a:r>
            <a:r>
              <a:rPr lang="de-DE" b="1" dirty="0"/>
              <a:t>gibt es nur in Verbindung mit </a:t>
            </a:r>
            <a:r>
              <a:rPr lang="de-DE" b="1" dirty="0" smtClean="0"/>
              <a:t>dem Loch</a:t>
            </a:r>
            <a:r>
              <a:rPr lang="de-DE" b="1" dirty="0"/>
              <a:t>. </a:t>
            </a:r>
          </a:p>
          <a:p>
            <a:pPr lvl="1" hangingPunct="0"/>
            <a:r>
              <a:rPr lang="de-DE" dirty="0" smtClean="0"/>
              <a:t>Aristoteles: „Alle </a:t>
            </a:r>
            <a:r>
              <a:rPr lang="de-DE" dirty="0"/>
              <a:t>Menschen streben von Natur nach Wissen“,</a:t>
            </a:r>
          </a:p>
          <a:p>
            <a:pPr marL="228600" lvl="1" indent="0" algn="ctr">
              <a:buNone/>
            </a:pPr>
            <a:r>
              <a:rPr lang="de-DE" sz="2400" cap="small" dirty="0"/>
              <a:t>Aristoteles</a:t>
            </a:r>
            <a:r>
              <a:rPr lang="de-DE" sz="2400" dirty="0"/>
              <a:t>: Metaphysik. 980a, 21</a:t>
            </a:r>
            <a:r>
              <a:rPr lang="de-DE" sz="2400" dirty="0" smtClean="0"/>
              <a:t>.</a:t>
            </a:r>
          </a:p>
          <a:p>
            <a:pPr marL="228600" lvl="1" indent="0" algn="ctr">
              <a:buNone/>
            </a:pPr>
            <a:endParaRPr lang="de-DE" sz="2400" dirty="0" smtClean="0"/>
          </a:p>
          <a:p>
            <a:pPr marL="514350" indent="-514350">
              <a:buFont typeface="+mj-lt"/>
              <a:buAutoNum type="alphaLcParenR"/>
            </a:pPr>
            <a:r>
              <a:rPr lang="de-DE" b="1" dirty="0" smtClean="0"/>
              <a:t>Kein </a:t>
            </a:r>
            <a:r>
              <a:rPr lang="de-DE" b="1" dirty="0"/>
              <a:t>Loch ohne Nicht-Loch und umgekehrt</a:t>
            </a:r>
            <a:r>
              <a:rPr lang="de-DE" dirty="0"/>
              <a:t>; </a:t>
            </a:r>
            <a:r>
              <a:rPr lang="de-DE" dirty="0" smtClean="0"/>
              <a:t>das Problem </a:t>
            </a:r>
            <a:r>
              <a:rPr lang="de-DE" dirty="0"/>
              <a:t>mit dem Rand; und wohin </a:t>
            </a:r>
            <a:r>
              <a:rPr lang="de-DE" dirty="0" smtClean="0"/>
              <a:t>geht </a:t>
            </a:r>
            <a:r>
              <a:rPr lang="de-DE" dirty="0"/>
              <a:t>ein </a:t>
            </a:r>
            <a:r>
              <a:rPr lang="de-DE" dirty="0" smtClean="0"/>
              <a:t>Loch, wenn </a:t>
            </a:r>
            <a:r>
              <a:rPr lang="de-DE" dirty="0"/>
              <a:t>es zugestopft wird? </a:t>
            </a:r>
          </a:p>
        </p:txBody>
      </p:sp>
      <p:sp>
        <p:nvSpPr>
          <p:cNvPr id="4" name="Datumsplatzhalter 3"/>
          <p:cNvSpPr>
            <a:spLocks noGrp="1"/>
          </p:cNvSpPr>
          <p:nvPr>
            <p:ph type="dt" sz="half" idx="10"/>
          </p:nvPr>
        </p:nvSpPr>
        <p:spPr/>
        <p:txBody>
          <a:bodyPr/>
          <a:lstStyle/>
          <a:p>
            <a:fld id="{573E7D90-90FC-4EFD-AF9E-204A72D00CF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a:t>
            </a:fld>
            <a:endParaRPr lang="de-DE"/>
          </a:p>
        </p:txBody>
      </p:sp>
    </p:spTree>
    <p:extLst>
      <p:ext uri="{BB962C8B-B14F-4D97-AF65-F5344CB8AC3E}">
        <p14:creationId xmlns:p14="http://schemas.microsoft.com/office/powerpoint/2010/main" val="34888904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77500" lnSpcReduction="20000"/>
          </a:bodyPr>
          <a:lstStyle/>
          <a:p>
            <a:r>
              <a:rPr lang="de-DE" sz="3600" dirty="0" smtClean="0"/>
              <a:t>Reflexive Verfassung der Seele</a:t>
            </a:r>
          </a:p>
          <a:p>
            <a:pPr marL="0" indent="0">
              <a:buNone/>
            </a:pPr>
            <a:r>
              <a:rPr lang="de-DE" dirty="0" smtClean="0"/>
              <a:t>„</a:t>
            </a:r>
            <a:r>
              <a:rPr lang="de-DE" dirty="0"/>
              <a:t>So.: Ich will dir sagen, was ich glaube, </a:t>
            </a:r>
            <a:r>
              <a:rPr lang="de-DE" dirty="0" err="1"/>
              <a:t>daß</a:t>
            </a:r>
            <a:r>
              <a:rPr lang="de-DE" dirty="0"/>
              <a:t> dieser Spruch meint und uns anrät. Und es mag wohl nicht recht viele Beispiele dazu geben, sondern am </a:t>
            </a:r>
            <a:r>
              <a:rPr lang="de-DE" dirty="0" smtClean="0"/>
              <a:t>Gesicht </a:t>
            </a:r>
            <a:r>
              <a:rPr lang="de-DE" dirty="0"/>
              <a:t>allein.</a:t>
            </a:r>
          </a:p>
          <a:p>
            <a:pPr marL="0" indent="0">
              <a:buNone/>
            </a:pPr>
            <a:r>
              <a:rPr lang="de-DE" dirty="0" smtClean="0"/>
              <a:t>Al</a:t>
            </a:r>
            <a:r>
              <a:rPr lang="de-DE" dirty="0"/>
              <a:t>.: Wie meinst du das?</a:t>
            </a:r>
          </a:p>
          <a:p>
            <a:pPr marL="0" indent="0">
              <a:buNone/>
            </a:pPr>
            <a:r>
              <a:rPr lang="de-DE" dirty="0" smtClean="0"/>
              <a:t>So</a:t>
            </a:r>
            <a:r>
              <a:rPr lang="de-DE" dirty="0"/>
              <a:t>.: Überlege auch du es. Wenn jemand unserem Auge wie einem </a:t>
            </a:r>
            <a:r>
              <a:rPr lang="de-DE" dirty="0" smtClean="0"/>
              <a:t>Menschen </a:t>
            </a:r>
            <a:r>
              <a:rPr lang="de-DE" dirty="0"/>
              <a:t>den Rat gäbe und sagte: Besieh dich selbst, wie würden </a:t>
            </a:r>
            <a:r>
              <a:rPr lang="de-DE" dirty="0" smtClean="0"/>
              <a:t>wir doch glauben</a:t>
            </a:r>
            <a:r>
              <a:rPr lang="de-DE" dirty="0"/>
              <a:t>, </a:t>
            </a:r>
            <a:r>
              <a:rPr lang="de-DE" dirty="0" err="1"/>
              <a:t>daß</a:t>
            </a:r>
            <a:r>
              <a:rPr lang="de-DE" dirty="0"/>
              <a:t> er das fordere? Nicht </a:t>
            </a:r>
            <a:r>
              <a:rPr lang="de-DE" dirty="0" err="1"/>
              <a:t>daß</a:t>
            </a:r>
            <a:r>
              <a:rPr lang="de-DE" dirty="0"/>
              <a:t> es dahin schauen </a:t>
            </a:r>
            <a:r>
              <a:rPr lang="de-DE" dirty="0" smtClean="0"/>
              <a:t>sollte</a:t>
            </a:r>
            <a:r>
              <a:rPr lang="de-DE" dirty="0"/>
              <a:t>, wohinein das </a:t>
            </a:r>
            <a:r>
              <a:rPr lang="de-DE" dirty="0" smtClean="0"/>
              <a:t>Auge </a:t>
            </a:r>
            <a:r>
              <a:rPr lang="de-DE" dirty="0"/>
              <a:t>schauend sich selbst sehen </a:t>
            </a:r>
            <a:r>
              <a:rPr lang="de-DE" dirty="0" smtClean="0"/>
              <a:t>würde</a:t>
            </a:r>
            <a:r>
              <a:rPr lang="de-DE" dirty="0"/>
              <a:t>?</a:t>
            </a:r>
          </a:p>
          <a:p>
            <a:pPr marL="0" indent="0">
              <a:buNone/>
            </a:pPr>
            <a:r>
              <a:rPr lang="de-DE" dirty="0" smtClean="0"/>
              <a:t>Al</a:t>
            </a:r>
            <a:r>
              <a:rPr lang="de-DE" dirty="0"/>
              <a:t>.: Offenbar.</a:t>
            </a:r>
          </a:p>
          <a:p>
            <a:pPr marL="0" indent="0">
              <a:buNone/>
            </a:pPr>
            <a:r>
              <a:rPr lang="de-DE" dirty="0" smtClean="0"/>
              <a:t>So</a:t>
            </a:r>
            <a:r>
              <a:rPr lang="de-DE" dirty="0"/>
              <a:t>.: So </a:t>
            </a:r>
            <a:r>
              <a:rPr lang="de-DE" dirty="0" err="1"/>
              <a:t>laß</a:t>
            </a:r>
            <a:r>
              <a:rPr lang="de-DE" dirty="0"/>
              <a:t> uns denn bedenken, in welches unter allen Dingen </a:t>
            </a:r>
            <a:r>
              <a:rPr lang="de-DE" dirty="0" smtClean="0"/>
              <a:t>schauend </a:t>
            </a:r>
            <a:r>
              <a:rPr lang="de-DE" dirty="0"/>
              <a:t>wir doch jenes und uns selbst erblicken würden?</a:t>
            </a:r>
          </a:p>
          <a:p>
            <a:pPr marL="0" indent="0">
              <a:buNone/>
            </a:pPr>
            <a:r>
              <a:rPr lang="de-DE" dirty="0" smtClean="0"/>
              <a:t>Al</a:t>
            </a:r>
            <a:r>
              <a:rPr lang="de-DE" dirty="0"/>
              <a:t>.: Offenbar doch, o Sokrates, in Spiegel und dergleichen</a:t>
            </a:r>
            <a:r>
              <a:rPr lang="de-DE" dirty="0" smtClean="0"/>
              <a:t>.</a:t>
            </a:r>
            <a:endParaRPr lang="de-DE" dirty="0"/>
          </a:p>
        </p:txBody>
      </p:sp>
      <p:sp>
        <p:nvSpPr>
          <p:cNvPr id="4" name="Datumsplatzhalter 3"/>
          <p:cNvSpPr>
            <a:spLocks noGrp="1"/>
          </p:cNvSpPr>
          <p:nvPr>
            <p:ph type="dt" sz="half" idx="10"/>
          </p:nvPr>
        </p:nvSpPr>
        <p:spPr/>
        <p:txBody>
          <a:bodyPr/>
          <a:lstStyle/>
          <a:p>
            <a:fld id="{C2FBE497-BFDB-43C7-9F28-21BDB580226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100</a:t>
            </a:fld>
            <a:endParaRPr lang="de-DE"/>
          </a:p>
        </p:txBody>
      </p:sp>
    </p:spTree>
    <p:extLst>
      <p:ext uri="{BB962C8B-B14F-4D97-AF65-F5344CB8AC3E}">
        <p14:creationId xmlns:p14="http://schemas.microsoft.com/office/powerpoint/2010/main" val="17916377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77500" lnSpcReduction="20000"/>
          </a:bodyPr>
          <a:lstStyle/>
          <a:p>
            <a:pPr marL="0" indent="0">
              <a:buNone/>
            </a:pPr>
            <a:r>
              <a:rPr lang="de-DE" dirty="0"/>
              <a:t>So.: Richtig gesprochen. Ist aber nicht auch in dem Auge das, womit wir eigentlich sehen, eben so etwas?</a:t>
            </a:r>
          </a:p>
          <a:p>
            <a:pPr marL="0" indent="0">
              <a:buNone/>
            </a:pPr>
            <a:r>
              <a:rPr lang="de-DE" dirty="0" smtClean="0"/>
              <a:t>Al</a:t>
            </a:r>
            <a:r>
              <a:rPr lang="de-DE" dirty="0"/>
              <a:t>.: Freilich.</a:t>
            </a:r>
          </a:p>
          <a:p>
            <a:pPr marL="0" indent="0">
              <a:buNone/>
            </a:pPr>
            <a:r>
              <a:rPr lang="de-DE" dirty="0" smtClean="0"/>
              <a:t>So</a:t>
            </a:r>
            <a:r>
              <a:rPr lang="de-DE" dirty="0"/>
              <a:t>.: Denn du hast doch bemerkt, </a:t>
            </a:r>
            <a:r>
              <a:rPr lang="de-DE" dirty="0" err="1"/>
              <a:t>daß</a:t>
            </a:r>
            <a:r>
              <a:rPr lang="de-DE" dirty="0"/>
              <a:t>, wenn jemand in ein </a:t>
            </a:r>
            <a:r>
              <a:rPr lang="de-DE" dirty="0" smtClean="0"/>
              <a:t>Auge </a:t>
            </a:r>
            <a:r>
              <a:rPr lang="de-DE" dirty="0"/>
              <a:t>hineinsieht, sein Gesicht in der </a:t>
            </a:r>
            <a:r>
              <a:rPr lang="de-DE" dirty="0" smtClean="0"/>
              <a:t>gegenüberstehenden </a:t>
            </a:r>
            <a:r>
              <a:rPr lang="de-DE" dirty="0">
                <a:sym typeface="Symbol"/>
              </a:rPr>
              <a:t></a:t>
            </a:r>
            <a:r>
              <a:rPr lang="de-DE" dirty="0"/>
              <a:t> (‘Sehe’ = </a:t>
            </a:r>
            <a:r>
              <a:rPr lang="de-DE" dirty="0" smtClean="0"/>
              <a:t>Pupille</a:t>
            </a:r>
            <a:r>
              <a:rPr lang="de-DE" dirty="0"/>
              <a:t>) erscheint </a:t>
            </a:r>
            <a:r>
              <a:rPr lang="de-DE" dirty="0" smtClean="0"/>
              <a:t>wie </a:t>
            </a:r>
            <a:r>
              <a:rPr lang="de-DE" dirty="0"/>
              <a:t>in einem Spiegel, was wir deshalb auch das ‘Püppchen’ (</a:t>
            </a:r>
            <a:r>
              <a:rPr lang="de-DE" dirty="0">
                <a:sym typeface="Symbol"/>
              </a:rPr>
              <a:t></a:t>
            </a:r>
            <a:r>
              <a:rPr lang="de-DE" dirty="0"/>
              <a:t>), da es ein Abbild ist des </a:t>
            </a:r>
            <a:r>
              <a:rPr lang="de-DE" dirty="0" smtClean="0"/>
              <a:t>Hineinschauenden </a:t>
            </a:r>
            <a:r>
              <a:rPr lang="de-DE" dirty="0"/>
              <a:t>[die Übersetzung von </a:t>
            </a:r>
            <a:r>
              <a:rPr lang="de-DE" dirty="0">
                <a:sym typeface="Symbol"/>
              </a:rPr>
              <a:t></a:t>
            </a:r>
            <a:r>
              <a:rPr lang="de-DE" dirty="0"/>
              <a:t> </a:t>
            </a:r>
            <a:r>
              <a:rPr lang="de-DE" dirty="0" smtClean="0"/>
              <a:t>mit „Pupille</a:t>
            </a:r>
            <a:r>
              <a:rPr lang="de-DE" dirty="0"/>
              <a:t>“ von „</a:t>
            </a:r>
            <a:r>
              <a:rPr lang="de-DE" dirty="0" err="1"/>
              <a:t>pupa</a:t>
            </a:r>
            <a:r>
              <a:rPr lang="de-DE" dirty="0"/>
              <a:t>“ = „kleines Mädchen“ trifft den Sachverhalt präzis; K.M.].</a:t>
            </a:r>
          </a:p>
          <a:p>
            <a:pPr marL="0" indent="0">
              <a:buNone/>
            </a:pPr>
            <a:r>
              <a:rPr lang="de-DE" dirty="0" smtClean="0"/>
              <a:t>Al</a:t>
            </a:r>
            <a:r>
              <a:rPr lang="de-DE" dirty="0"/>
              <a:t>.: Ganz richtig.</a:t>
            </a:r>
          </a:p>
          <a:p>
            <a:pPr marL="0" indent="0">
              <a:buNone/>
            </a:pPr>
            <a:r>
              <a:rPr lang="de-DE" dirty="0" smtClean="0"/>
              <a:t>So</a:t>
            </a:r>
            <a:r>
              <a:rPr lang="de-DE" dirty="0"/>
              <a:t>.: Ein Auge also, welches ein Auge betrachtet und in das hineinschaut, was das edelste darin ist und womit es sieht, würde so sich selbst </a:t>
            </a:r>
            <a:r>
              <a:rPr lang="de-DE" dirty="0" smtClean="0"/>
              <a:t>sehen</a:t>
            </a:r>
            <a:r>
              <a:rPr lang="de-DE" dirty="0"/>
              <a:t>.</a:t>
            </a:r>
          </a:p>
          <a:p>
            <a:pPr marL="0" indent="0">
              <a:buNone/>
            </a:pPr>
            <a:r>
              <a:rPr lang="de-DE" dirty="0" smtClean="0"/>
              <a:t>Al</a:t>
            </a:r>
            <a:r>
              <a:rPr lang="de-DE" dirty="0"/>
              <a:t>.: Das ist offenbar</a:t>
            </a:r>
            <a:r>
              <a:rPr lang="de-DE" dirty="0" smtClean="0"/>
              <a:t>. […]</a:t>
            </a:r>
          </a:p>
        </p:txBody>
      </p:sp>
      <p:sp>
        <p:nvSpPr>
          <p:cNvPr id="4" name="Datumsplatzhalter 3"/>
          <p:cNvSpPr>
            <a:spLocks noGrp="1"/>
          </p:cNvSpPr>
          <p:nvPr>
            <p:ph type="dt" sz="half" idx="10"/>
          </p:nvPr>
        </p:nvSpPr>
        <p:spPr/>
        <p:txBody>
          <a:bodyPr/>
          <a:lstStyle/>
          <a:p>
            <a:fld id="{6530A8C8-5408-41F2-BA7E-15BC8B9ADB9F}"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101</a:t>
            </a:fld>
            <a:endParaRPr lang="de-DE"/>
          </a:p>
        </p:txBody>
      </p:sp>
    </p:spTree>
    <p:extLst>
      <p:ext uri="{BB962C8B-B14F-4D97-AF65-F5344CB8AC3E}">
        <p14:creationId xmlns:p14="http://schemas.microsoft.com/office/powerpoint/2010/main" val="10203905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sz="2400" dirty="0"/>
              <a:t>So.: Wenn also ein Auge sich selbst schauen will, </a:t>
            </a:r>
            <a:r>
              <a:rPr lang="de-DE" sz="2400" dirty="0" err="1"/>
              <a:t>muß</a:t>
            </a:r>
            <a:r>
              <a:rPr lang="de-DE" sz="2400" dirty="0"/>
              <a:t> es in ein Auge schauen, und zwar in den Teil desselben, welchem die Tugend des Auges eigentlich einwohnt [was das Auge zum Auge macht; K.M.]. Und dies ist doch die </a:t>
            </a:r>
            <a:r>
              <a:rPr lang="de-DE" sz="2400" dirty="0">
                <a:sym typeface="Symbol"/>
              </a:rPr>
              <a:t></a:t>
            </a:r>
            <a:r>
              <a:rPr lang="de-DE" sz="2400" dirty="0"/>
              <a:t>?</a:t>
            </a:r>
          </a:p>
          <a:p>
            <a:pPr marL="0" indent="0">
              <a:buNone/>
            </a:pPr>
            <a:r>
              <a:rPr lang="de-DE" sz="2400" dirty="0" smtClean="0"/>
              <a:t>Al</a:t>
            </a:r>
            <a:r>
              <a:rPr lang="de-DE" sz="2400" dirty="0"/>
              <a:t>.: So ist es.</a:t>
            </a:r>
          </a:p>
          <a:p>
            <a:pPr marL="0" indent="0">
              <a:buNone/>
            </a:pPr>
            <a:r>
              <a:rPr lang="de-DE" sz="2400" dirty="0" smtClean="0"/>
              <a:t>So</a:t>
            </a:r>
            <a:r>
              <a:rPr lang="de-DE" sz="2400" dirty="0"/>
              <a:t>.: </a:t>
            </a:r>
            <a:r>
              <a:rPr lang="de-DE" sz="2400" dirty="0" err="1"/>
              <a:t>Muß</a:t>
            </a:r>
            <a:r>
              <a:rPr lang="de-DE" sz="2400" dirty="0"/>
              <a:t> nun etwa ebenso, lieber </a:t>
            </a:r>
            <a:r>
              <a:rPr lang="de-DE" sz="2400" dirty="0" err="1"/>
              <a:t>Alkibiades</a:t>
            </a:r>
            <a:r>
              <a:rPr lang="de-DE" sz="2400" dirty="0"/>
              <a:t>, auch die Seele, </a:t>
            </a:r>
            <a:r>
              <a:rPr lang="de-DE" sz="2400" dirty="0" smtClean="0"/>
              <a:t>wenn </a:t>
            </a:r>
            <a:r>
              <a:rPr lang="de-DE" sz="2400" dirty="0"/>
              <a:t>sie sich selbst erkennen will, in eine Seele sehen? </a:t>
            </a:r>
            <a:r>
              <a:rPr lang="de-DE" sz="2400" dirty="0" smtClean="0"/>
              <a:t>Und </a:t>
            </a:r>
            <a:r>
              <a:rPr lang="de-DE" sz="2400" dirty="0"/>
              <a:t>am meisten in </a:t>
            </a:r>
            <a:r>
              <a:rPr lang="de-DE" sz="2400" dirty="0" smtClean="0"/>
              <a:t>den </a:t>
            </a:r>
            <a:r>
              <a:rPr lang="de-DE" sz="2400" dirty="0"/>
              <a:t>Teil derselben, welchem die </a:t>
            </a:r>
            <a:r>
              <a:rPr lang="de-DE" sz="2400" dirty="0" smtClean="0"/>
              <a:t>Tugend </a:t>
            </a:r>
            <a:r>
              <a:rPr lang="de-DE" sz="2400" dirty="0"/>
              <a:t>der Seele einwohnt, die Weisheit, und in irgend </a:t>
            </a:r>
            <a:r>
              <a:rPr lang="de-DE" sz="2400" dirty="0" smtClean="0"/>
              <a:t>etwas </a:t>
            </a:r>
            <a:r>
              <a:rPr lang="de-DE" sz="2400" dirty="0"/>
              <a:t>anderes, dem dieses ähnlich ist?</a:t>
            </a:r>
          </a:p>
          <a:p>
            <a:pPr marL="0" indent="0">
              <a:buNone/>
            </a:pPr>
            <a:r>
              <a:rPr lang="de-DE" sz="2400" dirty="0" smtClean="0"/>
              <a:t>Al</a:t>
            </a:r>
            <a:r>
              <a:rPr lang="de-DE" sz="2400" dirty="0"/>
              <a:t>.: So dünkt es mich wenigstens, o </a:t>
            </a:r>
            <a:r>
              <a:rPr lang="de-DE" sz="2400" dirty="0" smtClean="0"/>
              <a:t>Sokrates.</a:t>
            </a:r>
          </a:p>
          <a:p>
            <a:pPr marL="0" indent="0">
              <a:buNone/>
            </a:pPr>
            <a:r>
              <a:rPr lang="de-DE" sz="2400" dirty="0"/>
              <a:t>So.: Haben wir nun wohl etwas anzuführen, was göttlicher wäre in der Seele als das, worin das Wissen und die Einsicht sich findet?</a:t>
            </a:r>
          </a:p>
          <a:p>
            <a:pPr marL="0" indent="0">
              <a:buNone/>
            </a:pPr>
            <a:endParaRPr lang="de-DE" dirty="0"/>
          </a:p>
        </p:txBody>
      </p:sp>
      <p:sp>
        <p:nvSpPr>
          <p:cNvPr id="4" name="Datumsplatzhalter 3"/>
          <p:cNvSpPr>
            <a:spLocks noGrp="1"/>
          </p:cNvSpPr>
          <p:nvPr>
            <p:ph type="dt" sz="half" idx="10"/>
          </p:nvPr>
        </p:nvSpPr>
        <p:spPr/>
        <p:txBody>
          <a:bodyPr/>
          <a:lstStyle/>
          <a:p>
            <a:fld id="{97ABD077-E7A5-41F8-9427-334671BFCC1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102</a:t>
            </a:fld>
            <a:endParaRPr lang="de-DE"/>
          </a:p>
        </p:txBody>
      </p:sp>
    </p:spTree>
    <p:extLst>
      <p:ext uri="{BB962C8B-B14F-4D97-AF65-F5344CB8AC3E}">
        <p14:creationId xmlns:p14="http://schemas.microsoft.com/office/powerpoint/2010/main" val="20373625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a:xfrm>
            <a:off x="545123" y="1832919"/>
            <a:ext cx="8008326" cy="2244153"/>
          </a:xfrm>
        </p:spPr>
        <p:txBody>
          <a:bodyPr>
            <a:normAutofit lnSpcReduction="10000"/>
          </a:bodyPr>
          <a:lstStyle/>
          <a:p>
            <a:pPr marL="0" indent="0">
              <a:buNone/>
            </a:pPr>
            <a:r>
              <a:rPr lang="de-DE" sz="2400" dirty="0" smtClean="0"/>
              <a:t>Al</a:t>
            </a:r>
            <a:r>
              <a:rPr lang="de-DE" sz="2400" dirty="0"/>
              <a:t>.: Das haben wir nicht.</a:t>
            </a:r>
          </a:p>
          <a:p>
            <a:pPr marL="0" indent="0">
              <a:buNone/>
            </a:pPr>
            <a:r>
              <a:rPr lang="de-DE" sz="2400" dirty="0" smtClean="0"/>
              <a:t>So</a:t>
            </a:r>
            <a:r>
              <a:rPr lang="de-DE" sz="2400" dirty="0"/>
              <a:t>.: Dem Göttlichen als gleicht dieses in ihr, und </a:t>
            </a:r>
            <a:r>
              <a:rPr lang="de-DE" sz="2400" dirty="0" smtClean="0"/>
              <a:t>wer </a:t>
            </a:r>
            <a:r>
              <a:rPr lang="de-DE" sz="2400" dirty="0"/>
              <a:t>auf dieses schaute und alles Göttliche </a:t>
            </a:r>
            <a:r>
              <a:rPr lang="de-DE" sz="2400" dirty="0" smtClean="0"/>
              <a:t>erkennte</a:t>
            </a:r>
            <a:r>
              <a:rPr lang="de-DE" sz="2400" dirty="0"/>
              <a:t>, Gott und die Vernunft, der würde </a:t>
            </a:r>
            <a:r>
              <a:rPr lang="de-DE" sz="2400" dirty="0" smtClean="0"/>
              <a:t>so auch </a:t>
            </a:r>
            <a:r>
              <a:rPr lang="de-DE" sz="2400" dirty="0"/>
              <a:t>sich selbst am besten erkennen.</a:t>
            </a:r>
          </a:p>
          <a:p>
            <a:pPr marL="0" indent="0">
              <a:buNone/>
            </a:pPr>
            <a:r>
              <a:rPr lang="de-DE" sz="2400" dirty="0" smtClean="0"/>
              <a:t>Al</a:t>
            </a:r>
            <a:r>
              <a:rPr lang="de-DE" sz="2400" dirty="0"/>
              <a:t>.: So scheint es.“</a:t>
            </a:r>
          </a:p>
          <a:p>
            <a:pPr marL="0" indent="0" algn="ctr">
              <a:buNone/>
            </a:pPr>
            <a:r>
              <a:rPr lang="de-DE" sz="2400" cap="small" dirty="0"/>
              <a:t>Platon</a:t>
            </a:r>
            <a:r>
              <a:rPr lang="de-DE" sz="2400" dirty="0"/>
              <a:t>: </a:t>
            </a:r>
            <a:r>
              <a:rPr lang="de-DE" sz="2400" dirty="0" err="1"/>
              <a:t>Alkibiades</a:t>
            </a:r>
            <a:r>
              <a:rPr lang="de-DE" sz="2400" dirty="0"/>
              <a:t> I. 132d-133c</a:t>
            </a:r>
            <a:r>
              <a:rPr lang="de-DE" sz="2400" dirty="0" smtClean="0"/>
              <a:t>.</a:t>
            </a:r>
            <a:endParaRPr lang="de-DE" sz="2400" dirty="0"/>
          </a:p>
        </p:txBody>
      </p:sp>
      <p:sp>
        <p:nvSpPr>
          <p:cNvPr id="4" name="Datumsplatzhalter 3"/>
          <p:cNvSpPr>
            <a:spLocks noGrp="1"/>
          </p:cNvSpPr>
          <p:nvPr>
            <p:ph type="dt" sz="half" idx="10"/>
          </p:nvPr>
        </p:nvSpPr>
        <p:spPr/>
        <p:txBody>
          <a:bodyPr/>
          <a:lstStyle/>
          <a:p>
            <a:fld id="{9D0F2D7B-ABE5-460B-9651-719E7ED8782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103</a:t>
            </a:fld>
            <a:endParaRPr lang="de-DE"/>
          </a:p>
        </p:txBody>
      </p:sp>
      <p:pic>
        <p:nvPicPr>
          <p:cNvPr id="7171" name="Picture 3" descr="C:\Users\f_will03\AppData\Local\Microsoft\Windows\Temporary Internet Files\Content.IE5\D1S3BMHP\Auge_in_Bleistif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7075" y="4158006"/>
            <a:ext cx="2401402" cy="171926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39552" y="4072423"/>
            <a:ext cx="6048672" cy="2092881"/>
          </a:xfrm>
          <a:prstGeom prst="rect">
            <a:avLst/>
          </a:prstGeom>
          <a:noFill/>
        </p:spPr>
        <p:txBody>
          <a:bodyPr wrap="square" rtlCol="0">
            <a:spAutoFit/>
          </a:bodyPr>
          <a:lstStyle/>
          <a:p>
            <a:pPr>
              <a:buClr>
                <a:srgbClr val="002060"/>
              </a:buClr>
              <a:buFont typeface="Wingdings" panose="05000000000000000000" pitchFamily="2" charset="2"/>
              <a:buChar char="Ø"/>
            </a:pPr>
            <a:r>
              <a:rPr lang="de-DE" sz="2600" dirty="0"/>
              <a:t>Selbsterkenntnis </a:t>
            </a:r>
            <a:r>
              <a:rPr lang="de-DE" sz="2600" dirty="0" smtClean="0"/>
              <a:t>ist sich </a:t>
            </a:r>
            <a:r>
              <a:rPr lang="de-DE" sz="2600" dirty="0"/>
              <a:t>Selbstsehen in der Seele des Anderen durch das Auge</a:t>
            </a:r>
          </a:p>
          <a:p>
            <a:pPr>
              <a:buClr>
                <a:schemeClr val="tx2"/>
              </a:buClr>
              <a:buFont typeface="Wingdings" panose="05000000000000000000" pitchFamily="2" charset="2"/>
              <a:buChar char="Ø"/>
            </a:pPr>
            <a:r>
              <a:rPr lang="de-DE" sz="2600" dirty="0"/>
              <a:t>Das wesentliche der Seele, die </a:t>
            </a:r>
            <a:r>
              <a:rPr lang="de-DE" sz="2600" dirty="0" smtClean="0"/>
              <a:t>Weisheit und die Tugend, </a:t>
            </a:r>
            <a:r>
              <a:rPr lang="de-DE" sz="2600" dirty="0"/>
              <a:t>ist identisch mit dem </a:t>
            </a:r>
            <a:r>
              <a:rPr lang="de-DE" sz="2600" dirty="0" smtClean="0"/>
              <a:t>Göttlichen.</a:t>
            </a:r>
            <a:endParaRPr lang="de-DE" sz="2600" dirty="0"/>
          </a:p>
        </p:txBody>
      </p:sp>
    </p:spTree>
    <p:extLst>
      <p:ext uri="{BB962C8B-B14F-4D97-AF65-F5344CB8AC3E}">
        <p14:creationId xmlns:p14="http://schemas.microsoft.com/office/powerpoint/2010/main" val="27668896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a:bodyPr>
          <a:lstStyle/>
          <a:p>
            <a:pPr marL="514350" indent="-514350">
              <a:buFont typeface="+mj-lt"/>
              <a:buAutoNum type="arabicPeriod"/>
            </a:pPr>
            <a:r>
              <a:rPr lang="de-DE" b="1" dirty="0" smtClean="0"/>
              <a:t>Reflex auf Sokrates: Hegel</a:t>
            </a:r>
            <a:endParaRPr lang="de-DE" b="1" dirty="0"/>
          </a:p>
          <a:p>
            <a:pPr lvl="1"/>
            <a:r>
              <a:rPr lang="de-DE" dirty="0" smtClean="0"/>
              <a:t>„</a:t>
            </a:r>
            <a:r>
              <a:rPr lang="de-DE" dirty="0"/>
              <a:t>Dies ist die Umwälzung, </a:t>
            </a:r>
            <a:r>
              <a:rPr lang="de-DE" dirty="0" err="1"/>
              <a:t>daß</a:t>
            </a:r>
            <a:r>
              <a:rPr lang="de-DE" dirty="0"/>
              <a:t> an die Stelle des </a:t>
            </a:r>
            <a:r>
              <a:rPr lang="de-DE" dirty="0" smtClean="0"/>
              <a:t>Orakels </a:t>
            </a:r>
            <a:r>
              <a:rPr lang="de-DE" dirty="0"/>
              <a:t>das eigne </a:t>
            </a:r>
            <a:r>
              <a:rPr lang="de-DE" dirty="0" err="1"/>
              <a:t>Selbstbewußtsein</a:t>
            </a:r>
            <a:r>
              <a:rPr lang="de-DE" dirty="0"/>
              <a:t> des </a:t>
            </a:r>
            <a:r>
              <a:rPr lang="de-DE" dirty="0" smtClean="0"/>
              <a:t>Menschen</a:t>
            </a:r>
            <a:r>
              <a:rPr lang="de-DE" dirty="0"/>
              <a:t>, das allgemeine </a:t>
            </a:r>
            <a:r>
              <a:rPr lang="de-DE" dirty="0" err="1"/>
              <a:t>Bewußtsein</a:t>
            </a:r>
            <a:r>
              <a:rPr lang="de-DE" dirty="0"/>
              <a:t> des </a:t>
            </a:r>
            <a:r>
              <a:rPr lang="de-DE" dirty="0" smtClean="0"/>
              <a:t>Denkens </a:t>
            </a:r>
            <a:r>
              <a:rPr lang="de-DE" dirty="0"/>
              <a:t>eines jeden gesetzt ist. Diese </a:t>
            </a:r>
            <a:r>
              <a:rPr lang="de-DE" dirty="0" smtClean="0"/>
              <a:t>innere </a:t>
            </a:r>
            <a:r>
              <a:rPr lang="de-DE" dirty="0" err="1" smtClean="0"/>
              <a:t>Gewißheit</a:t>
            </a:r>
            <a:r>
              <a:rPr lang="de-DE" dirty="0" smtClean="0"/>
              <a:t> </a:t>
            </a:r>
            <a:r>
              <a:rPr lang="de-DE" dirty="0"/>
              <a:t>ist allerdings ein anderer neuer </a:t>
            </a:r>
            <a:r>
              <a:rPr lang="de-DE" dirty="0" smtClean="0"/>
              <a:t>Gott</a:t>
            </a:r>
            <a:r>
              <a:rPr lang="de-DE" dirty="0"/>
              <a:t>, nicht der bisherige Gott der </a:t>
            </a:r>
            <a:r>
              <a:rPr lang="de-DE" dirty="0" err="1" smtClean="0"/>
              <a:t>Athenienser</a:t>
            </a:r>
            <a:r>
              <a:rPr lang="de-DE" dirty="0"/>
              <a:t>; und so ist die Anklage gegen </a:t>
            </a:r>
            <a:r>
              <a:rPr lang="de-DE" dirty="0" smtClean="0"/>
              <a:t>Sokrates </a:t>
            </a:r>
            <a:r>
              <a:rPr lang="de-DE" dirty="0"/>
              <a:t>ganz richtig.“</a:t>
            </a:r>
          </a:p>
          <a:p>
            <a:pPr marL="0" indent="0" algn="ctr">
              <a:buNone/>
            </a:pPr>
            <a:r>
              <a:rPr lang="de-DE" sz="2400" cap="small" dirty="0"/>
              <a:t>Hegel</a:t>
            </a:r>
            <a:r>
              <a:rPr lang="de-DE" sz="2400" dirty="0"/>
              <a:t>, Georg W</a:t>
            </a:r>
            <a:r>
              <a:rPr lang="de-DE" sz="2400" dirty="0" smtClean="0"/>
              <a:t>. F</a:t>
            </a:r>
            <a:r>
              <a:rPr lang="de-DE" sz="2400" dirty="0"/>
              <a:t>.: Geschichte der Philosophie</a:t>
            </a:r>
            <a:r>
              <a:rPr lang="de-DE" sz="2400" dirty="0" smtClean="0"/>
              <a:t>. </a:t>
            </a:r>
            <a:r>
              <a:rPr lang="de-DE" sz="2400" dirty="0"/>
              <a:t>503</a:t>
            </a:r>
            <a:r>
              <a:rPr lang="de-DE" sz="2400" dirty="0" smtClean="0"/>
              <a:t>.</a:t>
            </a:r>
          </a:p>
          <a:p>
            <a:pPr marL="514350" indent="-514350">
              <a:buFont typeface="+mj-lt"/>
              <a:buAutoNum type="arabicPeriod" startAt="2"/>
            </a:pPr>
            <a:r>
              <a:rPr lang="de-DE" b="1" dirty="0" smtClean="0"/>
              <a:t>Reflex auf Sokrates: Kierkegaard</a:t>
            </a:r>
            <a:endParaRPr lang="de-DE" b="1" dirty="0"/>
          </a:p>
          <a:p>
            <a:pPr lvl="1"/>
            <a:r>
              <a:rPr lang="de-DE" i="1" dirty="0"/>
              <a:t>Über den Begriff der Ironie. Mit ständiger Rücksicht auf </a:t>
            </a:r>
            <a:r>
              <a:rPr lang="de-DE" i="1" dirty="0" smtClean="0"/>
              <a:t>Sokrates (1841)</a:t>
            </a:r>
            <a:endParaRPr lang="de-DE" dirty="0"/>
          </a:p>
        </p:txBody>
      </p:sp>
      <p:sp>
        <p:nvSpPr>
          <p:cNvPr id="4" name="Datumsplatzhalter 3"/>
          <p:cNvSpPr>
            <a:spLocks noGrp="1"/>
          </p:cNvSpPr>
          <p:nvPr>
            <p:ph type="dt" sz="half" idx="10"/>
          </p:nvPr>
        </p:nvSpPr>
        <p:spPr/>
        <p:txBody>
          <a:bodyPr/>
          <a:lstStyle/>
          <a:p>
            <a:fld id="{FFBEEDB6-4854-40D0-8ADA-1488D273950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104</a:t>
            </a:fld>
            <a:endParaRPr lang="de-DE"/>
          </a:p>
        </p:txBody>
      </p:sp>
    </p:spTree>
    <p:extLst>
      <p:ext uri="{BB962C8B-B14F-4D97-AF65-F5344CB8AC3E}">
        <p14:creationId xmlns:p14="http://schemas.microsoft.com/office/powerpoint/2010/main" val="31043468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92500" lnSpcReduction="20000"/>
          </a:bodyPr>
          <a:lstStyle/>
          <a:p>
            <a:pPr marL="514350" indent="-514350">
              <a:buFont typeface="+mj-lt"/>
              <a:buAutoNum type="arabicPeriod" startAt="3"/>
            </a:pPr>
            <a:r>
              <a:rPr lang="de-DE" sz="3000" b="1" dirty="0" smtClean="0"/>
              <a:t>Reflex auf Sokrates: Nietzsche</a:t>
            </a:r>
          </a:p>
          <a:p>
            <a:r>
              <a:rPr lang="de-DE" dirty="0" smtClean="0"/>
              <a:t>Götzen-Dämmerung:</a:t>
            </a:r>
          </a:p>
          <a:p>
            <a:pPr marL="228600" lvl="1" indent="0">
              <a:buNone/>
            </a:pPr>
            <a:r>
              <a:rPr lang="de-DE" sz="2600" dirty="0" smtClean="0"/>
              <a:t>„Sokrates gehörte, seiner Herkunft nach, zum niedersten Volk: Sokrates war Pöbel. Man weiß, man sieht es selbst noch, wie </a:t>
            </a:r>
            <a:r>
              <a:rPr lang="de-DE" sz="2600" dirty="0" err="1" smtClean="0"/>
              <a:t>häßlich</a:t>
            </a:r>
            <a:r>
              <a:rPr lang="de-DE" sz="2600" dirty="0" smtClean="0"/>
              <a:t> er war... Die Anthropologen unter den Kriminalisten sagen uns, </a:t>
            </a:r>
            <a:r>
              <a:rPr lang="de-DE" sz="2600" dirty="0" err="1" smtClean="0"/>
              <a:t>daß</a:t>
            </a:r>
            <a:r>
              <a:rPr lang="de-DE" sz="2600" dirty="0" smtClean="0"/>
              <a:t> der typische Verbrecher </a:t>
            </a:r>
            <a:r>
              <a:rPr lang="de-DE" sz="2600" dirty="0" err="1" smtClean="0"/>
              <a:t>häßlich</a:t>
            </a:r>
            <a:r>
              <a:rPr lang="de-DE" sz="2600" dirty="0" smtClean="0"/>
              <a:t> ist: </a:t>
            </a:r>
            <a:r>
              <a:rPr lang="de-DE" sz="2600" dirty="0" err="1" smtClean="0"/>
              <a:t>monstrum</a:t>
            </a:r>
            <a:r>
              <a:rPr lang="de-DE" sz="2600" dirty="0" smtClean="0"/>
              <a:t> in fronte, </a:t>
            </a:r>
            <a:r>
              <a:rPr lang="de-DE" sz="2600" dirty="0" err="1" smtClean="0"/>
              <a:t>monstrum</a:t>
            </a:r>
            <a:r>
              <a:rPr lang="de-DE" sz="2600" dirty="0" smtClean="0"/>
              <a:t> in </a:t>
            </a:r>
            <a:r>
              <a:rPr lang="de-DE" sz="2600" dirty="0" err="1" smtClean="0"/>
              <a:t>animo</a:t>
            </a:r>
            <a:r>
              <a:rPr lang="de-DE" sz="2600" dirty="0" smtClean="0"/>
              <a:t>. Aber der Verbrecher ist ein </a:t>
            </a:r>
            <a:r>
              <a:rPr lang="de-DE" sz="2600" dirty="0" err="1" smtClean="0"/>
              <a:t>decadent</a:t>
            </a:r>
            <a:r>
              <a:rPr lang="de-DE" sz="2600" dirty="0" smtClean="0"/>
              <a:t>...</a:t>
            </a:r>
          </a:p>
          <a:p>
            <a:pPr marL="228600" lvl="1" indent="0">
              <a:buNone/>
            </a:pPr>
            <a:r>
              <a:rPr lang="de-DE" sz="2600" dirty="0" smtClean="0"/>
              <a:t>Auf </a:t>
            </a:r>
            <a:r>
              <a:rPr lang="de-DE" sz="2600" dirty="0" err="1"/>
              <a:t>decadence</a:t>
            </a:r>
            <a:r>
              <a:rPr lang="de-DE" sz="2600" dirty="0"/>
              <a:t> bei Sokrates deutet nicht nur die zugestandene </a:t>
            </a:r>
            <a:r>
              <a:rPr lang="de-DE" sz="2600" dirty="0" err="1"/>
              <a:t>Wüstheit</a:t>
            </a:r>
            <a:r>
              <a:rPr lang="de-DE" sz="2600" dirty="0"/>
              <a:t> und Anarchie in den Instinkten: eben dahin deutet auch die </a:t>
            </a:r>
            <a:r>
              <a:rPr lang="de-DE" sz="2600" dirty="0" err="1"/>
              <a:t>Superfötation</a:t>
            </a:r>
            <a:r>
              <a:rPr lang="de-DE" sz="2600" dirty="0"/>
              <a:t> des Logischen und jene </a:t>
            </a:r>
            <a:r>
              <a:rPr lang="de-DE" sz="2600" dirty="0" err="1"/>
              <a:t>Rhachitiker</a:t>
            </a:r>
            <a:r>
              <a:rPr lang="de-DE" sz="2600" dirty="0"/>
              <a:t>-Bosheit, die ihn auszeichnet. Vergessen wir auch jene Gehörs-Halluzinationen nicht, die als ‚</a:t>
            </a:r>
            <a:r>
              <a:rPr lang="de-DE" sz="2600" dirty="0" err="1"/>
              <a:t>Dämonion</a:t>
            </a:r>
            <a:r>
              <a:rPr lang="de-DE" sz="2600" dirty="0"/>
              <a:t> des Sokrates’, ins Religiöse interpretiert worden sind</a:t>
            </a:r>
            <a:r>
              <a:rPr lang="de-DE" sz="2600" dirty="0" smtClean="0"/>
              <a:t>...</a:t>
            </a:r>
            <a:endParaRPr lang="de-DE" sz="2600" dirty="0"/>
          </a:p>
        </p:txBody>
      </p:sp>
      <p:sp>
        <p:nvSpPr>
          <p:cNvPr id="4" name="Datumsplatzhalter 3"/>
          <p:cNvSpPr>
            <a:spLocks noGrp="1"/>
          </p:cNvSpPr>
          <p:nvPr>
            <p:ph type="dt" sz="half" idx="10"/>
          </p:nvPr>
        </p:nvSpPr>
        <p:spPr/>
        <p:txBody>
          <a:bodyPr/>
          <a:lstStyle/>
          <a:p>
            <a:fld id="{276BBECD-847D-45F8-A5FC-ADA418DFA32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105</a:t>
            </a:fld>
            <a:endParaRPr lang="de-DE"/>
          </a:p>
        </p:txBody>
      </p:sp>
    </p:spTree>
    <p:extLst>
      <p:ext uri="{BB962C8B-B14F-4D97-AF65-F5344CB8AC3E}">
        <p14:creationId xmlns:p14="http://schemas.microsoft.com/office/powerpoint/2010/main" val="19233021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a:bodyPr>
          <a:lstStyle/>
          <a:p>
            <a:pPr marL="228600" lvl="1" indent="0">
              <a:buNone/>
            </a:pPr>
            <a:r>
              <a:rPr lang="de-DE" dirty="0"/>
              <a:t>... er schien ein Arzt, ein Heiland zu sein. Ist es nötig, noch den Irrtum aufzuzeigen, der in seinem Glauben an die ‚Vernünftigkeit um jeden Preis’ lag?... </a:t>
            </a:r>
            <a:endParaRPr lang="de-DE" dirty="0" smtClean="0"/>
          </a:p>
          <a:p>
            <a:pPr marL="228600" lvl="1" indent="0">
              <a:buNone/>
            </a:pPr>
            <a:r>
              <a:rPr lang="de-DE" dirty="0" smtClean="0"/>
              <a:t>Sokrates </a:t>
            </a:r>
            <a:r>
              <a:rPr lang="de-DE" dirty="0"/>
              <a:t>war ein </a:t>
            </a:r>
            <a:r>
              <a:rPr lang="de-DE" dirty="0" err="1"/>
              <a:t>Mißverständnis</a:t>
            </a:r>
            <a:r>
              <a:rPr lang="de-DE" dirty="0"/>
              <a:t>; die ganze Besserungs-Moral, auch die christliche, war ein </a:t>
            </a:r>
            <a:r>
              <a:rPr lang="de-DE" dirty="0" err="1"/>
              <a:t>Mißverständnis</a:t>
            </a:r>
            <a:r>
              <a:rPr lang="de-DE" dirty="0"/>
              <a:t>... das grellste Tageslicht, die Vernünftigkeit um jeden Preis, das Leben hell, kalt, vorsichtig, </a:t>
            </a:r>
            <a:r>
              <a:rPr lang="de-DE" dirty="0" err="1"/>
              <a:t>bewußt</a:t>
            </a:r>
            <a:r>
              <a:rPr lang="de-DE" dirty="0"/>
              <a:t>, ohne Instinkt, im Widerstand gegen Instinkte war selbst nur eine Krankheit, eine andre Krankheit – und durchaus kein Rückweg zur ‚Tugend’, zur ‚Gesundheit’, zum ‚Glück’...“</a:t>
            </a:r>
          </a:p>
          <a:p>
            <a:pPr marL="0" indent="0" algn="ctr">
              <a:buNone/>
            </a:pPr>
            <a:r>
              <a:rPr lang="de-DE" sz="2400" cap="small" dirty="0"/>
              <a:t>Nietzsche</a:t>
            </a:r>
            <a:r>
              <a:rPr lang="de-DE" sz="2400" dirty="0"/>
              <a:t>, Friedrich: Götzen-Dämmerung. Das Problem des Sokrates. 3, 4, 11. Ed. </a:t>
            </a:r>
            <a:r>
              <a:rPr lang="de-DE" sz="2400" dirty="0" err="1"/>
              <a:t>Schlechta</a:t>
            </a:r>
            <a:r>
              <a:rPr lang="de-DE" sz="2400" dirty="0"/>
              <a:t> II, 952-956.</a:t>
            </a:r>
          </a:p>
          <a:p>
            <a:endParaRPr lang="de-DE" dirty="0"/>
          </a:p>
        </p:txBody>
      </p:sp>
      <p:sp>
        <p:nvSpPr>
          <p:cNvPr id="4" name="Datumsplatzhalter 3"/>
          <p:cNvSpPr>
            <a:spLocks noGrp="1"/>
          </p:cNvSpPr>
          <p:nvPr>
            <p:ph type="dt" sz="half" idx="10"/>
          </p:nvPr>
        </p:nvSpPr>
        <p:spPr/>
        <p:txBody>
          <a:bodyPr/>
          <a:lstStyle/>
          <a:p>
            <a:fld id="{8D8A8AFC-954E-4B59-A1F8-C2AC227780D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106</a:t>
            </a:fld>
            <a:endParaRPr lang="de-DE"/>
          </a:p>
        </p:txBody>
      </p:sp>
    </p:spTree>
    <p:extLst>
      <p:ext uri="{BB962C8B-B14F-4D97-AF65-F5344CB8AC3E}">
        <p14:creationId xmlns:p14="http://schemas.microsoft.com/office/powerpoint/2010/main" val="188896096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lnSpcReduction="10000"/>
          </a:bodyPr>
          <a:lstStyle/>
          <a:p>
            <a:r>
              <a:rPr lang="de-DE" dirty="0" smtClean="0"/>
              <a:t>Jaspers‘ Vergleich von </a:t>
            </a:r>
            <a:r>
              <a:rPr lang="de-DE" dirty="0"/>
              <a:t>Sokrates, Buddha, Konfuzius und Jesus</a:t>
            </a:r>
            <a:r>
              <a:rPr lang="de-DE" dirty="0" smtClean="0"/>
              <a:t>:</a:t>
            </a:r>
            <a:endParaRPr lang="de-DE" dirty="0"/>
          </a:p>
          <a:p>
            <a:pPr lvl="1"/>
            <a:r>
              <a:rPr lang="de-DE" dirty="0" smtClean="0"/>
              <a:t>„</a:t>
            </a:r>
            <a:r>
              <a:rPr lang="de-DE" dirty="0"/>
              <a:t>Was ist Größe? Der große Mensch ist wie ein </a:t>
            </a:r>
            <a:r>
              <a:rPr lang="de-DE" dirty="0" smtClean="0"/>
              <a:t>Widerschein </a:t>
            </a:r>
            <a:r>
              <a:rPr lang="de-DE" dirty="0"/>
              <a:t>des ganzen des Seins, unendlich </a:t>
            </a:r>
            <a:r>
              <a:rPr lang="de-DE" dirty="0" smtClean="0"/>
              <a:t>deutbar</a:t>
            </a:r>
            <a:r>
              <a:rPr lang="de-DE" dirty="0"/>
              <a:t>. Er ist dessen Spiegel oder Stellvertreter. </a:t>
            </a:r>
            <a:r>
              <a:rPr lang="de-DE" dirty="0" smtClean="0"/>
              <a:t>Nicht </a:t>
            </a:r>
            <a:r>
              <a:rPr lang="de-DE" dirty="0"/>
              <a:t>verloren an die Vordergründe steht er im </a:t>
            </a:r>
            <a:r>
              <a:rPr lang="de-DE" dirty="0" smtClean="0"/>
              <a:t>Umgreifenden</a:t>
            </a:r>
            <a:r>
              <a:rPr lang="de-DE" dirty="0"/>
              <a:t>, das ihn führt. Seine Erscheinung in </a:t>
            </a:r>
            <a:r>
              <a:rPr lang="de-DE" dirty="0" smtClean="0"/>
              <a:t>der </a:t>
            </a:r>
            <a:r>
              <a:rPr lang="de-DE" dirty="0"/>
              <a:t>Welt ist zugleich Durchbruch durch die Welt, </a:t>
            </a:r>
            <a:r>
              <a:rPr lang="de-DE" dirty="0" smtClean="0"/>
              <a:t>sei </a:t>
            </a:r>
            <a:r>
              <a:rPr lang="de-DE" dirty="0"/>
              <a:t>es als der schöne Schein der Vollendung, sei es als tragisches Scheitern, sei es als die rätselvolle Ruhe in der aus dem Grunde beseelten unaufhaltsamen Bewegung seines Lebens, das zur Sprache der Transzendenz wird.“</a:t>
            </a:r>
          </a:p>
          <a:p>
            <a:pPr marL="0" indent="0" algn="ctr">
              <a:buNone/>
            </a:pPr>
            <a:r>
              <a:rPr lang="de-DE" sz="2400" cap="small" dirty="0"/>
              <a:t>Jaspers</a:t>
            </a:r>
            <a:r>
              <a:rPr lang="de-DE" sz="2400" dirty="0"/>
              <a:t>: </a:t>
            </a:r>
            <a:r>
              <a:rPr lang="de-DE" sz="2400" dirty="0" smtClean="0"/>
              <a:t>Philosophen. </a:t>
            </a:r>
            <a:r>
              <a:rPr lang="de-DE" sz="2400" dirty="0"/>
              <a:t>29</a:t>
            </a:r>
            <a:r>
              <a:rPr lang="de-DE" sz="2400" dirty="0" smtClean="0"/>
              <a:t>.</a:t>
            </a:r>
            <a:endParaRPr lang="de-DE" sz="2400" dirty="0"/>
          </a:p>
        </p:txBody>
      </p:sp>
      <p:sp>
        <p:nvSpPr>
          <p:cNvPr id="4" name="Datumsplatzhalter 3"/>
          <p:cNvSpPr>
            <a:spLocks noGrp="1"/>
          </p:cNvSpPr>
          <p:nvPr>
            <p:ph type="dt" sz="half" idx="10"/>
          </p:nvPr>
        </p:nvSpPr>
        <p:spPr/>
        <p:txBody>
          <a:bodyPr/>
          <a:lstStyle/>
          <a:p>
            <a:fld id="{395B6A39-E19E-4210-B136-299E2A12A41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107</a:t>
            </a:fld>
            <a:endParaRPr lang="de-DE"/>
          </a:p>
        </p:txBody>
      </p:sp>
    </p:spTree>
    <p:extLst>
      <p:ext uri="{BB962C8B-B14F-4D97-AF65-F5344CB8AC3E}">
        <p14:creationId xmlns:p14="http://schemas.microsoft.com/office/powerpoint/2010/main" val="9912346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92500" lnSpcReduction="20000"/>
          </a:bodyPr>
          <a:lstStyle/>
          <a:p>
            <a:r>
              <a:rPr lang="de-DE" dirty="0"/>
              <a:t>Was Lehre und </a:t>
            </a:r>
            <a:r>
              <a:rPr lang="de-DE" dirty="0" smtClean="0"/>
              <a:t>Verkündigung von Jesus und Sokrates </a:t>
            </a:r>
            <a:r>
              <a:rPr lang="de-DE" dirty="0"/>
              <a:t>betrifft, kommt Jaspers zu der Bilanz:</a:t>
            </a:r>
          </a:p>
          <a:p>
            <a:pPr lvl="1"/>
            <a:r>
              <a:rPr lang="de-DE" dirty="0"/>
              <a:t>„Jesus lehrt durch Verkündigung der frohen Botschaft, Sokrates durch Hineinzwingen in das Denken. Jesus fordert Glaube, Sokrates Dialektik des Denkens. Jesus wirkt in unmittelbarem Ernst, Sokrates indirekt, auch durch Ironie. Jesus weiß von Gottesreich und ewigem Leben, Sokrates weiß nichts Sicheres davon und </a:t>
            </a:r>
            <a:r>
              <a:rPr lang="de-DE" dirty="0" err="1"/>
              <a:t>läßt</a:t>
            </a:r>
            <a:r>
              <a:rPr lang="de-DE" dirty="0"/>
              <a:t> die Frage offen. Beide lassen den Menschen keine Ruhe. Aber Jesus verkündet den einzigen Weg, Sokrates </a:t>
            </a:r>
            <a:r>
              <a:rPr lang="de-DE" dirty="0" err="1"/>
              <a:t>läßt</a:t>
            </a:r>
            <a:r>
              <a:rPr lang="de-DE" dirty="0"/>
              <a:t> den Menschen frei, erinnert ihn nur ständig an die Verantwortung aus dem Freisein. Beide erheben den höchsten Anspruch, aber Jesus mit bestimmtem Inhalt, Sokrates in unbestimmten, unendlich bestimmbaren Räumen. Jesus gibt, was das Heil ist. Sokrates wird </a:t>
            </a:r>
            <a:r>
              <a:rPr lang="de-DE" dirty="0" err="1"/>
              <a:t>Anlaß</a:t>
            </a:r>
            <a:r>
              <a:rPr lang="de-DE" dirty="0"/>
              <a:t>, danach zu suchen</a:t>
            </a:r>
            <a:r>
              <a:rPr lang="de-DE" dirty="0" smtClean="0"/>
              <a:t>.“</a:t>
            </a:r>
          </a:p>
          <a:p>
            <a:pPr marL="457200" lvl="1" indent="0" algn="ctr">
              <a:buNone/>
            </a:pPr>
            <a:r>
              <a:rPr lang="de-DE" cap="small" dirty="0" smtClean="0"/>
              <a:t>Jaspers</a:t>
            </a:r>
            <a:r>
              <a:rPr lang="de-DE" dirty="0" smtClean="0"/>
              <a:t>: Philosophen. 225.</a:t>
            </a:r>
            <a:endParaRPr lang="de-DE" dirty="0"/>
          </a:p>
        </p:txBody>
      </p:sp>
      <p:sp>
        <p:nvSpPr>
          <p:cNvPr id="4" name="Datumsplatzhalter 3"/>
          <p:cNvSpPr>
            <a:spLocks noGrp="1"/>
          </p:cNvSpPr>
          <p:nvPr>
            <p:ph type="dt" sz="half" idx="10"/>
          </p:nvPr>
        </p:nvSpPr>
        <p:spPr/>
        <p:txBody>
          <a:bodyPr/>
          <a:lstStyle/>
          <a:p>
            <a:fld id="{33664B25-ED95-4F89-A1B0-32B5EDAABA6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108</a:t>
            </a:fld>
            <a:endParaRPr lang="de-DE"/>
          </a:p>
        </p:txBody>
      </p:sp>
    </p:spTree>
    <p:extLst>
      <p:ext uri="{BB962C8B-B14F-4D97-AF65-F5344CB8AC3E}">
        <p14:creationId xmlns:p14="http://schemas.microsoft.com/office/powerpoint/2010/main" val="17150935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solidFill>
                  <a:schemeClr val="accent1"/>
                </a:solidFill>
              </a:rPr>
              <a:t>3.4</a:t>
            </a:r>
            <a:r>
              <a:rPr lang="de-DE" b="1" dirty="0"/>
              <a:t>	Sokratische „Metaphysik</a:t>
            </a:r>
            <a:r>
              <a:rPr lang="de-DE" b="1" dirty="0" smtClean="0"/>
              <a:t>“</a:t>
            </a:r>
            <a:endParaRPr lang="de-DE" b="1" dirty="0"/>
          </a:p>
        </p:txBody>
      </p:sp>
      <p:sp>
        <p:nvSpPr>
          <p:cNvPr id="3" name="Inhaltsplatzhalter 2"/>
          <p:cNvSpPr>
            <a:spLocks noGrp="1"/>
          </p:cNvSpPr>
          <p:nvPr>
            <p:ph idx="1"/>
          </p:nvPr>
        </p:nvSpPr>
        <p:spPr/>
        <p:txBody>
          <a:bodyPr>
            <a:normAutofit lnSpcReduction="10000"/>
          </a:bodyPr>
          <a:lstStyle/>
          <a:p>
            <a:r>
              <a:rPr lang="de-DE" dirty="0"/>
              <a:t>Passage aus der </a:t>
            </a:r>
            <a:r>
              <a:rPr lang="de-DE" i="1" dirty="0"/>
              <a:t>Apologie</a:t>
            </a:r>
            <a:r>
              <a:rPr lang="de-DE" dirty="0"/>
              <a:t>, der Verteidigungsrede des Sokrates vor dem Gericht, das ihn </a:t>
            </a:r>
            <a:r>
              <a:rPr lang="de-DE" dirty="0" smtClean="0"/>
              <a:t>zum </a:t>
            </a:r>
            <a:r>
              <a:rPr lang="de-DE" dirty="0"/>
              <a:t>Tode verurteilen wird:</a:t>
            </a:r>
          </a:p>
          <a:p>
            <a:pPr lvl="1"/>
            <a:r>
              <a:rPr lang="de-DE" dirty="0" smtClean="0"/>
              <a:t>„... </a:t>
            </a:r>
            <a:r>
              <a:rPr lang="de-DE" dirty="0"/>
              <a:t>nichts anderes tue ich, als </a:t>
            </a:r>
            <a:r>
              <a:rPr lang="de-DE" dirty="0" err="1"/>
              <a:t>daß</a:t>
            </a:r>
            <a:r>
              <a:rPr lang="de-DE" dirty="0"/>
              <a:t> ich umhergehe, </a:t>
            </a:r>
            <a:r>
              <a:rPr lang="de-DE" dirty="0" smtClean="0"/>
              <a:t>um </a:t>
            </a:r>
            <a:r>
              <a:rPr lang="de-DE" dirty="0"/>
              <a:t>jung und alt unter euch zu überreden, ja nicht </a:t>
            </a:r>
            <a:r>
              <a:rPr lang="de-DE" dirty="0" smtClean="0"/>
              <a:t>für </a:t>
            </a:r>
            <a:r>
              <a:rPr lang="de-DE" dirty="0"/>
              <a:t>den Leib und für das Vermögen zuvor noch </a:t>
            </a:r>
            <a:r>
              <a:rPr lang="de-DE" dirty="0" smtClean="0"/>
              <a:t>überhaupt </a:t>
            </a:r>
            <a:r>
              <a:rPr lang="de-DE" dirty="0"/>
              <a:t>so sehr zu sorgen wie für die Seele, </a:t>
            </a:r>
            <a:r>
              <a:rPr lang="de-DE" dirty="0" err="1"/>
              <a:t>daß</a:t>
            </a:r>
            <a:r>
              <a:rPr lang="de-DE" dirty="0"/>
              <a:t> </a:t>
            </a:r>
            <a:r>
              <a:rPr lang="de-DE" dirty="0" smtClean="0"/>
              <a:t>diese </a:t>
            </a:r>
            <a:r>
              <a:rPr lang="de-DE" dirty="0"/>
              <a:t>aufs beste gedeihe, indem ich zeige, </a:t>
            </a:r>
            <a:r>
              <a:rPr lang="de-DE" dirty="0" err="1"/>
              <a:t>daß</a:t>
            </a:r>
            <a:r>
              <a:rPr lang="de-DE" dirty="0"/>
              <a:t> </a:t>
            </a:r>
            <a:r>
              <a:rPr lang="de-DE" dirty="0" smtClean="0"/>
              <a:t>nicht </a:t>
            </a:r>
            <a:r>
              <a:rPr lang="de-DE" dirty="0"/>
              <a:t>aus dem Reichtum die Tugend entsteht, sondern aus der Tugend der Reichtum und alle andern menschlichen Güter insgesamt, eigentümliche und gemeinschaftliche.“</a:t>
            </a:r>
          </a:p>
          <a:p>
            <a:pPr marL="0" indent="0" algn="ctr">
              <a:buNone/>
            </a:pPr>
            <a:r>
              <a:rPr lang="de-DE" sz="2400" cap="small" dirty="0"/>
              <a:t>Platon</a:t>
            </a:r>
            <a:r>
              <a:rPr lang="de-DE" sz="2400" dirty="0"/>
              <a:t>: Apologie. </a:t>
            </a:r>
            <a:r>
              <a:rPr lang="en-GB" sz="2400" dirty="0"/>
              <a:t>30a-b</a:t>
            </a:r>
            <a:r>
              <a:rPr lang="en-GB" sz="2400" dirty="0" smtClean="0"/>
              <a:t>.</a:t>
            </a:r>
            <a:endParaRPr lang="de-DE" sz="2400" dirty="0"/>
          </a:p>
        </p:txBody>
      </p:sp>
      <p:sp>
        <p:nvSpPr>
          <p:cNvPr id="4" name="Datumsplatzhalter 3"/>
          <p:cNvSpPr>
            <a:spLocks noGrp="1"/>
          </p:cNvSpPr>
          <p:nvPr>
            <p:ph type="dt" sz="half" idx="10"/>
          </p:nvPr>
        </p:nvSpPr>
        <p:spPr/>
        <p:txBody>
          <a:bodyPr/>
          <a:lstStyle/>
          <a:p>
            <a:fld id="{C023C9D8-B91A-4F76-B288-C70DF3DC087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109</a:t>
            </a:fld>
            <a:endParaRPr lang="de-DE"/>
          </a:p>
        </p:txBody>
      </p:sp>
    </p:spTree>
    <p:extLst>
      <p:ext uri="{BB962C8B-B14F-4D97-AF65-F5344CB8AC3E}">
        <p14:creationId xmlns:p14="http://schemas.microsoft.com/office/powerpoint/2010/main" val="3760701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 </a:t>
            </a:r>
            <a:r>
              <a:rPr lang="de-DE" b="1" dirty="0" smtClean="0"/>
              <a:t>Wie alle Ontologie beginnt oder: Sich ins Denken verstricken</a:t>
            </a:r>
            <a:endParaRPr lang="de-DE" dirty="0"/>
          </a:p>
        </p:txBody>
      </p:sp>
      <p:sp>
        <p:nvSpPr>
          <p:cNvPr id="3" name="Inhaltsplatzhalter 2"/>
          <p:cNvSpPr>
            <a:spLocks noGrp="1"/>
          </p:cNvSpPr>
          <p:nvPr>
            <p:ph idx="1"/>
          </p:nvPr>
        </p:nvSpPr>
        <p:spPr>
          <a:xfrm>
            <a:off x="545123" y="1832919"/>
            <a:ext cx="6619165" cy="4252093"/>
          </a:xfrm>
        </p:spPr>
        <p:txBody>
          <a:bodyPr>
            <a:normAutofit fontScale="92500" lnSpcReduction="20000"/>
          </a:bodyPr>
          <a:lstStyle/>
          <a:p>
            <a:pPr hangingPunct="0"/>
            <a:r>
              <a:rPr lang="de-DE" dirty="0" smtClean="0"/>
              <a:t>„[...] </a:t>
            </a:r>
            <a:r>
              <a:rPr lang="de-DE" dirty="0"/>
              <a:t>das Staunen war dem Menschen jetzt wie vormals der Anfang des Philosophierens, indem sie sich anfangs über das unmittelbar Auffällige verwunderten, dann allmählich fortschritten und auch über Größeres sich in Zweifel einließen, z.B. über die Erscheinungen an dem Mond und der Sonne und den Gestirnen und über die Entstehung des Alls. Wer aber in Zweifel und Verwunderung über eine Sache ist, der glaubt sie nicht zu kennen.“</a:t>
            </a:r>
          </a:p>
          <a:p>
            <a:pPr marL="0" indent="0" algn="ctr">
              <a:buNone/>
            </a:pPr>
            <a:r>
              <a:rPr lang="de-DE" sz="2800" cap="small" dirty="0"/>
              <a:t>Aristoteles</a:t>
            </a:r>
            <a:r>
              <a:rPr lang="de-DE" sz="2800" dirty="0"/>
              <a:t>: Metaphysik. 982b</a:t>
            </a:r>
            <a:r>
              <a:rPr lang="de-DE" sz="2800" dirty="0" smtClean="0"/>
              <a:t>.</a:t>
            </a:r>
            <a:endParaRPr lang="de-DE" dirty="0"/>
          </a:p>
        </p:txBody>
      </p:sp>
      <p:pic>
        <p:nvPicPr>
          <p:cNvPr id="2050" name="Picture 2" descr="http://media0.faz.net/ppmedia/aktuell/wirtschaft/3802136076/1.647726/default/fuer-aristoteles-beginnt-d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843366"/>
            <a:ext cx="1663562" cy="2449729"/>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0"/>
          </p:nvPr>
        </p:nvSpPr>
        <p:spPr/>
        <p:txBody>
          <a:bodyPr/>
          <a:lstStyle/>
          <a:p>
            <a:fld id="{78D4A2F9-C9E0-4C53-8407-B756FD17231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a:t>
            </a:fld>
            <a:endParaRPr lang="de-DE"/>
          </a:p>
        </p:txBody>
      </p:sp>
    </p:spTree>
    <p:extLst>
      <p:ext uri="{BB962C8B-B14F-4D97-AF65-F5344CB8AC3E}">
        <p14:creationId xmlns:p14="http://schemas.microsoft.com/office/powerpoint/2010/main" val="365154765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3.4</a:t>
            </a:r>
            <a:r>
              <a:rPr lang="de-DE" b="1" dirty="0"/>
              <a:t>	Sokratische „Metaphysik“</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Sokrates </a:t>
            </a:r>
            <a:r>
              <a:rPr lang="de-DE" dirty="0" err="1" smtClean="0">
                <a:sym typeface="Symbol" panose="05050102010706020507" pitchFamily="18" charset="2"/>
              </a:rPr>
              <a:t>Maieutik</a:t>
            </a:r>
            <a:r>
              <a:rPr lang="de-DE" dirty="0" smtClean="0">
                <a:sym typeface="Symbol" panose="05050102010706020507" pitchFamily="18" charset="2"/>
              </a:rPr>
              <a:t> – </a:t>
            </a:r>
            <a:r>
              <a:rPr lang="de-DE" dirty="0" smtClean="0"/>
              <a:t>„Hebammen-Kunst“ (Wissen vom rechten Leben besitzt man schon unbewusst)</a:t>
            </a:r>
          </a:p>
          <a:p>
            <a:pPr lvl="1"/>
            <a:r>
              <a:rPr lang="de-DE" dirty="0" smtClean="0"/>
              <a:t>„Von </a:t>
            </a:r>
            <a:r>
              <a:rPr lang="de-DE" dirty="0"/>
              <a:t>meiner Hebammenkunst nun gilt im übrigen alles, was von der ihrigen [sc. der Hebammen]; sie unterscheidet sich aber dadurch, </a:t>
            </a:r>
            <a:r>
              <a:rPr lang="de-DE" dirty="0" err="1"/>
              <a:t>daß</a:t>
            </a:r>
            <a:r>
              <a:rPr lang="de-DE" dirty="0"/>
              <a:t> sie Männern die Geburtshilfe leistet und nicht Frauen, und </a:t>
            </a:r>
            <a:r>
              <a:rPr lang="de-DE" dirty="0" err="1"/>
              <a:t>daß</a:t>
            </a:r>
            <a:r>
              <a:rPr lang="de-DE" dirty="0"/>
              <a:t> sie für ihre gebärenden Seelen Sorge trägt und nicht für Leiber. Das Größte aber an unserer Kunst ist dieses, </a:t>
            </a:r>
            <a:r>
              <a:rPr lang="de-DE" dirty="0" err="1"/>
              <a:t>daß</a:t>
            </a:r>
            <a:r>
              <a:rPr lang="de-DE" dirty="0"/>
              <a:t> sie imstande ist zu prüfen, ob die Seele des Jünglings ein Trugbild und Falschheit zu gebären im Begriff ist oder Fruchtbares und Echtes. Ja, auch hierin geht es mir wie den Hebammen: Ich gebäre nichts von Weisheit, und was mir bereits viele vorgeworfen, </a:t>
            </a:r>
            <a:r>
              <a:rPr lang="de-DE" dirty="0" err="1"/>
              <a:t>daß</a:t>
            </a:r>
            <a:r>
              <a:rPr lang="de-DE" dirty="0"/>
              <a:t> ich andere zwar frage, selbst aber nichts über irgend etwas antworte, weil ich nämlich nichts Kluges </a:t>
            </a:r>
            <a:r>
              <a:rPr lang="de-DE" dirty="0" err="1"/>
              <a:t>wüßte</a:t>
            </a:r>
            <a:r>
              <a:rPr lang="de-DE" dirty="0"/>
              <a:t> zu antworten, darin haben sie recht.</a:t>
            </a:r>
            <a:endParaRPr lang="de-DE" sz="2500" dirty="0"/>
          </a:p>
        </p:txBody>
      </p:sp>
      <p:sp>
        <p:nvSpPr>
          <p:cNvPr id="4" name="Datumsplatzhalter 3"/>
          <p:cNvSpPr>
            <a:spLocks noGrp="1"/>
          </p:cNvSpPr>
          <p:nvPr>
            <p:ph type="dt" sz="half" idx="10"/>
          </p:nvPr>
        </p:nvSpPr>
        <p:spPr/>
        <p:txBody>
          <a:bodyPr/>
          <a:lstStyle/>
          <a:p>
            <a:fld id="{0524C3FA-64ED-4FB5-B2B4-356CF4E5414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110</a:t>
            </a:fld>
            <a:endParaRPr lang="de-DE"/>
          </a:p>
        </p:txBody>
      </p:sp>
    </p:spTree>
    <p:extLst>
      <p:ext uri="{BB962C8B-B14F-4D97-AF65-F5344CB8AC3E}">
        <p14:creationId xmlns:p14="http://schemas.microsoft.com/office/powerpoint/2010/main" val="17806554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3.4</a:t>
            </a:r>
            <a:r>
              <a:rPr lang="de-DE" b="1" dirty="0"/>
              <a:t>	Sokratische „Metaphysik“</a:t>
            </a:r>
            <a:endParaRPr lang="de-DE" dirty="0"/>
          </a:p>
        </p:txBody>
      </p:sp>
      <p:sp>
        <p:nvSpPr>
          <p:cNvPr id="3" name="Inhaltsplatzhalter 2"/>
          <p:cNvSpPr>
            <a:spLocks noGrp="1"/>
          </p:cNvSpPr>
          <p:nvPr>
            <p:ph idx="1"/>
          </p:nvPr>
        </p:nvSpPr>
        <p:spPr/>
        <p:txBody>
          <a:bodyPr>
            <a:normAutofit lnSpcReduction="10000"/>
          </a:bodyPr>
          <a:lstStyle/>
          <a:p>
            <a:pPr marL="228600" lvl="1" indent="0">
              <a:buNone/>
            </a:pPr>
            <a:r>
              <a:rPr lang="de-DE" dirty="0" smtClean="0"/>
              <a:t>Die </a:t>
            </a:r>
            <a:r>
              <a:rPr lang="de-DE" dirty="0"/>
              <a:t>Ursache davon aber ist diese: Geburtshilfe leisten nötigt mich der Gott, erzeugen aber hat er mir verwehrt. Daher bin ich selbst keineswegs etwa weise, habe auch nichts dergleichen aufzuzeigen als Ausgeburt meiner </a:t>
            </a:r>
            <a:r>
              <a:rPr lang="de-DE" dirty="0" err="1" smtClean="0"/>
              <a:t>Seele.Die</a:t>
            </a:r>
            <a:r>
              <a:rPr lang="de-DE" dirty="0" smtClean="0"/>
              <a:t> </a:t>
            </a:r>
            <a:r>
              <a:rPr lang="de-DE" dirty="0"/>
              <a:t>aber mit mir umgehen, zeigen sich zuerst zwar zum Teil als gar sehr ungelehrig; hernach aber, bei fortgesetztem Umgang, alle, denen es der Gott vergönnt, als wunderbar schnell fortschreitend, wie es ihnen selbst und anderen scheint; und dieses ganz offenbar ohne jemals etwas von mir gelernt zu haben, sondern nur selbst aus sich selbst entdecken sie viel Schönes und halten es fest; die Geburtshilfe indes leisten dabei der Gott und ich.“ </a:t>
            </a:r>
          </a:p>
          <a:p>
            <a:pPr marL="0" indent="0" algn="ctr">
              <a:buNone/>
            </a:pPr>
            <a:r>
              <a:rPr lang="en-GB" sz="2400" cap="small" dirty="0" err="1"/>
              <a:t>Platon</a:t>
            </a:r>
            <a:r>
              <a:rPr lang="en-GB" sz="2400" dirty="0"/>
              <a:t>: </a:t>
            </a:r>
            <a:r>
              <a:rPr lang="en-GB" sz="2400" dirty="0" err="1"/>
              <a:t>Theaitetos</a:t>
            </a:r>
            <a:r>
              <a:rPr lang="en-GB" sz="2400" dirty="0"/>
              <a:t>. 150b-d</a:t>
            </a:r>
            <a:r>
              <a:rPr lang="en-GB" sz="2400" dirty="0" smtClean="0"/>
              <a:t>.</a:t>
            </a:r>
            <a:endParaRPr lang="de-DE" sz="2400" dirty="0"/>
          </a:p>
        </p:txBody>
      </p:sp>
      <p:sp>
        <p:nvSpPr>
          <p:cNvPr id="4" name="Datumsplatzhalter 3"/>
          <p:cNvSpPr>
            <a:spLocks noGrp="1"/>
          </p:cNvSpPr>
          <p:nvPr>
            <p:ph type="dt" sz="half" idx="10"/>
          </p:nvPr>
        </p:nvSpPr>
        <p:spPr/>
        <p:txBody>
          <a:bodyPr/>
          <a:lstStyle/>
          <a:p>
            <a:fld id="{EF18421E-C4ED-4213-82A1-73DFC60473F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111</a:t>
            </a:fld>
            <a:endParaRPr lang="de-DE"/>
          </a:p>
        </p:txBody>
      </p:sp>
    </p:spTree>
    <p:extLst>
      <p:ext uri="{BB962C8B-B14F-4D97-AF65-F5344CB8AC3E}">
        <p14:creationId xmlns:p14="http://schemas.microsoft.com/office/powerpoint/2010/main" val="41791349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3.4</a:t>
            </a:r>
            <a:r>
              <a:rPr lang="de-DE" b="1" dirty="0"/>
              <a:t>	Sokratische „Metaphysik“</a:t>
            </a:r>
            <a:endParaRPr lang="de-DE" dirty="0"/>
          </a:p>
        </p:txBody>
      </p:sp>
      <p:sp>
        <p:nvSpPr>
          <p:cNvPr id="3" name="Inhaltsplatzhalter 2"/>
          <p:cNvSpPr>
            <a:spLocks noGrp="1"/>
          </p:cNvSpPr>
          <p:nvPr>
            <p:ph idx="1"/>
          </p:nvPr>
        </p:nvSpPr>
        <p:spPr/>
        <p:txBody>
          <a:bodyPr>
            <a:normAutofit fontScale="92500" lnSpcReduction="10000"/>
          </a:bodyPr>
          <a:lstStyle/>
          <a:p>
            <a:r>
              <a:rPr lang="de-DE" sz="3000" dirty="0" smtClean="0"/>
              <a:t>Das </a:t>
            </a:r>
            <a:r>
              <a:rPr lang="de-DE" sz="3000" dirty="0" err="1" smtClean="0"/>
              <a:t>Euthyphron</a:t>
            </a:r>
            <a:r>
              <a:rPr lang="de-DE" sz="3000" dirty="0" smtClean="0"/>
              <a:t>-Dilemma</a:t>
            </a:r>
            <a:endParaRPr lang="de-DE" sz="3000" dirty="0" smtClean="0"/>
          </a:p>
          <a:p>
            <a:pPr lvl="1"/>
            <a:r>
              <a:rPr lang="de-DE" dirty="0" smtClean="0"/>
              <a:t>„SOK.: ... Denn kenntest du nicht ganz bestimmt das Fromme und das Ruchlose: so hättest du auf keine Weise unternommen, um eines </a:t>
            </a:r>
            <a:r>
              <a:rPr lang="de-DE" dirty="0" err="1" smtClean="0"/>
              <a:t>Tageslöhners</a:t>
            </a:r>
            <a:r>
              <a:rPr lang="de-DE" dirty="0" smtClean="0"/>
              <a:t> willen einen betagten Vater des Totschlags zu verklagen; sondern sowohl vor den Göttern hättest du dich gefürchtet, so etwas zu wagen, falls es doch vielleicht nicht recht getan wäre, als auch die Menschen hättest du gescheut. Daher weiß ich </a:t>
            </a:r>
            <a:r>
              <a:rPr lang="de-DE" dirty="0" err="1" smtClean="0"/>
              <a:t>gewiß</a:t>
            </a:r>
            <a:r>
              <a:rPr lang="de-DE" dirty="0" smtClean="0"/>
              <a:t>, </a:t>
            </a:r>
            <a:r>
              <a:rPr lang="de-DE" dirty="0" err="1" smtClean="0"/>
              <a:t>daß</a:t>
            </a:r>
            <a:r>
              <a:rPr lang="de-DE" dirty="0" smtClean="0"/>
              <a:t> du ganz genau zu kennen meinst, was fromm ist und was nicht. Sage daher, bester </a:t>
            </a:r>
            <a:r>
              <a:rPr lang="de-DE" dirty="0" err="1" smtClean="0"/>
              <a:t>Euthyphron</a:t>
            </a:r>
            <a:r>
              <a:rPr lang="de-DE" dirty="0" smtClean="0"/>
              <a:t>, und verbirg nicht, was du davon </a:t>
            </a:r>
            <a:r>
              <a:rPr lang="de-DE" dirty="0" err="1" smtClean="0"/>
              <a:t>hälst</a:t>
            </a:r>
            <a:r>
              <a:rPr lang="de-DE" dirty="0" smtClean="0"/>
              <a:t>.</a:t>
            </a:r>
          </a:p>
          <a:p>
            <a:pPr marL="684000" lvl="1" indent="0">
              <a:buNone/>
            </a:pPr>
            <a:r>
              <a:rPr lang="de-DE" dirty="0" smtClean="0"/>
              <a:t>EUTH.: Ein anderes Mal denn, o Sokrates; denn jetzt eile ich wohin, und es ist Zeit, </a:t>
            </a:r>
            <a:r>
              <a:rPr lang="de-DE" dirty="0" err="1" smtClean="0"/>
              <a:t>daß</a:t>
            </a:r>
            <a:r>
              <a:rPr lang="de-DE" dirty="0" smtClean="0"/>
              <a:t> ich gehe.“ </a:t>
            </a:r>
          </a:p>
          <a:p>
            <a:pPr marL="0" indent="0" algn="ctr">
              <a:buNone/>
            </a:pPr>
            <a:r>
              <a:rPr lang="de-DE" sz="2400" cap="small" dirty="0" smtClean="0"/>
              <a:t>Platon</a:t>
            </a:r>
            <a:r>
              <a:rPr lang="de-DE" sz="2400" dirty="0" smtClean="0"/>
              <a:t>: </a:t>
            </a:r>
            <a:r>
              <a:rPr lang="fr-FR" sz="2400" dirty="0" err="1" smtClean="0"/>
              <a:t>Euthyphron</a:t>
            </a:r>
            <a:r>
              <a:rPr lang="de-DE" sz="2400" dirty="0" smtClean="0"/>
              <a:t>. 15d-e.</a:t>
            </a:r>
            <a:endParaRPr lang="de-DE" sz="2400" dirty="0"/>
          </a:p>
        </p:txBody>
      </p:sp>
      <p:sp>
        <p:nvSpPr>
          <p:cNvPr id="4" name="Datumsplatzhalter 3"/>
          <p:cNvSpPr>
            <a:spLocks noGrp="1"/>
          </p:cNvSpPr>
          <p:nvPr>
            <p:ph type="dt" sz="half" idx="10"/>
          </p:nvPr>
        </p:nvSpPr>
        <p:spPr/>
        <p:txBody>
          <a:bodyPr/>
          <a:lstStyle/>
          <a:p>
            <a:fld id="{2039E4A8-D18F-406F-AFB0-C5A244EF61A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112</a:t>
            </a:fld>
            <a:endParaRPr lang="de-DE"/>
          </a:p>
        </p:txBody>
      </p:sp>
    </p:spTree>
    <p:extLst>
      <p:ext uri="{BB962C8B-B14F-4D97-AF65-F5344CB8AC3E}">
        <p14:creationId xmlns:p14="http://schemas.microsoft.com/office/powerpoint/2010/main" val="16863746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3.4</a:t>
            </a:r>
            <a:r>
              <a:rPr lang="de-DE" b="1" dirty="0"/>
              <a:t>	Sokratische „Metaphysik“</a:t>
            </a:r>
            <a:endParaRPr lang="de-DE" dirty="0"/>
          </a:p>
        </p:txBody>
      </p:sp>
      <p:sp>
        <p:nvSpPr>
          <p:cNvPr id="3" name="Inhaltsplatzhalter 2"/>
          <p:cNvSpPr>
            <a:spLocks noGrp="1"/>
          </p:cNvSpPr>
          <p:nvPr>
            <p:ph idx="1"/>
          </p:nvPr>
        </p:nvSpPr>
        <p:spPr/>
        <p:txBody>
          <a:bodyPr>
            <a:normAutofit fontScale="92500"/>
          </a:bodyPr>
          <a:lstStyle/>
          <a:p>
            <a:r>
              <a:rPr lang="de-DE" sz="3000" dirty="0" smtClean="0"/>
              <a:t>Resümee zur Metaphysik des Sokrates</a:t>
            </a:r>
            <a:endParaRPr lang="de-DE" dirty="0" smtClean="0"/>
          </a:p>
          <a:p>
            <a:pPr marL="742950" lvl="1" indent="-514350">
              <a:buFont typeface="+mj-lt"/>
              <a:buAutoNum type="alphaLcParenR"/>
            </a:pPr>
            <a:r>
              <a:rPr lang="de-DE" dirty="0" smtClean="0"/>
              <a:t>Es </a:t>
            </a:r>
            <a:r>
              <a:rPr lang="de-DE" dirty="0"/>
              <a:t>gibt ein aller Manipulation entzogenes, also unbedingtes Wissen, das sich nicht diskursiv fixieren lässt. </a:t>
            </a:r>
          </a:p>
          <a:p>
            <a:pPr marL="742950" lvl="1" indent="-514350">
              <a:buFont typeface="+mj-lt"/>
              <a:buAutoNum type="alphaLcParenR"/>
            </a:pPr>
            <a:r>
              <a:rPr lang="de-DE" dirty="0" smtClean="0"/>
              <a:t>Dieses </a:t>
            </a:r>
            <a:r>
              <a:rPr lang="de-DE" dirty="0"/>
              <a:t>Wissen macht sich in unserem Handeln geltend, ohne dass wir es weiterer Erklärung zuzuführen vermöchten. </a:t>
            </a:r>
            <a:r>
              <a:rPr lang="de-DE" dirty="0" err="1"/>
              <a:t>Näherhin</a:t>
            </a:r>
            <a:r>
              <a:rPr lang="de-DE" dirty="0"/>
              <a:t> äußert es sich in einer Normierung unseres Tuns. </a:t>
            </a:r>
          </a:p>
          <a:p>
            <a:pPr marL="742950" lvl="1" indent="-514350">
              <a:buFont typeface="+mj-lt"/>
              <a:buAutoNum type="alphaLcParenR"/>
            </a:pPr>
            <a:r>
              <a:rPr lang="de-DE" dirty="0" smtClean="0"/>
              <a:t>In </a:t>
            </a:r>
            <a:r>
              <a:rPr lang="de-DE" dirty="0"/>
              <a:t>dieser Bindekraft meldet sich etwas, das den Bereich unserer Erfahrung überschreitet und darum „metaphysisch“ genannt werden kann.</a:t>
            </a:r>
          </a:p>
          <a:p>
            <a:pPr marL="742950" lvl="1" indent="-514350">
              <a:buFont typeface="+mj-lt"/>
              <a:buAutoNum type="alphaLcParenR"/>
            </a:pPr>
            <a:r>
              <a:rPr lang="de-DE" dirty="0" smtClean="0"/>
              <a:t>Gleichzeitig </a:t>
            </a:r>
            <a:r>
              <a:rPr lang="de-DE" dirty="0"/>
              <a:t>bleibt dieses Metaphysische bei Sokrates unmittelbar an die Praxis gebunden. Metaphysik ist für ihn eine Angelegenheit der praktischen Vernunft</a:t>
            </a:r>
            <a:r>
              <a:rPr lang="de-DE" dirty="0" smtClean="0"/>
              <a:t>.</a:t>
            </a:r>
            <a:endParaRPr lang="de-DE" dirty="0"/>
          </a:p>
        </p:txBody>
      </p:sp>
      <p:sp>
        <p:nvSpPr>
          <p:cNvPr id="4" name="Datumsplatzhalter 3"/>
          <p:cNvSpPr>
            <a:spLocks noGrp="1"/>
          </p:cNvSpPr>
          <p:nvPr>
            <p:ph type="dt" sz="half" idx="10"/>
          </p:nvPr>
        </p:nvSpPr>
        <p:spPr/>
        <p:txBody>
          <a:bodyPr/>
          <a:lstStyle/>
          <a:p>
            <a:fld id="{DC698A19-B12A-4439-B027-11E21614247F}"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113</a:t>
            </a:fld>
            <a:endParaRPr lang="de-DE"/>
          </a:p>
        </p:txBody>
      </p:sp>
    </p:spTree>
    <p:extLst>
      <p:ext uri="{BB962C8B-B14F-4D97-AF65-F5344CB8AC3E}">
        <p14:creationId xmlns:p14="http://schemas.microsoft.com/office/powerpoint/2010/main" val="27004647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solidFill>
                  <a:schemeClr val="accent1"/>
                </a:solidFill>
              </a:rPr>
              <a:t>3.5</a:t>
            </a:r>
            <a:r>
              <a:rPr lang="de-DE" b="1" dirty="0"/>
              <a:t>	Annäherung an </a:t>
            </a:r>
            <a:r>
              <a:rPr lang="de-DE" b="1" dirty="0" smtClean="0"/>
              <a:t>Platon</a:t>
            </a:r>
            <a:endParaRPr lang="de-DE" b="1" dirty="0"/>
          </a:p>
        </p:txBody>
      </p:sp>
      <p:sp>
        <p:nvSpPr>
          <p:cNvPr id="3" name="Inhaltsplatzhalter 2"/>
          <p:cNvSpPr>
            <a:spLocks noGrp="1"/>
          </p:cNvSpPr>
          <p:nvPr>
            <p:ph idx="1"/>
          </p:nvPr>
        </p:nvSpPr>
        <p:spPr/>
        <p:txBody>
          <a:bodyPr>
            <a:normAutofit/>
          </a:bodyPr>
          <a:lstStyle/>
          <a:p>
            <a:r>
              <a:rPr lang="de-DE" dirty="0"/>
              <a:t>Gottfried Wilhelm </a:t>
            </a:r>
            <a:r>
              <a:rPr lang="de-DE" dirty="0" smtClean="0"/>
              <a:t>Leibniz:</a:t>
            </a:r>
            <a:endParaRPr lang="de-DE" dirty="0"/>
          </a:p>
          <a:p>
            <a:pPr marL="0" indent="0">
              <a:buNone/>
            </a:pPr>
            <a:r>
              <a:rPr lang="de-DE" dirty="0" smtClean="0"/>
              <a:t>	„</a:t>
            </a:r>
            <a:r>
              <a:rPr lang="de-DE" dirty="0"/>
              <a:t>Wenn jemand Platon auf ein System </a:t>
            </a:r>
            <a:r>
              <a:rPr lang="de-DE" dirty="0" smtClean="0"/>
              <a:t>	brächte</a:t>
            </a:r>
            <a:r>
              <a:rPr lang="de-DE" dirty="0"/>
              <a:t>, so würde er dem </a:t>
            </a:r>
            <a:r>
              <a:rPr lang="de-DE" dirty="0" smtClean="0"/>
              <a:t>	Menschengeschlechte </a:t>
            </a:r>
            <a:r>
              <a:rPr lang="de-DE" dirty="0"/>
              <a:t>einen großen Dienst </a:t>
            </a:r>
            <a:r>
              <a:rPr lang="de-DE" dirty="0" smtClean="0"/>
              <a:t>	erweisen</a:t>
            </a:r>
            <a:r>
              <a:rPr lang="de-DE" dirty="0"/>
              <a:t>.“</a:t>
            </a:r>
          </a:p>
          <a:p>
            <a:pPr marL="0" indent="0" algn="ctr">
              <a:buNone/>
            </a:pPr>
            <a:r>
              <a:rPr lang="de-DE" sz="2800" cap="small" dirty="0"/>
              <a:t>Leibniz</a:t>
            </a:r>
            <a:r>
              <a:rPr lang="de-DE" sz="2800" dirty="0"/>
              <a:t>, Gottfried W.: Brief an Raymond. In: Die philosophischen Schriften. </a:t>
            </a:r>
            <a:r>
              <a:rPr lang="it-IT" sz="2800" dirty="0"/>
              <a:t>Ed. C.J. </a:t>
            </a:r>
            <a:r>
              <a:rPr lang="it-IT" sz="2800" dirty="0" err="1"/>
              <a:t>Gerhardt</a:t>
            </a:r>
            <a:r>
              <a:rPr lang="it-IT" sz="2800" dirty="0"/>
              <a:t>. </a:t>
            </a:r>
            <a:r>
              <a:rPr lang="de-DE" sz="2800" dirty="0"/>
              <a:t>Bd. III. Berlin 1887 (</a:t>
            </a:r>
            <a:r>
              <a:rPr lang="de-DE" sz="2800" dirty="0" err="1"/>
              <a:t>Neudr</a:t>
            </a:r>
            <a:r>
              <a:rPr lang="de-DE" sz="2800" dirty="0"/>
              <a:t>. </a:t>
            </a:r>
            <a:r>
              <a:rPr lang="en-GB" sz="2800" dirty="0"/>
              <a:t>1978). 637</a:t>
            </a:r>
            <a:r>
              <a:rPr lang="en-GB" sz="2800" dirty="0" smtClean="0"/>
              <a:t>.</a:t>
            </a:r>
            <a:endParaRPr lang="de-DE" sz="2800" dirty="0"/>
          </a:p>
        </p:txBody>
      </p:sp>
      <p:sp>
        <p:nvSpPr>
          <p:cNvPr id="4" name="Datumsplatzhalter 3"/>
          <p:cNvSpPr>
            <a:spLocks noGrp="1"/>
          </p:cNvSpPr>
          <p:nvPr>
            <p:ph type="dt" sz="half" idx="10"/>
          </p:nvPr>
        </p:nvSpPr>
        <p:spPr/>
        <p:txBody>
          <a:bodyPr/>
          <a:lstStyle/>
          <a:p>
            <a:fld id="{89C4AF12-BC47-4F74-AAC2-7CBD7487444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114</a:t>
            </a:fld>
            <a:endParaRPr lang="de-DE"/>
          </a:p>
        </p:txBody>
      </p:sp>
    </p:spTree>
    <p:extLst>
      <p:ext uri="{BB962C8B-B14F-4D97-AF65-F5344CB8AC3E}">
        <p14:creationId xmlns:p14="http://schemas.microsoft.com/office/powerpoint/2010/main" val="21995670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3.5</a:t>
            </a:r>
            <a:r>
              <a:rPr lang="de-DE" b="1" dirty="0"/>
              <a:t>	Annäherung an Platon</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Platon: „So </a:t>
            </a:r>
            <a:r>
              <a:rPr lang="de-DE" dirty="0"/>
              <a:t>viel weiß ich indes, </a:t>
            </a:r>
            <a:r>
              <a:rPr lang="de-DE" dirty="0" err="1"/>
              <a:t>daß</a:t>
            </a:r>
            <a:r>
              <a:rPr lang="de-DE" dirty="0"/>
              <a:t> es am besten immerhin noch von mir selbst vorgetragen würde, nicht minder auch, </a:t>
            </a:r>
            <a:r>
              <a:rPr lang="de-DE" dirty="0" err="1"/>
              <a:t>daß</a:t>
            </a:r>
            <a:r>
              <a:rPr lang="de-DE" dirty="0"/>
              <a:t> es bei schlechter schriftlicher Abfassung mir sehr viel Herzenskummer bereiten würde. Wäre es aber meiner Ansicht nach möglich, diese Dinge in einer für das große Publikum befriedigenden Weise niederzuschreiben oder mündlich vorzutragen, was könnte ich dann für ein schöneres Werk aufweisen in meinem Leben als der Menschheit durch solche Schrift ein großes Heil zu bescheren und das Wesen der Dinge für alle ans Licht gezogen zu haben</a:t>
            </a:r>
            <a:r>
              <a:rPr lang="de-DE" dirty="0" smtClean="0"/>
              <a:t>?</a:t>
            </a:r>
            <a:endParaRPr lang="de-DE" sz="2900" dirty="0"/>
          </a:p>
        </p:txBody>
      </p:sp>
      <p:sp>
        <p:nvSpPr>
          <p:cNvPr id="4" name="Datumsplatzhalter 3"/>
          <p:cNvSpPr>
            <a:spLocks noGrp="1"/>
          </p:cNvSpPr>
          <p:nvPr>
            <p:ph type="dt" sz="half" idx="10"/>
          </p:nvPr>
        </p:nvSpPr>
        <p:spPr/>
        <p:txBody>
          <a:bodyPr/>
          <a:lstStyle/>
          <a:p>
            <a:fld id="{C419D7C9-6657-4BDC-8C3B-B54F31327B5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115</a:t>
            </a:fld>
            <a:endParaRPr lang="de-DE"/>
          </a:p>
        </p:txBody>
      </p:sp>
    </p:spTree>
    <p:extLst>
      <p:ext uri="{BB962C8B-B14F-4D97-AF65-F5344CB8AC3E}">
        <p14:creationId xmlns:p14="http://schemas.microsoft.com/office/powerpoint/2010/main" val="36697208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3.5</a:t>
            </a:r>
            <a:r>
              <a:rPr lang="de-DE" b="1" dirty="0"/>
              <a:t>	Annäherung an Platon</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a:t>Aber meines Erachtens bringt ein dahin gerichteter Versuch schwerlich einen Gewinn für die Menschen, höchstens für die wenigen, die auf einen kleinen Wink hin selbst imstande sind, es zu finden; die übrigen aber würden dadurch sehr zum Schaden der Sache teils mit einer übel angebrachten Verachtung der Philosophie erfüllt werden, teils mit einem ganz übertriebenen und hohlen </a:t>
            </a:r>
            <a:r>
              <a:rPr lang="de-DE" dirty="0" err="1"/>
              <a:t>Selbstbewußtsein</a:t>
            </a:r>
            <a:r>
              <a:rPr lang="de-DE" dirty="0"/>
              <a:t>, als wären sie im Besitze wer weiß welcher hohen Weisheit.“</a:t>
            </a:r>
          </a:p>
          <a:p>
            <a:pPr marL="0" indent="0" algn="ctr">
              <a:buNone/>
            </a:pPr>
            <a:r>
              <a:rPr lang="de-DE" sz="2900" cap="small" dirty="0"/>
              <a:t>Platon</a:t>
            </a:r>
            <a:r>
              <a:rPr lang="de-DE" sz="2900" dirty="0"/>
              <a:t>: Siebenter Brief. 341d-342a.</a:t>
            </a:r>
          </a:p>
          <a:p>
            <a:endParaRPr lang="de-DE" dirty="0"/>
          </a:p>
        </p:txBody>
      </p:sp>
      <p:sp>
        <p:nvSpPr>
          <p:cNvPr id="4" name="Datumsplatzhalter 3"/>
          <p:cNvSpPr>
            <a:spLocks noGrp="1"/>
          </p:cNvSpPr>
          <p:nvPr>
            <p:ph type="dt" sz="half" idx="10"/>
          </p:nvPr>
        </p:nvSpPr>
        <p:spPr/>
        <p:txBody>
          <a:bodyPr/>
          <a:lstStyle/>
          <a:p>
            <a:fld id="{B77686B8-EF2D-455B-A2ED-EC132ADD4E2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116</a:t>
            </a:fld>
            <a:endParaRPr lang="de-DE"/>
          </a:p>
        </p:txBody>
      </p:sp>
    </p:spTree>
    <p:extLst>
      <p:ext uri="{BB962C8B-B14F-4D97-AF65-F5344CB8AC3E}">
        <p14:creationId xmlns:p14="http://schemas.microsoft.com/office/powerpoint/2010/main" val="10195053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3.5</a:t>
            </a:r>
            <a:r>
              <a:rPr lang="de-DE" b="1" dirty="0"/>
              <a:t>	Annäherung an Platon</a:t>
            </a:r>
            <a:endParaRPr lang="de-DE" dirty="0"/>
          </a:p>
        </p:txBody>
      </p:sp>
      <p:sp>
        <p:nvSpPr>
          <p:cNvPr id="3" name="Inhaltsplatzhalter 2"/>
          <p:cNvSpPr>
            <a:spLocks noGrp="1"/>
          </p:cNvSpPr>
          <p:nvPr>
            <p:ph idx="1"/>
          </p:nvPr>
        </p:nvSpPr>
        <p:spPr/>
        <p:txBody>
          <a:bodyPr/>
          <a:lstStyle/>
          <a:p>
            <a:r>
              <a:rPr lang="de-DE" dirty="0" smtClean="0"/>
              <a:t>Platon: „... </a:t>
            </a:r>
            <a:r>
              <a:rPr lang="de-DE" dirty="0"/>
              <a:t>denn hat einer sie einmal mit der Seele voll </a:t>
            </a:r>
            <a:r>
              <a:rPr lang="de-DE" dirty="0" err="1"/>
              <a:t>erfaßt</a:t>
            </a:r>
            <a:r>
              <a:rPr lang="de-DE" dirty="0"/>
              <a:t>, so besteht keine Gefahr, </a:t>
            </a:r>
            <a:r>
              <a:rPr lang="de-DE" dirty="0" err="1"/>
              <a:t>daß</a:t>
            </a:r>
            <a:r>
              <a:rPr lang="de-DE" dirty="0"/>
              <a:t> er sie wieder vergesse, da es nichts kürzer </a:t>
            </a:r>
            <a:r>
              <a:rPr lang="de-DE" dirty="0" err="1"/>
              <a:t>Zusammengefaßtes</a:t>
            </a:r>
            <a:r>
              <a:rPr lang="de-DE" dirty="0"/>
              <a:t> gibt.“</a:t>
            </a:r>
          </a:p>
          <a:p>
            <a:pPr marL="0" indent="0" algn="ctr">
              <a:buNone/>
            </a:pPr>
            <a:r>
              <a:rPr lang="de-DE" sz="2800" cap="small" dirty="0"/>
              <a:t>Platon</a:t>
            </a:r>
            <a:r>
              <a:rPr lang="de-DE" sz="2800" dirty="0"/>
              <a:t>: Siebenter Brief. 344d-e</a:t>
            </a:r>
            <a:r>
              <a:rPr lang="de-DE" sz="2800" dirty="0" smtClean="0"/>
              <a:t>.</a:t>
            </a:r>
            <a:endParaRPr lang="de-DE" sz="2800" dirty="0"/>
          </a:p>
        </p:txBody>
      </p:sp>
      <p:sp>
        <p:nvSpPr>
          <p:cNvPr id="4" name="Datumsplatzhalter 3"/>
          <p:cNvSpPr>
            <a:spLocks noGrp="1"/>
          </p:cNvSpPr>
          <p:nvPr>
            <p:ph type="dt" sz="half" idx="10"/>
          </p:nvPr>
        </p:nvSpPr>
        <p:spPr/>
        <p:txBody>
          <a:bodyPr/>
          <a:lstStyle/>
          <a:p>
            <a:fld id="{58CF8D11-ACF4-4AB2-922F-5AFEB6D6C03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117</a:t>
            </a:fld>
            <a:endParaRPr lang="de-DE"/>
          </a:p>
        </p:txBody>
      </p:sp>
    </p:spTree>
    <p:extLst>
      <p:ext uri="{BB962C8B-B14F-4D97-AF65-F5344CB8AC3E}">
        <p14:creationId xmlns:p14="http://schemas.microsoft.com/office/powerpoint/2010/main" val="18360409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solidFill>
                  <a:schemeClr val="accent1"/>
                </a:solidFill>
              </a:rPr>
              <a:t>3.6</a:t>
            </a:r>
            <a:r>
              <a:rPr lang="de-DE" b="1" dirty="0"/>
              <a:t>	Das </a:t>
            </a:r>
            <a:r>
              <a:rPr lang="de-DE" b="1" dirty="0" smtClean="0"/>
              <a:t>Ideen-Projekt</a:t>
            </a:r>
            <a:endParaRPr lang="de-DE" b="1" dirty="0"/>
          </a:p>
        </p:txBody>
      </p:sp>
      <p:sp>
        <p:nvSpPr>
          <p:cNvPr id="3" name="Inhaltsplatzhalter 2"/>
          <p:cNvSpPr>
            <a:spLocks noGrp="1"/>
          </p:cNvSpPr>
          <p:nvPr>
            <p:ph idx="1"/>
          </p:nvPr>
        </p:nvSpPr>
        <p:spPr/>
        <p:txBody>
          <a:bodyPr>
            <a:normAutofit/>
          </a:bodyPr>
          <a:lstStyle/>
          <a:p>
            <a:r>
              <a:rPr lang="de-DE" dirty="0"/>
              <a:t>(1) Im Dialog </a:t>
            </a:r>
            <a:r>
              <a:rPr lang="de-DE" i="1" dirty="0" err="1"/>
              <a:t>Phaidon</a:t>
            </a:r>
            <a:r>
              <a:rPr lang="de-DE" dirty="0"/>
              <a:t> gibt es eine Passage, die Giovanni Reale emphatisch „[…] die ‚Magna Charta’ der westlichen Metaphysik […]“ genannt hat, weil sie </a:t>
            </a:r>
          </a:p>
          <a:p>
            <a:pPr marL="0" indent="0">
              <a:buNone/>
            </a:pPr>
            <a:r>
              <a:rPr lang="de-DE" dirty="0"/>
              <a:t>	</a:t>
            </a:r>
            <a:r>
              <a:rPr lang="de-DE" dirty="0" smtClean="0"/>
              <a:t>„[…] </a:t>
            </a:r>
            <a:r>
              <a:rPr lang="de-DE" dirty="0"/>
              <a:t>die erste rationale Darlegung und </a:t>
            </a:r>
            <a:r>
              <a:rPr lang="de-DE" dirty="0" smtClean="0"/>
              <a:t>	Demonstration </a:t>
            </a:r>
            <a:r>
              <a:rPr lang="de-DE" dirty="0"/>
              <a:t>der Existenz einer </a:t>
            </a:r>
            <a:r>
              <a:rPr lang="de-DE" dirty="0" smtClean="0"/>
              <a:t>	übersinnlichen </a:t>
            </a:r>
            <a:r>
              <a:rPr lang="de-DE" dirty="0"/>
              <a:t>und transzendenten </a:t>
            </a:r>
            <a:r>
              <a:rPr lang="de-DE" dirty="0" smtClean="0"/>
              <a:t>	Wirklichkeit“ ist.</a:t>
            </a:r>
            <a:endParaRPr lang="de-DE" dirty="0"/>
          </a:p>
          <a:p>
            <a:pPr marL="0" indent="0" algn="ctr">
              <a:buNone/>
            </a:pPr>
            <a:r>
              <a:rPr lang="it-IT" sz="2800" cap="small" dirty="0"/>
              <a:t>Reale</a:t>
            </a:r>
            <a:r>
              <a:rPr lang="it-IT" sz="2800" dirty="0"/>
              <a:t>: </a:t>
            </a:r>
            <a:r>
              <a:rPr lang="it-IT" sz="2800" dirty="0" err="1" smtClean="0"/>
              <a:t>Interpretation</a:t>
            </a:r>
            <a:r>
              <a:rPr lang="it-IT" sz="2800" dirty="0" smtClean="0"/>
              <a:t>. </a:t>
            </a:r>
            <a:r>
              <a:rPr lang="it-IT" sz="2800" dirty="0"/>
              <a:t>135</a:t>
            </a:r>
            <a:r>
              <a:rPr lang="it-IT" sz="2800" dirty="0" smtClean="0"/>
              <a:t>.</a:t>
            </a:r>
            <a:endParaRPr lang="de-DE" sz="2800" dirty="0"/>
          </a:p>
        </p:txBody>
      </p:sp>
      <p:sp>
        <p:nvSpPr>
          <p:cNvPr id="4" name="Datumsplatzhalter 3"/>
          <p:cNvSpPr>
            <a:spLocks noGrp="1"/>
          </p:cNvSpPr>
          <p:nvPr>
            <p:ph type="dt" sz="half" idx="10"/>
          </p:nvPr>
        </p:nvSpPr>
        <p:spPr/>
        <p:txBody>
          <a:bodyPr/>
          <a:lstStyle/>
          <a:p>
            <a:fld id="{AFB608A0-EFE2-46D9-9457-7ECC7C4003E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118</a:t>
            </a:fld>
            <a:endParaRPr lang="de-DE"/>
          </a:p>
        </p:txBody>
      </p:sp>
    </p:spTree>
    <p:extLst>
      <p:ext uri="{BB962C8B-B14F-4D97-AF65-F5344CB8AC3E}">
        <p14:creationId xmlns:p14="http://schemas.microsoft.com/office/powerpoint/2010/main" val="20531564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3.6</a:t>
            </a:r>
            <a:r>
              <a:rPr lang="de-DE" b="1" dirty="0"/>
              <a:t>	Das Ideen-Projekt</a:t>
            </a:r>
            <a:endParaRPr lang="de-DE" dirty="0"/>
          </a:p>
        </p:txBody>
      </p:sp>
      <p:sp>
        <p:nvSpPr>
          <p:cNvPr id="3" name="Inhaltsplatzhalter 2"/>
          <p:cNvSpPr>
            <a:spLocks noGrp="1"/>
          </p:cNvSpPr>
          <p:nvPr>
            <p:ph idx="1"/>
          </p:nvPr>
        </p:nvSpPr>
        <p:spPr/>
        <p:txBody>
          <a:bodyPr/>
          <a:lstStyle/>
          <a:p>
            <a:r>
              <a:rPr lang="de-DE" dirty="0" smtClean="0"/>
              <a:t>„[…] </a:t>
            </a:r>
            <a:r>
              <a:rPr lang="de-DE" dirty="0"/>
              <a:t>mich dünkte, ich müsse zu den Gedanken meine Zuflucht nehmen und in diesen das wahre Wesen der Dinge anschauen</a:t>
            </a:r>
            <a:r>
              <a:rPr lang="de-DE" dirty="0" smtClean="0"/>
              <a:t>.“</a:t>
            </a:r>
          </a:p>
          <a:p>
            <a:pPr marL="0" indent="0" algn="ctr">
              <a:buNone/>
            </a:pPr>
            <a:r>
              <a:rPr lang="it-IT" sz="2800" cap="small" dirty="0" err="1"/>
              <a:t>Platon</a:t>
            </a:r>
            <a:r>
              <a:rPr lang="it-IT" sz="2800" dirty="0"/>
              <a:t>: </a:t>
            </a:r>
            <a:r>
              <a:rPr lang="it-IT" sz="2800" dirty="0" err="1" smtClean="0"/>
              <a:t>Phaidon</a:t>
            </a:r>
            <a:r>
              <a:rPr lang="it-IT" sz="2800" dirty="0" smtClean="0"/>
              <a:t>. </a:t>
            </a:r>
            <a:r>
              <a:rPr lang="it-IT" sz="2800" dirty="0"/>
              <a:t>99e</a:t>
            </a:r>
            <a:r>
              <a:rPr lang="it-IT" sz="2800" dirty="0" smtClean="0"/>
              <a:t>.</a:t>
            </a:r>
          </a:p>
          <a:p>
            <a:pPr marL="0" indent="0" algn="ctr">
              <a:buNone/>
            </a:pPr>
            <a:endParaRPr lang="de-DE" sz="2800" dirty="0"/>
          </a:p>
        </p:txBody>
      </p:sp>
      <p:sp>
        <p:nvSpPr>
          <p:cNvPr id="4" name="Datumsplatzhalter 3"/>
          <p:cNvSpPr>
            <a:spLocks noGrp="1"/>
          </p:cNvSpPr>
          <p:nvPr>
            <p:ph type="dt" sz="half" idx="10"/>
          </p:nvPr>
        </p:nvSpPr>
        <p:spPr/>
        <p:txBody>
          <a:bodyPr/>
          <a:lstStyle/>
          <a:p>
            <a:fld id="{64CF179B-EAD6-4FBD-9378-9A6F470456A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119</a:t>
            </a:fld>
            <a:endParaRPr lang="de-DE"/>
          </a:p>
        </p:txBody>
      </p:sp>
    </p:spTree>
    <p:extLst>
      <p:ext uri="{BB962C8B-B14F-4D97-AF65-F5344CB8AC3E}">
        <p14:creationId xmlns:p14="http://schemas.microsoft.com/office/powerpoint/2010/main" val="196562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fontScale="92500" lnSpcReduction="10000"/>
          </a:bodyPr>
          <a:lstStyle/>
          <a:p>
            <a:r>
              <a:rPr lang="de-DE" dirty="0"/>
              <a:t>Zwischen Sokrates und seinem Schüler Theaitet kommt es </a:t>
            </a:r>
            <a:r>
              <a:rPr lang="de-DE" dirty="0" smtClean="0"/>
              <a:t>zu folgendem </a:t>
            </a:r>
            <a:r>
              <a:rPr lang="de-DE" dirty="0"/>
              <a:t>Wortwechsel:</a:t>
            </a:r>
          </a:p>
          <a:p>
            <a:pPr marL="0" indent="0">
              <a:buNone/>
            </a:pPr>
            <a:r>
              <a:rPr lang="de-DE" sz="2600" dirty="0" smtClean="0"/>
              <a:t>„</a:t>
            </a:r>
            <a:r>
              <a:rPr lang="de-DE" sz="2600" dirty="0"/>
              <a:t>Sokrates: Versuche also noch einmal von Anfang an, </a:t>
            </a:r>
            <a:endParaRPr lang="de-DE" sz="2600" dirty="0" smtClean="0"/>
          </a:p>
          <a:p>
            <a:pPr marL="0" indent="0">
              <a:buNone/>
            </a:pPr>
            <a:r>
              <a:rPr lang="de-DE" sz="2600" dirty="0" err="1" smtClean="0"/>
              <a:t>Theaitet</a:t>
            </a:r>
            <a:r>
              <a:rPr lang="de-DE" sz="2600" dirty="0" smtClean="0"/>
              <a:t>, zu sagen, was Erkenntnis ist...</a:t>
            </a:r>
          </a:p>
          <a:p>
            <a:pPr marL="0" indent="0" hangingPunct="0">
              <a:buNone/>
            </a:pPr>
            <a:r>
              <a:rPr lang="de-DE" sz="2600" dirty="0" err="1" smtClean="0"/>
              <a:t>Theaitet</a:t>
            </a:r>
            <a:r>
              <a:rPr lang="de-DE" sz="2600" dirty="0"/>
              <a:t>:... Mir... scheint, wer etwas erkennt, dasjenige </a:t>
            </a:r>
            <a:r>
              <a:rPr lang="de-DE" sz="2600" dirty="0" smtClean="0"/>
              <a:t>wahrzunehmen</a:t>
            </a:r>
            <a:r>
              <a:rPr lang="de-DE" sz="2600" dirty="0"/>
              <a:t>, was er erkennt; und wie es </a:t>
            </a:r>
            <a:r>
              <a:rPr lang="de-DE" sz="2600" dirty="0" smtClean="0"/>
              <a:t>mir	jetzt erscheint</a:t>
            </a:r>
            <a:r>
              <a:rPr lang="de-DE" sz="2600" dirty="0"/>
              <a:t>, ist Erkenntnis nichts anderes als </a:t>
            </a:r>
            <a:r>
              <a:rPr lang="de-DE" sz="2600" dirty="0" smtClean="0"/>
              <a:t>Wahrnehmung</a:t>
            </a:r>
            <a:r>
              <a:rPr lang="de-DE" sz="2600" dirty="0"/>
              <a:t>.</a:t>
            </a:r>
          </a:p>
          <a:p>
            <a:pPr marL="0" indent="0" hangingPunct="0">
              <a:buNone/>
            </a:pPr>
            <a:r>
              <a:rPr lang="de-DE" sz="2600" dirty="0" smtClean="0"/>
              <a:t>Sokrates</a:t>
            </a:r>
            <a:r>
              <a:rPr lang="de-DE" sz="2600" dirty="0"/>
              <a:t>: ... Wohlan, </a:t>
            </a:r>
            <a:r>
              <a:rPr lang="de-DE" sz="2600" dirty="0" err="1"/>
              <a:t>laß</a:t>
            </a:r>
            <a:r>
              <a:rPr lang="de-DE" sz="2600" dirty="0"/>
              <a:t> uns dieses gemeinschaftlich </a:t>
            </a:r>
            <a:r>
              <a:rPr lang="de-DE" sz="2600" dirty="0" smtClean="0"/>
              <a:t>betrachten</a:t>
            </a:r>
            <a:r>
              <a:rPr lang="de-DE" sz="2600" dirty="0"/>
              <a:t>, ob es eine rechte Geburt ist oder </a:t>
            </a:r>
            <a:r>
              <a:rPr lang="de-DE" sz="2600" dirty="0" smtClean="0"/>
              <a:t>ein Windei</a:t>
            </a:r>
            <a:r>
              <a:rPr lang="de-DE" sz="2600" dirty="0"/>
              <a:t>. Wahrnehmung, sagst du, sei </a:t>
            </a:r>
            <a:r>
              <a:rPr lang="de-DE" sz="2600" dirty="0" smtClean="0"/>
              <a:t>Erkenntnis</a:t>
            </a:r>
            <a:r>
              <a:rPr lang="de-DE" sz="2600" dirty="0"/>
              <a:t>.</a:t>
            </a:r>
          </a:p>
          <a:p>
            <a:pPr marL="0" indent="0" hangingPunct="0">
              <a:buNone/>
            </a:pPr>
            <a:r>
              <a:rPr lang="de-DE" sz="2600" dirty="0" err="1" smtClean="0"/>
              <a:t>Theaitet</a:t>
            </a:r>
            <a:r>
              <a:rPr lang="de-DE" sz="2600" dirty="0" smtClean="0"/>
              <a:t>: Ja.</a:t>
            </a:r>
            <a:endParaRPr lang="de-DE" sz="2600" dirty="0"/>
          </a:p>
        </p:txBody>
      </p:sp>
      <p:sp>
        <p:nvSpPr>
          <p:cNvPr id="4" name="Datumsplatzhalter 3"/>
          <p:cNvSpPr>
            <a:spLocks noGrp="1"/>
          </p:cNvSpPr>
          <p:nvPr>
            <p:ph type="dt" sz="half" idx="10"/>
          </p:nvPr>
        </p:nvSpPr>
        <p:spPr/>
        <p:txBody>
          <a:bodyPr/>
          <a:lstStyle/>
          <a:p>
            <a:fld id="{2BBACAE8-A612-488D-AF07-3CEE38533D7F}"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a:t>
            </a:fld>
            <a:endParaRPr lang="de-DE"/>
          </a:p>
        </p:txBody>
      </p:sp>
    </p:spTree>
    <p:extLst>
      <p:ext uri="{BB962C8B-B14F-4D97-AF65-F5344CB8AC3E}">
        <p14:creationId xmlns:p14="http://schemas.microsoft.com/office/powerpoint/2010/main" val="222216733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3.6</a:t>
            </a:r>
            <a:r>
              <a:rPr lang="de-DE" b="1" dirty="0"/>
              <a:t>	Das Ideen-Projekt</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Platon: „Ich </a:t>
            </a:r>
            <a:r>
              <a:rPr lang="de-DE" dirty="0"/>
              <a:t>will also versuchen, dir den Begriff der Ursache aufzuzeigen, womit ich mich beschäftigt habe, und komme wieder auf jenes Abgedroschene zurück, und fange davon an, dass ich voraussetze, es gebe ein Schönes an und für sich, und ein Gutes und Großes und so alles andere, woraus, wenn du mir zugibst und einräumst, dass es sei, ich dann hoffe, dir die Ursache zu zeigen und nachzuweisen, dass die Seele unsterblich ist. – So säume nur ja nicht, sprach </a:t>
            </a:r>
            <a:r>
              <a:rPr lang="de-DE" dirty="0" err="1"/>
              <a:t>Kebes</a:t>
            </a:r>
            <a:r>
              <a:rPr lang="de-DE" dirty="0"/>
              <a:t>, es durchzuführen, als hätte ich dir dies längst zugegeben. – So betrachte denn, fuhr er fort, was daran hängt, ob dir das eben so vorkommt wie mir. Mir scheint nämlich, wenn irgend etwas anderes schön ist außer jenem Schönen selbst, dass es wegen gar nichts anderem schön sei, als weil es teilhabe an jenem Schönen, und ebenso sage von allem. Räumst du diese Ursache ein? – Die räume ich ein, sprach er. – </a:t>
            </a:r>
            <a:endParaRPr lang="de-DE" sz="2900" dirty="0"/>
          </a:p>
        </p:txBody>
      </p:sp>
      <p:sp>
        <p:nvSpPr>
          <p:cNvPr id="4" name="Datumsplatzhalter 3"/>
          <p:cNvSpPr>
            <a:spLocks noGrp="1"/>
          </p:cNvSpPr>
          <p:nvPr>
            <p:ph type="dt" sz="half" idx="10"/>
          </p:nvPr>
        </p:nvSpPr>
        <p:spPr/>
        <p:txBody>
          <a:bodyPr/>
          <a:lstStyle/>
          <a:p>
            <a:fld id="{796CC76C-5E1A-4804-8A37-E14D1D2F84A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120</a:t>
            </a:fld>
            <a:endParaRPr lang="de-DE"/>
          </a:p>
        </p:txBody>
      </p:sp>
    </p:spTree>
    <p:extLst>
      <p:ext uri="{BB962C8B-B14F-4D97-AF65-F5344CB8AC3E}">
        <p14:creationId xmlns:p14="http://schemas.microsoft.com/office/powerpoint/2010/main" val="16215655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3.6</a:t>
            </a:r>
            <a:r>
              <a:rPr lang="de-DE" b="1" dirty="0"/>
              <a:t>	Das Ideen-Projekt</a:t>
            </a:r>
            <a:endParaRPr lang="de-DE" dirty="0"/>
          </a:p>
        </p:txBody>
      </p:sp>
      <p:sp>
        <p:nvSpPr>
          <p:cNvPr id="3" name="Inhaltsplatzhalter 2"/>
          <p:cNvSpPr>
            <a:spLocks noGrp="1"/>
          </p:cNvSpPr>
          <p:nvPr>
            <p:ph idx="1"/>
          </p:nvPr>
        </p:nvSpPr>
        <p:spPr/>
        <p:txBody>
          <a:bodyPr>
            <a:normAutofit/>
          </a:bodyPr>
          <a:lstStyle/>
          <a:p>
            <a:pPr marL="0" indent="0">
              <a:buNone/>
            </a:pPr>
            <a:r>
              <a:rPr lang="de-DE" dirty="0"/>
              <a:t>Und so […] halte [ich] mich ganz einfach und kunstlos und vielleicht einfältig bei mir selbst daran, dass nichts anderes es schön macht als eben jenes Schöne, nenne es nun Anwesenheit oder Gemeinschaft, wie nur und woher sie nur komme, denn darüber möchte ich nichts weiter behaupten, sondern nur, dass vermöge des Schönen alle schönen Dinge schön werden.“</a:t>
            </a:r>
          </a:p>
          <a:p>
            <a:pPr marL="0" indent="0" algn="ctr">
              <a:buNone/>
            </a:pPr>
            <a:r>
              <a:rPr lang="en-GB" sz="2900" cap="small" dirty="0" err="1"/>
              <a:t>Platon</a:t>
            </a:r>
            <a:r>
              <a:rPr lang="en-GB" sz="2900" dirty="0"/>
              <a:t>: </a:t>
            </a:r>
            <a:r>
              <a:rPr lang="en-GB" sz="2900" dirty="0" err="1"/>
              <a:t>Phaidon</a:t>
            </a:r>
            <a:r>
              <a:rPr lang="en-GB" sz="2900" dirty="0"/>
              <a:t>. 100b-d.</a:t>
            </a:r>
            <a:endParaRPr lang="de-DE" sz="2900" dirty="0"/>
          </a:p>
          <a:p>
            <a:endParaRPr lang="de-DE" dirty="0"/>
          </a:p>
        </p:txBody>
      </p:sp>
      <p:sp>
        <p:nvSpPr>
          <p:cNvPr id="4" name="Datumsplatzhalter 3"/>
          <p:cNvSpPr>
            <a:spLocks noGrp="1"/>
          </p:cNvSpPr>
          <p:nvPr>
            <p:ph type="dt" sz="half" idx="10"/>
          </p:nvPr>
        </p:nvSpPr>
        <p:spPr/>
        <p:txBody>
          <a:bodyPr/>
          <a:lstStyle/>
          <a:p>
            <a:fld id="{5AA3AEF3-BBA7-4158-AACA-657588A5879C}"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121</a:t>
            </a:fld>
            <a:endParaRPr lang="de-DE"/>
          </a:p>
        </p:txBody>
      </p:sp>
    </p:spTree>
    <p:extLst>
      <p:ext uri="{BB962C8B-B14F-4D97-AF65-F5344CB8AC3E}">
        <p14:creationId xmlns:p14="http://schemas.microsoft.com/office/powerpoint/2010/main" val="311815079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3.6</a:t>
            </a:r>
            <a:r>
              <a:rPr lang="de-DE" b="1" dirty="0"/>
              <a:t>	Das Ideen-Projekt</a:t>
            </a:r>
            <a:endParaRPr lang="de-DE" dirty="0"/>
          </a:p>
        </p:txBody>
      </p:sp>
      <p:sp>
        <p:nvSpPr>
          <p:cNvPr id="3" name="Inhaltsplatzhalter 2"/>
          <p:cNvSpPr>
            <a:spLocks noGrp="1"/>
          </p:cNvSpPr>
          <p:nvPr>
            <p:ph idx="1"/>
          </p:nvPr>
        </p:nvSpPr>
        <p:spPr/>
        <p:txBody>
          <a:bodyPr>
            <a:normAutofit fontScale="70000" lnSpcReduction="20000"/>
          </a:bodyPr>
          <a:lstStyle/>
          <a:p>
            <a:pPr marL="514350" indent="-514350">
              <a:buAutoNum type="alphaLcParenBoth"/>
            </a:pPr>
            <a:r>
              <a:rPr lang="de-DE" dirty="0" smtClean="0"/>
              <a:t>Die </a:t>
            </a:r>
            <a:r>
              <a:rPr lang="de-DE" dirty="0" err="1"/>
              <a:t>Unhintergehbarkeit</a:t>
            </a:r>
            <a:r>
              <a:rPr lang="de-DE" dirty="0"/>
              <a:t> des an der Idee festgemachten Wissens setzt voraus, dass es von etwas immer nur streng eine Idee gibt – eine, dem alles ähnelt, was auf sie zurückgeleitet wird</a:t>
            </a:r>
            <a:r>
              <a:rPr lang="de-DE" dirty="0" smtClean="0"/>
              <a:t>.</a:t>
            </a:r>
          </a:p>
          <a:p>
            <a:pPr marL="0" indent="0">
              <a:buNone/>
            </a:pPr>
            <a:r>
              <a:rPr lang="de-DE" dirty="0"/>
              <a:t>(b) ihr </a:t>
            </a:r>
            <a:r>
              <a:rPr lang="de-DE" dirty="0" smtClean="0"/>
              <a:t>An-sich-Sein. </a:t>
            </a:r>
            <a:r>
              <a:rPr lang="de-DE" dirty="0"/>
              <a:t>An-sich-Sein meint dabei, dass sie ist, was sie ist, ohne </a:t>
            </a:r>
            <a:r>
              <a:rPr lang="de-DE" dirty="0" smtClean="0"/>
              <a:t>sich </a:t>
            </a:r>
            <a:r>
              <a:rPr lang="de-DE" dirty="0"/>
              <a:t>je zu verändern oder dadurch, dass sie von jemandem erkannt </a:t>
            </a:r>
            <a:r>
              <a:rPr lang="de-DE" dirty="0" smtClean="0"/>
              <a:t>wird</a:t>
            </a:r>
            <a:r>
              <a:rPr lang="de-DE" dirty="0"/>
              <a:t>, eine Modifikation zu erfahren. Insofern kommt ihr</a:t>
            </a:r>
          </a:p>
          <a:p>
            <a:pPr marL="0" indent="0">
              <a:buNone/>
            </a:pPr>
            <a:r>
              <a:rPr lang="de-DE" dirty="0" smtClean="0"/>
              <a:t>(</a:t>
            </a:r>
            <a:r>
              <a:rPr lang="de-DE" dirty="0"/>
              <a:t>c) das Prädikat zu, „wahres“ Sein zu sein – wahr nicht im </a:t>
            </a:r>
            <a:r>
              <a:rPr lang="de-DE" dirty="0" smtClean="0"/>
              <a:t>erkenntnistheoretischen </a:t>
            </a:r>
            <a:r>
              <a:rPr lang="de-DE" dirty="0"/>
              <a:t>Sinn, in dem wir von „wahr“ im Gegensatz </a:t>
            </a:r>
            <a:r>
              <a:rPr lang="de-DE" dirty="0" smtClean="0"/>
              <a:t>zu </a:t>
            </a:r>
            <a:r>
              <a:rPr lang="de-DE" dirty="0"/>
              <a:t>„falsch“ sprechen. Sondern „wahr“ im ontologischen Sinn, d.h. so, wie wir von „echtem Gold“ oder „wahrer Freundschaft“ sprechen im Gegensatz zu etwas, das nur so und so zu sein scheint, es aber nicht ist. Dass die Idee </a:t>
            </a:r>
            <a:r>
              <a:rPr lang="de-DE" dirty="0" smtClean="0"/>
              <a:t>„</a:t>
            </a:r>
            <a:r>
              <a:rPr lang="de-DE" dirty="0"/>
              <a:t>mehr seiend“ ist als gewöhnliches Seiendes, über mehr Wirklichkeitsgehalt als die Gegenstände unserer Erfahrungswelt verfügt, macht sich darin geltend, dass sie unveränderlich ist. Manifestiert sich doch in allem Werden ein nur unzureichendes Sein. Was sich verändert, tut das ja ebendeswegen, weil es noch nicht im vollen Sinn ist. Daraus folgt wie von selbst eine vierte Bestimmung der Idee. Sie </a:t>
            </a:r>
            <a:r>
              <a:rPr lang="de-DE" dirty="0" smtClean="0"/>
              <a:t>ist</a:t>
            </a:r>
            <a:endParaRPr lang="de-DE" dirty="0"/>
          </a:p>
        </p:txBody>
      </p:sp>
      <p:sp>
        <p:nvSpPr>
          <p:cNvPr id="4" name="Datumsplatzhalter 3"/>
          <p:cNvSpPr>
            <a:spLocks noGrp="1"/>
          </p:cNvSpPr>
          <p:nvPr>
            <p:ph type="dt" sz="half" idx="10"/>
          </p:nvPr>
        </p:nvSpPr>
        <p:spPr/>
        <p:txBody>
          <a:bodyPr/>
          <a:lstStyle/>
          <a:p>
            <a:fld id="{05D68D53-D843-4C55-BD99-5F898C2A531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122</a:t>
            </a:fld>
            <a:endParaRPr lang="de-DE"/>
          </a:p>
        </p:txBody>
      </p:sp>
    </p:spTree>
    <p:extLst>
      <p:ext uri="{BB962C8B-B14F-4D97-AF65-F5344CB8AC3E}">
        <p14:creationId xmlns:p14="http://schemas.microsoft.com/office/powerpoint/2010/main" val="2313061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3.6</a:t>
            </a:r>
            <a:r>
              <a:rPr lang="de-DE" b="1" dirty="0"/>
              <a:t>	Das Ideen-Projekt</a:t>
            </a:r>
            <a:endParaRPr lang="de-DE" dirty="0"/>
          </a:p>
        </p:txBody>
      </p:sp>
      <p:sp>
        <p:nvSpPr>
          <p:cNvPr id="3" name="Inhaltsplatzhalter 2"/>
          <p:cNvSpPr>
            <a:spLocks noGrp="1"/>
          </p:cNvSpPr>
          <p:nvPr>
            <p:ph idx="1"/>
          </p:nvPr>
        </p:nvSpPr>
        <p:spPr/>
        <p:txBody>
          <a:bodyPr/>
          <a:lstStyle/>
          <a:p>
            <a:pPr marL="0" indent="0">
              <a:buNone/>
            </a:pPr>
            <a:r>
              <a:rPr lang="de-DE" dirty="0"/>
              <a:t>(d) übersinnlich – und zwar einfach deswegen, weil sie im eben erläuterten Sinn realer ist als das, was unseren Sinnen begegnet</a:t>
            </a:r>
            <a:r>
              <a:rPr lang="de-DE" dirty="0" smtClean="0"/>
              <a:t>.</a:t>
            </a:r>
            <a:endParaRPr lang="de-DE" dirty="0"/>
          </a:p>
        </p:txBody>
      </p:sp>
      <p:sp>
        <p:nvSpPr>
          <p:cNvPr id="4" name="Datumsplatzhalter 3"/>
          <p:cNvSpPr>
            <a:spLocks noGrp="1"/>
          </p:cNvSpPr>
          <p:nvPr>
            <p:ph type="dt" sz="half" idx="10"/>
          </p:nvPr>
        </p:nvSpPr>
        <p:spPr/>
        <p:txBody>
          <a:bodyPr/>
          <a:lstStyle/>
          <a:p>
            <a:fld id="{6FC2746F-6EA7-4339-A36F-3EF6E46666D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123</a:t>
            </a:fld>
            <a:endParaRPr lang="de-DE"/>
          </a:p>
        </p:txBody>
      </p:sp>
    </p:spTree>
    <p:extLst>
      <p:ext uri="{BB962C8B-B14F-4D97-AF65-F5344CB8AC3E}">
        <p14:creationId xmlns:p14="http://schemas.microsoft.com/office/powerpoint/2010/main" val="2373807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3.6</a:t>
            </a:r>
            <a:r>
              <a:rPr lang="de-DE" b="1" dirty="0"/>
              <a:t>	Das Ideen-Projekt</a:t>
            </a:r>
            <a:endParaRPr lang="de-DE" dirty="0"/>
          </a:p>
        </p:txBody>
      </p:sp>
      <p:sp>
        <p:nvSpPr>
          <p:cNvPr id="3" name="Inhaltsplatzhalter 2"/>
          <p:cNvSpPr>
            <a:spLocks noGrp="1"/>
          </p:cNvSpPr>
          <p:nvPr>
            <p:ph idx="1"/>
          </p:nvPr>
        </p:nvSpPr>
        <p:spPr/>
        <p:txBody>
          <a:bodyPr>
            <a:normAutofit fontScale="70000" lnSpcReduction="20000"/>
          </a:bodyPr>
          <a:lstStyle/>
          <a:p>
            <a:r>
              <a:rPr lang="de-DE" dirty="0"/>
              <a:t> „MEN.: Und auf welche Weise willst du denn dasjenige suchen, Sokrates, </a:t>
            </a:r>
            <a:r>
              <a:rPr lang="de-DE" dirty="0" smtClean="0"/>
              <a:t>	wovon </a:t>
            </a:r>
            <a:r>
              <a:rPr lang="de-DE" dirty="0"/>
              <a:t>du überhaupt gar nicht weißt, </a:t>
            </a:r>
            <a:r>
              <a:rPr lang="de-DE" dirty="0" smtClean="0"/>
              <a:t>was </a:t>
            </a:r>
            <a:r>
              <a:rPr lang="de-DE" dirty="0"/>
              <a:t>es ist? Denn als welches </a:t>
            </a:r>
            <a:r>
              <a:rPr lang="de-DE" dirty="0" smtClean="0"/>
              <a:t>	besondere </a:t>
            </a:r>
            <a:r>
              <a:rPr lang="de-DE" dirty="0"/>
              <a:t>von allem, was du nicht weißt, willst du es dir denn </a:t>
            </a:r>
            <a:r>
              <a:rPr lang="de-DE" dirty="0" smtClean="0"/>
              <a:t>	vorlegen </a:t>
            </a:r>
            <a:r>
              <a:rPr lang="de-DE" dirty="0"/>
              <a:t>und </a:t>
            </a:r>
            <a:r>
              <a:rPr lang="de-DE" dirty="0" smtClean="0"/>
              <a:t>so </a:t>
            </a:r>
            <a:r>
              <a:rPr lang="de-DE" dirty="0"/>
              <a:t>suchen? Oder wenn du es auch noch so gut träfest, </a:t>
            </a:r>
            <a:r>
              <a:rPr lang="de-DE" dirty="0" smtClean="0"/>
              <a:t>	wie </a:t>
            </a:r>
            <a:r>
              <a:rPr lang="de-DE" dirty="0"/>
              <a:t>willst du denn </a:t>
            </a:r>
            <a:r>
              <a:rPr lang="de-DE" dirty="0" smtClean="0"/>
              <a:t>erkennen</a:t>
            </a:r>
            <a:r>
              <a:rPr lang="de-DE" dirty="0"/>
              <a:t>, </a:t>
            </a:r>
            <a:r>
              <a:rPr lang="de-DE" dirty="0" err="1"/>
              <a:t>daß</a:t>
            </a:r>
            <a:r>
              <a:rPr lang="de-DE" dirty="0"/>
              <a:t> es dieses ist, was </a:t>
            </a:r>
            <a:r>
              <a:rPr lang="de-DE" dirty="0" smtClean="0"/>
              <a:t>du </a:t>
            </a:r>
            <a:r>
              <a:rPr lang="de-DE" dirty="0"/>
              <a:t>nicht </a:t>
            </a:r>
            <a:r>
              <a:rPr lang="de-DE" dirty="0" smtClean="0"/>
              <a:t>	</a:t>
            </a:r>
            <a:r>
              <a:rPr lang="de-DE" dirty="0" err="1" smtClean="0"/>
              <a:t>wußtest</a:t>
            </a:r>
            <a:r>
              <a:rPr lang="de-DE" dirty="0"/>
              <a:t>?</a:t>
            </a:r>
          </a:p>
          <a:p>
            <a:pPr marL="0" indent="0">
              <a:buNone/>
            </a:pPr>
            <a:r>
              <a:rPr lang="de-DE" dirty="0" smtClean="0"/>
              <a:t>	SOK</a:t>
            </a:r>
            <a:r>
              <a:rPr lang="de-DE" dirty="0"/>
              <a:t>.: Ich verstehe, was du sagen willst, </a:t>
            </a:r>
            <a:r>
              <a:rPr lang="de-DE" dirty="0" err="1"/>
              <a:t>Menon</a:t>
            </a:r>
            <a:r>
              <a:rPr lang="de-DE" dirty="0"/>
              <a:t>! Siehst du, was für </a:t>
            </a:r>
            <a:r>
              <a:rPr lang="de-DE" dirty="0" smtClean="0"/>
              <a:t>	einen </a:t>
            </a:r>
            <a:r>
              <a:rPr lang="de-DE" dirty="0"/>
              <a:t>streitsüchtigen Satz du uns </a:t>
            </a:r>
            <a:r>
              <a:rPr lang="de-DE" dirty="0" smtClean="0"/>
              <a:t>herbringst</a:t>
            </a:r>
            <a:r>
              <a:rPr lang="de-DE" dirty="0"/>
              <a:t>? </a:t>
            </a:r>
            <a:r>
              <a:rPr lang="de-DE" dirty="0" err="1"/>
              <a:t>Daß</a:t>
            </a:r>
            <a:r>
              <a:rPr lang="de-DE" dirty="0"/>
              <a:t> nämlich </a:t>
            </a:r>
            <a:r>
              <a:rPr lang="de-DE" dirty="0" smtClean="0"/>
              <a:t>ein 	Mensch </a:t>
            </a:r>
            <a:r>
              <a:rPr lang="de-DE" dirty="0"/>
              <a:t>unmöglich suchen kann, weder was er weiß, </a:t>
            </a:r>
            <a:r>
              <a:rPr lang="de-DE" dirty="0" smtClean="0"/>
              <a:t>noch </a:t>
            </a:r>
            <a:r>
              <a:rPr lang="de-DE" dirty="0"/>
              <a:t>was </a:t>
            </a:r>
            <a:r>
              <a:rPr lang="de-DE" dirty="0" smtClean="0"/>
              <a:t>er 	nicht </a:t>
            </a:r>
            <a:r>
              <a:rPr lang="de-DE" dirty="0"/>
              <a:t>weiß. Nämlich weder was er weiß kann er </a:t>
            </a:r>
            <a:r>
              <a:rPr lang="de-DE" dirty="0" smtClean="0"/>
              <a:t>suchen</a:t>
            </a:r>
            <a:r>
              <a:rPr lang="de-DE" dirty="0"/>
              <a:t>, denn er </a:t>
            </a:r>
            <a:r>
              <a:rPr lang="de-DE" dirty="0" smtClean="0"/>
              <a:t>	weiß </a:t>
            </a:r>
            <a:r>
              <a:rPr lang="de-DE" dirty="0"/>
              <a:t>es ja, und es bedarf </a:t>
            </a:r>
            <a:r>
              <a:rPr lang="de-DE" dirty="0" smtClean="0"/>
              <a:t>dafür </a:t>
            </a:r>
            <a:r>
              <a:rPr lang="de-DE" dirty="0"/>
              <a:t>keines Suchens weiter; noch was er </a:t>
            </a:r>
            <a:r>
              <a:rPr lang="de-DE" dirty="0" smtClean="0"/>
              <a:t>	nicht </a:t>
            </a:r>
            <a:r>
              <a:rPr lang="de-DE" dirty="0"/>
              <a:t>weiß, denn er weiß ja dann auch nicht, was </a:t>
            </a:r>
            <a:r>
              <a:rPr lang="de-DE" dirty="0" smtClean="0"/>
              <a:t>er </a:t>
            </a:r>
            <a:r>
              <a:rPr lang="de-DE" dirty="0"/>
              <a:t>suchen soll.</a:t>
            </a:r>
          </a:p>
          <a:p>
            <a:pPr marL="0" indent="0">
              <a:buNone/>
            </a:pPr>
            <a:r>
              <a:rPr lang="de-DE" dirty="0" smtClean="0"/>
              <a:t>	MEN</a:t>
            </a:r>
            <a:r>
              <a:rPr lang="de-DE" dirty="0"/>
              <a:t>.: Scheint dir das nicht ein schöner Satz zu sein, Sokrates?</a:t>
            </a:r>
          </a:p>
          <a:p>
            <a:pPr marL="0" indent="0">
              <a:buNone/>
            </a:pPr>
            <a:r>
              <a:rPr lang="de-DE" dirty="0" smtClean="0"/>
              <a:t>	SOK</a:t>
            </a:r>
            <a:r>
              <a:rPr lang="de-DE" dirty="0"/>
              <a:t>.: Mir gar nicht.</a:t>
            </a:r>
          </a:p>
          <a:p>
            <a:pPr marL="0" indent="0">
              <a:buNone/>
            </a:pPr>
            <a:r>
              <a:rPr lang="de-DE" dirty="0" smtClean="0"/>
              <a:t>	MEN</a:t>
            </a:r>
            <a:r>
              <a:rPr lang="de-DE" dirty="0"/>
              <a:t>.: Kannst du sagen, weshalb</a:t>
            </a:r>
            <a:r>
              <a:rPr lang="de-DE" dirty="0" smtClean="0"/>
              <a:t>?</a:t>
            </a:r>
            <a:endParaRPr lang="de-DE" dirty="0"/>
          </a:p>
        </p:txBody>
      </p:sp>
      <p:sp>
        <p:nvSpPr>
          <p:cNvPr id="4" name="Datumsplatzhalter 3"/>
          <p:cNvSpPr>
            <a:spLocks noGrp="1"/>
          </p:cNvSpPr>
          <p:nvPr>
            <p:ph type="dt" sz="half" idx="10"/>
          </p:nvPr>
        </p:nvSpPr>
        <p:spPr/>
        <p:txBody>
          <a:bodyPr/>
          <a:lstStyle/>
          <a:p>
            <a:fld id="{C09D5C2E-EFEB-406B-94A4-2DE8F2D144E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124</a:t>
            </a:fld>
            <a:endParaRPr lang="de-DE"/>
          </a:p>
        </p:txBody>
      </p:sp>
    </p:spTree>
    <p:extLst>
      <p:ext uri="{BB962C8B-B14F-4D97-AF65-F5344CB8AC3E}">
        <p14:creationId xmlns:p14="http://schemas.microsoft.com/office/powerpoint/2010/main" val="40509097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3.6</a:t>
            </a:r>
            <a:r>
              <a:rPr lang="de-DE" b="1" dirty="0"/>
              <a:t>	Das Ideen-Projekt</a:t>
            </a:r>
            <a:endParaRPr lang="de-DE" dirty="0"/>
          </a:p>
        </p:txBody>
      </p:sp>
      <p:sp>
        <p:nvSpPr>
          <p:cNvPr id="3" name="Inhaltsplatzhalter 2"/>
          <p:cNvSpPr>
            <a:spLocks noGrp="1"/>
          </p:cNvSpPr>
          <p:nvPr>
            <p:ph idx="1"/>
          </p:nvPr>
        </p:nvSpPr>
        <p:spPr/>
        <p:txBody>
          <a:bodyPr>
            <a:normAutofit fontScale="70000" lnSpcReduction="20000"/>
          </a:bodyPr>
          <a:lstStyle/>
          <a:p>
            <a:pPr marL="0" indent="0">
              <a:buNone/>
            </a:pPr>
            <a:r>
              <a:rPr lang="de-DE" dirty="0"/>
              <a:t>SOK.: O Ja! Denn ich habe es von Männern und Frauen, die in göttlichen </a:t>
            </a:r>
            <a:r>
              <a:rPr lang="de-DE" dirty="0" smtClean="0"/>
              <a:t>	Dingen </a:t>
            </a:r>
            <a:r>
              <a:rPr lang="de-DE" dirty="0"/>
              <a:t>gar weise waren...</a:t>
            </a:r>
          </a:p>
          <a:p>
            <a:pPr marL="0" indent="0">
              <a:buNone/>
            </a:pPr>
            <a:r>
              <a:rPr lang="de-DE" dirty="0" smtClean="0"/>
              <a:t>	... </a:t>
            </a:r>
            <a:r>
              <a:rPr lang="de-DE" dirty="0"/>
              <a:t>Und was sie sagen, ist folgendes...:</a:t>
            </a:r>
          </a:p>
          <a:p>
            <a:pPr marL="0" indent="0">
              <a:buNone/>
            </a:pPr>
            <a:r>
              <a:rPr lang="de-DE" dirty="0" smtClean="0"/>
              <a:t>	Sie </a:t>
            </a:r>
            <a:r>
              <a:rPr lang="de-DE" dirty="0"/>
              <a:t>sagen nämlich, die Seele des Menschen sei unsterblich, so </a:t>
            </a:r>
            <a:r>
              <a:rPr lang="de-DE" dirty="0" err="1"/>
              <a:t>daß</a:t>
            </a:r>
            <a:r>
              <a:rPr lang="de-DE" dirty="0"/>
              <a:t> </a:t>
            </a:r>
            <a:r>
              <a:rPr lang="de-DE" dirty="0" smtClean="0"/>
              <a:t>	sie </a:t>
            </a:r>
            <a:r>
              <a:rPr lang="de-DE" dirty="0"/>
              <a:t>zu einer Zeit zwar </a:t>
            </a:r>
            <a:r>
              <a:rPr lang="de-DE" dirty="0" smtClean="0"/>
              <a:t>ende</a:t>
            </a:r>
            <a:r>
              <a:rPr lang="de-DE" dirty="0"/>
              <a:t>, was man Sterben nennt, zu anderer Zeit </a:t>
            </a:r>
            <a:r>
              <a:rPr lang="de-DE" dirty="0" smtClean="0"/>
              <a:t>	jedoch </a:t>
            </a:r>
            <a:r>
              <a:rPr lang="de-DE" dirty="0"/>
              <a:t>wieder werde, untergehe aber </a:t>
            </a:r>
            <a:r>
              <a:rPr lang="de-DE" dirty="0" smtClean="0"/>
              <a:t>niemals</a:t>
            </a:r>
            <a:r>
              <a:rPr lang="de-DE" dirty="0"/>
              <a:t>. Und deshalb müsse </a:t>
            </a:r>
            <a:r>
              <a:rPr lang="de-DE" dirty="0" smtClean="0"/>
              <a:t>	man </a:t>
            </a:r>
            <a:r>
              <a:rPr lang="de-DE" dirty="0"/>
              <a:t>aufs heiligste sein Leben verbringen...</a:t>
            </a:r>
          </a:p>
          <a:p>
            <a:pPr marL="0" indent="0">
              <a:buNone/>
            </a:pPr>
            <a:r>
              <a:rPr lang="de-DE" dirty="0" smtClean="0"/>
              <a:t>	Weil </a:t>
            </a:r>
            <a:r>
              <a:rPr lang="de-DE" dirty="0"/>
              <a:t>nun die Seele unsterblich ist und oftmals geboren und, was hier </a:t>
            </a:r>
            <a:r>
              <a:rPr lang="de-DE" dirty="0" smtClean="0"/>
              <a:t>	ist </a:t>
            </a:r>
            <a:r>
              <a:rPr lang="de-DE" dirty="0"/>
              <a:t>und in der </a:t>
            </a:r>
            <a:r>
              <a:rPr lang="de-DE" dirty="0" smtClean="0"/>
              <a:t>Unterwelt</a:t>
            </a:r>
            <a:r>
              <a:rPr lang="de-DE" dirty="0"/>
              <a:t>, alles erblickt hat: so ist auch nichts, was sie </a:t>
            </a:r>
            <a:r>
              <a:rPr lang="de-DE" dirty="0" smtClean="0"/>
              <a:t>	nicht </a:t>
            </a:r>
            <a:r>
              <a:rPr lang="de-DE" dirty="0"/>
              <a:t>in Erfahrung gebracht hätte, so </a:t>
            </a:r>
            <a:r>
              <a:rPr lang="de-DE" dirty="0" err="1" smtClean="0"/>
              <a:t>daß</a:t>
            </a:r>
            <a:r>
              <a:rPr lang="de-DE" dirty="0" smtClean="0"/>
              <a:t> </a:t>
            </a:r>
            <a:r>
              <a:rPr lang="de-DE" dirty="0"/>
              <a:t>nicht zu verwundern ist, </a:t>
            </a:r>
            <a:r>
              <a:rPr lang="de-DE" dirty="0" smtClean="0"/>
              <a:t>	wenn </a:t>
            </a:r>
            <a:r>
              <a:rPr lang="de-DE" dirty="0"/>
              <a:t>sie auch von der Tugend und allem andern vermag, sich </a:t>
            </a:r>
            <a:r>
              <a:rPr lang="de-DE" dirty="0" smtClean="0"/>
              <a:t>	dessen </a:t>
            </a:r>
            <a:r>
              <a:rPr lang="de-DE" dirty="0"/>
              <a:t>zu erinnern, was sie ja auch früher </a:t>
            </a:r>
            <a:r>
              <a:rPr lang="de-DE" dirty="0" err="1"/>
              <a:t>gewußt</a:t>
            </a:r>
            <a:r>
              <a:rPr lang="de-DE" dirty="0"/>
              <a:t> hat. Denn da die </a:t>
            </a:r>
            <a:r>
              <a:rPr lang="de-DE" dirty="0" smtClean="0"/>
              <a:t>	ganze </a:t>
            </a:r>
            <a:r>
              <a:rPr lang="de-DE" dirty="0"/>
              <a:t>Natur unter sich </a:t>
            </a:r>
            <a:r>
              <a:rPr lang="de-DE" dirty="0" smtClean="0"/>
              <a:t>verwandt </a:t>
            </a:r>
            <a:r>
              <a:rPr lang="de-DE" dirty="0"/>
              <a:t>ist und die Seele alles innegehabt </a:t>
            </a:r>
            <a:r>
              <a:rPr lang="de-DE" dirty="0" smtClean="0"/>
              <a:t>	hat</a:t>
            </a:r>
            <a:r>
              <a:rPr lang="de-DE" dirty="0"/>
              <a:t>: so hindert nichts, </a:t>
            </a:r>
            <a:r>
              <a:rPr lang="de-DE" dirty="0" err="1"/>
              <a:t>daß</a:t>
            </a:r>
            <a:r>
              <a:rPr lang="de-DE" dirty="0"/>
              <a:t>, wer nur an ein </a:t>
            </a:r>
            <a:r>
              <a:rPr lang="de-DE" dirty="0" smtClean="0"/>
              <a:t>einziges </a:t>
            </a:r>
            <a:r>
              <a:rPr lang="de-DE" dirty="0"/>
              <a:t>erinnert wird, </a:t>
            </a:r>
            <a:r>
              <a:rPr lang="de-DE" dirty="0" smtClean="0"/>
              <a:t>	was </a:t>
            </a:r>
            <a:r>
              <a:rPr lang="de-DE" dirty="0"/>
              <a:t>bei den Menschen Lernen heißt, alles übrige selbst auffinde, </a:t>
            </a:r>
            <a:r>
              <a:rPr lang="de-DE" dirty="0" smtClean="0"/>
              <a:t>	wenn </a:t>
            </a:r>
            <a:r>
              <a:rPr lang="de-DE" dirty="0"/>
              <a:t>er nur tapfer ist und nicht ermüdet im Suchen.“ </a:t>
            </a:r>
          </a:p>
          <a:p>
            <a:pPr marL="0" indent="0" algn="ctr">
              <a:buNone/>
            </a:pPr>
            <a:r>
              <a:rPr lang="de-DE" sz="3000" cap="small" dirty="0"/>
              <a:t>Platon</a:t>
            </a:r>
            <a:r>
              <a:rPr lang="de-DE" sz="3000" dirty="0"/>
              <a:t>: </a:t>
            </a:r>
            <a:r>
              <a:rPr lang="de-DE" sz="3000" dirty="0" err="1"/>
              <a:t>Menon</a:t>
            </a:r>
            <a:r>
              <a:rPr lang="de-DE" sz="3000" dirty="0"/>
              <a:t>. 80d-81d.</a:t>
            </a:r>
          </a:p>
          <a:p>
            <a:endParaRPr lang="de-DE" dirty="0"/>
          </a:p>
          <a:p>
            <a:endParaRPr lang="de-DE" dirty="0"/>
          </a:p>
        </p:txBody>
      </p:sp>
      <p:sp>
        <p:nvSpPr>
          <p:cNvPr id="4" name="Datumsplatzhalter 3"/>
          <p:cNvSpPr>
            <a:spLocks noGrp="1"/>
          </p:cNvSpPr>
          <p:nvPr>
            <p:ph type="dt" sz="half" idx="10"/>
          </p:nvPr>
        </p:nvSpPr>
        <p:spPr/>
        <p:txBody>
          <a:bodyPr/>
          <a:lstStyle/>
          <a:p>
            <a:fld id="{36E68038-C1CB-4187-83EF-7ADF33DA8F6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125</a:t>
            </a:fld>
            <a:endParaRPr lang="de-DE"/>
          </a:p>
        </p:txBody>
      </p:sp>
    </p:spTree>
    <p:extLst>
      <p:ext uri="{BB962C8B-B14F-4D97-AF65-F5344CB8AC3E}">
        <p14:creationId xmlns:p14="http://schemas.microsoft.com/office/powerpoint/2010/main" val="26061775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3.6</a:t>
            </a:r>
            <a:r>
              <a:rPr lang="de-DE" b="1" dirty="0"/>
              <a:t>	Das Ideen-Projekt</a:t>
            </a:r>
            <a:endParaRPr lang="de-DE" dirty="0"/>
          </a:p>
        </p:txBody>
      </p:sp>
      <p:sp>
        <p:nvSpPr>
          <p:cNvPr id="3" name="Inhaltsplatzhalter 2"/>
          <p:cNvSpPr>
            <a:spLocks noGrp="1"/>
          </p:cNvSpPr>
          <p:nvPr>
            <p:ph idx="1"/>
          </p:nvPr>
        </p:nvSpPr>
        <p:spPr/>
        <p:txBody>
          <a:bodyPr/>
          <a:lstStyle/>
          <a:p>
            <a:r>
              <a:rPr lang="de-DE" dirty="0" err="1" smtClean="0"/>
              <a:t>Angehrn</a:t>
            </a:r>
            <a:r>
              <a:rPr lang="de-DE" dirty="0" smtClean="0"/>
              <a:t>: „Die </a:t>
            </a:r>
            <a:r>
              <a:rPr lang="de-DE" dirty="0"/>
              <a:t>Ideenlehre ist kein feststehendes Dogma. Im Dialog </a:t>
            </a:r>
            <a:r>
              <a:rPr lang="de-DE" i="1" dirty="0"/>
              <a:t>Parmenides</a:t>
            </a:r>
            <a:r>
              <a:rPr lang="de-DE" dirty="0"/>
              <a:t> hat Platon ein Dokument der Selbstkritik von erstem Rang vorgelegt; in späteren Dialogen (</a:t>
            </a:r>
            <a:r>
              <a:rPr lang="de-DE" i="1" dirty="0" err="1"/>
              <a:t>Sophistes</a:t>
            </a:r>
            <a:r>
              <a:rPr lang="de-DE" i="1" dirty="0"/>
              <a:t>, </a:t>
            </a:r>
            <a:r>
              <a:rPr lang="de-DE" i="1" dirty="0" err="1"/>
              <a:t>Timaios</a:t>
            </a:r>
            <a:r>
              <a:rPr lang="de-DE" i="1" dirty="0"/>
              <a:t>, </a:t>
            </a:r>
            <a:r>
              <a:rPr lang="de-DE" i="1" dirty="0" err="1"/>
              <a:t>Philebos</a:t>
            </a:r>
            <a:r>
              <a:rPr lang="de-DE" dirty="0"/>
              <a:t>) hat er die Konzeption der klassischen Ideendialoge in entscheidenden Punkten vertieft und transformiert.“</a:t>
            </a:r>
          </a:p>
          <a:p>
            <a:pPr marL="0" indent="0" algn="ctr">
              <a:buNone/>
            </a:pPr>
            <a:r>
              <a:rPr lang="de-DE" sz="2800" cap="small" dirty="0" err="1"/>
              <a:t>Angehrn</a:t>
            </a:r>
            <a:r>
              <a:rPr lang="de-DE" sz="2800" dirty="0"/>
              <a:t>: </a:t>
            </a:r>
            <a:r>
              <a:rPr lang="de-DE" sz="2800" dirty="0" smtClean="0"/>
              <a:t>Weg. </a:t>
            </a:r>
            <a:r>
              <a:rPr lang="de-DE" sz="2800" dirty="0"/>
              <a:t>266</a:t>
            </a:r>
            <a:r>
              <a:rPr lang="de-DE" sz="2800" dirty="0" smtClean="0"/>
              <a:t>.</a:t>
            </a:r>
            <a:endParaRPr lang="de-DE" sz="2800" dirty="0"/>
          </a:p>
        </p:txBody>
      </p:sp>
      <p:sp>
        <p:nvSpPr>
          <p:cNvPr id="4" name="Datumsplatzhalter 3"/>
          <p:cNvSpPr>
            <a:spLocks noGrp="1"/>
          </p:cNvSpPr>
          <p:nvPr>
            <p:ph type="dt" sz="half" idx="10"/>
          </p:nvPr>
        </p:nvSpPr>
        <p:spPr/>
        <p:txBody>
          <a:bodyPr/>
          <a:lstStyle/>
          <a:p>
            <a:fld id="{7928EE3E-5023-4CDB-B0D8-C5801B7B2FA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126</a:t>
            </a:fld>
            <a:endParaRPr lang="de-DE"/>
          </a:p>
        </p:txBody>
      </p:sp>
    </p:spTree>
    <p:extLst>
      <p:ext uri="{BB962C8B-B14F-4D97-AF65-F5344CB8AC3E}">
        <p14:creationId xmlns:p14="http://schemas.microsoft.com/office/powerpoint/2010/main" val="284769961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3.6</a:t>
            </a:r>
            <a:r>
              <a:rPr lang="de-DE" b="1" dirty="0"/>
              <a:t>	Das Ideen-Projekt</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Platon: </a:t>
            </a:r>
            <a:endParaRPr lang="de-DE" dirty="0"/>
          </a:p>
          <a:p>
            <a:pPr marL="0" indent="0">
              <a:buNone/>
            </a:pPr>
            <a:r>
              <a:rPr lang="de-DE" dirty="0" smtClean="0"/>
              <a:t>„</a:t>
            </a:r>
            <a:r>
              <a:rPr lang="de-DE" dirty="0"/>
              <a:t>Denn </a:t>
            </a:r>
            <a:r>
              <a:rPr lang="de-DE" dirty="0" err="1"/>
              <a:t>daß</a:t>
            </a:r>
            <a:r>
              <a:rPr lang="de-DE" dirty="0"/>
              <a:t> die Idee des Guten die größte Einsicht ist, </a:t>
            </a:r>
            <a:r>
              <a:rPr lang="de-DE" dirty="0" smtClean="0"/>
              <a:t>hast </a:t>
            </a:r>
            <a:r>
              <a:rPr lang="de-DE" dirty="0"/>
              <a:t>du schon vielfältig gehört, als durch welche erst </a:t>
            </a:r>
            <a:r>
              <a:rPr lang="de-DE" dirty="0" smtClean="0"/>
              <a:t>das </a:t>
            </a:r>
            <a:r>
              <a:rPr lang="de-DE" dirty="0"/>
              <a:t>Gerechte und alles, was sonst Gebrauch von ihr </a:t>
            </a:r>
            <a:r>
              <a:rPr lang="de-DE" dirty="0" smtClean="0"/>
              <a:t>macht</a:t>
            </a:r>
            <a:r>
              <a:rPr lang="de-DE" dirty="0"/>
              <a:t>, nützlich und heilsam wird. Und auch jetzt weißt </a:t>
            </a:r>
            <a:r>
              <a:rPr lang="de-DE" dirty="0" smtClean="0"/>
              <a:t>du </a:t>
            </a:r>
            <a:r>
              <a:rPr lang="de-DE" dirty="0"/>
              <a:t>wohl </a:t>
            </a:r>
            <a:r>
              <a:rPr lang="de-DE" dirty="0" err="1"/>
              <a:t>gewiß</a:t>
            </a:r>
            <a:r>
              <a:rPr lang="de-DE" dirty="0"/>
              <a:t>, </a:t>
            </a:r>
            <a:r>
              <a:rPr lang="de-DE" dirty="0" err="1"/>
              <a:t>daß</a:t>
            </a:r>
            <a:r>
              <a:rPr lang="de-DE" dirty="0"/>
              <a:t> ich dies sagen will, und noch </a:t>
            </a:r>
            <a:r>
              <a:rPr lang="de-DE" dirty="0" smtClean="0"/>
              <a:t>überdies</a:t>
            </a:r>
            <a:r>
              <a:rPr lang="de-DE" dirty="0"/>
              <a:t>, </a:t>
            </a:r>
            <a:r>
              <a:rPr lang="de-DE" dirty="0" err="1"/>
              <a:t>daß</a:t>
            </a:r>
            <a:r>
              <a:rPr lang="de-DE" dirty="0"/>
              <a:t> wir sie nicht hinreichend kennen; wenn </a:t>
            </a:r>
            <a:r>
              <a:rPr lang="de-DE" dirty="0" smtClean="0"/>
              <a:t>wir </a:t>
            </a:r>
            <a:r>
              <a:rPr lang="de-DE" dirty="0"/>
              <a:t>sie aber nicht kennen, weißt du wohl, </a:t>
            </a:r>
            <a:r>
              <a:rPr lang="de-DE" dirty="0" err="1"/>
              <a:t>daß</a:t>
            </a:r>
            <a:r>
              <a:rPr lang="de-DE" dirty="0"/>
              <a:t>, wenn </a:t>
            </a:r>
            <a:r>
              <a:rPr lang="de-DE" dirty="0" smtClean="0"/>
              <a:t>wir </a:t>
            </a:r>
            <a:r>
              <a:rPr lang="de-DE" dirty="0"/>
              <a:t>auch ohne sie alles andere noch so gut </a:t>
            </a:r>
            <a:r>
              <a:rPr lang="de-DE" dirty="0" err="1"/>
              <a:t>wüßten</a:t>
            </a:r>
            <a:r>
              <a:rPr lang="de-DE" dirty="0"/>
              <a:t>, es </a:t>
            </a:r>
            <a:r>
              <a:rPr lang="de-DE" dirty="0" smtClean="0"/>
              <a:t>uns </a:t>
            </a:r>
            <a:r>
              <a:rPr lang="de-DE" dirty="0"/>
              <a:t>doch nicht hilft, wie auch nicht, wenn wir etwas </a:t>
            </a:r>
            <a:r>
              <a:rPr lang="de-DE" dirty="0" smtClean="0"/>
              <a:t>hätten </a:t>
            </a:r>
            <a:r>
              <a:rPr lang="de-DE" dirty="0"/>
              <a:t>ohne das Gute. Oder meinst du es helfe uns etwas, alle Habe zu haben, nur die gute nicht? Oder alles zu verstehen ohne das Gute, Schönes und Gutes aber nicht zu verstehen?“</a:t>
            </a:r>
          </a:p>
          <a:p>
            <a:pPr marL="0" indent="0" algn="ctr">
              <a:buNone/>
            </a:pPr>
            <a:r>
              <a:rPr lang="de-DE" sz="3100" cap="small" dirty="0"/>
              <a:t>Platon</a:t>
            </a:r>
            <a:r>
              <a:rPr lang="de-DE" sz="3100" dirty="0"/>
              <a:t>: </a:t>
            </a:r>
            <a:r>
              <a:rPr lang="de-DE" sz="3100" dirty="0" err="1"/>
              <a:t>Politeia</a:t>
            </a:r>
            <a:r>
              <a:rPr lang="de-DE" sz="3100" dirty="0"/>
              <a:t>. 505a-b</a:t>
            </a:r>
            <a:r>
              <a:rPr lang="de-DE" sz="3100" dirty="0" smtClean="0"/>
              <a:t>.</a:t>
            </a:r>
            <a:endParaRPr lang="de-DE" sz="3100" dirty="0"/>
          </a:p>
        </p:txBody>
      </p:sp>
      <p:sp>
        <p:nvSpPr>
          <p:cNvPr id="4" name="Datumsplatzhalter 3"/>
          <p:cNvSpPr>
            <a:spLocks noGrp="1"/>
          </p:cNvSpPr>
          <p:nvPr>
            <p:ph type="dt" sz="half" idx="10"/>
          </p:nvPr>
        </p:nvSpPr>
        <p:spPr/>
        <p:txBody>
          <a:bodyPr/>
          <a:lstStyle/>
          <a:p>
            <a:fld id="{315E99D0-2584-4DC8-B499-8AD985DF648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127</a:t>
            </a:fld>
            <a:endParaRPr lang="de-DE"/>
          </a:p>
        </p:txBody>
      </p:sp>
    </p:spTree>
    <p:extLst>
      <p:ext uri="{BB962C8B-B14F-4D97-AF65-F5344CB8AC3E}">
        <p14:creationId xmlns:p14="http://schemas.microsoft.com/office/powerpoint/2010/main" val="36418917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3.6	Das Ideen-Projekt</a:t>
            </a:r>
            <a:endParaRPr lang="de-DE" dirty="0"/>
          </a:p>
        </p:txBody>
      </p:sp>
      <p:sp>
        <p:nvSpPr>
          <p:cNvPr id="3" name="Inhaltsplatzhalter 2"/>
          <p:cNvSpPr>
            <a:spLocks noGrp="1"/>
          </p:cNvSpPr>
          <p:nvPr>
            <p:ph idx="1"/>
          </p:nvPr>
        </p:nvSpPr>
        <p:spPr/>
        <p:txBody>
          <a:bodyPr>
            <a:normAutofit lnSpcReduction="10000"/>
          </a:bodyPr>
          <a:lstStyle/>
          <a:p>
            <a:r>
              <a:rPr lang="de-DE" dirty="0" smtClean="0"/>
              <a:t>Aristoteles:</a:t>
            </a:r>
            <a:endParaRPr lang="de-DE" dirty="0"/>
          </a:p>
          <a:p>
            <a:pPr marL="0" indent="0">
              <a:buNone/>
            </a:pPr>
            <a:r>
              <a:rPr lang="de-DE" dirty="0" smtClean="0"/>
              <a:t>„</a:t>
            </a:r>
            <a:r>
              <a:rPr lang="de-DE" dirty="0"/>
              <a:t>Es erhellt..., </a:t>
            </a:r>
            <a:r>
              <a:rPr lang="de-DE" dirty="0" err="1"/>
              <a:t>daß</a:t>
            </a:r>
            <a:r>
              <a:rPr lang="de-DE" dirty="0"/>
              <a:t> er [sc. Platon; K.M.] nur </a:t>
            </a:r>
            <a:r>
              <a:rPr lang="de-DE" dirty="0" smtClean="0"/>
              <a:t>zwei </a:t>
            </a:r>
            <a:r>
              <a:rPr lang="de-DE" dirty="0"/>
              <a:t>Ursachen verwandte: die formale und </a:t>
            </a:r>
            <a:r>
              <a:rPr lang="de-DE" dirty="0" smtClean="0"/>
              <a:t>die </a:t>
            </a:r>
            <a:r>
              <a:rPr lang="de-DE" dirty="0"/>
              <a:t>materiale. Denn die Ideen sind formale </a:t>
            </a:r>
            <a:r>
              <a:rPr lang="de-DE" dirty="0" smtClean="0"/>
              <a:t>Ursachen </a:t>
            </a:r>
            <a:r>
              <a:rPr lang="de-DE" dirty="0"/>
              <a:t>der anderen Dinge, und das Eine ist </a:t>
            </a:r>
            <a:r>
              <a:rPr lang="de-DE" dirty="0" smtClean="0"/>
              <a:t>formale </a:t>
            </a:r>
            <a:r>
              <a:rPr lang="de-DE" dirty="0"/>
              <a:t>Ursache der Ideen. Und auf die Frage, </a:t>
            </a:r>
            <a:r>
              <a:rPr lang="de-DE" dirty="0" smtClean="0"/>
              <a:t>was </a:t>
            </a:r>
            <a:r>
              <a:rPr lang="de-DE" dirty="0"/>
              <a:t>die zugrundeliegende Materie sei, von der die Ideen im Bereich des Sinnlichen und das Eine im Bereich der Ideen prädiziert werden, antwortet er, </a:t>
            </a:r>
            <a:r>
              <a:rPr lang="de-DE" dirty="0" err="1"/>
              <a:t>daß</a:t>
            </a:r>
            <a:r>
              <a:rPr lang="de-DE" dirty="0"/>
              <a:t> das die Zweiheit ist, das Groß-und Kleine.“</a:t>
            </a:r>
          </a:p>
          <a:p>
            <a:pPr marL="0" indent="0" algn="ctr">
              <a:buNone/>
            </a:pPr>
            <a:r>
              <a:rPr lang="de-DE" sz="3000" cap="small" dirty="0"/>
              <a:t>Aristoteles</a:t>
            </a:r>
            <a:r>
              <a:rPr lang="de-DE" sz="3000" dirty="0"/>
              <a:t>: Metaphysik. A 6. 988a9-14</a:t>
            </a:r>
            <a:r>
              <a:rPr lang="de-DE" sz="3000" dirty="0" smtClean="0"/>
              <a:t>.</a:t>
            </a:r>
            <a:endParaRPr lang="de-DE" sz="3000" dirty="0"/>
          </a:p>
        </p:txBody>
      </p:sp>
      <p:sp>
        <p:nvSpPr>
          <p:cNvPr id="4" name="Datumsplatzhalter 3"/>
          <p:cNvSpPr>
            <a:spLocks noGrp="1"/>
          </p:cNvSpPr>
          <p:nvPr>
            <p:ph type="dt" sz="half" idx="10"/>
          </p:nvPr>
        </p:nvSpPr>
        <p:spPr/>
        <p:txBody>
          <a:bodyPr/>
          <a:lstStyle/>
          <a:p>
            <a:fld id="{20872EDD-7C23-49FF-81BE-94433C69AEF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128</a:t>
            </a:fld>
            <a:endParaRPr lang="de-DE"/>
          </a:p>
        </p:txBody>
      </p:sp>
    </p:spTree>
    <p:extLst>
      <p:ext uri="{BB962C8B-B14F-4D97-AF65-F5344CB8AC3E}">
        <p14:creationId xmlns:p14="http://schemas.microsoft.com/office/powerpoint/2010/main" val="3077863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3.6	Das Ideen-Projekt</a:t>
            </a:r>
            <a:endParaRPr lang="de-DE" dirty="0"/>
          </a:p>
        </p:txBody>
      </p:sp>
      <p:sp>
        <p:nvSpPr>
          <p:cNvPr id="3" name="Inhaltsplatzhalter 2"/>
          <p:cNvSpPr>
            <a:spLocks noGrp="1"/>
          </p:cNvSpPr>
          <p:nvPr>
            <p:ph idx="1"/>
          </p:nvPr>
        </p:nvSpPr>
        <p:spPr/>
        <p:txBody>
          <a:bodyPr>
            <a:normAutofit lnSpcReduction="10000"/>
          </a:bodyPr>
          <a:lstStyle/>
          <a:p>
            <a:r>
              <a:rPr lang="de-DE" dirty="0" err="1" smtClean="0"/>
              <a:t>Angehrn</a:t>
            </a:r>
            <a:r>
              <a:rPr lang="de-DE" dirty="0" smtClean="0"/>
              <a:t>: „Zum </a:t>
            </a:r>
            <a:r>
              <a:rPr lang="de-DE" dirty="0"/>
              <a:t>einen verlieren die Ideen ihre Absolutheit und </a:t>
            </a:r>
            <a:r>
              <a:rPr lang="de-DE" dirty="0" err="1"/>
              <a:t>Letztheit</a:t>
            </a:r>
            <a:r>
              <a:rPr lang="de-DE" dirty="0"/>
              <a:t>: Die reine Form ist nicht ursprünglich, sondern abgeleitet und konstituiert. Zum anderen </a:t>
            </a:r>
            <a:r>
              <a:rPr lang="de-DE" dirty="0" err="1"/>
              <a:t>verblaßt</a:t>
            </a:r>
            <a:r>
              <a:rPr lang="de-DE" dirty="0"/>
              <a:t> der schroffe Dualismus der Welten: Die zweistufige Konstitution, die sich auf beiden Ebenen analog wiederholt – als Konstitution der Dinge aus Stoff und Form, der Formen aus Unbegrenztem und Grenze –, impliziert eine homogene, durchgängige Ontologie für Dinge und Ideen.“</a:t>
            </a:r>
          </a:p>
          <a:p>
            <a:pPr marL="0" indent="0" algn="ctr">
              <a:buNone/>
            </a:pPr>
            <a:r>
              <a:rPr lang="de-DE" sz="3000" cap="small" dirty="0" err="1"/>
              <a:t>Angehrn</a:t>
            </a:r>
            <a:r>
              <a:rPr lang="de-DE" sz="3000" dirty="0"/>
              <a:t>: </a:t>
            </a:r>
            <a:r>
              <a:rPr lang="de-DE" sz="3000" dirty="0" smtClean="0"/>
              <a:t>Weg. </a:t>
            </a:r>
            <a:r>
              <a:rPr lang="de-DE" sz="3000" dirty="0"/>
              <a:t>299</a:t>
            </a:r>
            <a:r>
              <a:rPr lang="de-DE" sz="3000" dirty="0" smtClean="0"/>
              <a:t>.</a:t>
            </a:r>
            <a:endParaRPr lang="de-DE" sz="3000" dirty="0"/>
          </a:p>
        </p:txBody>
      </p:sp>
      <p:sp>
        <p:nvSpPr>
          <p:cNvPr id="4" name="Datumsplatzhalter 3"/>
          <p:cNvSpPr>
            <a:spLocks noGrp="1"/>
          </p:cNvSpPr>
          <p:nvPr>
            <p:ph type="dt" sz="half" idx="10"/>
          </p:nvPr>
        </p:nvSpPr>
        <p:spPr/>
        <p:txBody>
          <a:bodyPr/>
          <a:lstStyle/>
          <a:p>
            <a:fld id="{4FFE7C0D-099C-4C01-98E7-492DAD85881F}"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129</a:t>
            </a:fld>
            <a:endParaRPr lang="de-DE"/>
          </a:p>
        </p:txBody>
      </p:sp>
    </p:spTree>
    <p:extLst>
      <p:ext uri="{BB962C8B-B14F-4D97-AF65-F5344CB8AC3E}">
        <p14:creationId xmlns:p14="http://schemas.microsoft.com/office/powerpoint/2010/main" val="58171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fontScale="85000" lnSpcReduction="20000"/>
          </a:bodyPr>
          <a:lstStyle/>
          <a:p>
            <a:pPr marL="0" indent="0" hangingPunct="0">
              <a:buNone/>
            </a:pPr>
            <a:r>
              <a:rPr lang="de-DE" dirty="0" smtClean="0"/>
              <a:t>Sokrates: Und gar keine schlechte Erklärung scheinst du gegeben zu haben von der Erkenntnis, sondern welche auch Protagoras gibt [Protagoras ist einer der prominentesten Sophisten; K.M.]; nur </a:t>
            </a:r>
            <a:r>
              <a:rPr lang="de-DE" dirty="0" err="1" smtClean="0"/>
              <a:t>daß</a:t>
            </a:r>
            <a:r>
              <a:rPr lang="de-DE" dirty="0" smtClean="0"/>
              <a:t> er dieses nämliche auf eine etwas andere Weise ausgedrückt hat. Er sagt nämlich, der Mensch sei das Maß aller Dinge, der seienden, wie sie sind, der nichtseienden, wie sie nicht sind. Du hast dies doch gelesen.</a:t>
            </a:r>
          </a:p>
          <a:p>
            <a:pPr marL="0" indent="0" hangingPunct="0">
              <a:buNone/>
            </a:pPr>
            <a:r>
              <a:rPr lang="de-DE" dirty="0" err="1" smtClean="0"/>
              <a:t>Theaitet</a:t>
            </a:r>
            <a:r>
              <a:rPr lang="de-DE" dirty="0" smtClean="0"/>
              <a:t>: Oftmals habe ich es gelesen.</a:t>
            </a:r>
          </a:p>
          <a:p>
            <a:pPr marL="0" indent="0" hangingPunct="0">
              <a:buNone/>
            </a:pPr>
            <a:r>
              <a:rPr lang="de-DE" dirty="0" smtClean="0"/>
              <a:t>Sokrates: Nicht wahr, er meint dies so, </a:t>
            </a:r>
            <a:r>
              <a:rPr lang="de-DE" dirty="0" err="1" smtClean="0"/>
              <a:t>daß</a:t>
            </a:r>
            <a:r>
              <a:rPr lang="de-DE" dirty="0" smtClean="0"/>
              <a:t> wie ein jedes Ding mir erscheint, ein solches ist es auch mir, und wie es dir erscheint, ein solches ist es wiederum dir. Ein Mensch aber bist du sowohl als ich. </a:t>
            </a:r>
          </a:p>
          <a:p>
            <a:pPr marL="0" indent="0" hangingPunct="0">
              <a:buNone/>
            </a:pPr>
            <a:r>
              <a:rPr lang="de-DE" dirty="0" smtClean="0"/>
              <a:t>Theaitet: So meint er es unstreitig.</a:t>
            </a:r>
          </a:p>
        </p:txBody>
      </p:sp>
      <p:sp>
        <p:nvSpPr>
          <p:cNvPr id="4" name="Datumsplatzhalter 3"/>
          <p:cNvSpPr>
            <a:spLocks noGrp="1"/>
          </p:cNvSpPr>
          <p:nvPr>
            <p:ph type="dt" sz="half" idx="10"/>
          </p:nvPr>
        </p:nvSpPr>
        <p:spPr/>
        <p:txBody>
          <a:bodyPr/>
          <a:lstStyle/>
          <a:p>
            <a:fld id="{F1A95952-1E78-4DCC-BE81-BB471B8EF26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13</a:t>
            </a:fld>
            <a:endParaRPr lang="de-DE"/>
          </a:p>
        </p:txBody>
      </p:sp>
    </p:spTree>
    <p:extLst>
      <p:ext uri="{BB962C8B-B14F-4D97-AF65-F5344CB8AC3E}">
        <p14:creationId xmlns:p14="http://schemas.microsoft.com/office/powerpoint/2010/main" val="24978676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3.6	Das Ideen-Projekt</a:t>
            </a:r>
            <a:endParaRPr lang="de-DE" dirty="0"/>
          </a:p>
        </p:txBody>
      </p:sp>
      <p:sp>
        <p:nvSpPr>
          <p:cNvPr id="3" name="Inhaltsplatzhalter 2"/>
          <p:cNvSpPr>
            <a:spLocks noGrp="1"/>
          </p:cNvSpPr>
          <p:nvPr>
            <p:ph idx="1"/>
          </p:nvPr>
        </p:nvSpPr>
        <p:spPr/>
        <p:txBody>
          <a:bodyPr/>
          <a:lstStyle/>
          <a:p>
            <a:r>
              <a:rPr lang="de-DE" dirty="0" smtClean="0"/>
              <a:t>Platon: „Es </a:t>
            </a:r>
            <a:r>
              <a:rPr lang="de-DE" dirty="0"/>
              <a:t>ist die völlige Vernichtung allen Redens, jedes von allem übrigen zu trennen. Nur durch die gegenseitige Verflechtung der Ideen kann uns ja eine Rede entstehen</a:t>
            </a:r>
            <a:r>
              <a:rPr lang="de-DE" dirty="0" smtClean="0"/>
              <a:t>“</a:t>
            </a:r>
            <a:endParaRPr lang="de-DE" dirty="0"/>
          </a:p>
          <a:p>
            <a:pPr marL="0" indent="0" algn="ctr">
              <a:buNone/>
            </a:pPr>
            <a:r>
              <a:rPr lang="de-DE" sz="2800" cap="small" dirty="0"/>
              <a:t>Platon</a:t>
            </a:r>
            <a:r>
              <a:rPr lang="de-DE" sz="2800" dirty="0"/>
              <a:t>: </a:t>
            </a:r>
            <a:r>
              <a:rPr lang="de-DE" sz="2800" dirty="0" err="1"/>
              <a:t>Sophistes</a:t>
            </a:r>
            <a:r>
              <a:rPr lang="de-DE" sz="2800" dirty="0"/>
              <a:t>. 259e</a:t>
            </a:r>
            <a:r>
              <a:rPr lang="de-DE" sz="2800" dirty="0" smtClean="0"/>
              <a:t>.</a:t>
            </a:r>
            <a:endParaRPr lang="de-DE" sz="2800" dirty="0"/>
          </a:p>
        </p:txBody>
      </p:sp>
      <p:sp>
        <p:nvSpPr>
          <p:cNvPr id="4" name="Datumsplatzhalter 3"/>
          <p:cNvSpPr>
            <a:spLocks noGrp="1"/>
          </p:cNvSpPr>
          <p:nvPr>
            <p:ph type="dt" sz="half" idx="10"/>
          </p:nvPr>
        </p:nvSpPr>
        <p:spPr/>
        <p:txBody>
          <a:bodyPr/>
          <a:lstStyle/>
          <a:p>
            <a:fld id="{7DD5939A-68A3-4423-B2BD-1F37505775E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130</a:t>
            </a:fld>
            <a:endParaRPr lang="de-DE"/>
          </a:p>
        </p:txBody>
      </p:sp>
    </p:spTree>
    <p:extLst>
      <p:ext uri="{BB962C8B-B14F-4D97-AF65-F5344CB8AC3E}">
        <p14:creationId xmlns:p14="http://schemas.microsoft.com/office/powerpoint/2010/main" val="9640225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3.6	Das Ideen-Projekt</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Platon:</a:t>
            </a:r>
            <a:endParaRPr lang="de-DE" dirty="0"/>
          </a:p>
          <a:p>
            <a:pPr marL="0" indent="0">
              <a:buNone/>
            </a:pPr>
            <a:r>
              <a:rPr lang="de-DE" dirty="0" smtClean="0"/>
              <a:t>„</a:t>
            </a:r>
            <a:r>
              <a:rPr lang="de-DE" dirty="0"/>
              <a:t>TIMAIOS: Geben wir denn an, welcher Grund den </a:t>
            </a:r>
            <a:r>
              <a:rPr lang="de-DE" dirty="0" smtClean="0"/>
              <a:t>Ordner </a:t>
            </a:r>
            <a:r>
              <a:rPr lang="de-DE" dirty="0"/>
              <a:t>alles Entstehens und dieses Weltganzen, es zu </a:t>
            </a:r>
            <a:r>
              <a:rPr lang="de-DE" dirty="0" smtClean="0"/>
              <a:t>ordnen </a:t>
            </a:r>
            <a:r>
              <a:rPr lang="de-DE" dirty="0"/>
              <a:t>bestimmte. Er war gut; im Guten aber erwächst </a:t>
            </a:r>
            <a:r>
              <a:rPr lang="de-DE" dirty="0" smtClean="0"/>
              <a:t>niemals </a:t>
            </a:r>
            <a:r>
              <a:rPr lang="de-DE" dirty="0"/>
              <a:t>und in keiner Beziehung Missgunst. Dieser fern </a:t>
            </a:r>
            <a:r>
              <a:rPr lang="de-DE" dirty="0" smtClean="0"/>
              <a:t>wollte </a:t>
            </a:r>
            <a:r>
              <a:rPr lang="de-DE" dirty="0"/>
              <a:t>er, dass alles ihm selbst möglich ähnlich werde. </a:t>
            </a:r>
            <a:r>
              <a:rPr lang="de-DE" dirty="0" smtClean="0"/>
              <a:t>[…] </a:t>
            </a:r>
            <a:r>
              <a:rPr lang="de-DE" dirty="0"/>
              <a:t>Indem nämlich Gott wollte, dass alles gut und, </a:t>
            </a:r>
            <a:r>
              <a:rPr lang="de-DE" dirty="0" smtClean="0"/>
              <a:t>soviel </a:t>
            </a:r>
            <a:r>
              <a:rPr lang="de-DE" dirty="0"/>
              <a:t>wie möglich, nichts schlecht sei, brachte er, da er </a:t>
            </a:r>
            <a:r>
              <a:rPr lang="de-DE" dirty="0" smtClean="0"/>
              <a:t>alles </a:t>
            </a:r>
            <a:r>
              <a:rPr lang="de-DE" dirty="0"/>
              <a:t>Sichtbare nicht in Ruhe, sondern in ungehöriger </a:t>
            </a:r>
            <a:r>
              <a:rPr lang="de-DE" dirty="0" smtClean="0"/>
              <a:t>und </a:t>
            </a:r>
            <a:r>
              <a:rPr lang="de-DE" dirty="0"/>
              <a:t>ordnungsloser Bewegung vorfand, dasselbe aus </a:t>
            </a:r>
            <a:r>
              <a:rPr lang="de-DE" dirty="0" smtClean="0"/>
              <a:t>der </a:t>
            </a:r>
            <a:r>
              <a:rPr lang="de-DE" dirty="0"/>
              <a:t>Unordnung zur Ordnung, da ihm diese durchaus besser schien als jene. Aber dem besten war es weder, noch ist es ihm gestattet, etwas anderes als das Schönste zu tun; […]“</a:t>
            </a:r>
          </a:p>
          <a:p>
            <a:pPr marL="0" indent="0" algn="ctr">
              <a:buNone/>
            </a:pPr>
            <a:r>
              <a:rPr lang="it-IT" sz="3100" cap="small" dirty="0" err="1"/>
              <a:t>Platon</a:t>
            </a:r>
            <a:r>
              <a:rPr lang="it-IT" sz="3100" dirty="0"/>
              <a:t>: </a:t>
            </a:r>
            <a:r>
              <a:rPr lang="it-IT" sz="3100" dirty="0" err="1"/>
              <a:t>Timaios</a:t>
            </a:r>
            <a:r>
              <a:rPr lang="it-IT" sz="3100" dirty="0"/>
              <a:t>. 29e-30a</a:t>
            </a:r>
            <a:r>
              <a:rPr lang="it-IT" sz="3100" dirty="0" smtClean="0"/>
              <a:t>.</a:t>
            </a:r>
            <a:endParaRPr lang="de-DE" sz="3100" dirty="0"/>
          </a:p>
        </p:txBody>
      </p:sp>
      <p:sp>
        <p:nvSpPr>
          <p:cNvPr id="4" name="Datumsplatzhalter 3"/>
          <p:cNvSpPr>
            <a:spLocks noGrp="1"/>
          </p:cNvSpPr>
          <p:nvPr>
            <p:ph type="dt" sz="half" idx="10"/>
          </p:nvPr>
        </p:nvSpPr>
        <p:spPr/>
        <p:txBody>
          <a:bodyPr/>
          <a:lstStyle/>
          <a:p>
            <a:fld id="{E79C8288-249A-4053-B837-E4BC086E0C1B}"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131</a:t>
            </a:fld>
            <a:endParaRPr lang="de-DE"/>
          </a:p>
        </p:txBody>
      </p:sp>
    </p:spTree>
    <p:extLst>
      <p:ext uri="{BB962C8B-B14F-4D97-AF65-F5344CB8AC3E}">
        <p14:creationId xmlns:p14="http://schemas.microsoft.com/office/powerpoint/2010/main" val="26938780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3.6	Das Ideen-Projekt</a:t>
            </a:r>
            <a:endParaRPr lang="de-DE" dirty="0"/>
          </a:p>
        </p:txBody>
      </p:sp>
      <p:sp>
        <p:nvSpPr>
          <p:cNvPr id="3" name="Inhaltsplatzhalter 2"/>
          <p:cNvSpPr>
            <a:spLocks noGrp="1"/>
          </p:cNvSpPr>
          <p:nvPr>
            <p:ph idx="1"/>
          </p:nvPr>
        </p:nvSpPr>
        <p:spPr/>
        <p:txBody>
          <a:bodyPr>
            <a:normAutofit fontScale="77500" lnSpcReduction="20000"/>
          </a:bodyPr>
          <a:lstStyle/>
          <a:p>
            <a:r>
              <a:rPr lang="de-DE" dirty="0"/>
              <a:t>Und die innere Gliederung dieses geordneten Ganzen, das so aus der Güte Gottes hervorgeht, </a:t>
            </a:r>
            <a:r>
              <a:rPr lang="de-DE" dirty="0" smtClean="0"/>
              <a:t>wird </a:t>
            </a:r>
            <a:r>
              <a:rPr lang="de-DE" dirty="0"/>
              <a:t>als Proportionalität gefasst.</a:t>
            </a:r>
          </a:p>
          <a:p>
            <a:pPr marL="0" indent="0">
              <a:buNone/>
            </a:pPr>
            <a:r>
              <a:rPr lang="de-DE" dirty="0"/>
              <a:t>	</a:t>
            </a:r>
            <a:r>
              <a:rPr lang="de-DE" dirty="0" smtClean="0"/>
              <a:t>„</a:t>
            </a:r>
            <a:r>
              <a:rPr lang="de-DE" dirty="0"/>
              <a:t>Das schönste aller Bänder ist nun das, welches das </a:t>
            </a:r>
            <a:r>
              <a:rPr lang="de-DE" dirty="0" smtClean="0"/>
              <a:t>	Verbundene </a:t>
            </a:r>
            <a:r>
              <a:rPr lang="de-DE" dirty="0"/>
              <a:t>und sich selbst so viel wie möglich zu einem </a:t>
            </a:r>
            <a:r>
              <a:rPr lang="de-DE" dirty="0" smtClean="0"/>
              <a:t>	macht</a:t>
            </a:r>
            <a:r>
              <a:rPr lang="de-DE" dirty="0"/>
              <a:t>; das aber vermag seiner Natur nach am besten ein </a:t>
            </a:r>
            <a:r>
              <a:rPr lang="de-DE" dirty="0" smtClean="0"/>
              <a:t>	gegenseitiges </a:t>
            </a:r>
            <a:r>
              <a:rPr lang="de-DE" dirty="0"/>
              <a:t>Verhältnis zu bewirken. Wenn sich nämlich von </a:t>
            </a:r>
            <a:r>
              <a:rPr lang="de-DE" dirty="0" smtClean="0"/>
              <a:t>	irgend </a:t>
            </a:r>
            <a:r>
              <a:rPr lang="de-DE" dirty="0"/>
              <a:t>welchen drei Zahlen oder Maßen oder Flächen die </a:t>
            </a:r>
            <a:r>
              <a:rPr lang="de-DE" dirty="0" smtClean="0"/>
              <a:t>	mittlere </a:t>
            </a:r>
            <a:r>
              <a:rPr lang="de-DE" dirty="0"/>
              <a:t>zur letzten wie die erste zu ihr sich verhält, so auch </a:t>
            </a:r>
            <a:r>
              <a:rPr lang="de-DE" dirty="0" smtClean="0"/>
              <a:t>	die </a:t>
            </a:r>
            <a:r>
              <a:rPr lang="de-DE" dirty="0"/>
              <a:t>letztere zur mittleren wie diese zur ersten, so folgt, indem </a:t>
            </a:r>
            <a:r>
              <a:rPr lang="de-DE" dirty="0" smtClean="0"/>
              <a:t>	die </a:t>
            </a:r>
            <a:r>
              <a:rPr lang="de-DE" dirty="0"/>
              <a:t>mittlere zur ersten und letzten wird und die letzte und </a:t>
            </a:r>
            <a:r>
              <a:rPr lang="de-DE" dirty="0" smtClean="0"/>
              <a:t>	erste </a:t>
            </a:r>
            <a:r>
              <a:rPr lang="de-DE" dirty="0"/>
              <a:t>beide zu mittleren, daraus notwendig, dass alle dieselben </a:t>
            </a:r>
            <a:r>
              <a:rPr lang="de-DE" dirty="0" smtClean="0"/>
              <a:t>	seien</a:t>
            </a:r>
            <a:r>
              <a:rPr lang="de-DE" dirty="0"/>
              <a:t>, indem sie aber untereinander zu demselben werden, </a:t>
            </a:r>
            <a:r>
              <a:rPr lang="de-DE" dirty="0" smtClean="0"/>
              <a:t>	dass </a:t>
            </a:r>
            <a:r>
              <a:rPr lang="de-DE" dirty="0"/>
              <a:t>alle eins sein werden.“</a:t>
            </a:r>
          </a:p>
          <a:p>
            <a:pPr marL="0" indent="0" algn="ctr">
              <a:buNone/>
            </a:pPr>
            <a:r>
              <a:rPr lang="en-GB" sz="2900" cap="small" dirty="0" err="1"/>
              <a:t>Platon</a:t>
            </a:r>
            <a:r>
              <a:rPr lang="en-GB" sz="2900" dirty="0"/>
              <a:t> : </a:t>
            </a:r>
            <a:r>
              <a:rPr lang="en-GB" sz="2900" dirty="0" err="1"/>
              <a:t>Timaios</a:t>
            </a:r>
            <a:r>
              <a:rPr lang="en-GB" sz="2900" dirty="0"/>
              <a:t>. 31c-32a.</a:t>
            </a:r>
            <a:endParaRPr lang="de-DE" sz="2900" dirty="0"/>
          </a:p>
        </p:txBody>
      </p:sp>
      <p:sp>
        <p:nvSpPr>
          <p:cNvPr id="4" name="Datumsplatzhalter 3"/>
          <p:cNvSpPr>
            <a:spLocks noGrp="1"/>
          </p:cNvSpPr>
          <p:nvPr>
            <p:ph type="dt" sz="half" idx="10"/>
          </p:nvPr>
        </p:nvSpPr>
        <p:spPr/>
        <p:txBody>
          <a:bodyPr/>
          <a:lstStyle/>
          <a:p>
            <a:fld id="{0D3BB8E0-E01A-47DC-A149-279FFE9A3D8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132</a:t>
            </a:fld>
            <a:endParaRPr lang="de-DE"/>
          </a:p>
        </p:txBody>
      </p:sp>
    </p:spTree>
    <p:extLst>
      <p:ext uri="{BB962C8B-B14F-4D97-AF65-F5344CB8AC3E}">
        <p14:creationId xmlns:p14="http://schemas.microsoft.com/office/powerpoint/2010/main" val="14591694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3.6	Das Ideen-Projekt</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Platon: „So </a:t>
            </a:r>
            <a:r>
              <a:rPr lang="de-DE" dirty="0"/>
              <a:t>also sei, müssen wir der Wahrscheinlichkeit nach annehmen, durch Gottes Fürsorge diese Welt als ein beseeltes und in Wahrheit mit Vernunft begabtes Lebendes entstanden. Dies angenommen, müssen wir nun ferner angeben, welchem Lebenden ähnlich der Ordner es ordnete. Keinem seiner Natur nach unter dem Begriffe des Teiles Befassten wollen wir diesen Vorzug zuerkennen; denn nimmer möchte wohl etwas einem Unvollkommenen Ähnliches zu einem Schönen werden; wir wollen vielmehr annehmen, dass es vor allem dem am ähnlichsten sei, dessen Teil alles Lebende einzeln und seinen Gattungen nach ist; denn jenes umfasst und schließt alles denkbare Lebende in sich, wie dieses Weltall uns und alle außer uns sichtbaren Geschöpfe.“</a:t>
            </a:r>
          </a:p>
          <a:p>
            <a:pPr marL="0" indent="0" algn="ctr">
              <a:buNone/>
            </a:pPr>
            <a:r>
              <a:rPr lang="en-GB" sz="2900" cap="small" dirty="0" err="1"/>
              <a:t>Platon</a:t>
            </a:r>
            <a:r>
              <a:rPr lang="en-GB" sz="2900" dirty="0"/>
              <a:t>: </a:t>
            </a:r>
            <a:r>
              <a:rPr lang="en-GB" sz="2900" dirty="0" err="1"/>
              <a:t>Timaios</a:t>
            </a:r>
            <a:r>
              <a:rPr lang="en-GB" sz="2900" dirty="0"/>
              <a:t>. 30c-d</a:t>
            </a:r>
            <a:r>
              <a:rPr lang="en-GB" sz="2900" dirty="0" smtClean="0"/>
              <a:t>.</a:t>
            </a:r>
            <a:endParaRPr lang="de-DE" sz="2900" dirty="0"/>
          </a:p>
        </p:txBody>
      </p:sp>
      <p:sp>
        <p:nvSpPr>
          <p:cNvPr id="4" name="Datumsplatzhalter 3"/>
          <p:cNvSpPr>
            <a:spLocks noGrp="1"/>
          </p:cNvSpPr>
          <p:nvPr>
            <p:ph type="dt" sz="half" idx="10"/>
          </p:nvPr>
        </p:nvSpPr>
        <p:spPr/>
        <p:txBody>
          <a:bodyPr/>
          <a:lstStyle/>
          <a:p>
            <a:fld id="{12E1DC8B-8E71-4CF6-8930-09A1477ED9D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133</a:t>
            </a:fld>
            <a:endParaRPr lang="de-DE"/>
          </a:p>
        </p:txBody>
      </p:sp>
    </p:spTree>
    <p:extLst>
      <p:ext uri="{BB962C8B-B14F-4D97-AF65-F5344CB8AC3E}">
        <p14:creationId xmlns:p14="http://schemas.microsoft.com/office/powerpoint/2010/main" val="14097852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3.6	Das Ideen-Projekt</a:t>
            </a:r>
            <a:endParaRPr lang="de-DE" dirty="0"/>
          </a:p>
        </p:txBody>
      </p:sp>
      <p:sp>
        <p:nvSpPr>
          <p:cNvPr id="3" name="Inhaltsplatzhalter 2"/>
          <p:cNvSpPr>
            <a:spLocks noGrp="1"/>
          </p:cNvSpPr>
          <p:nvPr>
            <p:ph idx="1"/>
          </p:nvPr>
        </p:nvSpPr>
        <p:spPr/>
        <p:txBody>
          <a:bodyPr>
            <a:normAutofit/>
          </a:bodyPr>
          <a:lstStyle/>
          <a:p>
            <a:r>
              <a:rPr lang="de-DE" dirty="0" err="1" smtClean="0"/>
              <a:t>Angehrn</a:t>
            </a:r>
            <a:r>
              <a:rPr lang="de-DE" dirty="0" smtClean="0"/>
              <a:t>: „[…] </a:t>
            </a:r>
            <a:r>
              <a:rPr lang="de-DE" dirty="0"/>
              <a:t>ganz im Selbstverhältnis. Als Selbstbewegung und Selbstbeziehung […] – Sinnbild der ontologischen Selbständigkeit der Substanz wie der </a:t>
            </a:r>
            <a:r>
              <a:rPr lang="de-DE" dirty="0" err="1"/>
              <a:t>Vollendetheit</a:t>
            </a:r>
            <a:r>
              <a:rPr lang="de-DE" dirty="0"/>
              <a:t> göttlichen Glücks. Aufs Ganze projiziert ist die Geschlossenheit Kehrseite der Totalität: Philosophie denkt auf das Umfassende hin, das kein Außen hat.“</a:t>
            </a:r>
          </a:p>
          <a:p>
            <a:pPr marL="0" indent="0" algn="ctr">
              <a:buNone/>
            </a:pPr>
            <a:r>
              <a:rPr lang="de-DE" sz="2800" cap="small" dirty="0" err="1"/>
              <a:t>Angehrn</a:t>
            </a:r>
            <a:r>
              <a:rPr lang="de-DE" sz="2800" dirty="0"/>
              <a:t>: </a:t>
            </a:r>
            <a:r>
              <a:rPr lang="de-DE" sz="2800" dirty="0" smtClean="0"/>
              <a:t>Weg. </a:t>
            </a:r>
            <a:r>
              <a:rPr lang="en-GB" sz="2800" dirty="0"/>
              <a:t>326</a:t>
            </a:r>
            <a:r>
              <a:rPr lang="en-GB" sz="2800" dirty="0" smtClean="0"/>
              <a:t>.</a:t>
            </a:r>
            <a:endParaRPr lang="de-DE" sz="2800" dirty="0"/>
          </a:p>
        </p:txBody>
      </p:sp>
      <p:sp>
        <p:nvSpPr>
          <p:cNvPr id="4" name="Datumsplatzhalter 3"/>
          <p:cNvSpPr>
            <a:spLocks noGrp="1"/>
          </p:cNvSpPr>
          <p:nvPr>
            <p:ph type="dt" sz="half" idx="10"/>
          </p:nvPr>
        </p:nvSpPr>
        <p:spPr/>
        <p:txBody>
          <a:bodyPr/>
          <a:lstStyle/>
          <a:p>
            <a:fld id="{7887C4D0-0829-4DB4-94F3-ABC4B78E407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134</a:t>
            </a:fld>
            <a:endParaRPr lang="de-DE"/>
          </a:p>
        </p:txBody>
      </p:sp>
    </p:spTree>
    <p:extLst>
      <p:ext uri="{BB962C8B-B14F-4D97-AF65-F5344CB8AC3E}">
        <p14:creationId xmlns:p14="http://schemas.microsoft.com/office/powerpoint/2010/main" val="18478426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3.6	Das Ideen-Projekt</a:t>
            </a:r>
            <a:endParaRPr lang="de-DE" dirty="0"/>
          </a:p>
        </p:txBody>
      </p:sp>
      <p:sp>
        <p:nvSpPr>
          <p:cNvPr id="3" name="Inhaltsplatzhalter 2"/>
          <p:cNvSpPr>
            <a:spLocks noGrp="1"/>
          </p:cNvSpPr>
          <p:nvPr>
            <p:ph idx="1"/>
          </p:nvPr>
        </p:nvSpPr>
        <p:spPr/>
        <p:txBody>
          <a:bodyPr>
            <a:normAutofit/>
          </a:bodyPr>
          <a:lstStyle/>
          <a:p>
            <a:r>
              <a:rPr lang="de-DE" dirty="0" smtClean="0"/>
              <a:t>Platon: „Denn </a:t>
            </a:r>
            <a:r>
              <a:rPr lang="de-DE" dirty="0"/>
              <a:t>indem dieses Weltganze sterbliche und unsterbliche Bewohner erhielt und derart davon erfüllt ward, wurde zu einem sichtbaren, das Sichtbare umfassenden Lebenden, zum Abbild des Denkbaren als ein sinnlich wahrnehmbarer Gott, zum größten und besten, zum schönsten und vollkommensten dieser einzige Himmel, der ein eingeborener ist“.</a:t>
            </a:r>
          </a:p>
          <a:p>
            <a:pPr marL="0" indent="0" algn="ctr">
              <a:buNone/>
            </a:pPr>
            <a:r>
              <a:rPr lang="en-GB" sz="3000" cap="small" dirty="0" err="1"/>
              <a:t>Platon</a:t>
            </a:r>
            <a:r>
              <a:rPr lang="en-GB" sz="3000" dirty="0"/>
              <a:t>: </a:t>
            </a:r>
            <a:r>
              <a:rPr lang="en-GB" sz="3000" dirty="0" err="1"/>
              <a:t>Timaios</a:t>
            </a:r>
            <a:r>
              <a:rPr lang="en-GB" sz="3000" dirty="0"/>
              <a:t>. 92c</a:t>
            </a:r>
            <a:r>
              <a:rPr lang="en-GB" sz="3000" dirty="0" smtClean="0"/>
              <a:t>.</a:t>
            </a:r>
            <a:endParaRPr lang="de-DE" sz="3000" dirty="0"/>
          </a:p>
        </p:txBody>
      </p:sp>
      <p:sp>
        <p:nvSpPr>
          <p:cNvPr id="4" name="Datumsplatzhalter 3"/>
          <p:cNvSpPr>
            <a:spLocks noGrp="1"/>
          </p:cNvSpPr>
          <p:nvPr>
            <p:ph type="dt" sz="half" idx="10"/>
          </p:nvPr>
        </p:nvSpPr>
        <p:spPr/>
        <p:txBody>
          <a:bodyPr/>
          <a:lstStyle/>
          <a:p>
            <a:fld id="{7BE36AD5-5AEE-4FE4-BB80-7E95BB58E66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135</a:t>
            </a:fld>
            <a:endParaRPr lang="de-DE"/>
          </a:p>
        </p:txBody>
      </p:sp>
    </p:spTree>
    <p:extLst>
      <p:ext uri="{BB962C8B-B14F-4D97-AF65-F5344CB8AC3E}">
        <p14:creationId xmlns:p14="http://schemas.microsoft.com/office/powerpoint/2010/main" val="287978936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3.7	Resümee: Eros und </a:t>
            </a:r>
            <a:r>
              <a:rPr lang="de-DE" b="1" dirty="0" smtClean="0"/>
              <a:t>Metaphysik</a:t>
            </a:r>
            <a:endParaRPr lang="de-DE" b="1" dirty="0"/>
          </a:p>
        </p:txBody>
      </p:sp>
      <p:sp>
        <p:nvSpPr>
          <p:cNvPr id="3" name="Inhaltsplatzhalter 2"/>
          <p:cNvSpPr>
            <a:spLocks noGrp="1"/>
          </p:cNvSpPr>
          <p:nvPr>
            <p:ph idx="1"/>
          </p:nvPr>
        </p:nvSpPr>
        <p:spPr/>
        <p:txBody>
          <a:bodyPr>
            <a:normAutofit fontScale="85000" lnSpcReduction="20000"/>
          </a:bodyPr>
          <a:lstStyle/>
          <a:p>
            <a:r>
              <a:rPr lang="de-DE" dirty="0"/>
              <a:t>Im </a:t>
            </a:r>
            <a:r>
              <a:rPr lang="de-DE" i="1" dirty="0" err="1"/>
              <a:t>Phaidros</a:t>
            </a:r>
            <a:r>
              <a:rPr lang="de-DE" dirty="0"/>
              <a:t> heißt es von der präexistenten Existenz der Seele:</a:t>
            </a:r>
          </a:p>
          <a:p>
            <a:pPr marL="0" indent="0">
              <a:buNone/>
            </a:pPr>
            <a:r>
              <a:rPr lang="de-DE" dirty="0"/>
              <a:t>	</a:t>
            </a:r>
            <a:r>
              <a:rPr lang="de-DE" dirty="0" smtClean="0"/>
              <a:t>„</a:t>
            </a:r>
            <a:r>
              <a:rPr lang="de-DE" dirty="0"/>
              <a:t>Die Schönheit aber war damals glänzend zu schauen, als mit </a:t>
            </a:r>
            <a:r>
              <a:rPr lang="de-DE" dirty="0" smtClean="0"/>
              <a:t>	dem </a:t>
            </a:r>
            <a:r>
              <a:rPr lang="de-DE" dirty="0"/>
              <a:t>seligen Chore wir dem Zeus, andere einem anderen Gotte </a:t>
            </a:r>
            <a:r>
              <a:rPr lang="de-DE" dirty="0" smtClean="0"/>
              <a:t>	folgend</a:t>
            </a:r>
            <a:r>
              <a:rPr lang="de-DE" dirty="0"/>
              <a:t>, des herrlichsten Anblicks und Schauspiels genossen </a:t>
            </a:r>
            <a:r>
              <a:rPr lang="de-DE" dirty="0" smtClean="0"/>
              <a:t>	und </a:t>
            </a:r>
            <a:r>
              <a:rPr lang="de-DE" dirty="0"/>
              <a:t>in ein Geheimnis geweiht waren, welches man wohl das </a:t>
            </a:r>
            <a:r>
              <a:rPr lang="de-DE" dirty="0" smtClean="0"/>
              <a:t>	allerseligste </a:t>
            </a:r>
            <a:r>
              <a:rPr lang="de-DE" dirty="0"/>
              <a:t>nennen kann, und welches wir feierten, untadelig </a:t>
            </a:r>
            <a:r>
              <a:rPr lang="de-DE" dirty="0" smtClean="0"/>
              <a:t>	selbst </a:t>
            </a:r>
            <a:r>
              <a:rPr lang="de-DE" dirty="0"/>
              <a:t>und </a:t>
            </a:r>
            <a:r>
              <a:rPr lang="de-DE" dirty="0" err="1"/>
              <a:t>unbetroffen</a:t>
            </a:r>
            <a:r>
              <a:rPr lang="de-DE" dirty="0"/>
              <a:t> von den Übeln, die unser für die </a:t>
            </a:r>
            <a:r>
              <a:rPr lang="de-DE" dirty="0" smtClean="0"/>
              <a:t>	künftige </a:t>
            </a:r>
            <a:r>
              <a:rPr lang="de-DE" dirty="0"/>
              <a:t>Zeit warteten, und so auch zu untadeligen, </a:t>
            </a:r>
            <a:r>
              <a:rPr lang="de-DE" dirty="0" smtClean="0"/>
              <a:t>	unverfälschten</a:t>
            </a:r>
            <a:r>
              <a:rPr lang="de-DE" dirty="0"/>
              <a:t>, unwandelbaren, seligen </a:t>
            </a:r>
            <a:r>
              <a:rPr lang="de-DE" dirty="0" err="1"/>
              <a:t>Gesichten</a:t>
            </a:r>
            <a:r>
              <a:rPr lang="de-DE" dirty="0"/>
              <a:t> vorbereitet </a:t>
            </a:r>
            <a:r>
              <a:rPr lang="de-DE" dirty="0" smtClean="0"/>
              <a:t>	und </a:t>
            </a:r>
            <a:r>
              <a:rPr lang="de-DE" dirty="0"/>
              <a:t>geweiht [</a:t>
            </a:r>
            <a:r>
              <a:rPr lang="de-DE" dirty="0">
                <a:sym typeface="Symbol"/>
              </a:rPr>
              <a:t></a:t>
            </a:r>
            <a:r>
              <a:rPr lang="de-DE" dirty="0"/>
              <a:t>] in reinem Glanze, rein und </a:t>
            </a:r>
            <a:r>
              <a:rPr lang="de-DE" dirty="0" smtClean="0"/>
              <a:t>	unbelastet </a:t>
            </a:r>
            <a:r>
              <a:rPr lang="de-DE" dirty="0"/>
              <a:t>von diesem unserem Leibe, wie wir ihn nennen, </a:t>
            </a:r>
            <a:r>
              <a:rPr lang="de-DE" dirty="0" smtClean="0"/>
              <a:t>	den </a:t>
            </a:r>
            <a:r>
              <a:rPr lang="de-DE" dirty="0"/>
              <a:t>wir jetzt, eingekerkert wie ein Schaltier, mit uns </a:t>
            </a:r>
            <a:r>
              <a:rPr lang="de-DE" dirty="0" smtClean="0"/>
              <a:t>	herumtragen</a:t>
            </a:r>
            <a:r>
              <a:rPr lang="de-DE" dirty="0"/>
              <a:t>.“</a:t>
            </a:r>
          </a:p>
          <a:p>
            <a:pPr marL="0" indent="0" algn="ctr">
              <a:buNone/>
            </a:pPr>
            <a:r>
              <a:rPr lang="fr-FR" sz="2900" cap="small" dirty="0"/>
              <a:t>Platon</a:t>
            </a:r>
            <a:r>
              <a:rPr lang="fr-FR" sz="2900" dirty="0"/>
              <a:t>: </a:t>
            </a:r>
            <a:r>
              <a:rPr lang="fr-FR" sz="2900" dirty="0" err="1"/>
              <a:t>Phaidros</a:t>
            </a:r>
            <a:r>
              <a:rPr lang="fr-FR" sz="2900" dirty="0"/>
              <a:t>. 250c</a:t>
            </a:r>
            <a:r>
              <a:rPr lang="fr-FR" sz="2900" dirty="0" smtClean="0"/>
              <a:t>.</a:t>
            </a:r>
            <a:endParaRPr lang="de-DE" sz="2900" dirty="0"/>
          </a:p>
        </p:txBody>
      </p:sp>
      <p:sp>
        <p:nvSpPr>
          <p:cNvPr id="4" name="Datumsplatzhalter 3"/>
          <p:cNvSpPr>
            <a:spLocks noGrp="1"/>
          </p:cNvSpPr>
          <p:nvPr>
            <p:ph type="dt" sz="half" idx="10"/>
          </p:nvPr>
        </p:nvSpPr>
        <p:spPr/>
        <p:txBody>
          <a:bodyPr/>
          <a:lstStyle/>
          <a:p>
            <a:fld id="{8371D4AF-42BD-4F16-9E12-C49177746A80}"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136</a:t>
            </a:fld>
            <a:endParaRPr lang="de-DE"/>
          </a:p>
        </p:txBody>
      </p:sp>
    </p:spTree>
    <p:extLst>
      <p:ext uri="{BB962C8B-B14F-4D97-AF65-F5344CB8AC3E}">
        <p14:creationId xmlns:p14="http://schemas.microsoft.com/office/powerpoint/2010/main" val="38508840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81A4D5E-E3F1-4764-9C31-F5B5F526C022}" type="datetime1">
              <a:rPr lang="de-DE" smtClean="0"/>
              <a:t>07.11.2016</a:t>
            </a:fld>
            <a:endParaRPr lang="de-DE"/>
          </a:p>
        </p:txBody>
      </p:sp>
      <p:sp>
        <p:nvSpPr>
          <p:cNvPr id="3" name="Foliennummernplatzhalter 2"/>
          <p:cNvSpPr>
            <a:spLocks noGrp="1"/>
          </p:cNvSpPr>
          <p:nvPr>
            <p:ph type="sldNum" sz="quarter" idx="12"/>
          </p:nvPr>
        </p:nvSpPr>
        <p:spPr/>
        <p:txBody>
          <a:bodyPr/>
          <a:lstStyle/>
          <a:p>
            <a:fld id="{D9605DA4-EE2B-44C5-96F4-08D35801045C}" type="slidenum">
              <a:rPr lang="de-DE" smtClean="0"/>
              <a:t>137</a:t>
            </a:fld>
            <a:endParaRPr lang="de-DE"/>
          </a:p>
        </p:txBody>
      </p:sp>
      <p:pic>
        <p:nvPicPr>
          <p:cNvPr id="5" name="Bild 4" descr="http://www.mlahanas.de/Greeks/Arts/Aphrodite/Kallipygos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32676"/>
            <a:ext cx="3265313" cy="5947410"/>
          </a:xfrm>
          <a:prstGeom prst="rect">
            <a:avLst/>
          </a:prstGeom>
          <a:noFill/>
          <a:ln>
            <a:noFill/>
          </a:ln>
        </p:spPr>
      </p:pic>
      <p:pic>
        <p:nvPicPr>
          <p:cNvPr id="6" name="Bild 2" descr="http://www.theoi.com/image/S10.15Aphrodi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676"/>
            <a:ext cx="2515870" cy="5947410"/>
          </a:xfrm>
          <a:prstGeom prst="rect">
            <a:avLst/>
          </a:prstGeom>
          <a:noFill/>
          <a:ln>
            <a:noFill/>
          </a:ln>
        </p:spPr>
      </p:pic>
      <p:sp>
        <p:nvSpPr>
          <p:cNvPr id="7" name="Textfeld 6"/>
          <p:cNvSpPr txBox="1"/>
          <p:nvPr/>
        </p:nvSpPr>
        <p:spPr>
          <a:xfrm>
            <a:off x="6104710" y="4149626"/>
            <a:ext cx="2427730" cy="1938992"/>
          </a:xfrm>
          <a:prstGeom prst="rect">
            <a:avLst/>
          </a:prstGeom>
          <a:noFill/>
        </p:spPr>
        <p:txBody>
          <a:bodyPr wrap="square" rtlCol="0">
            <a:spAutoFit/>
          </a:bodyPr>
          <a:lstStyle/>
          <a:p>
            <a:r>
              <a:rPr lang="de-DE" sz="2000" b="1" dirty="0" smtClean="0"/>
              <a:t>Aphrodite </a:t>
            </a:r>
            <a:r>
              <a:rPr lang="de-DE" sz="2000" b="1" dirty="0" err="1" smtClean="0"/>
              <a:t>Kallypigos</a:t>
            </a:r>
            <a:r>
              <a:rPr lang="de-DE" sz="2000" dirty="0" smtClean="0"/>
              <a:t>, </a:t>
            </a:r>
            <a:r>
              <a:rPr lang="de-DE" sz="2000" dirty="0" err="1" smtClean="0"/>
              <a:t>Museo</a:t>
            </a:r>
            <a:r>
              <a:rPr lang="de-DE" sz="2000" dirty="0" smtClean="0"/>
              <a:t> </a:t>
            </a:r>
            <a:r>
              <a:rPr lang="de-DE" sz="2000" dirty="0" err="1"/>
              <a:t>Nazionale</a:t>
            </a:r>
            <a:r>
              <a:rPr lang="de-DE" sz="2000" dirty="0"/>
              <a:t> di </a:t>
            </a:r>
            <a:r>
              <a:rPr lang="de-DE" sz="2000" dirty="0" smtClean="0"/>
              <a:t>Napoli,</a:t>
            </a:r>
          </a:p>
          <a:p>
            <a:r>
              <a:rPr lang="de-DE" sz="2000" dirty="0" smtClean="0"/>
              <a:t>Römische </a:t>
            </a:r>
            <a:r>
              <a:rPr lang="de-DE" sz="2000" dirty="0"/>
              <a:t>Kopie einer griechischen Skulptur ca. 125-100 v. Chr</a:t>
            </a:r>
            <a:r>
              <a:rPr lang="de-DE" sz="2000" dirty="0" smtClean="0"/>
              <a:t>.</a:t>
            </a:r>
            <a:endParaRPr lang="de-DE" sz="2000" dirty="0"/>
          </a:p>
        </p:txBody>
      </p:sp>
    </p:spTree>
    <p:extLst>
      <p:ext uri="{BB962C8B-B14F-4D97-AF65-F5344CB8AC3E}">
        <p14:creationId xmlns:p14="http://schemas.microsoft.com/office/powerpoint/2010/main" val="138183687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3.7	Resümee: Eros und Metaphysik</a:t>
            </a:r>
            <a:endParaRPr lang="de-DE" dirty="0"/>
          </a:p>
        </p:txBody>
      </p:sp>
      <p:sp>
        <p:nvSpPr>
          <p:cNvPr id="3" name="Inhaltsplatzhalter 2"/>
          <p:cNvSpPr>
            <a:spLocks noGrp="1"/>
          </p:cNvSpPr>
          <p:nvPr>
            <p:ph idx="1"/>
          </p:nvPr>
        </p:nvSpPr>
        <p:spPr/>
        <p:txBody>
          <a:bodyPr>
            <a:normAutofit fontScale="70000" lnSpcReduction="20000"/>
          </a:bodyPr>
          <a:lstStyle/>
          <a:p>
            <a:r>
              <a:rPr lang="de-DE" dirty="0" err="1"/>
              <a:t>Diotima</a:t>
            </a:r>
            <a:r>
              <a:rPr lang="de-DE" dirty="0"/>
              <a:t> erzählt:</a:t>
            </a:r>
          </a:p>
          <a:p>
            <a:pPr marL="0" indent="0">
              <a:buNone/>
            </a:pPr>
            <a:r>
              <a:rPr lang="de-DE" dirty="0" smtClean="0"/>
              <a:t>„</a:t>
            </a:r>
            <a:r>
              <a:rPr lang="de-DE" dirty="0"/>
              <a:t>Zuerst ist er immer arm und bei weitem nicht fein und schön, wie die meisten glauben, </a:t>
            </a:r>
            <a:r>
              <a:rPr lang="de-DE" dirty="0" smtClean="0"/>
              <a:t>vielmehr </a:t>
            </a:r>
            <a:r>
              <a:rPr lang="de-DE" dirty="0" err="1"/>
              <a:t>rauh</a:t>
            </a:r>
            <a:r>
              <a:rPr lang="de-DE" dirty="0"/>
              <a:t>, unansehnlich, unbeschuht, ohne Behausung, auf dem Boden immer </a:t>
            </a:r>
            <a:r>
              <a:rPr lang="de-DE" dirty="0" smtClean="0"/>
              <a:t>umherliegend </a:t>
            </a:r>
            <a:r>
              <a:rPr lang="de-DE" dirty="0"/>
              <a:t>und unbedeckt, schläft vor den Türen und auf den Straßen im Freien und ist </a:t>
            </a:r>
            <a:r>
              <a:rPr lang="de-DE" dirty="0" smtClean="0"/>
              <a:t>der </a:t>
            </a:r>
            <a:r>
              <a:rPr lang="de-DE" dirty="0"/>
              <a:t>Natur seiner Mutter gemäß immer der Dürftigkeit Genosse. Und nach seinem Vater </a:t>
            </a:r>
            <a:r>
              <a:rPr lang="de-DE" dirty="0" smtClean="0"/>
              <a:t>wiederum </a:t>
            </a:r>
            <a:r>
              <a:rPr lang="de-DE" dirty="0"/>
              <a:t>stellt er dem Guten und Schönen nach, ist tapfer, keck und rüstig, ein gewaltiger </a:t>
            </a:r>
            <a:r>
              <a:rPr lang="de-DE" dirty="0" smtClean="0"/>
              <a:t>Jäger</a:t>
            </a:r>
            <a:r>
              <a:rPr lang="de-DE" dirty="0"/>
              <a:t>, allezeit irgend Ränke schmiedend, nach Einsicht strebend, sinnreich, sein ganzes </a:t>
            </a:r>
            <a:r>
              <a:rPr lang="de-DE" dirty="0" smtClean="0"/>
              <a:t>Leben </a:t>
            </a:r>
            <a:r>
              <a:rPr lang="de-DE" dirty="0"/>
              <a:t>philosophierend, ein arger Zauberer, Giftmischer und Sophist, und weder wie ein </a:t>
            </a:r>
            <a:r>
              <a:rPr lang="de-DE" dirty="0" smtClean="0"/>
              <a:t>Unsterblicher </a:t>
            </a:r>
            <a:r>
              <a:rPr lang="de-DE" dirty="0"/>
              <a:t>geartet noch wie ein Sterblicher, bald an demselben Tage blühend und </a:t>
            </a:r>
            <a:r>
              <a:rPr lang="de-DE" dirty="0" smtClean="0"/>
              <a:t>gedeihend</a:t>
            </a:r>
            <a:r>
              <a:rPr lang="de-DE" dirty="0"/>
              <a:t>, wenn es ihm gut geht, bald auch hinsterbend, doch aber wieder auflebend nach </a:t>
            </a:r>
            <a:r>
              <a:rPr lang="de-DE" dirty="0" smtClean="0"/>
              <a:t>seines </a:t>
            </a:r>
            <a:r>
              <a:rPr lang="de-DE" dirty="0"/>
              <a:t>Vaters Natur. Was er sich aber schafft, geht ihm immer wieder fort, so </a:t>
            </a:r>
            <a:r>
              <a:rPr lang="de-DE" dirty="0" err="1"/>
              <a:t>daß</a:t>
            </a:r>
            <a:r>
              <a:rPr lang="de-DE" dirty="0"/>
              <a:t> Eros nie </a:t>
            </a:r>
            <a:r>
              <a:rPr lang="de-DE" dirty="0" smtClean="0"/>
              <a:t>weder </a:t>
            </a:r>
            <a:r>
              <a:rPr lang="de-DE" dirty="0"/>
              <a:t>arm ist noch reich und auch zwischen Weisheit und Unverstand immer in der Mitte </a:t>
            </a:r>
            <a:r>
              <a:rPr lang="de-DE" dirty="0" smtClean="0"/>
              <a:t>steht</a:t>
            </a:r>
            <a:r>
              <a:rPr lang="de-DE" dirty="0"/>
              <a:t>. Dies verhält sich nämlich so: Kein Gott philosophiert oder begehrt, weise zu werden, </a:t>
            </a:r>
            <a:r>
              <a:rPr lang="de-DE" dirty="0" smtClean="0"/>
              <a:t>sondern </a:t>
            </a:r>
            <a:r>
              <a:rPr lang="de-DE" dirty="0"/>
              <a:t>er ist es, noch auch, wenn sonst jemand weise ist, philosophiert dieser</a:t>
            </a:r>
            <a:r>
              <a:rPr lang="de-DE" dirty="0" smtClean="0"/>
              <a:t>.</a:t>
            </a:r>
            <a:endParaRPr lang="de-DE" dirty="0"/>
          </a:p>
        </p:txBody>
      </p:sp>
      <p:sp>
        <p:nvSpPr>
          <p:cNvPr id="4" name="Datumsplatzhalter 3"/>
          <p:cNvSpPr>
            <a:spLocks noGrp="1"/>
          </p:cNvSpPr>
          <p:nvPr>
            <p:ph type="dt" sz="half" idx="10"/>
          </p:nvPr>
        </p:nvSpPr>
        <p:spPr/>
        <p:txBody>
          <a:bodyPr/>
          <a:lstStyle/>
          <a:p>
            <a:fld id="{FC8DC81C-1C2A-4645-BF02-F4D43222EB1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138</a:t>
            </a:fld>
            <a:endParaRPr lang="de-DE"/>
          </a:p>
        </p:txBody>
      </p:sp>
    </p:spTree>
    <p:extLst>
      <p:ext uri="{BB962C8B-B14F-4D97-AF65-F5344CB8AC3E}">
        <p14:creationId xmlns:p14="http://schemas.microsoft.com/office/powerpoint/2010/main" val="27590119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3.7	Resümee: Eros und Metaphysik</a:t>
            </a:r>
            <a:endParaRPr lang="de-DE" dirty="0"/>
          </a:p>
        </p:txBody>
      </p:sp>
      <p:sp>
        <p:nvSpPr>
          <p:cNvPr id="3" name="Inhaltsplatzhalter 2"/>
          <p:cNvSpPr>
            <a:spLocks noGrp="1"/>
          </p:cNvSpPr>
          <p:nvPr>
            <p:ph idx="1"/>
          </p:nvPr>
        </p:nvSpPr>
        <p:spPr/>
        <p:txBody>
          <a:bodyPr>
            <a:normAutofit fontScale="70000" lnSpcReduction="20000"/>
          </a:bodyPr>
          <a:lstStyle/>
          <a:p>
            <a:pPr marL="0" indent="0">
              <a:buNone/>
            </a:pPr>
            <a:r>
              <a:rPr lang="de-DE" dirty="0" err="1"/>
              <a:t>Ebensowenig</a:t>
            </a:r>
            <a:r>
              <a:rPr lang="de-DE" dirty="0"/>
              <a:t> philosophieren auch die Unverständigen oder bestreben sich, weise zu werden. </a:t>
            </a:r>
          </a:p>
          <a:p>
            <a:pPr marL="0" indent="0">
              <a:buNone/>
            </a:pPr>
            <a:r>
              <a:rPr lang="de-DE" dirty="0" smtClean="0"/>
              <a:t>Denn </a:t>
            </a:r>
            <a:r>
              <a:rPr lang="de-DE" dirty="0"/>
              <a:t>das ist eben das Arge am Unverstande, </a:t>
            </a:r>
            <a:r>
              <a:rPr lang="de-DE" dirty="0" err="1"/>
              <a:t>daß</a:t>
            </a:r>
            <a:r>
              <a:rPr lang="de-DE" dirty="0"/>
              <a:t> er, ohne schön und gut und vernünftig zu sein, doch sich selbst ganz genug zu sein dünkt. </a:t>
            </a:r>
          </a:p>
          <a:p>
            <a:pPr marL="0" indent="0">
              <a:buNone/>
            </a:pPr>
            <a:r>
              <a:rPr lang="de-DE" dirty="0" smtClean="0"/>
              <a:t>Wer </a:t>
            </a:r>
            <a:r>
              <a:rPr lang="de-DE" dirty="0"/>
              <a:t>nun nicht glaubt, bedürftig zu sein, der begehrt auch das nicht, dessen er nicht zu bedürfen glaubt. – </a:t>
            </a:r>
          </a:p>
          <a:p>
            <a:pPr marL="0" indent="0">
              <a:buNone/>
            </a:pPr>
            <a:r>
              <a:rPr lang="de-DE" dirty="0" smtClean="0"/>
              <a:t>Wer </a:t>
            </a:r>
            <a:r>
              <a:rPr lang="de-DE" dirty="0"/>
              <a:t>also, sprach ich, </a:t>
            </a:r>
            <a:r>
              <a:rPr lang="de-DE" dirty="0" err="1"/>
              <a:t>Diotima</a:t>
            </a:r>
            <a:r>
              <a:rPr lang="de-DE" dirty="0"/>
              <a:t>, sind denn die Philosophierenden, wenn es weder die Weisen sind noch die Unverständigen? – </a:t>
            </a:r>
          </a:p>
          <a:p>
            <a:pPr marL="0" indent="0">
              <a:buNone/>
            </a:pPr>
            <a:r>
              <a:rPr lang="de-DE" dirty="0" smtClean="0"/>
              <a:t>Das </a:t>
            </a:r>
            <a:r>
              <a:rPr lang="de-DE" dirty="0" err="1"/>
              <a:t>muß</a:t>
            </a:r>
            <a:r>
              <a:rPr lang="de-DE" dirty="0"/>
              <a:t> ja schon, sagte sie, jedem Kinde deutlich sein, </a:t>
            </a:r>
            <a:r>
              <a:rPr lang="de-DE" dirty="0" err="1"/>
              <a:t>daß</a:t>
            </a:r>
            <a:r>
              <a:rPr lang="de-DE" dirty="0"/>
              <a:t> es die zwischen beiden sind, zu denen auch Eros gehören wird. </a:t>
            </a:r>
          </a:p>
          <a:p>
            <a:pPr marL="0" indent="0">
              <a:buNone/>
            </a:pPr>
            <a:r>
              <a:rPr lang="de-DE" dirty="0" smtClean="0"/>
              <a:t>Denn </a:t>
            </a:r>
            <a:r>
              <a:rPr lang="de-DE" dirty="0"/>
              <a:t>die Weisheit gehört zu dem Schönsten und Eros ist Liebe zu dem Schönen; so </a:t>
            </a:r>
            <a:r>
              <a:rPr lang="de-DE" dirty="0" err="1"/>
              <a:t>daß</a:t>
            </a:r>
            <a:r>
              <a:rPr lang="de-DE" dirty="0"/>
              <a:t> Eros notwendig weisheitsliebend ist und also als philosophisch zwischen den Weisen und Unverständigen mitteninne steht.“</a:t>
            </a:r>
          </a:p>
          <a:p>
            <a:pPr marL="0" indent="0" algn="ctr">
              <a:buNone/>
            </a:pPr>
            <a:r>
              <a:rPr lang="fr-FR" sz="2900" cap="small" dirty="0"/>
              <a:t>Platon</a:t>
            </a:r>
            <a:r>
              <a:rPr lang="fr-FR" sz="2900" dirty="0"/>
              <a:t>: Symposion. </a:t>
            </a:r>
            <a:r>
              <a:rPr lang="en-GB" sz="2900" dirty="0"/>
              <a:t>203c-204b.</a:t>
            </a:r>
            <a:endParaRPr lang="de-DE" sz="2900" dirty="0"/>
          </a:p>
          <a:p>
            <a:endParaRPr lang="de-DE" dirty="0"/>
          </a:p>
          <a:p>
            <a:endParaRPr lang="de-DE" dirty="0"/>
          </a:p>
        </p:txBody>
      </p:sp>
      <p:sp>
        <p:nvSpPr>
          <p:cNvPr id="4" name="Datumsplatzhalter 3"/>
          <p:cNvSpPr>
            <a:spLocks noGrp="1"/>
          </p:cNvSpPr>
          <p:nvPr>
            <p:ph type="dt" sz="half" idx="10"/>
          </p:nvPr>
        </p:nvSpPr>
        <p:spPr/>
        <p:txBody>
          <a:bodyPr/>
          <a:lstStyle/>
          <a:p>
            <a:fld id="{BF49B70C-750F-4D37-81B0-E47818C35E3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139</a:t>
            </a:fld>
            <a:endParaRPr lang="de-DE"/>
          </a:p>
        </p:txBody>
      </p:sp>
    </p:spTree>
    <p:extLst>
      <p:ext uri="{BB962C8B-B14F-4D97-AF65-F5344CB8AC3E}">
        <p14:creationId xmlns:p14="http://schemas.microsoft.com/office/powerpoint/2010/main" val="1434991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fontScale="85000" lnSpcReduction="20000"/>
          </a:bodyPr>
          <a:lstStyle/>
          <a:p>
            <a:pPr marL="0" indent="0" hangingPunct="0">
              <a:buNone/>
            </a:pPr>
            <a:r>
              <a:rPr lang="de-DE" dirty="0"/>
              <a:t>Sokrates: Wahrscheinlich doch wird ein so weiser Mann nicht Torheiten reden. </a:t>
            </a:r>
            <a:r>
              <a:rPr lang="de-DE" dirty="0" err="1"/>
              <a:t>Laß</a:t>
            </a:r>
            <a:r>
              <a:rPr lang="de-DE" dirty="0"/>
              <a:t> uns ihm also nachgehen. Wird nicht bisweilen, indem derselbe Wind weht, den einen von uns frieren, den andern nicht. Oder den einen wenig, den andern sehr stark?</a:t>
            </a:r>
          </a:p>
          <a:p>
            <a:pPr marL="0" indent="0" hangingPunct="0">
              <a:buNone/>
            </a:pPr>
            <a:r>
              <a:rPr lang="de-DE" dirty="0" err="1"/>
              <a:t>Theaitet</a:t>
            </a:r>
            <a:r>
              <a:rPr lang="de-DE" dirty="0"/>
              <a:t>: Jawohl. </a:t>
            </a:r>
          </a:p>
          <a:p>
            <a:pPr marL="0" indent="0" hangingPunct="0">
              <a:buNone/>
            </a:pPr>
            <a:r>
              <a:rPr lang="de-DE" dirty="0" smtClean="0"/>
              <a:t>Sokrates: Sollen wir nun in diesem Falle sagen, </a:t>
            </a:r>
            <a:r>
              <a:rPr lang="de-DE" dirty="0" err="1" smtClean="0"/>
              <a:t>daß</a:t>
            </a:r>
            <a:r>
              <a:rPr lang="de-DE" dirty="0" smtClean="0"/>
              <a:t> der Wind an und für sich kalt ist oder nicht kalt? Oder sollen wir dem Protagoras glauben, </a:t>
            </a:r>
            <a:r>
              <a:rPr lang="de-DE" dirty="0" err="1" smtClean="0"/>
              <a:t>daß</a:t>
            </a:r>
            <a:r>
              <a:rPr lang="de-DE" dirty="0" smtClean="0"/>
              <a:t> er dem Frierenden ein kalter ist, dem Nichtfrierenden nicht?</a:t>
            </a:r>
          </a:p>
          <a:p>
            <a:pPr marL="0" indent="0" hangingPunct="0">
              <a:buNone/>
            </a:pPr>
            <a:r>
              <a:rPr lang="de-DE" dirty="0" smtClean="0"/>
              <a:t>Theaitet: So wird es wohl sein müssen.</a:t>
            </a:r>
          </a:p>
          <a:p>
            <a:pPr marL="0" indent="0" hangingPunct="0">
              <a:buNone/>
            </a:pPr>
            <a:r>
              <a:rPr lang="de-DE" dirty="0" smtClean="0"/>
              <a:t>Sokrates: Und so erscheint er doch jedem von beiden?</a:t>
            </a:r>
          </a:p>
          <a:p>
            <a:pPr marL="0" indent="0" hangingPunct="0">
              <a:buNone/>
            </a:pPr>
            <a:r>
              <a:rPr lang="de-DE" dirty="0" smtClean="0"/>
              <a:t>Theaitet: Freilich.</a:t>
            </a:r>
          </a:p>
        </p:txBody>
      </p:sp>
      <p:sp>
        <p:nvSpPr>
          <p:cNvPr id="4" name="Datumsplatzhalter 3"/>
          <p:cNvSpPr>
            <a:spLocks noGrp="1"/>
          </p:cNvSpPr>
          <p:nvPr>
            <p:ph type="dt" sz="half" idx="10"/>
          </p:nvPr>
        </p:nvSpPr>
        <p:spPr/>
        <p:txBody>
          <a:bodyPr/>
          <a:lstStyle/>
          <a:p>
            <a:fld id="{7B23AFED-86BD-4427-8EAD-61A44E0A83FB}"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14</a:t>
            </a:fld>
            <a:endParaRPr lang="de-DE"/>
          </a:p>
        </p:txBody>
      </p:sp>
    </p:spTree>
    <p:extLst>
      <p:ext uri="{BB962C8B-B14F-4D97-AF65-F5344CB8AC3E}">
        <p14:creationId xmlns:p14="http://schemas.microsoft.com/office/powerpoint/2010/main" val="36424426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3.7	Resümee: Eros und Metaphysik</a:t>
            </a:r>
            <a:endParaRPr lang="de-DE" dirty="0"/>
          </a:p>
        </p:txBody>
      </p:sp>
      <p:sp>
        <p:nvSpPr>
          <p:cNvPr id="3" name="Inhaltsplatzhalter 2"/>
          <p:cNvSpPr>
            <a:spLocks noGrp="1"/>
          </p:cNvSpPr>
          <p:nvPr>
            <p:ph idx="1"/>
          </p:nvPr>
        </p:nvSpPr>
        <p:spPr/>
        <p:txBody>
          <a:bodyPr>
            <a:normAutofit fontScale="85000" lnSpcReduction="20000"/>
          </a:bodyPr>
          <a:lstStyle/>
          <a:p>
            <a:r>
              <a:rPr lang="de-DE" dirty="0"/>
              <a:t>Ziehen wir eine kleine Bilanz: </a:t>
            </a:r>
          </a:p>
          <a:p>
            <a:pPr marL="0" indent="0">
              <a:buNone/>
            </a:pPr>
            <a:r>
              <a:rPr lang="de-DE" dirty="0"/>
              <a:t>(a) Platon ist es darum zu tun, das im Handeln implizierte unbedingte Wissen des Sokrates in einer metaphysischen Realität zu verankern und diese auf einen letzten Grund zurückzuführen.</a:t>
            </a:r>
          </a:p>
          <a:p>
            <a:pPr marL="0" indent="0">
              <a:buNone/>
            </a:pPr>
            <a:r>
              <a:rPr lang="de-DE" dirty="0" smtClean="0"/>
              <a:t>(</a:t>
            </a:r>
            <a:r>
              <a:rPr lang="de-DE" dirty="0"/>
              <a:t>b) Diese Realität muss wirklicher sein als unsere Alltagswirklichkeit, sonst könnte sie auf diese nicht normativ wirken.</a:t>
            </a:r>
          </a:p>
          <a:p>
            <a:pPr marL="0" indent="0">
              <a:buNone/>
            </a:pPr>
            <a:r>
              <a:rPr lang="de-DE" dirty="0" smtClean="0"/>
              <a:t>(</a:t>
            </a:r>
            <a:r>
              <a:rPr lang="de-DE" dirty="0"/>
              <a:t>c) Daraus ist zu schließen, dass es Realitätsgrade gibt, die in einem höchsten Grade </a:t>
            </a:r>
            <a:r>
              <a:rPr lang="de-DE" dirty="0" smtClean="0"/>
              <a:t>gipfeln. </a:t>
            </a:r>
            <a:endParaRPr lang="de-DE" dirty="0"/>
          </a:p>
          <a:p>
            <a:pPr marL="0" indent="0">
              <a:buNone/>
            </a:pPr>
            <a:r>
              <a:rPr lang="de-DE" dirty="0" smtClean="0"/>
              <a:t>(</a:t>
            </a:r>
            <a:r>
              <a:rPr lang="de-DE" dirty="0"/>
              <a:t>d) Jene wirklichste Wirklichkeit ist das Göttliche, und dieses fungiert als Ursprung alles Guten und Schönen, was in der Menschenwelt begegnet</a:t>
            </a:r>
            <a:r>
              <a:rPr lang="de-DE" dirty="0" smtClean="0"/>
              <a:t>.</a:t>
            </a:r>
            <a:endParaRPr lang="de-DE" dirty="0"/>
          </a:p>
        </p:txBody>
      </p:sp>
      <p:sp>
        <p:nvSpPr>
          <p:cNvPr id="4" name="Datumsplatzhalter 3"/>
          <p:cNvSpPr>
            <a:spLocks noGrp="1"/>
          </p:cNvSpPr>
          <p:nvPr>
            <p:ph type="dt" sz="half" idx="10"/>
          </p:nvPr>
        </p:nvSpPr>
        <p:spPr/>
        <p:txBody>
          <a:bodyPr/>
          <a:lstStyle/>
          <a:p>
            <a:fld id="{1C69334F-F337-492D-969C-065EF3A2133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140</a:t>
            </a:fld>
            <a:endParaRPr lang="de-DE"/>
          </a:p>
        </p:txBody>
      </p:sp>
    </p:spTree>
    <p:extLst>
      <p:ext uri="{BB962C8B-B14F-4D97-AF65-F5344CB8AC3E}">
        <p14:creationId xmlns:p14="http://schemas.microsoft.com/office/powerpoint/2010/main" val="376649698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3.7	Resümee: Eros und Metaphysik</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a:t>(e) Es gibt also Realität über das Materielle hinaus. Diese wird durch die Werte und Dinge der materiellen Welt wohl dargestellt und repräsentiert, aber nicht vollkommen. Das Irdische bleibt immer </a:t>
            </a:r>
            <a:r>
              <a:rPr lang="de-DE" dirty="0" err="1"/>
              <a:t>defizientes</a:t>
            </a:r>
            <a:r>
              <a:rPr lang="de-DE" dirty="0"/>
              <a:t> Abbild. Gleichwohl entsteht dadurch, dass im philosophischen Denken das Abbild und sein es hervorbringender Grund in eine Einheit zusammengedacht werden, eine Ganzheit, die alles geordnet ins Eins fügt.</a:t>
            </a:r>
          </a:p>
          <a:p>
            <a:pPr marL="0" indent="0">
              <a:buNone/>
            </a:pPr>
            <a:r>
              <a:rPr lang="de-DE" dirty="0" smtClean="0"/>
              <a:t>(</a:t>
            </a:r>
            <a:r>
              <a:rPr lang="de-DE" dirty="0"/>
              <a:t>f) Der Zugang zu der metaphysischen Wirklichkeit – das Schauen im Ereignis der </a:t>
            </a:r>
            <a:r>
              <a:rPr lang="de-DE" dirty="0" err="1"/>
              <a:t>Epoptie</a:t>
            </a:r>
            <a:r>
              <a:rPr lang="de-DE" dirty="0"/>
              <a:t> – führt genuin über den Weg der Ästhetik, der Wahrnehmung des Schönen, und der Erotik, der Liebe als dem Streben nach dem Schönen. </a:t>
            </a:r>
          </a:p>
          <a:p>
            <a:endParaRPr lang="de-DE" dirty="0"/>
          </a:p>
          <a:p>
            <a:endParaRPr lang="de-DE" dirty="0"/>
          </a:p>
        </p:txBody>
      </p:sp>
      <p:sp>
        <p:nvSpPr>
          <p:cNvPr id="4" name="Datumsplatzhalter 3"/>
          <p:cNvSpPr>
            <a:spLocks noGrp="1"/>
          </p:cNvSpPr>
          <p:nvPr>
            <p:ph type="dt" sz="half" idx="10"/>
          </p:nvPr>
        </p:nvSpPr>
        <p:spPr/>
        <p:txBody>
          <a:bodyPr/>
          <a:lstStyle/>
          <a:p>
            <a:fld id="{085C4231-C04C-4D72-9735-D7EAC2B42AD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141</a:t>
            </a:fld>
            <a:endParaRPr lang="de-DE"/>
          </a:p>
        </p:txBody>
      </p:sp>
    </p:spTree>
    <p:extLst>
      <p:ext uri="{BB962C8B-B14F-4D97-AF65-F5344CB8AC3E}">
        <p14:creationId xmlns:p14="http://schemas.microsoft.com/office/powerpoint/2010/main" val="422109616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3.7	Resümee: Eros und Metaphysik</a:t>
            </a:r>
            <a:endParaRPr lang="de-DE" dirty="0"/>
          </a:p>
        </p:txBody>
      </p:sp>
      <p:sp>
        <p:nvSpPr>
          <p:cNvPr id="3" name="Inhaltsplatzhalter 2"/>
          <p:cNvSpPr>
            <a:spLocks noGrp="1"/>
          </p:cNvSpPr>
          <p:nvPr>
            <p:ph idx="1"/>
          </p:nvPr>
        </p:nvSpPr>
        <p:spPr>
          <a:xfrm>
            <a:off x="457200" y="1600200"/>
            <a:ext cx="4546848" cy="4525963"/>
          </a:xfrm>
        </p:spPr>
        <p:txBody>
          <a:bodyPr>
            <a:normAutofit lnSpcReduction="10000"/>
          </a:bodyPr>
          <a:lstStyle/>
          <a:p>
            <a:pPr marL="0" indent="0">
              <a:buNone/>
            </a:pPr>
            <a:r>
              <a:rPr lang="de-DE" dirty="0"/>
              <a:t>(g) Metaphysiktreiben in Gestalt begrifflichen Philosophierens ist einerseits unvollkommener Ersatz des ästhetisch-erotischen Aufschwungs, andererseits erlaubt es eine Antizipation dessen, was der Seele ansonsten nur im restlosen Verlassen der irdischen Welt, also im Tode, zu erreichen möglich ist</a:t>
            </a:r>
            <a:r>
              <a:rPr lang="de-DE" dirty="0" smtClean="0"/>
              <a:t>.</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1675067"/>
            <a:ext cx="2601468" cy="3442716"/>
          </a:xfrm>
          <a:prstGeom prst="rect">
            <a:avLst/>
          </a:prstGeom>
        </p:spPr>
      </p:pic>
      <p:sp>
        <p:nvSpPr>
          <p:cNvPr id="6" name="Textfeld 5"/>
          <p:cNvSpPr txBox="1"/>
          <p:nvPr/>
        </p:nvSpPr>
        <p:spPr>
          <a:xfrm>
            <a:off x="6948264" y="5301208"/>
            <a:ext cx="1152128" cy="400110"/>
          </a:xfrm>
          <a:prstGeom prst="rect">
            <a:avLst/>
          </a:prstGeom>
          <a:noFill/>
        </p:spPr>
        <p:txBody>
          <a:bodyPr wrap="square" rtlCol="0">
            <a:spAutoFit/>
          </a:bodyPr>
          <a:lstStyle/>
          <a:p>
            <a:r>
              <a:rPr lang="de-DE" sz="2000" dirty="0" smtClean="0"/>
              <a:t>Platon</a:t>
            </a:r>
            <a:endParaRPr lang="de-DE" sz="2000" dirty="0"/>
          </a:p>
        </p:txBody>
      </p:sp>
      <p:sp>
        <p:nvSpPr>
          <p:cNvPr id="5" name="Datumsplatzhalter 4"/>
          <p:cNvSpPr>
            <a:spLocks noGrp="1"/>
          </p:cNvSpPr>
          <p:nvPr>
            <p:ph type="dt" sz="half" idx="10"/>
          </p:nvPr>
        </p:nvSpPr>
        <p:spPr/>
        <p:txBody>
          <a:bodyPr/>
          <a:lstStyle/>
          <a:p>
            <a:fld id="{5D04D26A-EE0C-43AB-AD26-30F829ED9B1A}"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142</a:t>
            </a:fld>
            <a:endParaRPr lang="de-DE"/>
          </a:p>
        </p:txBody>
      </p:sp>
    </p:spTree>
    <p:extLst>
      <p:ext uri="{BB962C8B-B14F-4D97-AF65-F5344CB8AC3E}">
        <p14:creationId xmlns:p14="http://schemas.microsoft.com/office/powerpoint/2010/main" val="186764781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3.7	Resümee: Eros und Metaphysik</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dirty="0"/>
              <a:t>(h) Schon Sokrates hatte sein Fragen in einer religiösen Dimension situiert – nicht nur, weil darin das </a:t>
            </a:r>
            <a:r>
              <a:rPr lang="de-DE" dirty="0">
                <a:sym typeface="Symbol"/>
              </a:rPr>
              <a:t></a:t>
            </a:r>
            <a:r>
              <a:rPr lang="de-DE" dirty="0"/>
              <a:t> vorkommt, jene Instanz, die ihn warnt, bestimmte Dinge zu tun, und die als eine ihm innerlichste, zugleich aber als Mittlerinstanz zwischen Menschen und Göttern und überdies selbst als göttlich bestimmt wird. Genauso hatte er seine Aufklärung über wahres oder nur scheinbares Weise-Sein ausdrücklich als </a:t>
            </a:r>
            <a:r>
              <a:rPr lang="de-DE" dirty="0">
                <a:sym typeface="Symbol"/>
              </a:rPr>
              <a:t></a:t>
            </a:r>
            <a:r>
              <a:rPr lang="de-DE" dirty="0"/>
              <a:t> </a:t>
            </a:r>
            <a:r>
              <a:rPr lang="de-DE" dirty="0">
                <a:sym typeface="Symbol"/>
              </a:rPr>
              <a:t></a:t>
            </a:r>
            <a:r>
              <a:rPr lang="de-DE" dirty="0"/>
              <a:t> </a:t>
            </a:r>
            <a:r>
              <a:rPr lang="de-DE" dirty="0">
                <a:sym typeface="Symbol"/>
              </a:rPr>
              <a:t></a:t>
            </a:r>
            <a:r>
              <a:rPr lang="de-DE" dirty="0"/>
              <a:t>, als „Gottesdienst“ verstanden. Platon teilt diese Auffassung von Philosophie als Religion. Streckenweise besteht sie in nichts anderem als diskursiver </a:t>
            </a:r>
            <a:r>
              <a:rPr lang="de-DE" dirty="0" err="1"/>
              <a:t>Reformulierung</a:t>
            </a:r>
            <a:r>
              <a:rPr lang="de-DE" dirty="0"/>
              <a:t> der alten Mythen. </a:t>
            </a:r>
          </a:p>
          <a:p>
            <a:pPr marL="0" indent="0" algn="ctr">
              <a:buNone/>
            </a:pPr>
            <a:r>
              <a:rPr lang="fr-FR" sz="2900" cap="small" dirty="0"/>
              <a:t>Platon</a:t>
            </a:r>
            <a:r>
              <a:rPr lang="fr-FR" sz="2900" dirty="0"/>
              <a:t>: Apologie. 23c.</a:t>
            </a:r>
            <a:endParaRPr lang="de-DE" sz="2900" dirty="0"/>
          </a:p>
          <a:p>
            <a:endParaRPr lang="de-DE" dirty="0"/>
          </a:p>
        </p:txBody>
      </p:sp>
      <p:sp>
        <p:nvSpPr>
          <p:cNvPr id="4" name="Datumsplatzhalter 3"/>
          <p:cNvSpPr>
            <a:spLocks noGrp="1"/>
          </p:cNvSpPr>
          <p:nvPr>
            <p:ph type="dt" sz="half" idx="10"/>
          </p:nvPr>
        </p:nvSpPr>
        <p:spPr/>
        <p:txBody>
          <a:bodyPr/>
          <a:lstStyle/>
          <a:p>
            <a:fld id="{A595A6C8-B431-4650-8612-5FB9EB76AC3C}"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143</a:t>
            </a:fld>
            <a:endParaRPr lang="de-DE"/>
          </a:p>
        </p:txBody>
      </p:sp>
    </p:spTree>
    <p:extLst>
      <p:ext uri="{BB962C8B-B14F-4D97-AF65-F5344CB8AC3E}">
        <p14:creationId xmlns:p14="http://schemas.microsoft.com/office/powerpoint/2010/main" val="160242126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4. Christliche Metaphysik</a:t>
            </a:r>
            <a:endParaRPr lang="de-DE" b="1"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Christliche </a:t>
            </a:r>
            <a:r>
              <a:rPr lang="de-DE" dirty="0"/>
              <a:t>Metaphysik aus der Interaktion </a:t>
            </a:r>
            <a:r>
              <a:rPr lang="de-DE" dirty="0" smtClean="0"/>
              <a:t>von Theologie </a:t>
            </a:r>
            <a:r>
              <a:rPr lang="de-DE" dirty="0"/>
              <a:t>und Ontologie </a:t>
            </a:r>
            <a:r>
              <a:rPr lang="de-DE" dirty="0" smtClean="0"/>
              <a:t>– Gliederung:</a:t>
            </a:r>
          </a:p>
          <a:p>
            <a:pPr marL="0" indent="0">
              <a:buNone/>
            </a:pPr>
            <a:r>
              <a:rPr lang="de-DE" dirty="0"/>
              <a:t>4.1	Reziproke Infiltrationen</a:t>
            </a:r>
          </a:p>
          <a:p>
            <a:pPr marL="0" indent="0">
              <a:buNone/>
            </a:pPr>
            <a:r>
              <a:rPr lang="de-DE" dirty="0"/>
              <a:t>4.2	Übersetzungsparadigma „Hellenisierung“</a:t>
            </a:r>
          </a:p>
          <a:p>
            <a:pPr marL="0" indent="0">
              <a:buNone/>
            </a:pPr>
            <a:r>
              <a:rPr lang="de-DE" dirty="0"/>
              <a:t>4.3	Übersetzungsparadigma </a:t>
            </a:r>
            <a:r>
              <a:rPr lang="de-DE" dirty="0" smtClean="0"/>
              <a:t>	„</a:t>
            </a:r>
            <a:r>
              <a:rPr lang="de-DE" dirty="0"/>
              <a:t>Schöpfungsmetaphysik“</a:t>
            </a:r>
          </a:p>
          <a:p>
            <a:pPr marL="0" indent="0">
              <a:buNone/>
            </a:pPr>
            <a:r>
              <a:rPr lang="de-DE" dirty="0"/>
              <a:t>4.4	Sein ist Akt</a:t>
            </a:r>
          </a:p>
          <a:p>
            <a:pPr marL="0" indent="0">
              <a:buNone/>
            </a:pPr>
            <a:r>
              <a:rPr lang="de-DE" dirty="0"/>
              <a:t>4.5	Die </a:t>
            </a:r>
            <a:r>
              <a:rPr lang="de-DE" dirty="0" err="1" smtClean="0"/>
              <a:t>Transzendentalien</a:t>
            </a:r>
            <a:endParaRPr lang="de-DE" dirty="0" smtClean="0"/>
          </a:p>
          <a:p>
            <a:pPr marL="0" indent="0">
              <a:buNone/>
            </a:pPr>
            <a:r>
              <a:rPr lang="de-DE" dirty="0"/>
              <a:t>4.6	Ontologie als </a:t>
            </a:r>
            <a:r>
              <a:rPr lang="de-DE" dirty="0" smtClean="0"/>
              <a:t>Transzendentalwissenschaft</a:t>
            </a:r>
          </a:p>
          <a:p>
            <a:pPr marL="0" indent="0">
              <a:buNone/>
            </a:pPr>
            <a:r>
              <a:rPr lang="de-DE" dirty="0"/>
              <a:t>4.7	Das </a:t>
            </a:r>
            <a:r>
              <a:rPr lang="de-DE" dirty="0" err="1" smtClean="0"/>
              <a:t>Universalienproblem</a:t>
            </a:r>
            <a:endParaRPr lang="de-DE" dirty="0"/>
          </a:p>
        </p:txBody>
      </p:sp>
      <p:sp>
        <p:nvSpPr>
          <p:cNvPr id="4" name="Datumsplatzhalter 3"/>
          <p:cNvSpPr>
            <a:spLocks noGrp="1"/>
          </p:cNvSpPr>
          <p:nvPr>
            <p:ph type="dt" sz="half" idx="10"/>
          </p:nvPr>
        </p:nvSpPr>
        <p:spPr/>
        <p:txBody>
          <a:bodyPr/>
          <a:lstStyle/>
          <a:p>
            <a:fld id="{8280F147-488C-4FD4-971F-01A6A191132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144</a:t>
            </a:fld>
            <a:endParaRPr lang="de-DE"/>
          </a:p>
        </p:txBody>
      </p:sp>
    </p:spTree>
    <p:extLst>
      <p:ext uri="{BB962C8B-B14F-4D97-AF65-F5344CB8AC3E}">
        <p14:creationId xmlns:p14="http://schemas.microsoft.com/office/powerpoint/2010/main" val="30773029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4.1	Reziproke </a:t>
            </a:r>
            <a:r>
              <a:rPr lang="de-DE" b="1" dirty="0" smtClean="0"/>
              <a:t>Infiltrationen</a:t>
            </a:r>
            <a:endParaRPr lang="de-DE" b="1" dirty="0"/>
          </a:p>
        </p:txBody>
      </p:sp>
      <p:sp>
        <p:nvSpPr>
          <p:cNvPr id="3" name="Inhaltsplatzhalter 2"/>
          <p:cNvSpPr>
            <a:spLocks noGrp="1"/>
          </p:cNvSpPr>
          <p:nvPr>
            <p:ph idx="1"/>
          </p:nvPr>
        </p:nvSpPr>
        <p:spPr/>
        <p:txBody>
          <a:bodyPr>
            <a:normAutofit fontScale="70000" lnSpcReduction="20000"/>
          </a:bodyPr>
          <a:lstStyle/>
          <a:p>
            <a:r>
              <a:rPr lang="de-DE" dirty="0"/>
              <a:t>Jürgen </a:t>
            </a:r>
            <a:r>
              <a:rPr lang="de-DE" dirty="0" smtClean="0"/>
              <a:t>Habermas: „[...] </a:t>
            </a:r>
            <a:r>
              <a:rPr lang="de-DE" dirty="0"/>
              <a:t>den Begriff der subjektiven Freiheit und die Forderung des gleichen Respekts für jeden – auch und gerade für den Fremden in seiner Eigenheit und Andersheit. Ich meine den Begriff der Autonomie, einer Selbstbindung des Willens aus moralischer Einsicht, die auf Verhältnisse reziproker Anerkennung angewiesen ist. Ich meine den Begriff des vergesellschafteten Subjekts, das sich lebensgeschichtlich </a:t>
            </a:r>
            <a:r>
              <a:rPr lang="de-DE" dirty="0" err="1"/>
              <a:t>individuiert</a:t>
            </a:r>
            <a:r>
              <a:rPr lang="de-DE" dirty="0"/>
              <a:t> und das als unvertretbar Einzelner zugleich Angehöriger einer Gemeinschaft ist, also nur im solidarischen Zusammenleben mit Anderen ein authentisch eigenes Leben führen kann. Ich meine den Begriff der Befreiung – sowohl als Emanzipation aus entwürdigenden Verhältnissen wie als utopischer Entwurf einer gelingenden Lebensform. Der Einbruch des historischen Denkens in die Philosophie hat schließlich die Einsicht in den befristeten Charakter der Lebenszeit gefördert, hat die Erzählstruktur der Geschichten, in die wir uns verstricken, den Widerfahrnischarakter der Ereignisse, die uns zustoßen, zu </a:t>
            </a:r>
            <a:r>
              <a:rPr lang="de-DE" dirty="0" err="1"/>
              <a:t>Bewußtsein</a:t>
            </a:r>
            <a:r>
              <a:rPr lang="de-DE" dirty="0"/>
              <a:t> gebracht. </a:t>
            </a:r>
          </a:p>
        </p:txBody>
      </p:sp>
      <p:sp>
        <p:nvSpPr>
          <p:cNvPr id="4" name="Datumsplatzhalter 3"/>
          <p:cNvSpPr>
            <a:spLocks noGrp="1"/>
          </p:cNvSpPr>
          <p:nvPr>
            <p:ph type="dt" sz="half" idx="10"/>
          </p:nvPr>
        </p:nvSpPr>
        <p:spPr/>
        <p:txBody>
          <a:bodyPr/>
          <a:lstStyle/>
          <a:p>
            <a:fld id="{45F36805-AC2A-4A32-8685-69D74C334D7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145</a:t>
            </a:fld>
            <a:endParaRPr lang="de-DE"/>
          </a:p>
        </p:txBody>
      </p:sp>
    </p:spTree>
    <p:extLst>
      <p:ext uri="{BB962C8B-B14F-4D97-AF65-F5344CB8AC3E}">
        <p14:creationId xmlns:p14="http://schemas.microsoft.com/office/powerpoint/2010/main" val="20491561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4.1	Reziproke Infiltrationen</a:t>
            </a:r>
            <a:endParaRPr lang="de-DE" dirty="0"/>
          </a:p>
        </p:txBody>
      </p:sp>
      <p:sp>
        <p:nvSpPr>
          <p:cNvPr id="3" name="Inhaltsplatzhalter 2"/>
          <p:cNvSpPr>
            <a:spLocks noGrp="1"/>
          </p:cNvSpPr>
          <p:nvPr>
            <p:ph idx="1"/>
          </p:nvPr>
        </p:nvSpPr>
        <p:spPr>
          <a:xfrm>
            <a:off x="457200" y="1844824"/>
            <a:ext cx="4042792" cy="4281339"/>
          </a:xfrm>
        </p:spPr>
        <p:txBody>
          <a:bodyPr>
            <a:normAutofit fontScale="85000" lnSpcReduction="20000"/>
          </a:bodyPr>
          <a:lstStyle/>
          <a:p>
            <a:pPr marL="0" indent="0">
              <a:buNone/>
            </a:pPr>
            <a:r>
              <a:rPr lang="de-DE" dirty="0"/>
              <a:t>Dazu gehört auch das </a:t>
            </a:r>
            <a:r>
              <a:rPr lang="de-DE" dirty="0" err="1"/>
              <a:t>Bewußtsein</a:t>
            </a:r>
            <a:r>
              <a:rPr lang="de-DE" dirty="0"/>
              <a:t> von der </a:t>
            </a:r>
            <a:r>
              <a:rPr lang="de-DE" dirty="0" err="1"/>
              <a:t>Fallibilität</a:t>
            </a:r>
            <a:r>
              <a:rPr lang="de-DE" dirty="0"/>
              <a:t> des menschlichen Geistes, von der Kontingenz der Bedingungen, unter denen dieser gleichwohl unbedingte Ansprüche erhebt.“ </a:t>
            </a:r>
          </a:p>
          <a:p>
            <a:pPr marL="0" indent="0" algn="ctr">
              <a:buNone/>
            </a:pPr>
            <a:r>
              <a:rPr lang="de-DE" sz="3000" cap="small" dirty="0"/>
              <a:t>Habermas</a:t>
            </a:r>
            <a:r>
              <a:rPr lang="de-DE" sz="3000" dirty="0"/>
              <a:t>, Jürgen: Israel und Athen oder: Wem gehört die anamnetische Vernunft? Zur Einheit der multikulturellen Vielfalt. In: Diagnosen zur Zeit. Mit Beiträgen von Johann Baptist Metz u.a. Düsseldorf 1994. 51-64.</a:t>
            </a:r>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916832"/>
            <a:ext cx="3264363" cy="2448272"/>
          </a:xfrm>
          <a:prstGeom prst="rect">
            <a:avLst/>
          </a:prstGeom>
        </p:spPr>
      </p:pic>
      <p:sp>
        <p:nvSpPr>
          <p:cNvPr id="5" name="Textfeld 4"/>
          <p:cNvSpPr txBox="1"/>
          <p:nvPr/>
        </p:nvSpPr>
        <p:spPr>
          <a:xfrm>
            <a:off x="5220072" y="4730445"/>
            <a:ext cx="2088232" cy="400110"/>
          </a:xfrm>
          <a:prstGeom prst="rect">
            <a:avLst/>
          </a:prstGeom>
          <a:noFill/>
        </p:spPr>
        <p:txBody>
          <a:bodyPr wrap="square" rtlCol="0">
            <a:spAutoFit/>
          </a:bodyPr>
          <a:lstStyle/>
          <a:p>
            <a:r>
              <a:rPr lang="de-DE" sz="2000" dirty="0" smtClean="0"/>
              <a:t>Jürgen Habermas</a:t>
            </a:r>
            <a:endParaRPr lang="de-DE" sz="2000" dirty="0"/>
          </a:p>
        </p:txBody>
      </p:sp>
      <p:sp>
        <p:nvSpPr>
          <p:cNvPr id="6" name="Datumsplatzhalter 5"/>
          <p:cNvSpPr>
            <a:spLocks noGrp="1"/>
          </p:cNvSpPr>
          <p:nvPr>
            <p:ph type="dt" sz="half" idx="10"/>
          </p:nvPr>
        </p:nvSpPr>
        <p:spPr/>
        <p:txBody>
          <a:bodyPr/>
          <a:lstStyle/>
          <a:p>
            <a:fld id="{94028E6E-4426-4308-90F5-1469A98CA098}"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146</a:t>
            </a:fld>
            <a:endParaRPr lang="de-DE"/>
          </a:p>
        </p:txBody>
      </p:sp>
    </p:spTree>
    <p:extLst>
      <p:ext uri="{BB962C8B-B14F-4D97-AF65-F5344CB8AC3E}">
        <p14:creationId xmlns:p14="http://schemas.microsoft.com/office/powerpoint/2010/main" val="215850298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4.2	</a:t>
            </a:r>
            <a:r>
              <a:rPr lang="de-DE" b="1" dirty="0" smtClean="0"/>
              <a:t>Übersetzungsparadigma „Hellenisierung“</a:t>
            </a:r>
            <a:endParaRPr lang="de-DE" b="1" dirty="0"/>
          </a:p>
        </p:txBody>
      </p:sp>
      <p:sp>
        <p:nvSpPr>
          <p:cNvPr id="3" name="Inhaltsplatzhalter 2"/>
          <p:cNvSpPr>
            <a:spLocks noGrp="1"/>
          </p:cNvSpPr>
          <p:nvPr>
            <p:ph idx="1"/>
          </p:nvPr>
        </p:nvSpPr>
        <p:spPr>
          <a:xfrm>
            <a:off x="457200" y="1844824"/>
            <a:ext cx="5915000" cy="4281339"/>
          </a:xfrm>
        </p:spPr>
        <p:txBody>
          <a:bodyPr>
            <a:normAutofit fontScale="77500" lnSpcReduction="20000"/>
          </a:bodyPr>
          <a:lstStyle/>
          <a:p>
            <a:r>
              <a:rPr lang="de-DE" dirty="0" smtClean="0"/>
              <a:t>Harnack: „</a:t>
            </a:r>
            <a:r>
              <a:rPr lang="de-DE" dirty="0"/>
              <a:t>Die christliche Religion [wurde] sehr schnell zu einer Lehre, welche an dem Evangelium zwar ihre </a:t>
            </a:r>
            <a:r>
              <a:rPr lang="de-DE" dirty="0" err="1"/>
              <a:t>Gewißheit</a:t>
            </a:r>
            <a:r>
              <a:rPr lang="de-DE" dirty="0"/>
              <a:t>, aber nur zum Teil ihren Inhalt hatte, und demgemäß auch von solchen [Personen] ergriffen werden konnte, welche mehr nach Erkenntnis als nach Religion suchten (...). </a:t>
            </a:r>
            <a:r>
              <a:rPr lang="de-DE" dirty="0" smtClean="0"/>
              <a:t>Das </a:t>
            </a:r>
            <a:r>
              <a:rPr lang="de-DE" dirty="0"/>
              <a:t>Dogma ist in seiner Konzeption und in seinem Aufbau ein Werk des griechischen Geistes auf dem Boden des Evangeliums...</a:t>
            </a:r>
          </a:p>
          <a:p>
            <a:pPr marL="0" indent="0">
              <a:buNone/>
            </a:pPr>
            <a:r>
              <a:rPr lang="de-DE" dirty="0" smtClean="0"/>
              <a:t>	Die </a:t>
            </a:r>
            <a:r>
              <a:rPr lang="de-DE" dirty="0"/>
              <a:t>neutestamentliche Botschaft ist </a:t>
            </a:r>
            <a:r>
              <a:rPr lang="de-DE" dirty="0" smtClean="0"/>
              <a:t>	eingegliedert in </a:t>
            </a:r>
            <a:r>
              <a:rPr lang="de-DE" dirty="0"/>
              <a:t>eine </a:t>
            </a:r>
            <a:r>
              <a:rPr lang="de-DE" dirty="0" smtClean="0"/>
              <a:t>Erkenntnis </a:t>
            </a:r>
            <a:r>
              <a:rPr lang="de-DE" dirty="0"/>
              <a:t>der Welt </a:t>
            </a:r>
            <a:r>
              <a:rPr lang="de-DE" dirty="0" smtClean="0"/>
              <a:t>	und </a:t>
            </a:r>
            <a:r>
              <a:rPr lang="de-DE" dirty="0"/>
              <a:t>des Weltgrundes, </a:t>
            </a:r>
            <a:r>
              <a:rPr lang="de-DE" dirty="0" smtClean="0"/>
              <a:t>die </a:t>
            </a:r>
            <a:r>
              <a:rPr lang="de-DE" dirty="0"/>
              <a:t>bereits ohne </a:t>
            </a:r>
            <a:r>
              <a:rPr lang="de-DE" dirty="0" smtClean="0"/>
              <a:t>	Rücksicht </a:t>
            </a:r>
            <a:r>
              <a:rPr lang="de-DE" dirty="0"/>
              <a:t>auf sie gewonnen war.“</a:t>
            </a:r>
          </a:p>
          <a:p>
            <a:pPr marL="0" indent="0" algn="ctr">
              <a:buNone/>
            </a:pPr>
            <a:r>
              <a:rPr lang="de-DE" sz="2900" cap="small" dirty="0" smtClean="0"/>
              <a:t>Harnack</a:t>
            </a:r>
            <a:r>
              <a:rPr lang="de-DE" sz="2900" dirty="0" smtClean="0"/>
              <a:t>. </a:t>
            </a:r>
            <a:r>
              <a:rPr lang="de-DE" sz="2900" dirty="0"/>
              <a:t>Adolf v.: Lehrbuch der Dogmengeschichte. </a:t>
            </a:r>
            <a:r>
              <a:rPr lang="it-IT" sz="2900" dirty="0"/>
              <a:t>I-III. Tübingen 1885</a:t>
            </a:r>
            <a:r>
              <a:rPr lang="it-IT" sz="2900" dirty="0" smtClean="0"/>
              <a:t>.</a:t>
            </a:r>
            <a:endParaRPr lang="de-DE" sz="2900" dirty="0"/>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090" y="1844824"/>
            <a:ext cx="2038350" cy="2857500"/>
          </a:xfrm>
          <a:prstGeom prst="rect">
            <a:avLst/>
          </a:prstGeom>
        </p:spPr>
      </p:pic>
      <p:sp>
        <p:nvSpPr>
          <p:cNvPr id="5" name="Textfeld 4"/>
          <p:cNvSpPr txBox="1"/>
          <p:nvPr/>
        </p:nvSpPr>
        <p:spPr>
          <a:xfrm>
            <a:off x="6494090" y="4797152"/>
            <a:ext cx="2182366" cy="400110"/>
          </a:xfrm>
          <a:prstGeom prst="rect">
            <a:avLst/>
          </a:prstGeom>
          <a:noFill/>
        </p:spPr>
        <p:txBody>
          <a:bodyPr wrap="square" rtlCol="0">
            <a:spAutoFit/>
          </a:bodyPr>
          <a:lstStyle/>
          <a:p>
            <a:r>
              <a:rPr lang="de-DE" sz="2000" dirty="0" smtClean="0"/>
              <a:t>Adolf von Harnack</a:t>
            </a:r>
            <a:endParaRPr lang="de-DE" sz="2000" dirty="0"/>
          </a:p>
        </p:txBody>
      </p:sp>
      <p:sp>
        <p:nvSpPr>
          <p:cNvPr id="6" name="Datumsplatzhalter 5"/>
          <p:cNvSpPr>
            <a:spLocks noGrp="1"/>
          </p:cNvSpPr>
          <p:nvPr>
            <p:ph type="dt" sz="half" idx="10"/>
          </p:nvPr>
        </p:nvSpPr>
        <p:spPr/>
        <p:txBody>
          <a:bodyPr/>
          <a:lstStyle/>
          <a:p>
            <a:fld id="{72A07EC1-5F6C-4732-93A3-7F30DC8FC274}"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147</a:t>
            </a:fld>
            <a:endParaRPr lang="de-DE"/>
          </a:p>
        </p:txBody>
      </p:sp>
    </p:spTree>
    <p:extLst>
      <p:ext uri="{BB962C8B-B14F-4D97-AF65-F5344CB8AC3E}">
        <p14:creationId xmlns:p14="http://schemas.microsoft.com/office/powerpoint/2010/main" val="336136568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4.2	Übersetzungsparadigma „Hellenisierung“</a:t>
            </a:r>
            <a:endParaRPr lang="de-DE" dirty="0"/>
          </a:p>
        </p:txBody>
      </p:sp>
      <p:sp>
        <p:nvSpPr>
          <p:cNvPr id="3" name="Inhaltsplatzhalter 2"/>
          <p:cNvSpPr>
            <a:spLocks noGrp="1"/>
          </p:cNvSpPr>
          <p:nvPr>
            <p:ph idx="1"/>
          </p:nvPr>
        </p:nvSpPr>
        <p:spPr>
          <a:xfrm>
            <a:off x="457200" y="1916832"/>
            <a:ext cx="5698976" cy="4209331"/>
          </a:xfrm>
        </p:spPr>
        <p:txBody>
          <a:bodyPr/>
          <a:lstStyle/>
          <a:p>
            <a:r>
              <a:rPr lang="de-DE" dirty="0" smtClean="0"/>
              <a:t>Nietzsche: „[...] </a:t>
            </a:r>
            <a:r>
              <a:rPr lang="de-DE" dirty="0"/>
              <a:t>Christentum ist Platonismus fürs ‚Volk’“. </a:t>
            </a:r>
          </a:p>
          <a:p>
            <a:pPr marL="0" indent="0" algn="ctr">
              <a:buNone/>
            </a:pPr>
            <a:r>
              <a:rPr lang="de-DE" sz="2800" cap="small" dirty="0"/>
              <a:t>Nietzsche</a:t>
            </a:r>
            <a:r>
              <a:rPr lang="de-DE" sz="2800" dirty="0"/>
              <a:t>, Friedrich: Jenseits von Gut und Böse. In: </a:t>
            </a:r>
            <a:r>
              <a:rPr lang="de-DE" sz="2800" cap="small" dirty="0" err="1"/>
              <a:t>Ders</a:t>
            </a:r>
            <a:r>
              <a:rPr lang="de-DE" sz="2800" dirty="0"/>
              <a:t>.: Sämtliche Werke. Kritische Studienausgabe. </a:t>
            </a:r>
            <a:r>
              <a:rPr lang="de-DE" sz="2800" dirty="0" err="1"/>
              <a:t>Hg</a:t>
            </a:r>
            <a:r>
              <a:rPr lang="de-DE" sz="2800" dirty="0"/>
              <a:t>. v. Giorgio Colli u. </a:t>
            </a:r>
            <a:r>
              <a:rPr lang="de-DE" sz="2800" dirty="0" err="1"/>
              <a:t>Mazzino</a:t>
            </a:r>
            <a:r>
              <a:rPr lang="de-DE" sz="2800" dirty="0"/>
              <a:t> </a:t>
            </a:r>
            <a:r>
              <a:rPr lang="de-DE" sz="2800" dirty="0" err="1"/>
              <a:t>Montinari</a:t>
            </a:r>
            <a:r>
              <a:rPr lang="de-DE" sz="2800" dirty="0"/>
              <a:t>. Bd. 5. 2. Aufl. München; Berlin; New York 1988. </a:t>
            </a:r>
            <a:r>
              <a:rPr lang="de-DE" sz="2800" dirty="0" smtClean="0"/>
              <a:t>9-243.</a:t>
            </a:r>
            <a:endParaRPr lang="de-DE" sz="2800" dirty="0"/>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617" y="2060848"/>
            <a:ext cx="2361863" cy="2952328"/>
          </a:xfrm>
          <a:prstGeom prst="rect">
            <a:avLst/>
          </a:prstGeom>
        </p:spPr>
      </p:pic>
      <p:sp>
        <p:nvSpPr>
          <p:cNvPr id="5" name="Textfeld 4"/>
          <p:cNvSpPr txBox="1"/>
          <p:nvPr/>
        </p:nvSpPr>
        <p:spPr>
          <a:xfrm>
            <a:off x="6530617" y="5157192"/>
            <a:ext cx="2361863" cy="400110"/>
          </a:xfrm>
          <a:prstGeom prst="rect">
            <a:avLst/>
          </a:prstGeom>
          <a:noFill/>
        </p:spPr>
        <p:txBody>
          <a:bodyPr wrap="square" rtlCol="0">
            <a:spAutoFit/>
          </a:bodyPr>
          <a:lstStyle/>
          <a:p>
            <a:r>
              <a:rPr lang="de-DE" sz="2000" dirty="0" smtClean="0"/>
              <a:t>Friedrich Nietzsche</a:t>
            </a:r>
            <a:endParaRPr lang="de-DE" sz="2000" dirty="0"/>
          </a:p>
        </p:txBody>
      </p:sp>
      <p:sp>
        <p:nvSpPr>
          <p:cNvPr id="6" name="Datumsplatzhalter 5"/>
          <p:cNvSpPr>
            <a:spLocks noGrp="1"/>
          </p:cNvSpPr>
          <p:nvPr>
            <p:ph type="dt" sz="half" idx="10"/>
          </p:nvPr>
        </p:nvSpPr>
        <p:spPr/>
        <p:txBody>
          <a:bodyPr/>
          <a:lstStyle/>
          <a:p>
            <a:fld id="{FDE45320-71AA-4875-A154-ABC1666D1485}"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148</a:t>
            </a:fld>
            <a:endParaRPr lang="de-DE"/>
          </a:p>
        </p:txBody>
      </p:sp>
    </p:spTree>
    <p:extLst>
      <p:ext uri="{BB962C8B-B14F-4D97-AF65-F5344CB8AC3E}">
        <p14:creationId xmlns:p14="http://schemas.microsoft.com/office/powerpoint/2010/main" val="39165221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4.2	Übersetzungsparadigma „Hellenisierung“</a:t>
            </a:r>
            <a:endParaRPr lang="de-DE" dirty="0"/>
          </a:p>
        </p:txBody>
      </p:sp>
      <p:sp>
        <p:nvSpPr>
          <p:cNvPr id="3" name="Inhaltsplatzhalter 2"/>
          <p:cNvSpPr>
            <a:spLocks noGrp="1"/>
          </p:cNvSpPr>
          <p:nvPr>
            <p:ph idx="1"/>
          </p:nvPr>
        </p:nvSpPr>
        <p:spPr/>
        <p:txBody>
          <a:bodyPr>
            <a:normAutofit/>
          </a:bodyPr>
          <a:lstStyle/>
          <a:p>
            <a:r>
              <a:rPr lang="de-DE" dirty="0"/>
              <a:t>Und in </a:t>
            </a:r>
            <a:r>
              <a:rPr lang="de-DE" i="1" dirty="0"/>
              <a:t>Der Antichrist</a:t>
            </a:r>
            <a:r>
              <a:rPr lang="de-DE" dirty="0"/>
              <a:t> von 1888 heißt es:</a:t>
            </a:r>
          </a:p>
          <a:p>
            <a:pPr marL="0" indent="0">
              <a:buNone/>
            </a:pPr>
            <a:r>
              <a:rPr lang="de-DE" dirty="0" smtClean="0"/>
              <a:t>	„</a:t>
            </a:r>
            <a:r>
              <a:rPr lang="de-DE" dirty="0"/>
              <a:t>Das Wort schon ‚</a:t>
            </a:r>
            <a:r>
              <a:rPr lang="de-DE" dirty="0" err="1"/>
              <a:t>Christenthum</a:t>
            </a:r>
            <a:r>
              <a:rPr lang="de-DE" dirty="0"/>
              <a:t>’ ist ein </a:t>
            </a:r>
            <a:r>
              <a:rPr lang="de-DE" dirty="0" smtClean="0"/>
              <a:t>	</a:t>
            </a:r>
            <a:r>
              <a:rPr lang="de-DE" dirty="0" err="1" smtClean="0"/>
              <a:t>Mißverständnis</a:t>
            </a:r>
            <a:r>
              <a:rPr lang="de-DE" dirty="0" smtClean="0"/>
              <a:t> </a:t>
            </a:r>
            <a:r>
              <a:rPr lang="de-DE" dirty="0"/>
              <a:t>–, im Grunde gab es nur </a:t>
            </a:r>
            <a:r>
              <a:rPr lang="de-DE" dirty="0" smtClean="0"/>
              <a:t>	Einen </a:t>
            </a:r>
            <a:r>
              <a:rPr lang="de-DE" dirty="0"/>
              <a:t>Christen, und der starb am Kreuz“</a:t>
            </a:r>
          </a:p>
          <a:p>
            <a:pPr marL="0" indent="0" algn="ctr">
              <a:buNone/>
            </a:pPr>
            <a:r>
              <a:rPr lang="de-DE" sz="2800" cap="small" dirty="0"/>
              <a:t>Nietzsche</a:t>
            </a:r>
            <a:r>
              <a:rPr lang="de-DE" sz="2800" dirty="0"/>
              <a:t>, Friedrich: Der Antichrist. In: </a:t>
            </a:r>
            <a:r>
              <a:rPr lang="de-DE" sz="2800" cap="small" dirty="0" err="1"/>
              <a:t>Ders</a:t>
            </a:r>
            <a:r>
              <a:rPr lang="de-DE" sz="2800" dirty="0"/>
              <a:t>.: Sämtliche Werke. Kritische Studienausgabe. </a:t>
            </a:r>
            <a:r>
              <a:rPr lang="de-DE" sz="2800" dirty="0" err="1"/>
              <a:t>Hg</a:t>
            </a:r>
            <a:r>
              <a:rPr lang="de-DE" sz="2800" dirty="0"/>
              <a:t>. v. Giorgio Colli u. </a:t>
            </a:r>
            <a:r>
              <a:rPr lang="de-DE" sz="2800" dirty="0" err="1"/>
              <a:t>Mazzino</a:t>
            </a:r>
            <a:r>
              <a:rPr lang="de-DE" sz="2800" dirty="0"/>
              <a:t> </a:t>
            </a:r>
            <a:r>
              <a:rPr lang="de-DE" sz="2800" dirty="0" err="1"/>
              <a:t>Montinari</a:t>
            </a:r>
            <a:r>
              <a:rPr lang="de-DE" sz="2800" dirty="0"/>
              <a:t>. Bd. 6. 2. Aufl. München; Berlin; New York 1988. </a:t>
            </a:r>
            <a:r>
              <a:rPr lang="de-DE" sz="2800" dirty="0" smtClean="0"/>
              <a:t>165-253.</a:t>
            </a:r>
            <a:endParaRPr lang="de-DE" sz="2800" dirty="0"/>
          </a:p>
          <a:p>
            <a:endParaRPr lang="de-DE" dirty="0"/>
          </a:p>
        </p:txBody>
      </p:sp>
      <p:sp>
        <p:nvSpPr>
          <p:cNvPr id="4" name="Datumsplatzhalter 3"/>
          <p:cNvSpPr>
            <a:spLocks noGrp="1"/>
          </p:cNvSpPr>
          <p:nvPr>
            <p:ph type="dt" sz="half" idx="10"/>
          </p:nvPr>
        </p:nvSpPr>
        <p:spPr/>
        <p:txBody>
          <a:bodyPr/>
          <a:lstStyle/>
          <a:p>
            <a:fld id="{798C466B-06DE-4050-8C8D-BC26BE913FE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149</a:t>
            </a:fld>
            <a:endParaRPr lang="de-DE"/>
          </a:p>
        </p:txBody>
      </p:sp>
    </p:spTree>
    <p:extLst>
      <p:ext uri="{BB962C8B-B14F-4D97-AF65-F5344CB8AC3E}">
        <p14:creationId xmlns:p14="http://schemas.microsoft.com/office/powerpoint/2010/main" val="2681761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lnSpcReduction="10000"/>
          </a:bodyPr>
          <a:lstStyle/>
          <a:p>
            <a:pPr marL="0" indent="0" hangingPunct="0">
              <a:buNone/>
            </a:pPr>
            <a:r>
              <a:rPr lang="de-DE" sz="2400" dirty="0"/>
              <a:t>Sokrates: Dieses Erscheint ist aber eben das Wahrnehmen. </a:t>
            </a:r>
          </a:p>
          <a:p>
            <a:pPr marL="0" indent="0" hangingPunct="0">
              <a:buNone/>
            </a:pPr>
            <a:r>
              <a:rPr lang="de-DE" sz="2400" dirty="0" err="1"/>
              <a:t>Theaitet</a:t>
            </a:r>
            <a:r>
              <a:rPr lang="de-DE" sz="2400" dirty="0"/>
              <a:t>: So ist es</a:t>
            </a:r>
            <a:r>
              <a:rPr lang="de-DE" sz="2400" dirty="0" smtClean="0"/>
              <a:t>.</a:t>
            </a:r>
            <a:endParaRPr lang="de-DE" sz="2600" dirty="0" smtClean="0"/>
          </a:p>
          <a:p>
            <a:pPr marL="95400" indent="0" hangingPunct="0">
              <a:buNone/>
            </a:pPr>
            <a:r>
              <a:rPr lang="de-DE" sz="2600" dirty="0" smtClean="0"/>
              <a:t>Sokrates</a:t>
            </a:r>
            <a:r>
              <a:rPr lang="de-DE" sz="2600" dirty="0"/>
              <a:t>: Erscheinung also und Wahrnehmung ist dasselbe in Absicht auf das Warme und alles, was dem ähnlich ist? Denn wie ein jeder es wahrnimmt, so scheint es für ihn auch zu sein</a:t>
            </a:r>
            <a:r>
              <a:rPr lang="de-DE" sz="2600" dirty="0" smtClean="0"/>
              <a:t>.</a:t>
            </a:r>
          </a:p>
          <a:p>
            <a:pPr marL="95400" indent="0" hangingPunct="0">
              <a:buNone/>
            </a:pPr>
            <a:r>
              <a:rPr lang="de-DE" sz="2600" dirty="0" err="1" smtClean="0"/>
              <a:t>Theaitet</a:t>
            </a:r>
            <a:r>
              <a:rPr lang="de-DE" sz="2600" dirty="0" smtClean="0"/>
              <a:t>: Das leuchtet ein.</a:t>
            </a:r>
          </a:p>
          <a:p>
            <a:pPr marL="95400" indent="0" hangingPunct="0">
              <a:buNone/>
            </a:pPr>
            <a:r>
              <a:rPr lang="de-DE" sz="2600" dirty="0" smtClean="0"/>
              <a:t>Sokrates</a:t>
            </a:r>
            <a:r>
              <a:rPr lang="de-DE" sz="2600" dirty="0"/>
              <a:t>: Wahrnehmung ist also wohl immer des Seienden und </a:t>
            </a:r>
            <a:r>
              <a:rPr lang="de-DE" sz="2600" dirty="0" err="1" smtClean="0"/>
              <a:t>untrüglich,wenn</a:t>
            </a:r>
            <a:r>
              <a:rPr lang="de-DE" sz="2600" dirty="0" smtClean="0"/>
              <a:t> </a:t>
            </a:r>
            <a:r>
              <a:rPr lang="de-DE" sz="2600" dirty="0"/>
              <a:t>sie ja Erkenntnis ist</a:t>
            </a:r>
            <a:r>
              <a:rPr lang="de-DE" sz="2600" dirty="0" smtClean="0"/>
              <a:t>.</a:t>
            </a:r>
          </a:p>
          <a:p>
            <a:pPr marL="95400" indent="0" hangingPunct="0">
              <a:buNone/>
            </a:pPr>
            <a:r>
              <a:rPr lang="de-DE" sz="2600" dirty="0" smtClean="0"/>
              <a:t>Theaitet: So scheint es.“</a:t>
            </a:r>
          </a:p>
          <a:p>
            <a:pPr marL="684000" lvl="1" indent="0" algn="ctr">
              <a:buNone/>
            </a:pPr>
            <a:r>
              <a:rPr lang="de-DE" cap="small" dirty="0" smtClean="0"/>
              <a:t>Platon</a:t>
            </a:r>
            <a:r>
              <a:rPr lang="de-DE" dirty="0" smtClean="0"/>
              <a:t>: </a:t>
            </a:r>
            <a:r>
              <a:rPr lang="de-DE" dirty="0" err="1" smtClean="0"/>
              <a:t>Theaitetos</a:t>
            </a:r>
            <a:r>
              <a:rPr lang="de-DE" dirty="0" smtClean="0"/>
              <a:t>. 151d-152c.</a:t>
            </a:r>
          </a:p>
        </p:txBody>
      </p:sp>
      <p:sp>
        <p:nvSpPr>
          <p:cNvPr id="4" name="Datumsplatzhalter 3"/>
          <p:cNvSpPr>
            <a:spLocks noGrp="1"/>
          </p:cNvSpPr>
          <p:nvPr>
            <p:ph type="dt" sz="half" idx="10"/>
          </p:nvPr>
        </p:nvSpPr>
        <p:spPr/>
        <p:txBody>
          <a:bodyPr/>
          <a:lstStyle/>
          <a:p>
            <a:fld id="{E6A27A60-EF22-4AAB-95D6-CBA6D7403E4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15</a:t>
            </a:fld>
            <a:endParaRPr lang="de-DE"/>
          </a:p>
        </p:txBody>
      </p:sp>
    </p:spTree>
    <p:extLst>
      <p:ext uri="{BB962C8B-B14F-4D97-AF65-F5344CB8AC3E}">
        <p14:creationId xmlns:p14="http://schemas.microsoft.com/office/powerpoint/2010/main" val="41537181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4.2	Übersetzungsparadigma „Hellenisierung“</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Ratzinger: „Wenn </a:t>
            </a:r>
            <a:r>
              <a:rPr lang="de-DE" dirty="0"/>
              <a:t>man die Dogmengeschichte der Trinitätslehre im Spiegel eines heutigen Handbuchs der Theologie betrachtet, erscheint sie wie ein Friedhof von Häresien, deren Zeichen die Theologie noch immer wie Siegestrophäen überstandener Schlachten mit sich herumträgt. Aber mit einem solchen Anblick ist die Sache nicht gut verstanden, denn all die Versuche, die im Lauf eines langen Ringens schließlich als Aporien und so als Häresien ausgeschieden wurden, sind doch nicht bloß Totenmonumente vergeblichen menschlichen Suchens, Grabmäler, an denen wir feststellen können, wie oft das Denken gescheitert ist, und die wir nun mit einer bloß rückwärts gewendeten Neugier – fruchtlos letztlich – beschauen würden. Jede Häresie ist vielmehr zugleich Chiffre für eine bleibende Wahrheit, die wir nur zusammenhalten müssen mit anderen gleichzeitig geltenden Aussagen, von denen losgetrennt sie einen falschen Anblick gibt</a:t>
            </a:r>
            <a:r>
              <a:rPr lang="de-DE" dirty="0" smtClean="0"/>
              <a:t>.</a:t>
            </a:r>
            <a:endParaRPr lang="de-DE" sz="2900" dirty="0"/>
          </a:p>
        </p:txBody>
      </p:sp>
      <p:sp>
        <p:nvSpPr>
          <p:cNvPr id="4" name="Datumsplatzhalter 3"/>
          <p:cNvSpPr>
            <a:spLocks noGrp="1"/>
          </p:cNvSpPr>
          <p:nvPr>
            <p:ph type="dt" sz="half" idx="10"/>
          </p:nvPr>
        </p:nvSpPr>
        <p:spPr/>
        <p:txBody>
          <a:bodyPr/>
          <a:lstStyle/>
          <a:p>
            <a:fld id="{EDF70BE3-5603-471F-90FB-13DD5301E2D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150</a:t>
            </a:fld>
            <a:endParaRPr lang="de-DE"/>
          </a:p>
        </p:txBody>
      </p:sp>
    </p:spTree>
    <p:extLst>
      <p:ext uri="{BB962C8B-B14F-4D97-AF65-F5344CB8AC3E}">
        <p14:creationId xmlns:p14="http://schemas.microsoft.com/office/powerpoint/2010/main" val="27830500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4.2	Übersetzungsparadigma „Hellenisierung“</a:t>
            </a:r>
            <a:endParaRPr lang="de-DE" dirty="0"/>
          </a:p>
        </p:txBody>
      </p:sp>
      <p:sp>
        <p:nvSpPr>
          <p:cNvPr id="3" name="Inhaltsplatzhalter 2"/>
          <p:cNvSpPr>
            <a:spLocks noGrp="1"/>
          </p:cNvSpPr>
          <p:nvPr>
            <p:ph idx="1"/>
          </p:nvPr>
        </p:nvSpPr>
        <p:spPr>
          <a:xfrm>
            <a:off x="457200" y="1844824"/>
            <a:ext cx="5626968" cy="4281339"/>
          </a:xfrm>
        </p:spPr>
        <p:txBody>
          <a:bodyPr>
            <a:normAutofit fontScale="92500" lnSpcReduction="20000"/>
          </a:bodyPr>
          <a:lstStyle/>
          <a:p>
            <a:pPr marL="0" indent="0">
              <a:buNone/>
            </a:pPr>
            <a:r>
              <a:rPr lang="de-DE" dirty="0"/>
              <a:t>Anders gesagt: Alle diese Aussagen sind weniger Grabmonumente als Bausteine einer Kathedrale, die aber freilich nur dann nützen, wenn sie nicht allein bleiben, sondern hineingestellt werden ins Größere, so wie ja auch die positiv übernommenen Formeln nur gelten, wenn sie sich gleichzeitig in ihrem Ungenügen wissen.“</a:t>
            </a:r>
          </a:p>
          <a:p>
            <a:pPr marL="0" indent="0" algn="ctr">
              <a:buNone/>
            </a:pPr>
            <a:r>
              <a:rPr lang="de-DE" sz="2900" cap="small" dirty="0"/>
              <a:t>Ratzinger</a:t>
            </a:r>
            <a:r>
              <a:rPr lang="de-DE" sz="2900" dirty="0"/>
              <a:t>, Joseph: Einführung in das Christentum. Vorlesungen über das Apostolische Glaubensbekenntnis. 2. Aufl. München 1972. (</a:t>
            </a:r>
            <a:r>
              <a:rPr lang="de-DE" sz="2900" dirty="0" err="1"/>
              <a:t>dtv</a:t>
            </a:r>
            <a:r>
              <a:rPr lang="de-DE" sz="2900" dirty="0"/>
              <a:t> 4094). 118.</a:t>
            </a:r>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612" y="1844824"/>
            <a:ext cx="2278964" cy="2664296"/>
          </a:xfrm>
          <a:prstGeom prst="rect">
            <a:avLst/>
          </a:prstGeom>
        </p:spPr>
      </p:pic>
      <p:sp>
        <p:nvSpPr>
          <p:cNvPr id="5" name="Textfeld 4"/>
          <p:cNvSpPr txBox="1"/>
          <p:nvPr/>
        </p:nvSpPr>
        <p:spPr>
          <a:xfrm>
            <a:off x="6551612" y="4725144"/>
            <a:ext cx="2278964" cy="400110"/>
          </a:xfrm>
          <a:prstGeom prst="rect">
            <a:avLst/>
          </a:prstGeom>
          <a:noFill/>
        </p:spPr>
        <p:txBody>
          <a:bodyPr wrap="square" rtlCol="0">
            <a:spAutoFit/>
          </a:bodyPr>
          <a:lstStyle/>
          <a:p>
            <a:r>
              <a:rPr lang="de-DE" sz="2000" dirty="0" smtClean="0"/>
              <a:t>Joseph Ratzinger</a:t>
            </a:r>
            <a:endParaRPr lang="de-DE" sz="2000" dirty="0"/>
          </a:p>
        </p:txBody>
      </p:sp>
      <p:sp>
        <p:nvSpPr>
          <p:cNvPr id="6" name="Datumsplatzhalter 5"/>
          <p:cNvSpPr>
            <a:spLocks noGrp="1"/>
          </p:cNvSpPr>
          <p:nvPr>
            <p:ph type="dt" sz="half" idx="10"/>
          </p:nvPr>
        </p:nvSpPr>
        <p:spPr/>
        <p:txBody>
          <a:bodyPr/>
          <a:lstStyle/>
          <a:p>
            <a:fld id="{DD0CC9F1-1921-49D7-8BDE-C326B08CC8FE}"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151</a:t>
            </a:fld>
            <a:endParaRPr lang="de-DE"/>
          </a:p>
        </p:txBody>
      </p:sp>
    </p:spTree>
    <p:extLst>
      <p:ext uri="{BB962C8B-B14F-4D97-AF65-F5344CB8AC3E}">
        <p14:creationId xmlns:p14="http://schemas.microsoft.com/office/powerpoint/2010/main" val="27303772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4.2	Übersetzungsparadigma „Hellenisierung“</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Arius:</a:t>
            </a:r>
            <a:endParaRPr lang="de-DE" dirty="0"/>
          </a:p>
          <a:p>
            <a:pPr marL="0" indent="0">
              <a:buNone/>
            </a:pPr>
            <a:r>
              <a:rPr lang="de-DE" dirty="0" smtClean="0"/>
              <a:t>„</a:t>
            </a:r>
            <a:r>
              <a:rPr lang="de-DE" dirty="0"/>
              <a:t>Und der Gott ist die Ursache aller, ganz allein ohne </a:t>
            </a:r>
            <a:r>
              <a:rPr lang="de-DE" dirty="0" smtClean="0"/>
              <a:t>Ursprung</a:t>
            </a:r>
            <a:r>
              <a:rPr lang="de-DE" dirty="0"/>
              <a:t>, der Sohn aber, vom Vater zeitlos </a:t>
            </a:r>
            <a:r>
              <a:rPr lang="de-DE" dirty="0" smtClean="0"/>
              <a:t>hervorgebracht </a:t>
            </a:r>
            <a:r>
              <a:rPr lang="de-DE" dirty="0"/>
              <a:t>und vor den Äonen geschaffen und </a:t>
            </a:r>
            <a:r>
              <a:rPr lang="de-DE" dirty="0" smtClean="0"/>
              <a:t>gegründet</a:t>
            </a:r>
            <a:r>
              <a:rPr lang="de-DE" dirty="0"/>
              <a:t>, war nicht, bevor er hervorgebracht wurde; </a:t>
            </a:r>
            <a:r>
              <a:rPr lang="de-DE" dirty="0" smtClean="0"/>
              <a:t>er </a:t>
            </a:r>
            <a:r>
              <a:rPr lang="de-DE" dirty="0"/>
              <a:t>ist zeitlos vor allen hervorgebracht, er allein hat vom </a:t>
            </a:r>
            <a:r>
              <a:rPr lang="de-DE" dirty="0" smtClean="0"/>
              <a:t>Vater </a:t>
            </a:r>
            <a:r>
              <a:rPr lang="de-DE" dirty="0"/>
              <a:t>seine Existenz erhalten. Denn er ist nicht ewig </a:t>
            </a:r>
            <a:r>
              <a:rPr lang="de-DE" dirty="0" smtClean="0"/>
              <a:t>oder </a:t>
            </a:r>
            <a:r>
              <a:rPr lang="de-DE" dirty="0"/>
              <a:t>gleich ewig oder gleich </a:t>
            </a:r>
            <a:r>
              <a:rPr lang="de-DE" dirty="0" err="1"/>
              <a:t>ungeworden</a:t>
            </a:r>
            <a:r>
              <a:rPr lang="de-DE" dirty="0"/>
              <a:t> mit dem </a:t>
            </a:r>
            <a:r>
              <a:rPr lang="de-DE" dirty="0" smtClean="0"/>
              <a:t>Vater</a:t>
            </a:r>
            <a:r>
              <a:rPr lang="de-DE" dirty="0"/>
              <a:t>, noch hat er zugleich mit dem Vater das Sein (...). </a:t>
            </a:r>
            <a:r>
              <a:rPr lang="de-DE" dirty="0" smtClean="0"/>
              <a:t>Vielmehr </a:t>
            </a:r>
            <a:r>
              <a:rPr lang="de-DE" dirty="0"/>
              <a:t>ist der Vater, wie er Monade und Prinzip von allem ist, so auch Gott vor allem. So ist er auch vor dem Sohne.“</a:t>
            </a:r>
          </a:p>
          <a:p>
            <a:pPr marL="0" indent="0" algn="ctr">
              <a:buNone/>
            </a:pPr>
            <a:r>
              <a:rPr lang="de-DE" sz="3100" cap="small" dirty="0"/>
              <a:t>Arius</a:t>
            </a:r>
            <a:r>
              <a:rPr lang="de-DE" sz="3100" dirty="0"/>
              <a:t>: Brief an den Bischof von Alexandrien. Zit. nach: </a:t>
            </a:r>
            <a:r>
              <a:rPr lang="de-DE" sz="3100" cap="small" dirty="0"/>
              <a:t>Grillmeier</a:t>
            </a:r>
            <a:r>
              <a:rPr lang="de-DE" sz="3100" dirty="0"/>
              <a:t>, Alois: Jesus der Christus im Glauben der Kirche I. 2. Aufl. Freiburg i.Br. 1979. 365.</a:t>
            </a:r>
          </a:p>
          <a:p>
            <a:endParaRPr lang="de-DE" dirty="0"/>
          </a:p>
        </p:txBody>
      </p:sp>
      <p:sp>
        <p:nvSpPr>
          <p:cNvPr id="4" name="Datumsplatzhalter 3"/>
          <p:cNvSpPr>
            <a:spLocks noGrp="1"/>
          </p:cNvSpPr>
          <p:nvPr>
            <p:ph type="dt" sz="half" idx="10"/>
          </p:nvPr>
        </p:nvSpPr>
        <p:spPr/>
        <p:txBody>
          <a:bodyPr/>
          <a:lstStyle/>
          <a:p>
            <a:fld id="{1F366098-294D-4668-B2A3-342304D2F4A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152</a:t>
            </a:fld>
            <a:endParaRPr lang="de-DE"/>
          </a:p>
        </p:txBody>
      </p:sp>
    </p:spTree>
    <p:extLst>
      <p:ext uri="{BB962C8B-B14F-4D97-AF65-F5344CB8AC3E}">
        <p14:creationId xmlns:p14="http://schemas.microsoft.com/office/powerpoint/2010/main" val="410197270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4.2	Übersetzungsparadigma „Hellenisierung“</a:t>
            </a:r>
            <a:endParaRPr lang="de-DE" dirty="0"/>
          </a:p>
        </p:txBody>
      </p:sp>
      <p:sp>
        <p:nvSpPr>
          <p:cNvPr id="3" name="Inhaltsplatzhalter 2"/>
          <p:cNvSpPr>
            <a:spLocks noGrp="1"/>
          </p:cNvSpPr>
          <p:nvPr>
            <p:ph idx="1"/>
          </p:nvPr>
        </p:nvSpPr>
        <p:spPr>
          <a:xfrm>
            <a:off x="457200" y="1844824"/>
            <a:ext cx="5626968" cy="4281339"/>
          </a:xfrm>
        </p:spPr>
        <p:txBody>
          <a:bodyPr>
            <a:normAutofit fontScale="92500" lnSpcReduction="20000"/>
          </a:bodyPr>
          <a:lstStyle/>
          <a:p>
            <a:r>
              <a:rPr lang="de-DE" dirty="0" smtClean="0"/>
              <a:t>Seeberg: „Nicht </a:t>
            </a:r>
            <a:r>
              <a:rPr lang="de-DE" dirty="0"/>
              <a:t>die ‚Hellenisierung’, ‚Romanisierung’ oder ‚Germanisierung’ an sich korrumpieren das Christentum. Diese Formen bezeugen an sich nur, </a:t>
            </a:r>
            <a:r>
              <a:rPr lang="de-DE" dirty="0" err="1"/>
              <a:t>daß</a:t>
            </a:r>
            <a:r>
              <a:rPr lang="de-DE" dirty="0"/>
              <a:t> die christliche Religion in den betreffenden Epochen selbständig durchdacht und angeeignet worden und </a:t>
            </a:r>
            <a:r>
              <a:rPr lang="de-DE" dirty="0" err="1"/>
              <a:t>daß</a:t>
            </a:r>
            <a:r>
              <a:rPr lang="de-DE" dirty="0"/>
              <a:t> sie Bestandteil der Kultur der Völker geworden ist“,</a:t>
            </a:r>
          </a:p>
          <a:p>
            <a:pPr marL="0" indent="0" algn="ctr">
              <a:buNone/>
            </a:pPr>
            <a:r>
              <a:rPr lang="de-DE" sz="3000" cap="small" dirty="0"/>
              <a:t>Seeberg</a:t>
            </a:r>
            <a:r>
              <a:rPr lang="de-DE" sz="3000" dirty="0"/>
              <a:t>, Reinhold: Lehrbuch der Dogmengeschichte. 4 Bde. in 5 Teilen. Leipzig </a:t>
            </a:r>
            <a:r>
              <a:rPr lang="de-DE" sz="3000" dirty="0" smtClean="0"/>
              <a:t>1895-1898. </a:t>
            </a:r>
            <a:r>
              <a:rPr lang="de-DE" sz="3000" dirty="0"/>
              <a:t>Hier. Bd. I. 3.</a:t>
            </a:r>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948" y="1772816"/>
            <a:ext cx="2639524" cy="3927863"/>
          </a:xfrm>
          <a:prstGeom prst="rect">
            <a:avLst/>
          </a:prstGeom>
        </p:spPr>
      </p:pic>
      <p:sp>
        <p:nvSpPr>
          <p:cNvPr id="5" name="Textfeld 4"/>
          <p:cNvSpPr txBox="1"/>
          <p:nvPr/>
        </p:nvSpPr>
        <p:spPr>
          <a:xfrm>
            <a:off x="6084169" y="5877272"/>
            <a:ext cx="2736303" cy="400110"/>
          </a:xfrm>
          <a:prstGeom prst="rect">
            <a:avLst/>
          </a:prstGeom>
          <a:noFill/>
        </p:spPr>
        <p:txBody>
          <a:bodyPr wrap="square" rtlCol="0">
            <a:spAutoFit/>
          </a:bodyPr>
          <a:lstStyle/>
          <a:p>
            <a:r>
              <a:rPr lang="de-DE" sz="2000" dirty="0" smtClean="0"/>
              <a:t>Reinhold Seeberg</a:t>
            </a:r>
            <a:endParaRPr lang="de-DE" sz="2000" dirty="0"/>
          </a:p>
        </p:txBody>
      </p:sp>
      <p:sp>
        <p:nvSpPr>
          <p:cNvPr id="6" name="Datumsplatzhalter 5"/>
          <p:cNvSpPr>
            <a:spLocks noGrp="1"/>
          </p:cNvSpPr>
          <p:nvPr>
            <p:ph type="dt" sz="half" idx="10"/>
          </p:nvPr>
        </p:nvSpPr>
        <p:spPr/>
        <p:txBody>
          <a:bodyPr/>
          <a:lstStyle/>
          <a:p>
            <a:fld id="{4568E753-C34B-4C04-82DD-A4F51F36DB9C}"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153</a:t>
            </a:fld>
            <a:endParaRPr lang="de-DE"/>
          </a:p>
        </p:txBody>
      </p:sp>
    </p:spTree>
    <p:extLst>
      <p:ext uri="{BB962C8B-B14F-4D97-AF65-F5344CB8AC3E}">
        <p14:creationId xmlns:p14="http://schemas.microsoft.com/office/powerpoint/2010/main" val="20872535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4.3	</a:t>
            </a:r>
            <a:r>
              <a:rPr lang="de-DE" b="1" dirty="0" smtClean="0"/>
              <a:t>Übersetzungsparadigma „Schöpfungsmetaphysik“</a:t>
            </a:r>
            <a:endParaRPr lang="de-DE" b="1" dirty="0"/>
          </a:p>
        </p:txBody>
      </p:sp>
      <p:sp>
        <p:nvSpPr>
          <p:cNvPr id="3" name="Inhaltsplatzhalter 2"/>
          <p:cNvSpPr>
            <a:spLocks noGrp="1"/>
          </p:cNvSpPr>
          <p:nvPr>
            <p:ph idx="1"/>
          </p:nvPr>
        </p:nvSpPr>
        <p:spPr/>
        <p:txBody>
          <a:bodyPr>
            <a:normAutofit fontScale="77500" lnSpcReduction="20000"/>
          </a:bodyPr>
          <a:lstStyle/>
          <a:p>
            <a:r>
              <a:rPr lang="de-DE" dirty="0" smtClean="0"/>
              <a:t>Dionys rät einem </a:t>
            </a:r>
            <a:r>
              <a:rPr lang="de-DE" dirty="0"/>
              <a:t>seiner paulinischen Mitschüler:</a:t>
            </a:r>
          </a:p>
          <a:p>
            <a:pPr marL="0" indent="0">
              <a:buNone/>
            </a:pPr>
            <a:r>
              <a:rPr lang="de-DE" dirty="0" smtClean="0"/>
              <a:t>„</a:t>
            </a:r>
            <a:r>
              <a:rPr lang="de-DE" dirty="0"/>
              <a:t>Du aber, mein geliebter Timotheus, lasse nicht ab davon, dich </a:t>
            </a:r>
            <a:r>
              <a:rPr lang="de-DE" dirty="0" smtClean="0"/>
              <a:t>in </a:t>
            </a:r>
            <a:r>
              <a:rPr lang="de-DE" dirty="0"/>
              <a:t>mystischer Schau zu üben, entsage den Künsten des </a:t>
            </a:r>
            <a:r>
              <a:rPr lang="de-DE" dirty="0" smtClean="0"/>
              <a:t>Verstandes</a:t>
            </a:r>
            <a:r>
              <a:rPr lang="de-DE" dirty="0"/>
              <a:t>, tue ab von dir, was immer noch den Sinnen oder </a:t>
            </a:r>
            <a:r>
              <a:rPr lang="de-DE" dirty="0" smtClean="0"/>
              <a:t>der </a:t>
            </a:r>
            <a:r>
              <a:rPr lang="de-DE" dirty="0"/>
              <a:t>Klugheit verhaftet ist, befreie dich vollkommen von allem </a:t>
            </a:r>
            <a:r>
              <a:rPr lang="de-DE" dirty="0" smtClean="0"/>
              <a:t>Sein </a:t>
            </a:r>
            <a:r>
              <a:rPr lang="de-DE" dirty="0"/>
              <a:t>oder Nicht-Sein, und erhebe dich, wenn du es kannst, bis </a:t>
            </a:r>
            <a:r>
              <a:rPr lang="de-DE" dirty="0" smtClean="0"/>
              <a:t>zur </a:t>
            </a:r>
            <a:r>
              <a:rPr lang="de-DE" dirty="0"/>
              <a:t>Höhe des Nichts-mehr-Unterscheidens, über das All </a:t>
            </a:r>
            <a:r>
              <a:rPr lang="de-DE" dirty="0" smtClean="0"/>
              <a:t>hinaus</a:t>
            </a:r>
            <a:r>
              <a:rPr lang="de-DE" dirty="0"/>
              <a:t>, bis dicht an die Schwelle des Verschmelzens mit dem, </a:t>
            </a:r>
            <a:r>
              <a:rPr lang="de-DE" dirty="0" smtClean="0"/>
              <a:t>der </a:t>
            </a:r>
            <a:r>
              <a:rPr lang="de-DE" dirty="0"/>
              <a:t>über jedem Wesen und über jedes Wissen ist. Denn erst </a:t>
            </a:r>
            <a:r>
              <a:rPr lang="de-DE" dirty="0" smtClean="0"/>
              <a:t>wenn </a:t>
            </a:r>
            <a:r>
              <a:rPr lang="de-DE" dirty="0"/>
              <a:t>du dich von allem ganz entäußert hast, vornehmlich </a:t>
            </a:r>
            <a:r>
              <a:rPr lang="de-DE" dirty="0" smtClean="0"/>
              <a:t>aber </a:t>
            </a:r>
            <a:r>
              <a:rPr lang="de-DE" dirty="0"/>
              <a:t>von dir selbst, unaufhaltsam und absolut, und ohne jeden Rest leer bist, erst dann wirst du dich in reiner Ekstase bis zu jenem dunklen Strahl erheben können, der aus der Urgottheit vor aller Erschaffung kam, jenseits von aller Welt und jenseits von allem Sein, entblößt auch noch von dem, was jedes und dich selbst erst zum Wesen macht.“</a:t>
            </a:r>
          </a:p>
          <a:p>
            <a:pPr marL="0" indent="0" algn="ctr">
              <a:buNone/>
            </a:pPr>
            <a:r>
              <a:rPr lang="de-DE" sz="2900" cap="small" dirty="0" err="1"/>
              <a:t>Dionoysios</a:t>
            </a:r>
            <a:r>
              <a:rPr lang="de-DE" sz="2900" cap="small" dirty="0"/>
              <a:t> Areopagita</a:t>
            </a:r>
            <a:r>
              <a:rPr lang="de-DE" sz="2900" dirty="0"/>
              <a:t>: De </a:t>
            </a:r>
            <a:r>
              <a:rPr lang="de-DE" sz="2900" dirty="0" err="1"/>
              <a:t>mystica</a:t>
            </a:r>
            <a:r>
              <a:rPr lang="de-DE" sz="2900" dirty="0"/>
              <a:t> </a:t>
            </a:r>
            <a:r>
              <a:rPr lang="de-DE" sz="2900" dirty="0" err="1"/>
              <a:t>theologia</a:t>
            </a:r>
            <a:r>
              <a:rPr lang="de-DE" sz="2900" dirty="0"/>
              <a:t>. </a:t>
            </a:r>
            <a:r>
              <a:rPr lang="it-IT" sz="2900" dirty="0"/>
              <a:t>I,1</a:t>
            </a:r>
            <a:r>
              <a:rPr lang="it-IT" sz="2900" dirty="0" smtClean="0"/>
              <a:t>.</a:t>
            </a:r>
            <a:endParaRPr lang="de-DE" sz="2900" dirty="0"/>
          </a:p>
          <a:p>
            <a:endParaRPr lang="de-DE" dirty="0"/>
          </a:p>
        </p:txBody>
      </p:sp>
      <p:sp>
        <p:nvSpPr>
          <p:cNvPr id="4" name="Datumsplatzhalter 3"/>
          <p:cNvSpPr>
            <a:spLocks noGrp="1"/>
          </p:cNvSpPr>
          <p:nvPr>
            <p:ph type="dt" sz="half" idx="10"/>
          </p:nvPr>
        </p:nvSpPr>
        <p:spPr/>
        <p:txBody>
          <a:bodyPr/>
          <a:lstStyle/>
          <a:p>
            <a:fld id="{A2320734-320C-4DD2-9B69-50A434BF875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154</a:t>
            </a:fld>
            <a:endParaRPr lang="de-DE"/>
          </a:p>
        </p:txBody>
      </p:sp>
    </p:spTree>
    <p:extLst>
      <p:ext uri="{BB962C8B-B14F-4D97-AF65-F5344CB8AC3E}">
        <p14:creationId xmlns:p14="http://schemas.microsoft.com/office/powerpoint/2010/main" val="423596740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4.3	Übersetzungsparadigma „Schöpfungsmetaphysik“</a:t>
            </a:r>
            <a:endParaRPr lang="de-DE" dirty="0"/>
          </a:p>
        </p:txBody>
      </p:sp>
      <p:sp>
        <p:nvSpPr>
          <p:cNvPr id="3" name="Inhaltsplatzhalter 2"/>
          <p:cNvSpPr>
            <a:spLocks noGrp="1"/>
          </p:cNvSpPr>
          <p:nvPr>
            <p:ph idx="1"/>
          </p:nvPr>
        </p:nvSpPr>
        <p:spPr>
          <a:xfrm>
            <a:off x="457200" y="1772816"/>
            <a:ext cx="6563072" cy="4353347"/>
          </a:xfrm>
        </p:spPr>
        <p:txBody>
          <a:bodyPr>
            <a:normAutofit fontScale="85000" lnSpcReduction="20000"/>
          </a:bodyPr>
          <a:lstStyle/>
          <a:p>
            <a:r>
              <a:rPr lang="de-DE" i="1" dirty="0" err="1" smtClean="0"/>
              <a:t>Mischneh</a:t>
            </a:r>
            <a:r>
              <a:rPr lang="de-DE" i="1" dirty="0" smtClean="0"/>
              <a:t> </a:t>
            </a:r>
            <a:r>
              <a:rPr lang="de-DE" i="1" dirty="0" err="1" smtClean="0"/>
              <a:t>Torah</a:t>
            </a:r>
            <a:r>
              <a:rPr lang="de-DE" dirty="0" smtClean="0"/>
              <a:t>:</a:t>
            </a:r>
            <a:endParaRPr lang="de-DE" dirty="0"/>
          </a:p>
          <a:p>
            <a:pPr marL="0" indent="0">
              <a:buNone/>
            </a:pPr>
            <a:r>
              <a:rPr lang="de-DE" dirty="0" smtClean="0"/>
              <a:t>„</a:t>
            </a:r>
            <a:r>
              <a:rPr lang="de-DE" dirty="0"/>
              <a:t>Es komme Niemandem der Gedanke auf, </a:t>
            </a:r>
            <a:r>
              <a:rPr lang="de-DE" dirty="0" err="1"/>
              <a:t>daß</a:t>
            </a:r>
            <a:r>
              <a:rPr lang="de-DE" dirty="0"/>
              <a:t> in der </a:t>
            </a:r>
            <a:r>
              <a:rPr lang="de-DE" dirty="0" smtClean="0"/>
              <a:t>messianischen </a:t>
            </a:r>
            <a:r>
              <a:rPr lang="de-DE" dirty="0"/>
              <a:t>Zeit etwas in der Weltordnung aufhören </a:t>
            </a:r>
            <a:r>
              <a:rPr lang="de-DE" dirty="0" smtClean="0"/>
              <a:t>oder </a:t>
            </a:r>
            <a:r>
              <a:rPr lang="de-DE" dirty="0"/>
              <a:t>etwas Neues in der Schöpfung vorgehen werde; </a:t>
            </a:r>
            <a:r>
              <a:rPr lang="de-DE" dirty="0" smtClean="0"/>
              <a:t>die </a:t>
            </a:r>
            <a:r>
              <a:rPr lang="de-DE" dirty="0"/>
              <a:t>Welt wird vielmehr im alten Gleise bleiben. So </a:t>
            </a:r>
            <a:r>
              <a:rPr lang="de-DE" dirty="0" smtClean="0"/>
              <a:t>müssen </a:t>
            </a:r>
            <a:r>
              <a:rPr lang="de-DE" dirty="0"/>
              <a:t>auch alle Ausdrücke, die in </a:t>
            </a:r>
            <a:r>
              <a:rPr lang="de-DE" dirty="0" err="1"/>
              <a:t>bezug</a:t>
            </a:r>
            <a:r>
              <a:rPr lang="de-DE" dirty="0"/>
              <a:t> auf den </a:t>
            </a:r>
            <a:r>
              <a:rPr lang="de-DE" dirty="0" smtClean="0"/>
              <a:t>Messias </a:t>
            </a:r>
            <a:r>
              <a:rPr lang="de-DE" dirty="0"/>
              <a:t>ausgesprochen wurden, nur als Symbole </a:t>
            </a:r>
            <a:r>
              <a:rPr lang="de-DE" dirty="0" smtClean="0"/>
              <a:t>betrachtet </a:t>
            </a:r>
            <a:r>
              <a:rPr lang="de-DE" dirty="0"/>
              <a:t>werden. Denn alle diese im Blick auf den </a:t>
            </a:r>
            <a:r>
              <a:rPr lang="de-DE" dirty="0" smtClean="0"/>
              <a:t>Messias </a:t>
            </a:r>
            <a:r>
              <a:rPr lang="de-DE" dirty="0"/>
              <a:t>ausgesprochenen Vermutungen kann kein </a:t>
            </a:r>
            <a:r>
              <a:rPr lang="de-DE" dirty="0" smtClean="0"/>
              <a:t>Mensch </a:t>
            </a:r>
            <a:r>
              <a:rPr lang="de-DE" dirty="0"/>
              <a:t>mit Bestimmtheit wissen, es sei denn, sie </a:t>
            </a:r>
            <a:r>
              <a:rPr lang="de-DE" dirty="0" smtClean="0"/>
              <a:t>realisieren </a:t>
            </a:r>
            <a:r>
              <a:rPr lang="de-DE" dirty="0"/>
              <a:t>sich. Sie sind sogar bei den Propheten </a:t>
            </a:r>
            <a:r>
              <a:rPr lang="de-DE" dirty="0" smtClean="0"/>
              <a:t>dunkel</a:t>
            </a:r>
            <a:r>
              <a:rPr lang="de-DE" dirty="0"/>
              <a:t>, auch die Gelehrten haben keine Tradition darüber.“</a:t>
            </a:r>
          </a:p>
          <a:p>
            <a:pPr marL="0" indent="0" algn="ctr">
              <a:buNone/>
            </a:pPr>
            <a:r>
              <a:rPr lang="de-DE" sz="2900" cap="small" dirty="0"/>
              <a:t>Maimonides</a:t>
            </a:r>
            <a:r>
              <a:rPr lang="de-DE" sz="2900" dirty="0"/>
              <a:t>: </a:t>
            </a:r>
            <a:r>
              <a:rPr lang="de-DE" sz="2900" dirty="0" err="1"/>
              <a:t>Mischneh</a:t>
            </a:r>
            <a:r>
              <a:rPr lang="de-DE" sz="2900" dirty="0"/>
              <a:t> </a:t>
            </a:r>
            <a:r>
              <a:rPr lang="de-DE" sz="2900" dirty="0" err="1"/>
              <a:t>Torah</a:t>
            </a:r>
            <a:r>
              <a:rPr lang="de-DE" sz="2900" dirty="0" smtClean="0"/>
              <a:t>. </a:t>
            </a:r>
            <a:r>
              <a:rPr lang="de-DE" sz="2900" dirty="0"/>
              <a:t>Zit. nach </a:t>
            </a:r>
            <a:r>
              <a:rPr lang="de-DE" sz="2900" cap="small" dirty="0" err="1"/>
              <a:t>Niewöhner</a:t>
            </a:r>
            <a:r>
              <a:rPr lang="de-DE" sz="2900" dirty="0"/>
              <a:t> 21 </a:t>
            </a:r>
            <a:r>
              <a:rPr lang="de-DE" sz="2900" dirty="0" smtClean="0"/>
              <a:t>in</a:t>
            </a:r>
            <a:r>
              <a:rPr lang="de-DE" sz="2900" dirty="0"/>
              <a:t>: </a:t>
            </a:r>
            <a:r>
              <a:rPr lang="de-DE" sz="2900" cap="small" dirty="0" err="1"/>
              <a:t>Flasch</a:t>
            </a:r>
            <a:r>
              <a:rPr lang="de-DE" sz="2900" dirty="0"/>
              <a:t>/</a:t>
            </a:r>
            <a:r>
              <a:rPr lang="de-DE" sz="2900" dirty="0" err="1"/>
              <a:t>ed</a:t>
            </a:r>
            <a:r>
              <a:rPr lang="de-DE" sz="2900" dirty="0"/>
              <a:t>/: Licht d. </a:t>
            </a:r>
            <a:r>
              <a:rPr lang="de-DE" sz="2900" dirty="0" err="1"/>
              <a:t>Vft</a:t>
            </a:r>
            <a:r>
              <a:rPr lang="de-DE" sz="2900" dirty="0" smtClean="0"/>
              <a:t>.</a:t>
            </a:r>
            <a:endParaRPr lang="de-DE" sz="29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2110144"/>
            <a:ext cx="1944216" cy="2119037"/>
          </a:xfrm>
          <a:prstGeom prst="rect">
            <a:avLst/>
          </a:prstGeom>
        </p:spPr>
      </p:pic>
      <p:sp>
        <p:nvSpPr>
          <p:cNvPr id="5" name="Textfeld 4"/>
          <p:cNvSpPr txBox="1"/>
          <p:nvPr/>
        </p:nvSpPr>
        <p:spPr>
          <a:xfrm>
            <a:off x="6836967" y="4365104"/>
            <a:ext cx="2055513" cy="400110"/>
          </a:xfrm>
          <a:prstGeom prst="rect">
            <a:avLst/>
          </a:prstGeom>
          <a:noFill/>
        </p:spPr>
        <p:txBody>
          <a:bodyPr wrap="square" rtlCol="0">
            <a:spAutoFit/>
          </a:bodyPr>
          <a:lstStyle/>
          <a:p>
            <a:r>
              <a:rPr lang="de-DE" sz="2000" dirty="0" smtClean="0"/>
              <a:t>Maimonides</a:t>
            </a:r>
            <a:endParaRPr lang="de-DE" sz="2000" dirty="0"/>
          </a:p>
        </p:txBody>
      </p:sp>
      <p:sp>
        <p:nvSpPr>
          <p:cNvPr id="6" name="Datumsplatzhalter 5"/>
          <p:cNvSpPr>
            <a:spLocks noGrp="1"/>
          </p:cNvSpPr>
          <p:nvPr>
            <p:ph type="dt" sz="half" idx="10"/>
          </p:nvPr>
        </p:nvSpPr>
        <p:spPr/>
        <p:txBody>
          <a:bodyPr/>
          <a:lstStyle/>
          <a:p>
            <a:fld id="{71ADC27C-0CA1-406B-82F6-F7C7BDAC982B}"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155</a:t>
            </a:fld>
            <a:endParaRPr lang="de-DE"/>
          </a:p>
        </p:txBody>
      </p:sp>
    </p:spTree>
    <p:extLst>
      <p:ext uri="{BB962C8B-B14F-4D97-AF65-F5344CB8AC3E}">
        <p14:creationId xmlns:p14="http://schemas.microsoft.com/office/powerpoint/2010/main" val="173363591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4.3	Übersetzungsparadigma „Schöpfungsmetaphysik“</a:t>
            </a:r>
            <a:endParaRPr lang="de-DE" dirty="0"/>
          </a:p>
        </p:txBody>
      </p:sp>
      <p:sp>
        <p:nvSpPr>
          <p:cNvPr id="3" name="Inhaltsplatzhalter 2"/>
          <p:cNvSpPr>
            <a:spLocks noGrp="1"/>
          </p:cNvSpPr>
          <p:nvPr>
            <p:ph idx="1"/>
          </p:nvPr>
        </p:nvSpPr>
        <p:spPr>
          <a:xfrm>
            <a:off x="457200" y="1600200"/>
            <a:ext cx="6563072" cy="4525963"/>
          </a:xfrm>
        </p:spPr>
        <p:txBody>
          <a:bodyPr>
            <a:normAutofit/>
          </a:bodyPr>
          <a:lstStyle/>
          <a:p>
            <a:r>
              <a:rPr lang="de-DE" i="1" dirty="0"/>
              <a:t>Summa contra gentiles</a:t>
            </a:r>
            <a:r>
              <a:rPr lang="de-DE" dirty="0"/>
              <a:t>:</a:t>
            </a:r>
          </a:p>
          <a:p>
            <a:pPr marL="0" indent="0">
              <a:buNone/>
            </a:pPr>
            <a:r>
              <a:rPr lang="de-DE" dirty="0"/>
              <a:t>	</a:t>
            </a:r>
            <a:r>
              <a:rPr lang="de-DE" dirty="0" smtClean="0"/>
              <a:t>„</a:t>
            </a:r>
            <a:r>
              <a:rPr lang="de-DE" dirty="0"/>
              <a:t>Das, wodurch etwas ist und </a:t>
            </a:r>
            <a:r>
              <a:rPr lang="de-DE" dirty="0" smtClean="0"/>
              <a:t>	Seiendes genannt </a:t>
            </a:r>
            <a:r>
              <a:rPr lang="de-DE" dirty="0"/>
              <a:t>wird, nenne </a:t>
            </a:r>
            <a:r>
              <a:rPr lang="de-DE" dirty="0" smtClean="0"/>
              <a:t>	ich </a:t>
            </a:r>
            <a:r>
              <a:rPr lang="de-DE" dirty="0"/>
              <a:t>ein formales, </a:t>
            </a:r>
            <a:r>
              <a:rPr lang="de-DE" dirty="0" smtClean="0"/>
              <a:t>nicht </a:t>
            </a:r>
            <a:r>
              <a:rPr lang="de-DE" dirty="0"/>
              <a:t>ein </a:t>
            </a:r>
            <a:r>
              <a:rPr lang="de-DE" dirty="0" smtClean="0"/>
              <a:t>	</a:t>
            </a:r>
            <a:r>
              <a:rPr lang="de-DE" dirty="0" err="1" smtClean="0"/>
              <a:t>faktives</a:t>
            </a:r>
            <a:r>
              <a:rPr lang="de-DE" dirty="0" smtClean="0"/>
              <a:t> </a:t>
            </a:r>
            <a:r>
              <a:rPr lang="de-DE" dirty="0"/>
              <a:t>[d.h. im Sinn einer </a:t>
            </a:r>
            <a:r>
              <a:rPr lang="de-DE" dirty="0" smtClean="0"/>
              <a:t>	Wirkursache </a:t>
            </a:r>
            <a:r>
              <a:rPr lang="de-DE" dirty="0"/>
              <a:t>tätiges; K.M.] </a:t>
            </a:r>
            <a:r>
              <a:rPr lang="de-DE" dirty="0" smtClean="0"/>
              <a:t>	Prinzip</a:t>
            </a:r>
            <a:r>
              <a:rPr lang="de-DE" dirty="0"/>
              <a:t>.“</a:t>
            </a:r>
          </a:p>
          <a:p>
            <a:pPr marL="0" indent="0" algn="ctr">
              <a:buNone/>
            </a:pPr>
            <a:r>
              <a:rPr lang="it-IT" sz="2800" cap="small" dirty="0"/>
              <a:t>Thomas von </a:t>
            </a:r>
            <a:r>
              <a:rPr lang="it-IT" sz="2800" cap="small" dirty="0" err="1"/>
              <a:t>Aquin</a:t>
            </a:r>
            <a:r>
              <a:rPr lang="it-IT" sz="2800" dirty="0"/>
              <a:t>: Summa contra </a:t>
            </a:r>
            <a:r>
              <a:rPr lang="it-IT" sz="2800" dirty="0" err="1"/>
              <a:t>gentiles</a:t>
            </a:r>
            <a:r>
              <a:rPr lang="it-IT" sz="2800" dirty="0"/>
              <a:t> II, 68</a:t>
            </a:r>
            <a:r>
              <a:rPr lang="it-IT" sz="2800" dirty="0" smtClean="0"/>
              <a:t>.</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796" y="1988840"/>
            <a:ext cx="2503914" cy="864096"/>
          </a:xfrm>
          <a:prstGeom prst="rect">
            <a:avLst/>
          </a:prstGeom>
        </p:spPr>
      </p:pic>
      <p:sp>
        <p:nvSpPr>
          <p:cNvPr id="5" name="Textfeld 4"/>
          <p:cNvSpPr txBox="1"/>
          <p:nvPr/>
        </p:nvSpPr>
        <p:spPr>
          <a:xfrm>
            <a:off x="6565796" y="2996952"/>
            <a:ext cx="2503914" cy="400110"/>
          </a:xfrm>
          <a:prstGeom prst="rect">
            <a:avLst/>
          </a:prstGeom>
          <a:noFill/>
        </p:spPr>
        <p:txBody>
          <a:bodyPr wrap="square" rtlCol="0">
            <a:spAutoFit/>
          </a:bodyPr>
          <a:lstStyle/>
          <a:p>
            <a:r>
              <a:rPr lang="de-DE" sz="2000" dirty="0" smtClean="0"/>
              <a:t>Thomas von Aquin</a:t>
            </a:r>
            <a:endParaRPr lang="de-DE" sz="2000" dirty="0"/>
          </a:p>
        </p:txBody>
      </p:sp>
      <p:sp>
        <p:nvSpPr>
          <p:cNvPr id="6" name="Datumsplatzhalter 5"/>
          <p:cNvSpPr>
            <a:spLocks noGrp="1"/>
          </p:cNvSpPr>
          <p:nvPr>
            <p:ph type="dt" sz="half" idx="10"/>
          </p:nvPr>
        </p:nvSpPr>
        <p:spPr/>
        <p:txBody>
          <a:bodyPr/>
          <a:lstStyle/>
          <a:p>
            <a:fld id="{15195E99-78B8-4FA2-B1C1-371DCBB71FD3}"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156</a:t>
            </a:fld>
            <a:endParaRPr lang="de-DE"/>
          </a:p>
        </p:txBody>
      </p:sp>
    </p:spTree>
    <p:extLst>
      <p:ext uri="{BB962C8B-B14F-4D97-AF65-F5344CB8AC3E}">
        <p14:creationId xmlns:p14="http://schemas.microsoft.com/office/powerpoint/2010/main" val="37176955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4.3	Übersetzungsparadigma „Schöpfungsmetaphysik“</a:t>
            </a:r>
            <a:endParaRPr lang="de-DE" dirty="0"/>
          </a:p>
        </p:txBody>
      </p:sp>
      <p:sp>
        <p:nvSpPr>
          <p:cNvPr id="3" name="Inhaltsplatzhalter 2"/>
          <p:cNvSpPr>
            <a:spLocks noGrp="1"/>
          </p:cNvSpPr>
          <p:nvPr>
            <p:ph idx="1"/>
          </p:nvPr>
        </p:nvSpPr>
        <p:spPr/>
        <p:txBody>
          <a:bodyPr>
            <a:normAutofit fontScale="92500" lnSpcReduction="20000"/>
          </a:bodyPr>
          <a:lstStyle/>
          <a:p>
            <a:r>
              <a:rPr lang="de-DE" dirty="0"/>
              <a:t>„Leben ist für lebendige Wesen [ihr; K.M.] Sein</a:t>
            </a:r>
            <a:r>
              <a:rPr lang="de-DE" dirty="0" smtClean="0"/>
              <a:t>.“</a:t>
            </a:r>
            <a:endParaRPr lang="de-DE" dirty="0"/>
          </a:p>
          <a:p>
            <a:r>
              <a:rPr lang="de-DE" dirty="0"/>
              <a:t>Schon in der Frühschrift </a:t>
            </a:r>
            <a:r>
              <a:rPr lang="de-DE" i="1" dirty="0"/>
              <a:t>De ente et </a:t>
            </a:r>
            <a:r>
              <a:rPr lang="de-DE" i="1" dirty="0" err="1"/>
              <a:t>essentia</a:t>
            </a:r>
            <a:r>
              <a:rPr lang="de-DE" dirty="0"/>
              <a:t> erklärt der </a:t>
            </a:r>
            <a:r>
              <a:rPr lang="de-DE" dirty="0" err="1"/>
              <a:t>Aquinate</a:t>
            </a:r>
            <a:r>
              <a:rPr lang="de-DE" dirty="0"/>
              <a:t>:</a:t>
            </a:r>
          </a:p>
          <a:p>
            <a:pPr marL="0" indent="0">
              <a:buNone/>
            </a:pPr>
            <a:r>
              <a:rPr lang="de-DE" dirty="0"/>
              <a:t>	</a:t>
            </a:r>
            <a:r>
              <a:rPr lang="de-DE" dirty="0" smtClean="0"/>
              <a:t>„</a:t>
            </a:r>
            <a:r>
              <a:rPr lang="de-DE" dirty="0"/>
              <a:t>Weil das, wodurch ein Ding seinen Ort in der ihm </a:t>
            </a:r>
            <a:r>
              <a:rPr lang="de-DE" dirty="0" smtClean="0"/>
              <a:t>	eigenen </a:t>
            </a:r>
            <a:r>
              <a:rPr lang="de-DE" dirty="0"/>
              <a:t>Gattung oder Art findet, eben durch die </a:t>
            </a:r>
            <a:r>
              <a:rPr lang="de-DE" dirty="0" smtClean="0"/>
              <a:t>	Definition </a:t>
            </a:r>
            <a:r>
              <a:rPr lang="de-DE" dirty="0"/>
              <a:t>ausgedrückt wird, die angibt, was ein </a:t>
            </a:r>
            <a:r>
              <a:rPr lang="de-DE" dirty="0" smtClean="0"/>
              <a:t>	Ding </a:t>
            </a:r>
            <a:r>
              <a:rPr lang="de-DE" dirty="0"/>
              <a:t>sei, gebrauchen die Philosophen für das Wort </a:t>
            </a:r>
            <a:r>
              <a:rPr lang="de-DE" dirty="0" smtClean="0"/>
              <a:t>	‚</a:t>
            </a:r>
            <a:r>
              <a:rPr lang="de-DE" dirty="0"/>
              <a:t>Wesen’ auch das andere der ‚</a:t>
            </a:r>
            <a:r>
              <a:rPr lang="de-DE" dirty="0" err="1"/>
              <a:t>Washeit</a:t>
            </a:r>
            <a:r>
              <a:rPr lang="de-DE" dirty="0"/>
              <a:t>’. Diese ist </a:t>
            </a:r>
            <a:r>
              <a:rPr lang="de-DE" dirty="0" smtClean="0"/>
              <a:t>	eben </a:t>
            </a:r>
            <a:r>
              <a:rPr lang="de-DE" dirty="0"/>
              <a:t>das, was der Philosoph [</a:t>
            </a:r>
            <a:r>
              <a:rPr lang="de-DE" dirty="0" err="1"/>
              <a:t>s.c</a:t>
            </a:r>
            <a:r>
              <a:rPr lang="de-DE" dirty="0"/>
              <a:t>. Aristoteles; K.M.] </a:t>
            </a:r>
            <a:r>
              <a:rPr lang="de-DE" dirty="0" smtClean="0"/>
              <a:t>	so </a:t>
            </a:r>
            <a:r>
              <a:rPr lang="de-DE" dirty="0"/>
              <a:t>oft nennt: was irgend etwas für ein Sein hat, </a:t>
            </a:r>
            <a:r>
              <a:rPr lang="de-DE" dirty="0" smtClean="0"/>
              <a:t>	d.h</a:t>
            </a:r>
            <a:r>
              <a:rPr lang="de-DE" dirty="0"/>
              <a:t>. das, wodurch irgend etwas sein Was-Sein hat.“</a:t>
            </a:r>
          </a:p>
          <a:p>
            <a:pPr marL="0" indent="0" algn="ctr">
              <a:buNone/>
            </a:pPr>
            <a:r>
              <a:rPr lang="fr-FR" sz="2800" cap="small" dirty="0"/>
              <a:t>Thomas </a:t>
            </a:r>
            <a:r>
              <a:rPr lang="fr-FR" sz="2800" cap="small" dirty="0" err="1"/>
              <a:t>von</a:t>
            </a:r>
            <a:r>
              <a:rPr lang="fr-FR" sz="2800" cap="small" dirty="0"/>
              <a:t> Aquin</a:t>
            </a:r>
            <a:r>
              <a:rPr lang="fr-FR" sz="2800" dirty="0"/>
              <a:t>: De ente et </a:t>
            </a:r>
            <a:r>
              <a:rPr lang="fr-FR" sz="2800" dirty="0" err="1"/>
              <a:t>essentia</a:t>
            </a:r>
            <a:r>
              <a:rPr lang="fr-FR" sz="2800" dirty="0"/>
              <a:t> 1</a:t>
            </a:r>
            <a:r>
              <a:rPr lang="fr-FR" sz="2800" dirty="0" smtClean="0"/>
              <a:t>.</a:t>
            </a:r>
            <a:endParaRPr lang="de-DE" sz="2800" dirty="0"/>
          </a:p>
        </p:txBody>
      </p:sp>
      <p:sp>
        <p:nvSpPr>
          <p:cNvPr id="4" name="Datumsplatzhalter 3"/>
          <p:cNvSpPr>
            <a:spLocks noGrp="1"/>
          </p:cNvSpPr>
          <p:nvPr>
            <p:ph type="dt" sz="half" idx="10"/>
          </p:nvPr>
        </p:nvSpPr>
        <p:spPr/>
        <p:txBody>
          <a:bodyPr/>
          <a:lstStyle/>
          <a:p>
            <a:fld id="{C981480C-76DF-42A1-ACBF-0DE58836DD20}"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157</a:t>
            </a:fld>
            <a:endParaRPr lang="de-DE"/>
          </a:p>
        </p:txBody>
      </p:sp>
    </p:spTree>
    <p:extLst>
      <p:ext uri="{BB962C8B-B14F-4D97-AF65-F5344CB8AC3E}">
        <p14:creationId xmlns:p14="http://schemas.microsoft.com/office/powerpoint/2010/main" val="5359922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4.4	Sein ist </a:t>
            </a:r>
            <a:r>
              <a:rPr lang="de-DE" b="1" dirty="0" smtClean="0"/>
              <a:t>Akt</a:t>
            </a:r>
            <a:endParaRPr lang="de-DE" b="1" dirty="0"/>
          </a:p>
        </p:txBody>
      </p:sp>
      <p:sp>
        <p:nvSpPr>
          <p:cNvPr id="3" name="Inhaltsplatzhalter 2"/>
          <p:cNvSpPr>
            <a:spLocks noGrp="1"/>
          </p:cNvSpPr>
          <p:nvPr>
            <p:ph idx="1"/>
          </p:nvPr>
        </p:nvSpPr>
        <p:spPr>
          <a:xfrm>
            <a:off x="457200" y="1600200"/>
            <a:ext cx="4978896" cy="4525963"/>
          </a:xfrm>
        </p:spPr>
        <p:txBody>
          <a:bodyPr>
            <a:normAutofit/>
          </a:bodyPr>
          <a:lstStyle/>
          <a:p>
            <a:r>
              <a:rPr lang="de-DE" dirty="0" smtClean="0"/>
              <a:t>Thomas:</a:t>
            </a:r>
            <a:endParaRPr lang="de-DE" dirty="0"/>
          </a:p>
          <a:p>
            <a:pPr marL="0" indent="0">
              <a:buNone/>
            </a:pPr>
            <a:r>
              <a:rPr lang="de-DE" dirty="0" smtClean="0"/>
              <a:t>	„</a:t>
            </a:r>
            <a:r>
              <a:rPr lang="de-DE" dirty="0"/>
              <a:t>Das Sein ist von allem </a:t>
            </a:r>
            <a:r>
              <a:rPr lang="de-DE" dirty="0" smtClean="0"/>
              <a:t>	das </a:t>
            </a:r>
            <a:r>
              <a:rPr lang="de-DE" dirty="0"/>
              <a:t>Vollkommenste </a:t>
            </a:r>
            <a:r>
              <a:rPr lang="de-DE" dirty="0" smtClean="0"/>
              <a:t>[…]. 	Das </a:t>
            </a:r>
            <a:r>
              <a:rPr lang="de-DE" dirty="0"/>
              <a:t>Sein enthält die </a:t>
            </a:r>
            <a:r>
              <a:rPr lang="de-DE" dirty="0" smtClean="0"/>
              <a:t>	Aktualität </a:t>
            </a:r>
            <a:r>
              <a:rPr lang="de-DE" dirty="0"/>
              <a:t>jedes </a:t>
            </a:r>
            <a:r>
              <a:rPr lang="de-DE" dirty="0" smtClean="0"/>
              <a:t>Akts</a:t>
            </a:r>
            <a:r>
              <a:rPr lang="de-DE" dirty="0"/>
              <a:t>, </a:t>
            </a:r>
            <a:r>
              <a:rPr lang="de-DE" dirty="0" smtClean="0"/>
              <a:t>	und </a:t>
            </a:r>
            <a:r>
              <a:rPr lang="de-DE" dirty="0"/>
              <a:t>deshalb ist es die </a:t>
            </a:r>
            <a:r>
              <a:rPr lang="de-DE" dirty="0" smtClean="0"/>
              <a:t>	Vollkommenheit </a:t>
            </a:r>
            <a:r>
              <a:rPr lang="de-DE" dirty="0"/>
              <a:t>aller </a:t>
            </a:r>
            <a:r>
              <a:rPr lang="de-DE" dirty="0" smtClean="0"/>
              <a:t>	</a:t>
            </a:r>
            <a:r>
              <a:rPr lang="de-DE" dirty="0" err="1" smtClean="0"/>
              <a:t>Vollkommenheiten</a:t>
            </a:r>
            <a:r>
              <a:rPr lang="de-DE" dirty="0"/>
              <a:t>.“</a:t>
            </a:r>
          </a:p>
          <a:p>
            <a:pPr marL="0" indent="0" algn="ctr">
              <a:buNone/>
            </a:pPr>
            <a:r>
              <a:rPr lang="fr-FR" sz="2800" cap="small" dirty="0"/>
              <a:t>Thomas </a:t>
            </a:r>
            <a:r>
              <a:rPr lang="fr-FR" sz="2800" cap="small" dirty="0" err="1"/>
              <a:t>von</a:t>
            </a:r>
            <a:r>
              <a:rPr lang="fr-FR" sz="2800" cap="small" dirty="0"/>
              <a:t> Aquin</a:t>
            </a:r>
            <a:r>
              <a:rPr lang="fr-FR" sz="2800" dirty="0"/>
              <a:t>: De </a:t>
            </a:r>
            <a:r>
              <a:rPr lang="fr-FR" sz="2800" dirty="0" err="1"/>
              <a:t>potentia</a:t>
            </a:r>
            <a:r>
              <a:rPr lang="fr-FR" sz="2800" dirty="0"/>
              <a:t> VII, 2, 9</a:t>
            </a:r>
            <a:r>
              <a:rPr lang="fr-FR" sz="2800" dirty="0" smtClean="0"/>
              <a:t>.</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882" y="1988840"/>
            <a:ext cx="3561606" cy="1229104"/>
          </a:xfrm>
          <a:prstGeom prst="rect">
            <a:avLst/>
          </a:prstGeom>
        </p:spPr>
      </p:pic>
      <p:sp>
        <p:nvSpPr>
          <p:cNvPr id="5" name="Textfeld 4"/>
          <p:cNvSpPr txBox="1"/>
          <p:nvPr/>
        </p:nvSpPr>
        <p:spPr>
          <a:xfrm>
            <a:off x="6122962" y="3284984"/>
            <a:ext cx="2121446" cy="400110"/>
          </a:xfrm>
          <a:prstGeom prst="rect">
            <a:avLst/>
          </a:prstGeom>
          <a:noFill/>
        </p:spPr>
        <p:txBody>
          <a:bodyPr wrap="square" rtlCol="0">
            <a:spAutoFit/>
          </a:bodyPr>
          <a:lstStyle/>
          <a:p>
            <a:r>
              <a:rPr lang="de-DE" sz="2000" dirty="0" smtClean="0"/>
              <a:t>Thomas von Aquin</a:t>
            </a:r>
            <a:endParaRPr lang="de-DE" sz="2000" dirty="0"/>
          </a:p>
        </p:txBody>
      </p:sp>
      <p:sp>
        <p:nvSpPr>
          <p:cNvPr id="6" name="Datumsplatzhalter 5"/>
          <p:cNvSpPr>
            <a:spLocks noGrp="1"/>
          </p:cNvSpPr>
          <p:nvPr>
            <p:ph type="dt" sz="half" idx="10"/>
          </p:nvPr>
        </p:nvSpPr>
        <p:spPr/>
        <p:txBody>
          <a:bodyPr/>
          <a:lstStyle/>
          <a:p>
            <a:fld id="{F119742E-AF41-498A-9D8B-DC985A4BF601}"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158</a:t>
            </a:fld>
            <a:endParaRPr lang="de-DE"/>
          </a:p>
        </p:txBody>
      </p:sp>
    </p:spTree>
    <p:extLst>
      <p:ext uri="{BB962C8B-B14F-4D97-AF65-F5344CB8AC3E}">
        <p14:creationId xmlns:p14="http://schemas.microsoft.com/office/powerpoint/2010/main" val="104650568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4.4	Sein ist Akt</a:t>
            </a:r>
            <a:endParaRPr lang="de-DE" dirty="0"/>
          </a:p>
        </p:txBody>
      </p:sp>
      <p:sp>
        <p:nvSpPr>
          <p:cNvPr id="3" name="Inhaltsplatzhalter 2"/>
          <p:cNvSpPr>
            <a:spLocks noGrp="1"/>
          </p:cNvSpPr>
          <p:nvPr>
            <p:ph idx="1"/>
          </p:nvPr>
        </p:nvSpPr>
        <p:spPr>
          <a:xfrm>
            <a:off x="457200" y="1600200"/>
            <a:ext cx="4978896" cy="4525963"/>
          </a:xfrm>
        </p:spPr>
        <p:txBody>
          <a:bodyPr/>
          <a:lstStyle/>
          <a:p>
            <a:r>
              <a:rPr lang="de-DE" dirty="0"/>
              <a:t>Angelus </a:t>
            </a:r>
            <a:r>
              <a:rPr lang="de-DE" dirty="0" err="1" smtClean="0"/>
              <a:t>Silesius</a:t>
            </a:r>
            <a:r>
              <a:rPr lang="de-DE" dirty="0" smtClean="0"/>
              <a:t>:</a:t>
            </a:r>
            <a:endParaRPr lang="de-DE" dirty="0"/>
          </a:p>
          <a:p>
            <a:pPr marL="0" indent="0">
              <a:buNone/>
            </a:pPr>
            <a:r>
              <a:rPr lang="de-DE" dirty="0" smtClean="0"/>
              <a:t>	„</a:t>
            </a:r>
            <a:r>
              <a:rPr lang="de-DE" dirty="0"/>
              <a:t>Die Ros’ ist </a:t>
            </a:r>
            <a:r>
              <a:rPr lang="de-DE" dirty="0" err="1"/>
              <a:t>ohn</a:t>
            </a:r>
            <a:r>
              <a:rPr lang="de-DE" dirty="0"/>
              <a:t> </a:t>
            </a:r>
            <a:r>
              <a:rPr lang="de-DE" dirty="0" smtClean="0"/>
              <a:t>	Warum</a:t>
            </a:r>
            <a:r>
              <a:rPr lang="de-DE" dirty="0"/>
              <a:t>,</a:t>
            </a:r>
          </a:p>
          <a:p>
            <a:pPr marL="0" indent="0">
              <a:buNone/>
            </a:pPr>
            <a:r>
              <a:rPr lang="de-DE" dirty="0" smtClean="0"/>
              <a:t>	sie </a:t>
            </a:r>
            <a:r>
              <a:rPr lang="de-DE" dirty="0"/>
              <a:t>blühet, weil sie </a:t>
            </a:r>
            <a:r>
              <a:rPr lang="de-DE" dirty="0" smtClean="0"/>
              <a:t>	blühet</a:t>
            </a:r>
            <a:r>
              <a:rPr lang="de-DE" dirty="0"/>
              <a:t>...“</a:t>
            </a:r>
          </a:p>
          <a:p>
            <a:pPr marL="0" indent="0" algn="ctr">
              <a:buNone/>
            </a:pPr>
            <a:r>
              <a:rPr lang="de-DE" sz="2800" cap="small" dirty="0" err="1"/>
              <a:t>Silesius</a:t>
            </a:r>
            <a:r>
              <a:rPr lang="de-DE" sz="2800" dirty="0"/>
              <a:t>, Angelus. Zit. nach </a:t>
            </a:r>
            <a:r>
              <a:rPr lang="de-DE" sz="2800" cap="small" dirty="0" err="1"/>
              <a:t>Ricoeur</a:t>
            </a:r>
            <a:r>
              <a:rPr lang="de-DE" sz="2800" dirty="0"/>
              <a:t>, Paul: Die lebendige Metapher</a:t>
            </a:r>
            <a:r>
              <a:rPr lang="de-DE" sz="2800" i="1" dirty="0"/>
              <a:t>.</a:t>
            </a:r>
            <a:r>
              <a:rPr lang="de-DE" sz="2800" dirty="0"/>
              <a:t> München 1986. 258</a:t>
            </a:r>
            <a:r>
              <a:rPr lang="de-DE" sz="2800" dirty="0" smtClean="0"/>
              <a:t>.</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384" y="1916832"/>
            <a:ext cx="2032000" cy="2806700"/>
          </a:xfrm>
          <a:prstGeom prst="rect">
            <a:avLst/>
          </a:prstGeom>
        </p:spPr>
      </p:pic>
      <p:sp>
        <p:nvSpPr>
          <p:cNvPr id="5" name="Textfeld 4"/>
          <p:cNvSpPr txBox="1"/>
          <p:nvPr/>
        </p:nvSpPr>
        <p:spPr>
          <a:xfrm>
            <a:off x="5996384" y="4869160"/>
            <a:ext cx="2032000" cy="400110"/>
          </a:xfrm>
          <a:prstGeom prst="rect">
            <a:avLst/>
          </a:prstGeom>
          <a:noFill/>
        </p:spPr>
        <p:txBody>
          <a:bodyPr wrap="square" rtlCol="0">
            <a:spAutoFit/>
          </a:bodyPr>
          <a:lstStyle/>
          <a:p>
            <a:r>
              <a:rPr lang="de-DE" sz="2000" dirty="0" smtClean="0"/>
              <a:t>Angelus </a:t>
            </a:r>
            <a:r>
              <a:rPr lang="de-DE" sz="2000" dirty="0" err="1" smtClean="0"/>
              <a:t>Silesius</a:t>
            </a:r>
            <a:endParaRPr lang="de-DE" sz="2000" dirty="0"/>
          </a:p>
        </p:txBody>
      </p:sp>
      <p:sp>
        <p:nvSpPr>
          <p:cNvPr id="6" name="Datumsplatzhalter 5"/>
          <p:cNvSpPr>
            <a:spLocks noGrp="1"/>
          </p:cNvSpPr>
          <p:nvPr>
            <p:ph type="dt" sz="half" idx="10"/>
          </p:nvPr>
        </p:nvSpPr>
        <p:spPr/>
        <p:txBody>
          <a:bodyPr/>
          <a:lstStyle/>
          <a:p>
            <a:fld id="{5BA79F75-2D64-4A48-8F65-73487FAF8718}"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159</a:t>
            </a:fld>
            <a:endParaRPr lang="de-DE"/>
          </a:p>
        </p:txBody>
      </p:sp>
    </p:spTree>
    <p:extLst>
      <p:ext uri="{BB962C8B-B14F-4D97-AF65-F5344CB8AC3E}">
        <p14:creationId xmlns:p14="http://schemas.microsoft.com/office/powerpoint/2010/main" val="377708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a:bodyPr>
          <a:lstStyle/>
          <a:p>
            <a:pPr marL="514350" indent="-514350">
              <a:buAutoNum type="alphaLcParenBoth" startAt="3"/>
            </a:pPr>
            <a:r>
              <a:rPr lang="de-DE" b="1" dirty="0" smtClean="0"/>
              <a:t>In </a:t>
            </a:r>
            <a:r>
              <a:rPr lang="de-DE" b="1" dirty="0"/>
              <a:t>engster Verbindung mit diesem </a:t>
            </a:r>
            <a:r>
              <a:rPr lang="de-DE" b="1" dirty="0" smtClean="0"/>
              <a:t>Einbezug </a:t>
            </a:r>
            <a:r>
              <a:rPr lang="de-DE" b="1" dirty="0"/>
              <a:t>des philosophierenden Subjekts </a:t>
            </a:r>
            <a:r>
              <a:rPr lang="de-DE" b="1" dirty="0" smtClean="0"/>
              <a:t>in </a:t>
            </a:r>
            <a:r>
              <a:rPr lang="de-DE" b="1" dirty="0"/>
              <a:t>sein eigenes philosophisches Denken </a:t>
            </a:r>
            <a:r>
              <a:rPr lang="de-DE" b="1" dirty="0" smtClean="0"/>
              <a:t>steht </a:t>
            </a:r>
            <a:r>
              <a:rPr lang="de-DE" b="1" dirty="0"/>
              <a:t>die Frage, welche Rolle der Sprache </a:t>
            </a:r>
            <a:r>
              <a:rPr lang="de-DE" b="1" dirty="0" smtClean="0"/>
              <a:t>dabei </a:t>
            </a:r>
            <a:r>
              <a:rPr lang="de-DE" b="1" dirty="0"/>
              <a:t>zukommt</a:t>
            </a:r>
            <a:r>
              <a:rPr lang="de-DE" b="1" dirty="0" smtClean="0"/>
              <a:t>.</a:t>
            </a:r>
          </a:p>
        </p:txBody>
      </p:sp>
      <p:sp>
        <p:nvSpPr>
          <p:cNvPr id="4" name="Datumsplatzhalter 3"/>
          <p:cNvSpPr>
            <a:spLocks noGrp="1"/>
          </p:cNvSpPr>
          <p:nvPr>
            <p:ph type="dt" sz="half" idx="10"/>
          </p:nvPr>
        </p:nvSpPr>
        <p:spPr/>
        <p:txBody>
          <a:bodyPr/>
          <a:lstStyle/>
          <a:p>
            <a:fld id="{E6A27A60-EF22-4AAB-95D6-CBA6D7403E4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16</a:t>
            </a:fld>
            <a:endParaRPr lang="de-DE"/>
          </a:p>
        </p:txBody>
      </p:sp>
    </p:spTree>
    <p:extLst>
      <p:ext uri="{BB962C8B-B14F-4D97-AF65-F5344CB8AC3E}">
        <p14:creationId xmlns:p14="http://schemas.microsoft.com/office/powerpoint/2010/main" val="16044850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4.4	Sein ist Akt</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Thomas von Aquin: „Wenn </a:t>
            </a:r>
            <a:r>
              <a:rPr lang="de-DE" dirty="0"/>
              <a:t>dieses Sein nun, das notwendig ist, zu einer </a:t>
            </a:r>
            <a:r>
              <a:rPr lang="de-DE" dirty="0" err="1"/>
              <a:t>Washeit</a:t>
            </a:r>
            <a:r>
              <a:rPr lang="de-DE" dirty="0"/>
              <a:t> gehört, die nicht das ist, was es selbst ist, so steht es entweder im </a:t>
            </a:r>
            <a:r>
              <a:rPr lang="de-DE" dirty="0" err="1"/>
              <a:t>Mißklang</a:t>
            </a:r>
            <a:r>
              <a:rPr lang="de-DE" dirty="0"/>
              <a:t> und Widerspruch zu dieser </a:t>
            </a:r>
            <a:r>
              <a:rPr lang="de-DE" dirty="0" err="1"/>
              <a:t>Washeit</a:t>
            </a:r>
            <a:r>
              <a:rPr lang="de-DE" dirty="0"/>
              <a:t>, wie das Durch-sich-Sein zur </a:t>
            </a:r>
            <a:r>
              <a:rPr lang="de-DE" dirty="0" err="1"/>
              <a:t>Washeit</a:t>
            </a:r>
            <a:r>
              <a:rPr lang="de-DE" dirty="0"/>
              <a:t> des Weißseins im Widerspruch steht, oder aber es ist im Einklang und verwandet mit ihr, wie das Im-anderen-Sein mit dem </a:t>
            </a:r>
            <a:r>
              <a:rPr lang="de-DE" dirty="0" err="1"/>
              <a:t>Weißsein</a:t>
            </a:r>
            <a:r>
              <a:rPr lang="de-DE" dirty="0"/>
              <a:t>. Im ersten Fall kommt dieser </a:t>
            </a:r>
            <a:r>
              <a:rPr lang="de-DE" dirty="0" err="1"/>
              <a:t>Washeit</a:t>
            </a:r>
            <a:r>
              <a:rPr lang="de-DE" dirty="0"/>
              <a:t> kein Sein zu, das durch sich notwendig ist, wie auch dem </a:t>
            </a:r>
            <a:r>
              <a:rPr lang="de-DE" dirty="0" err="1"/>
              <a:t>Weißsein</a:t>
            </a:r>
            <a:r>
              <a:rPr lang="de-DE" dirty="0"/>
              <a:t> nicht das Durch-sich-Sein. Im zweiten Fall aber </a:t>
            </a:r>
            <a:r>
              <a:rPr lang="de-DE" dirty="0" err="1"/>
              <a:t>muß</a:t>
            </a:r>
            <a:r>
              <a:rPr lang="de-DE" dirty="0"/>
              <a:t> solches Sein entweder [erstens] vom Wesen abhängen oder [zweitens] beides von einer anderen Ursache oder [drittens] das Wesen vom Sein. Die beiden ersten Fälle widersprechen dem </a:t>
            </a:r>
            <a:r>
              <a:rPr lang="de-DE" dirty="0" err="1"/>
              <a:t>Seinsnotwendigen</a:t>
            </a:r>
            <a:r>
              <a:rPr lang="de-DE" dirty="0"/>
              <a:t>, da ja etwas, wenn es von anderem abhängt, nicht mehr </a:t>
            </a:r>
            <a:r>
              <a:rPr lang="de-DE" dirty="0" err="1"/>
              <a:t>seinsnotwendig</a:t>
            </a:r>
            <a:r>
              <a:rPr lang="de-DE" dirty="0"/>
              <a:t> ist. Aus dem dritten aber folgt, </a:t>
            </a:r>
            <a:r>
              <a:rPr lang="de-DE" dirty="0" err="1"/>
              <a:t>daß</a:t>
            </a:r>
            <a:r>
              <a:rPr lang="de-DE" dirty="0"/>
              <a:t> diese </a:t>
            </a:r>
            <a:r>
              <a:rPr lang="de-DE" dirty="0" err="1"/>
              <a:t>Washeit</a:t>
            </a:r>
            <a:r>
              <a:rPr lang="de-DE" dirty="0"/>
              <a:t> akzidentell zu dem Ding hinzutritt, das durch sich </a:t>
            </a:r>
            <a:r>
              <a:rPr lang="de-DE" dirty="0" err="1"/>
              <a:t>seinsnotwendig</a:t>
            </a:r>
            <a:r>
              <a:rPr lang="de-DE" dirty="0"/>
              <a:t> ist, da ja alles, was auf das Sein des Dinges folgt, ihm akzidentell ist. Dann aber wäre es nicht seine </a:t>
            </a:r>
            <a:r>
              <a:rPr lang="de-DE" dirty="0" err="1"/>
              <a:t>Washeit</a:t>
            </a:r>
            <a:r>
              <a:rPr lang="de-DE" dirty="0"/>
              <a:t>. </a:t>
            </a:r>
            <a:endParaRPr lang="de-DE" sz="2900" dirty="0"/>
          </a:p>
        </p:txBody>
      </p:sp>
      <p:sp>
        <p:nvSpPr>
          <p:cNvPr id="4" name="Datumsplatzhalter 3"/>
          <p:cNvSpPr>
            <a:spLocks noGrp="1"/>
          </p:cNvSpPr>
          <p:nvPr>
            <p:ph type="dt" sz="half" idx="10"/>
          </p:nvPr>
        </p:nvSpPr>
        <p:spPr/>
        <p:txBody>
          <a:bodyPr/>
          <a:lstStyle/>
          <a:p>
            <a:fld id="{CE5C4C3A-9902-48E9-8099-7A7DA3EDD5B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160</a:t>
            </a:fld>
            <a:endParaRPr lang="de-DE"/>
          </a:p>
        </p:txBody>
      </p:sp>
    </p:spTree>
    <p:extLst>
      <p:ext uri="{BB962C8B-B14F-4D97-AF65-F5344CB8AC3E}">
        <p14:creationId xmlns:p14="http://schemas.microsoft.com/office/powerpoint/2010/main" val="41118510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4.4	Sein ist Akt</a:t>
            </a:r>
            <a:endParaRPr lang="de-DE" dirty="0"/>
          </a:p>
        </p:txBody>
      </p:sp>
      <p:sp>
        <p:nvSpPr>
          <p:cNvPr id="3" name="Inhaltsplatzhalter 2"/>
          <p:cNvSpPr>
            <a:spLocks noGrp="1"/>
          </p:cNvSpPr>
          <p:nvPr>
            <p:ph idx="1"/>
          </p:nvPr>
        </p:nvSpPr>
        <p:spPr/>
        <p:txBody>
          <a:bodyPr/>
          <a:lstStyle/>
          <a:p>
            <a:pPr marL="0" indent="0">
              <a:buNone/>
            </a:pPr>
            <a:r>
              <a:rPr lang="de-DE" dirty="0"/>
              <a:t>Gott hat also nicht ein Wesen, das nicht [zugleich auch] sein </a:t>
            </a:r>
            <a:r>
              <a:rPr lang="de-DE" dirty="0" err="1"/>
              <a:t>Sein</a:t>
            </a:r>
            <a:r>
              <a:rPr lang="de-DE" dirty="0"/>
              <a:t> wäre.“</a:t>
            </a:r>
          </a:p>
          <a:p>
            <a:pPr marL="0" indent="0" algn="ctr">
              <a:buNone/>
            </a:pPr>
            <a:r>
              <a:rPr lang="de-DE" sz="2900" cap="small" dirty="0"/>
              <a:t>Thomas von Aquin</a:t>
            </a:r>
            <a:r>
              <a:rPr lang="de-DE" sz="2900" dirty="0"/>
              <a:t>: </a:t>
            </a:r>
            <a:r>
              <a:rPr lang="de-DE" sz="2900" dirty="0" err="1"/>
              <a:t>ScG</a:t>
            </a:r>
            <a:r>
              <a:rPr lang="de-DE" sz="2900" dirty="0"/>
              <a:t>. </a:t>
            </a:r>
            <a:r>
              <a:rPr lang="en-GB" sz="2900" dirty="0"/>
              <a:t>I, 22.</a:t>
            </a:r>
            <a:endParaRPr lang="de-DE" sz="2900" dirty="0"/>
          </a:p>
          <a:p>
            <a:endParaRPr lang="de-DE" dirty="0"/>
          </a:p>
        </p:txBody>
      </p:sp>
      <p:sp>
        <p:nvSpPr>
          <p:cNvPr id="4" name="Datumsplatzhalter 3"/>
          <p:cNvSpPr>
            <a:spLocks noGrp="1"/>
          </p:cNvSpPr>
          <p:nvPr>
            <p:ph type="dt" sz="half" idx="10"/>
          </p:nvPr>
        </p:nvSpPr>
        <p:spPr/>
        <p:txBody>
          <a:bodyPr/>
          <a:lstStyle/>
          <a:p>
            <a:fld id="{D89DECA3-038B-440B-8BCF-6B5F09552F6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161</a:t>
            </a:fld>
            <a:endParaRPr lang="de-DE"/>
          </a:p>
        </p:txBody>
      </p:sp>
    </p:spTree>
    <p:extLst>
      <p:ext uri="{BB962C8B-B14F-4D97-AF65-F5344CB8AC3E}">
        <p14:creationId xmlns:p14="http://schemas.microsoft.com/office/powerpoint/2010/main" val="36738497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4.4	Sein ist Akt</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Thomas: „Weiter</a:t>
            </a:r>
            <a:r>
              <a:rPr lang="de-DE" dirty="0"/>
              <a:t>. Ein jedes Ding ist dadurch, </a:t>
            </a:r>
            <a:r>
              <a:rPr lang="de-DE" dirty="0" err="1"/>
              <a:t>daß</a:t>
            </a:r>
            <a:r>
              <a:rPr lang="de-DE" dirty="0"/>
              <a:t> es Sein hat. Also ist kein Ding, dessen Wesen nicht sein </a:t>
            </a:r>
            <a:r>
              <a:rPr lang="de-DE" dirty="0" err="1"/>
              <a:t>Sein</a:t>
            </a:r>
            <a:r>
              <a:rPr lang="de-DE" dirty="0"/>
              <a:t> ist, durch sein Wesen, vielmehr ist es durch Teilhabe an etwas, nämlich dem Sein. Was aber durch Teilhabe an etwas ist, kann nicht das erste Seiende sein, da ja das, woran etwas teilhat, damit es sei, früher ist als dieses. Gott aber ist das erste Seiende, und nichts ist früher als er. Also ist das Wesen Gottes sein </a:t>
            </a:r>
            <a:r>
              <a:rPr lang="de-DE" dirty="0" err="1"/>
              <a:t>Sein</a:t>
            </a:r>
            <a:r>
              <a:rPr lang="de-DE" dirty="0"/>
              <a:t>.</a:t>
            </a:r>
          </a:p>
          <a:p>
            <a:pPr marL="0" indent="0">
              <a:buNone/>
            </a:pPr>
            <a:r>
              <a:rPr lang="de-DE" dirty="0" smtClean="0"/>
              <a:t>	Diese </a:t>
            </a:r>
            <a:r>
              <a:rPr lang="de-DE" dirty="0"/>
              <a:t>erhabene Wahrheit aber hat der Herr den Moses </a:t>
            </a:r>
            <a:r>
              <a:rPr lang="de-DE" dirty="0" smtClean="0"/>
              <a:t>	gelehrt</a:t>
            </a:r>
            <a:r>
              <a:rPr lang="de-DE" dirty="0"/>
              <a:t>. </a:t>
            </a:r>
            <a:r>
              <a:rPr lang="de-DE" dirty="0" smtClean="0"/>
              <a:t>Denn </a:t>
            </a:r>
            <a:r>
              <a:rPr lang="de-DE" dirty="0"/>
              <a:t>als dieser den Herrn fragte: ‘Wenn die Kinder </a:t>
            </a:r>
            <a:r>
              <a:rPr lang="de-DE" dirty="0" smtClean="0"/>
              <a:t>	Israels </a:t>
            </a:r>
            <a:r>
              <a:rPr lang="de-DE" dirty="0"/>
              <a:t>zu mir </a:t>
            </a:r>
            <a:r>
              <a:rPr lang="de-DE" dirty="0" smtClean="0"/>
              <a:t>sagen </a:t>
            </a:r>
            <a:r>
              <a:rPr lang="de-DE" dirty="0"/>
              <a:t>werden:&gt;Wie ist sein Name?&lt; Was soll ich </a:t>
            </a:r>
            <a:r>
              <a:rPr lang="de-DE" dirty="0" smtClean="0"/>
              <a:t>	ihnen </a:t>
            </a:r>
            <a:r>
              <a:rPr lang="de-DE" dirty="0"/>
              <a:t>sagen?’, da </a:t>
            </a:r>
            <a:r>
              <a:rPr lang="de-DE" dirty="0" smtClean="0"/>
              <a:t>antwortete </a:t>
            </a:r>
            <a:r>
              <a:rPr lang="de-DE" dirty="0"/>
              <a:t>der Herr: ‘Ich bin, der ich bin. So </a:t>
            </a:r>
            <a:r>
              <a:rPr lang="de-DE" dirty="0" smtClean="0"/>
              <a:t>	sollst </a:t>
            </a:r>
            <a:r>
              <a:rPr lang="de-DE" dirty="0"/>
              <a:t>du den Kindern </a:t>
            </a:r>
            <a:r>
              <a:rPr lang="de-DE" dirty="0" smtClean="0"/>
              <a:t>Israels </a:t>
            </a:r>
            <a:r>
              <a:rPr lang="de-DE" dirty="0"/>
              <a:t>sagen:&gt;Der da ist, der hat mich zu </a:t>
            </a:r>
            <a:r>
              <a:rPr lang="de-DE" dirty="0" smtClean="0"/>
              <a:t>	euch </a:t>
            </a:r>
            <a:r>
              <a:rPr lang="de-DE" dirty="0"/>
              <a:t>gesandt.&lt;‘(Ex 3,31f.). </a:t>
            </a:r>
            <a:r>
              <a:rPr lang="de-DE" dirty="0" smtClean="0"/>
              <a:t>Damit </a:t>
            </a:r>
            <a:r>
              <a:rPr lang="de-DE" dirty="0"/>
              <a:t>zeigte er, </a:t>
            </a:r>
            <a:r>
              <a:rPr lang="de-DE" dirty="0" err="1"/>
              <a:t>daß</a:t>
            </a:r>
            <a:r>
              <a:rPr lang="de-DE" dirty="0"/>
              <a:t> sein </a:t>
            </a:r>
            <a:r>
              <a:rPr lang="de-DE" dirty="0" smtClean="0"/>
              <a:t>	eigentlicher </a:t>
            </a:r>
            <a:r>
              <a:rPr lang="de-DE" dirty="0"/>
              <a:t>Name sei: ‚der da ist’. Jeder </a:t>
            </a:r>
            <a:r>
              <a:rPr lang="de-DE" dirty="0" smtClean="0"/>
              <a:t>Name </a:t>
            </a:r>
            <a:r>
              <a:rPr lang="de-DE" dirty="0"/>
              <a:t>aber ist dazu </a:t>
            </a:r>
            <a:r>
              <a:rPr lang="de-DE" dirty="0" smtClean="0"/>
              <a:t>	bestimmt</a:t>
            </a:r>
            <a:r>
              <a:rPr lang="de-DE" dirty="0"/>
              <a:t>, die Natur oder das Wesen eines </a:t>
            </a:r>
            <a:r>
              <a:rPr lang="de-DE" dirty="0" smtClean="0"/>
              <a:t>Dinges </a:t>
            </a:r>
            <a:r>
              <a:rPr lang="de-DE" dirty="0"/>
              <a:t>zu </a:t>
            </a:r>
            <a:r>
              <a:rPr lang="de-DE" dirty="0" smtClean="0"/>
              <a:t>	bezeichnen</a:t>
            </a:r>
            <a:r>
              <a:rPr lang="de-DE" dirty="0"/>
              <a:t>. </a:t>
            </a:r>
            <a:endParaRPr lang="de-DE" sz="2900" dirty="0"/>
          </a:p>
        </p:txBody>
      </p:sp>
      <p:sp>
        <p:nvSpPr>
          <p:cNvPr id="4" name="Datumsplatzhalter 3"/>
          <p:cNvSpPr>
            <a:spLocks noGrp="1"/>
          </p:cNvSpPr>
          <p:nvPr>
            <p:ph type="dt" sz="half" idx="10"/>
          </p:nvPr>
        </p:nvSpPr>
        <p:spPr/>
        <p:txBody>
          <a:bodyPr/>
          <a:lstStyle/>
          <a:p>
            <a:fld id="{7CEC9FFC-A589-4CB3-B26C-FA4FE5D6022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162</a:t>
            </a:fld>
            <a:endParaRPr lang="de-DE"/>
          </a:p>
        </p:txBody>
      </p:sp>
    </p:spTree>
    <p:extLst>
      <p:ext uri="{BB962C8B-B14F-4D97-AF65-F5344CB8AC3E}">
        <p14:creationId xmlns:p14="http://schemas.microsoft.com/office/powerpoint/2010/main" val="396041868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4.4	Sein ist Akt</a:t>
            </a:r>
            <a:endParaRPr lang="de-DE" dirty="0"/>
          </a:p>
        </p:txBody>
      </p:sp>
      <p:sp>
        <p:nvSpPr>
          <p:cNvPr id="3" name="Inhaltsplatzhalter 2"/>
          <p:cNvSpPr>
            <a:spLocks noGrp="1"/>
          </p:cNvSpPr>
          <p:nvPr>
            <p:ph idx="1"/>
          </p:nvPr>
        </p:nvSpPr>
        <p:spPr/>
        <p:txBody>
          <a:bodyPr/>
          <a:lstStyle/>
          <a:p>
            <a:pPr marL="0" indent="0">
              <a:buNone/>
            </a:pPr>
            <a:r>
              <a:rPr lang="de-DE" dirty="0"/>
              <a:t>Daraus ergibt sich, </a:t>
            </a:r>
            <a:r>
              <a:rPr lang="de-DE" dirty="0" err="1"/>
              <a:t>daß</a:t>
            </a:r>
            <a:r>
              <a:rPr lang="de-DE" dirty="0"/>
              <a:t> das Sein Gottes sein 	Wesen oder seine Natur ist.“</a:t>
            </a:r>
          </a:p>
          <a:p>
            <a:pPr marL="0" indent="0" algn="ctr">
              <a:buNone/>
            </a:pPr>
            <a:r>
              <a:rPr lang="en-GB" sz="2900" cap="small" dirty="0"/>
              <a:t>Thomas von </a:t>
            </a:r>
            <a:r>
              <a:rPr lang="en-GB" sz="2900" cap="small" dirty="0" err="1"/>
              <a:t>Aquin</a:t>
            </a:r>
            <a:r>
              <a:rPr lang="en-GB" sz="2900" dirty="0"/>
              <a:t>: </a:t>
            </a:r>
            <a:r>
              <a:rPr lang="en-GB" sz="2900" dirty="0" err="1"/>
              <a:t>ScG</a:t>
            </a:r>
            <a:r>
              <a:rPr lang="en-GB" sz="2900" dirty="0"/>
              <a:t>. </a:t>
            </a:r>
            <a:r>
              <a:rPr lang="de-DE" sz="2900" dirty="0"/>
              <a:t>I, 22.</a:t>
            </a:r>
          </a:p>
          <a:p>
            <a:endParaRPr lang="de-DE" dirty="0"/>
          </a:p>
        </p:txBody>
      </p:sp>
      <p:sp>
        <p:nvSpPr>
          <p:cNvPr id="4" name="Datumsplatzhalter 3"/>
          <p:cNvSpPr>
            <a:spLocks noGrp="1"/>
          </p:cNvSpPr>
          <p:nvPr>
            <p:ph type="dt" sz="half" idx="10"/>
          </p:nvPr>
        </p:nvSpPr>
        <p:spPr/>
        <p:txBody>
          <a:bodyPr/>
          <a:lstStyle/>
          <a:p>
            <a:fld id="{46B0DB35-614F-4FEB-930C-A1D7267F48B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163</a:t>
            </a:fld>
            <a:endParaRPr lang="de-DE"/>
          </a:p>
        </p:txBody>
      </p:sp>
    </p:spTree>
    <p:extLst>
      <p:ext uri="{BB962C8B-B14F-4D97-AF65-F5344CB8AC3E}">
        <p14:creationId xmlns:p14="http://schemas.microsoft.com/office/powerpoint/2010/main" val="33330043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4.5	Die </a:t>
            </a:r>
            <a:r>
              <a:rPr lang="de-DE" b="1" dirty="0" err="1" smtClean="0"/>
              <a:t>Transzendentalien</a:t>
            </a:r>
            <a:endParaRPr lang="de-DE" b="1" dirty="0"/>
          </a:p>
        </p:txBody>
      </p:sp>
      <p:sp>
        <p:nvSpPr>
          <p:cNvPr id="3" name="Inhaltsplatzhalter 2"/>
          <p:cNvSpPr>
            <a:spLocks noGrp="1"/>
          </p:cNvSpPr>
          <p:nvPr>
            <p:ph idx="1"/>
          </p:nvPr>
        </p:nvSpPr>
        <p:spPr/>
        <p:txBody>
          <a:bodyPr/>
          <a:lstStyle/>
          <a:p>
            <a:r>
              <a:rPr lang="de-DE" dirty="0"/>
              <a:t>Thomas von </a:t>
            </a:r>
            <a:r>
              <a:rPr lang="de-DE" dirty="0" smtClean="0"/>
              <a:t>Aquin:</a:t>
            </a:r>
            <a:endParaRPr lang="de-DE" dirty="0"/>
          </a:p>
          <a:p>
            <a:pPr marL="0" indent="0">
              <a:buNone/>
            </a:pPr>
            <a:r>
              <a:rPr lang="de-DE" dirty="0" smtClean="0"/>
              <a:t>	„</a:t>
            </a:r>
            <a:r>
              <a:rPr lang="de-DE" dirty="0"/>
              <a:t>Vier erste Seiende werden genannt, </a:t>
            </a:r>
            <a:r>
              <a:rPr lang="de-DE" dirty="0" smtClean="0"/>
              <a:t>	nämlich </a:t>
            </a:r>
            <a:r>
              <a:rPr lang="de-DE" dirty="0"/>
              <a:t>das Seiende, das Eine, das Wahre, </a:t>
            </a:r>
            <a:r>
              <a:rPr lang="de-DE" dirty="0" smtClean="0"/>
              <a:t>	das </a:t>
            </a:r>
            <a:r>
              <a:rPr lang="de-DE" dirty="0"/>
              <a:t>Gute.“</a:t>
            </a:r>
          </a:p>
          <a:p>
            <a:pPr marL="0" indent="0" algn="ctr">
              <a:buNone/>
            </a:pPr>
            <a:r>
              <a:rPr lang="de-DE" sz="2800" cap="small" dirty="0"/>
              <a:t>Thomas von Aquin</a:t>
            </a:r>
            <a:r>
              <a:rPr lang="de-DE" sz="2800" dirty="0"/>
              <a:t>: De </a:t>
            </a:r>
            <a:r>
              <a:rPr lang="de-DE" sz="2800" dirty="0" err="1"/>
              <a:t>pot</a:t>
            </a:r>
            <a:r>
              <a:rPr lang="de-DE" sz="2800" dirty="0"/>
              <a:t> 9,7 </a:t>
            </a:r>
            <a:r>
              <a:rPr lang="de-DE" sz="2800" dirty="0" err="1"/>
              <a:t>vid</a:t>
            </a:r>
            <a:r>
              <a:rPr lang="de-DE" sz="2800" dirty="0" smtClean="0"/>
              <a:t>. 6.</a:t>
            </a:r>
            <a:endParaRPr lang="de-DE" sz="2800" dirty="0"/>
          </a:p>
        </p:txBody>
      </p:sp>
      <p:sp>
        <p:nvSpPr>
          <p:cNvPr id="4" name="Datumsplatzhalter 3"/>
          <p:cNvSpPr>
            <a:spLocks noGrp="1"/>
          </p:cNvSpPr>
          <p:nvPr>
            <p:ph type="dt" sz="half" idx="10"/>
          </p:nvPr>
        </p:nvSpPr>
        <p:spPr/>
        <p:txBody>
          <a:bodyPr/>
          <a:lstStyle/>
          <a:p>
            <a:fld id="{A82F5F38-E927-4E63-9F40-1BAF08CA9F3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164</a:t>
            </a:fld>
            <a:endParaRPr lang="de-DE"/>
          </a:p>
        </p:txBody>
      </p:sp>
    </p:spTree>
    <p:extLst>
      <p:ext uri="{BB962C8B-B14F-4D97-AF65-F5344CB8AC3E}">
        <p14:creationId xmlns:p14="http://schemas.microsoft.com/office/powerpoint/2010/main" val="235216601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4.5	Die </a:t>
            </a:r>
            <a:r>
              <a:rPr lang="de-DE" b="1" dirty="0" err="1"/>
              <a:t>Transzendentalien</a:t>
            </a:r>
            <a:endParaRPr lang="de-DE" dirty="0"/>
          </a:p>
        </p:txBody>
      </p:sp>
      <p:sp>
        <p:nvSpPr>
          <p:cNvPr id="3" name="Inhaltsplatzhalter 2"/>
          <p:cNvSpPr>
            <a:spLocks noGrp="1"/>
          </p:cNvSpPr>
          <p:nvPr>
            <p:ph idx="1"/>
          </p:nvPr>
        </p:nvSpPr>
        <p:spPr/>
        <p:txBody>
          <a:bodyPr>
            <a:normAutofit fontScale="92500" lnSpcReduction="20000"/>
          </a:bodyPr>
          <a:lstStyle/>
          <a:p>
            <a:pPr marL="514350" indent="-514350">
              <a:buAutoNum type="arabicParenBoth"/>
            </a:pPr>
            <a:r>
              <a:rPr lang="de-DE" dirty="0" smtClean="0"/>
              <a:t>Die ontologische </a:t>
            </a:r>
            <a:r>
              <a:rPr lang="de-DE" dirty="0"/>
              <a:t>Reflexion </a:t>
            </a:r>
            <a:r>
              <a:rPr lang="de-DE" dirty="0" smtClean="0"/>
              <a:t>der christlichen Metaphysik mündet in </a:t>
            </a:r>
            <a:r>
              <a:rPr lang="de-DE" dirty="0"/>
              <a:t>Gestalt der </a:t>
            </a:r>
            <a:r>
              <a:rPr lang="de-DE" dirty="0" err="1"/>
              <a:t>Aufgipfelung</a:t>
            </a:r>
            <a:r>
              <a:rPr lang="de-DE" dirty="0"/>
              <a:t> der </a:t>
            </a:r>
            <a:r>
              <a:rPr lang="de-DE" dirty="0" err="1"/>
              <a:t>Transzendentalienlehre</a:t>
            </a:r>
            <a:r>
              <a:rPr lang="de-DE" dirty="0"/>
              <a:t> im Schönen in die Haltung eines fundamentalen Staunens, also eine vorprädikative Einstellung</a:t>
            </a:r>
            <a:r>
              <a:rPr lang="de-DE" dirty="0" smtClean="0"/>
              <a:t>.</a:t>
            </a:r>
          </a:p>
          <a:p>
            <a:pPr marL="514350" indent="-514350">
              <a:buAutoNum type="arabicParenBoth"/>
            </a:pPr>
            <a:r>
              <a:rPr lang="de-DE" dirty="0" smtClean="0"/>
              <a:t>Die </a:t>
            </a:r>
            <a:r>
              <a:rPr lang="de-DE" dirty="0"/>
              <a:t>innere Dynamik der </a:t>
            </a:r>
            <a:r>
              <a:rPr lang="de-DE" dirty="0" err="1"/>
              <a:t>Transzendentalität</a:t>
            </a:r>
            <a:r>
              <a:rPr lang="de-DE" dirty="0"/>
              <a:t> des Schönen drängt aus sich auf die Suche nach einem alles weltlich Schöne an Vollkommenheit übertreffenden Schönen und schlägt damit bereits vor allem erkenntnismäßigen Gottfragen eine Brücke zwischen Ontologie als der Untersuchung des Seienden und dem Göttlichen, also dem, was man später </a:t>
            </a:r>
            <a:r>
              <a:rPr lang="de-DE" dirty="0" smtClean="0"/>
              <a:t>einerseits </a:t>
            </a:r>
            <a:r>
              <a:rPr lang="de-DE" dirty="0"/>
              <a:t>„allgemeine“, andererseits „spezielle“ Metaphysik nennt</a:t>
            </a:r>
            <a:r>
              <a:rPr lang="de-DE" dirty="0" smtClean="0"/>
              <a:t>.</a:t>
            </a:r>
            <a:endParaRPr lang="de-DE" dirty="0"/>
          </a:p>
        </p:txBody>
      </p:sp>
      <p:sp>
        <p:nvSpPr>
          <p:cNvPr id="4" name="Datumsplatzhalter 3"/>
          <p:cNvSpPr>
            <a:spLocks noGrp="1"/>
          </p:cNvSpPr>
          <p:nvPr>
            <p:ph type="dt" sz="half" idx="10"/>
          </p:nvPr>
        </p:nvSpPr>
        <p:spPr/>
        <p:txBody>
          <a:bodyPr/>
          <a:lstStyle/>
          <a:p>
            <a:fld id="{A029C7C0-9DBF-4936-BAA2-AB7147710DE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165</a:t>
            </a:fld>
            <a:endParaRPr lang="de-DE"/>
          </a:p>
        </p:txBody>
      </p:sp>
    </p:spTree>
    <p:extLst>
      <p:ext uri="{BB962C8B-B14F-4D97-AF65-F5344CB8AC3E}">
        <p14:creationId xmlns:p14="http://schemas.microsoft.com/office/powerpoint/2010/main" val="171848973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4.6	Ontologie als </a:t>
            </a:r>
            <a:r>
              <a:rPr lang="de-DE" b="1" dirty="0" smtClean="0"/>
              <a:t>Transzendentalwissenschaft</a:t>
            </a:r>
            <a:endParaRPr lang="de-DE" b="1" dirty="0"/>
          </a:p>
        </p:txBody>
      </p:sp>
      <p:sp>
        <p:nvSpPr>
          <p:cNvPr id="3" name="Inhaltsplatzhalter 2"/>
          <p:cNvSpPr>
            <a:spLocks noGrp="1"/>
          </p:cNvSpPr>
          <p:nvPr>
            <p:ph idx="1"/>
          </p:nvPr>
        </p:nvSpPr>
        <p:spPr>
          <a:xfrm>
            <a:off x="457200" y="1789914"/>
            <a:ext cx="4690864" cy="4336250"/>
          </a:xfrm>
        </p:spPr>
        <p:txBody>
          <a:bodyPr>
            <a:normAutofit fontScale="77500" lnSpcReduction="20000"/>
          </a:bodyPr>
          <a:lstStyle/>
          <a:p>
            <a:r>
              <a:rPr lang="de-DE" dirty="0"/>
              <a:t>Duns </a:t>
            </a:r>
            <a:r>
              <a:rPr lang="de-DE" dirty="0" err="1" smtClean="0"/>
              <a:t>Scotus</a:t>
            </a:r>
            <a:r>
              <a:rPr lang="de-DE" dirty="0" smtClean="0"/>
              <a:t>: „</a:t>
            </a:r>
            <a:r>
              <a:rPr lang="de-DE" dirty="0"/>
              <a:t>Alle Professoren und Theologen scheinen einen Schöpfer und Geschöpf gemeinsamen Begriff zu gebrauchen, wenn sie auch dem Begriff widersprechen, wenn sie ihn anwenden. Denn darin kommen sie überein, </a:t>
            </a:r>
            <a:r>
              <a:rPr lang="de-DE" dirty="0" err="1"/>
              <a:t>daß</a:t>
            </a:r>
            <a:r>
              <a:rPr lang="de-DE" dirty="0"/>
              <a:t> sie metaphysische Begriffe annehmen und indem sie, was in den Kreaturen unvollendet ist, wegnehmen und, was zur Vollkommenheit gehört, Gott zuschreiben, wie z.B. Güte, Wahrheit und Weisheit.“</a:t>
            </a:r>
          </a:p>
          <a:p>
            <a:pPr marL="0" indent="0" algn="ctr">
              <a:buNone/>
            </a:pPr>
            <a:r>
              <a:rPr lang="de-DE" sz="3000" cap="small" dirty="0"/>
              <a:t>Duns </a:t>
            </a:r>
            <a:r>
              <a:rPr lang="de-DE" sz="3000" cap="small" dirty="0" err="1"/>
              <a:t>Scotus</a:t>
            </a:r>
            <a:r>
              <a:rPr lang="de-DE" sz="3000" dirty="0"/>
              <a:t>: </a:t>
            </a:r>
            <a:r>
              <a:rPr lang="de-DE" sz="3000" dirty="0" err="1"/>
              <a:t>Lectura</a:t>
            </a:r>
            <a:r>
              <a:rPr lang="de-DE" sz="3000" dirty="0"/>
              <a:t> I, d.3, p.1, q. 1-2, </a:t>
            </a:r>
            <a:r>
              <a:rPr lang="de-DE" sz="3000" dirty="0" err="1"/>
              <a:t>nr.</a:t>
            </a:r>
            <a:r>
              <a:rPr lang="de-DE" sz="3000" dirty="0"/>
              <a:t> 29</a:t>
            </a:r>
            <a:r>
              <a:rPr lang="de-DE" sz="3000" dirty="0" smtClean="0"/>
              <a:t>.</a:t>
            </a:r>
            <a:endParaRPr lang="de-DE" sz="30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789913"/>
            <a:ext cx="2450976" cy="3151255"/>
          </a:xfrm>
          <a:prstGeom prst="rect">
            <a:avLst/>
          </a:prstGeom>
        </p:spPr>
      </p:pic>
      <p:sp>
        <p:nvSpPr>
          <p:cNvPr id="5" name="Textfeld 4"/>
          <p:cNvSpPr txBox="1"/>
          <p:nvPr/>
        </p:nvSpPr>
        <p:spPr>
          <a:xfrm>
            <a:off x="6156176" y="5085184"/>
            <a:ext cx="1440160" cy="400110"/>
          </a:xfrm>
          <a:prstGeom prst="rect">
            <a:avLst/>
          </a:prstGeom>
          <a:noFill/>
        </p:spPr>
        <p:txBody>
          <a:bodyPr wrap="square" rtlCol="0">
            <a:spAutoFit/>
          </a:bodyPr>
          <a:lstStyle/>
          <a:p>
            <a:r>
              <a:rPr lang="de-DE" sz="2000" dirty="0" smtClean="0"/>
              <a:t>Duns </a:t>
            </a:r>
            <a:r>
              <a:rPr lang="de-DE" sz="2000" dirty="0" err="1" smtClean="0"/>
              <a:t>Scotus</a:t>
            </a:r>
            <a:endParaRPr lang="de-DE" sz="2000" dirty="0"/>
          </a:p>
        </p:txBody>
      </p:sp>
      <p:sp>
        <p:nvSpPr>
          <p:cNvPr id="6" name="Datumsplatzhalter 5"/>
          <p:cNvSpPr>
            <a:spLocks noGrp="1"/>
          </p:cNvSpPr>
          <p:nvPr>
            <p:ph type="dt" sz="half" idx="10"/>
          </p:nvPr>
        </p:nvSpPr>
        <p:spPr/>
        <p:txBody>
          <a:bodyPr/>
          <a:lstStyle/>
          <a:p>
            <a:fld id="{BB3B5390-D285-4A30-8964-C5C0BB9A5237}"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166</a:t>
            </a:fld>
            <a:endParaRPr lang="de-DE"/>
          </a:p>
        </p:txBody>
      </p:sp>
    </p:spTree>
    <p:extLst>
      <p:ext uri="{BB962C8B-B14F-4D97-AF65-F5344CB8AC3E}">
        <p14:creationId xmlns:p14="http://schemas.microsoft.com/office/powerpoint/2010/main" val="40150144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4.6	Ontologie als Transzendentalwissenschaft</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err="1"/>
              <a:t>Univozität</a:t>
            </a:r>
            <a:r>
              <a:rPr lang="de-DE" dirty="0"/>
              <a:t>:</a:t>
            </a:r>
          </a:p>
          <a:p>
            <a:pPr marL="0" indent="0">
              <a:buNone/>
            </a:pPr>
            <a:r>
              <a:rPr lang="de-DE" dirty="0" smtClean="0"/>
              <a:t>	Jede </a:t>
            </a:r>
            <a:r>
              <a:rPr lang="de-DE" dirty="0"/>
              <a:t>Tulpe ist eine Blume</a:t>
            </a:r>
          </a:p>
          <a:p>
            <a:pPr marL="0" indent="0">
              <a:buNone/>
            </a:pPr>
            <a:r>
              <a:rPr lang="de-DE" dirty="0" smtClean="0"/>
              <a:t>	Jede </a:t>
            </a:r>
            <a:r>
              <a:rPr lang="de-DE" dirty="0"/>
              <a:t>Blume ist eine Pflanze</a:t>
            </a:r>
          </a:p>
          <a:p>
            <a:pPr marL="0" indent="0">
              <a:buNone/>
            </a:pPr>
            <a:r>
              <a:rPr lang="de-DE" dirty="0" smtClean="0"/>
              <a:t>	Also </a:t>
            </a:r>
            <a:r>
              <a:rPr lang="de-DE" dirty="0"/>
              <a:t>ist jede Tulpe eine Pflanze</a:t>
            </a:r>
          </a:p>
          <a:p>
            <a:pPr marL="0" indent="0">
              <a:buNone/>
            </a:pPr>
            <a:r>
              <a:rPr lang="de-DE" dirty="0"/>
              <a:t>  </a:t>
            </a:r>
          </a:p>
          <a:p>
            <a:pPr marL="0" indent="0">
              <a:buNone/>
            </a:pPr>
            <a:r>
              <a:rPr lang="de-DE" dirty="0" err="1"/>
              <a:t>Äquivozität</a:t>
            </a:r>
            <a:r>
              <a:rPr lang="de-DE" dirty="0"/>
              <a:t>:</a:t>
            </a:r>
          </a:p>
          <a:p>
            <a:pPr marL="0" indent="0">
              <a:buNone/>
            </a:pPr>
            <a:r>
              <a:rPr lang="de-DE" dirty="0" smtClean="0"/>
              <a:t>	Alle </a:t>
            </a:r>
            <a:r>
              <a:rPr lang="de-DE" dirty="0"/>
              <a:t>Sträuße sind Blumengebilde</a:t>
            </a:r>
          </a:p>
          <a:p>
            <a:pPr marL="0" indent="0">
              <a:buNone/>
            </a:pPr>
            <a:r>
              <a:rPr lang="de-DE" dirty="0" smtClean="0"/>
              <a:t>	Einige </a:t>
            </a:r>
            <a:r>
              <a:rPr lang="de-DE" dirty="0"/>
              <a:t>Vögel sind Sträuße</a:t>
            </a:r>
          </a:p>
          <a:p>
            <a:pPr marL="0" indent="0">
              <a:buNone/>
            </a:pPr>
            <a:r>
              <a:rPr lang="de-DE" dirty="0" smtClean="0"/>
              <a:t>	Einige </a:t>
            </a:r>
            <a:r>
              <a:rPr lang="de-DE" dirty="0"/>
              <a:t>Vögel sind </a:t>
            </a:r>
            <a:r>
              <a:rPr lang="de-DE" dirty="0" smtClean="0"/>
              <a:t>Blumengebilde</a:t>
            </a:r>
            <a:endParaRPr lang="de-DE" dirty="0"/>
          </a:p>
        </p:txBody>
      </p:sp>
      <p:sp>
        <p:nvSpPr>
          <p:cNvPr id="4" name="Datumsplatzhalter 3"/>
          <p:cNvSpPr>
            <a:spLocks noGrp="1"/>
          </p:cNvSpPr>
          <p:nvPr>
            <p:ph type="dt" sz="half" idx="10"/>
          </p:nvPr>
        </p:nvSpPr>
        <p:spPr/>
        <p:txBody>
          <a:bodyPr/>
          <a:lstStyle/>
          <a:p>
            <a:fld id="{26E77FF3-3B6D-4E0A-8199-35959C8604C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167</a:t>
            </a:fld>
            <a:endParaRPr lang="de-DE"/>
          </a:p>
        </p:txBody>
      </p:sp>
    </p:spTree>
    <p:extLst>
      <p:ext uri="{BB962C8B-B14F-4D97-AF65-F5344CB8AC3E}">
        <p14:creationId xmlns:p14="http://schemas.microsoft.com/office/powerpoint/2010/main" val="327077075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4.6	Ontologie als Transzendentalwissenschaft</a:t>
            </a:r>
            <a:endParaRPr lang="de-DE" dirty="0"/>
          </a:p>
        </p:txBody>
      </p:sp>
      <p:sp>
        <p:nvSpPr>
          <p:cNvPr id="3" name="Inhaltsplatzhalter 2"/>
          <p:cNvSpPr>
            <a:spLocks noGrp="1"/>
          </p:cNvSpPr>
          <p:nvPr>
            <p:ph idx="1"/>
          </p:nvPr>
        </p:nvSpPr>
        <p:spPr/>
        <p:txBody>
          <a:bodyPr/>
          <a:lstStyle/>
          <a:p>
            <a:pPr marL="0" indent="0">
              <a:buNone/>
            </a:pPr>
            <a:r>
              <a:rPr lang="de-DE" dirty="0"/>
              <a:t>Analogizität:</a:t>
            </a:r>
          </a:p>
          <a:p>
            <a:pPr marL="0" indent="0">
              <a:buNone/>
            </a:pPr>
            <a:r>
              <a:rPr lang="de-DE" dirty="0"/>
              <a:t>	Alles Seiende ist Geschaffenes</a:t>
            </a:r>
          </a:p>
          <a:p>
            <a:pPr marL="0" indent="0">
              <a:buNone/>
            </a:pPr>
            <a:r>
              <a:rPr lang="de-DE" dirty="0"/>
              <a:t>	Gott ist ein Seiendes</a:t>
            </a:r>
          </a:p>
          <a:p>
            <a:pPr marL="0" indent="0">
              <a:buNone/>
            </a:pPr>
            <a:r>
              <a:rPr lang="de-DE" dirty="0"/>
              <a:t>	Gott ist etwas Geschaffenes.</a:t>
            </a:r>
          </a:p>
          <a:p>
            <a:pPr marL="0" indent="0" algn="ctr">
              <a:buNone/>
            </a:pPr>
            <a:r>
              <a:rPr lang="de-DE" sz="2900" dirty="0"/>
              <a:t>Beispiele in Anlehnung an </a:t>
            </a:r>
            <a:r>
              <a:rPr lang="de-DE" sz="2900" cap="small" dirty="0" err="1"/>
              <a:t>Schulthess-Imbach</a:t>
            </a:r>
            <a:r>
              <a:rPr lang="de-DE" sz="2900" dirty="0"/>
              <a:t> (vgl. Bibliographie). 230.</a:t>
            </a:r>
          </a:p>
          <a:p>
            <a:endParaRPr lang="de-DE" dirty="0"/>
          </a:p>
        </p:txBody>
      </p:sp>
      <p:sp>
        <p:nvSpPr>
          <p:cNvPr id="4" name="Datumsplatzhalter 3"/>
          <p:cNvSpPr>
            <a:spLocks noGrp="1"/>
          </p:cNvSpPr>
          <p:nvPr>
            <p:ph type="dt" sz="half" idx="10"/>
          </p:nvPr>
        </p:nvSpPr>
        <p:spPr/>
        <p:txBody>
          <a:bodyPr/>
          <a:lstStyle/>
          <a:p>
            <a:fld id="{7C5CC3C0-5DFF-4853-8D56-2584CE48741F}"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168</a:t>
            </a:fld>
            <a:endParaRPr lang="de-DE"/>
          </a:p>
        </p:txBody>
      </p:sp>
    </p:spTree>
    <p:extLst>
      <p:ext uri="{BB962C8B-B14F-4D97-AF65-F5344CB8AC3E}">
        <p14:creationId xmlns:p14="http://schemas.microsoft.com/office/powerpoint/2010/main" val="369934042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b="1" dirty="0"/>
              <a:t>4.7	Das </a:t>
            </a:r>
            <a:r>
              <a:rPr lang="de-DE" b="1" dirty="0" err="1"/>
              <a:t>Universalienproblem</a:t>
            </a:r>
            <a:endParaRPr lang="de-DE" b="1" dirty="0"/>
          </a:p>
        </p:txBody>
      </p:sp>
      <p:sp>
        <p:nvSpPr>
          <p:cNvPr id="3" name="Inhaltsplatzhalter 2"/>
          <p:cNvSpPr>
            <a:spLocks noGrp="1"/>
          </p:cNvSpPr>
          <p:nvPr>
            <p:ph idx="1"/>
          </p:nvPr>
        </p:nvSpPr>
        <p:spPr>
          <a:xfrm>
            <a:off x="457200" y="1600200"/>
            <a:ext cx="5554960" cy="4525963"/>
          </a:xfrm>
        </p:spPr>
        <p:txBody>
          <a:bodyPr>
            <a:normAutofit/>
          </a:bodyPr>
          <a:lstStyle/>
          <a:p>
            <a:r>
              <a:rPr lang="de-DE" dirty="0"/>
              <a:t>Paul </a:t>
            </a:r>
            <a:r>
              <a:rPr lang="de-DE" dirty="0" smtClean="0"/>
              <a:t>Lorenzen: „Es </a:t>
            </a:r>
            <a:r>
              <a:rPr lang="de-DE" dirty="0"/>
              <a:t>steht allerdings jedem an dieser Stelle frei, sich eine Weltanschauung zuzulegen, indem er behauptet, es gäbe nur Konkreta. Wir leben in einem pluralistischen Rechtsstaat. Weltanschauungen sind also staatlich geschützte Rechtsgüter.“</a:t>
            </a:r>
          </a:p>
          <a:p>
            <a:pPr marL="0" indent="0" algn="ctr">
              <a:buNone/>
            </a:pPr>
            <a:r>
              <a:rPr lang="de-DE" sz="2800" cap="small" dirty="0"/>
              <a:t>Lorenzen</a:t>
            </a:r>
            <a:r>
              <a:rPr lang="de-DE" sz="2800" dirty="0"/>
              <a:t>, </a:t>
            </a:r>
            <a:r>
              <a:rPr lang="de-DE" sz="2800" dirty="0" smtClean="0"/>
              <a:t>Paul </a:t>
            </a:r>
            <a:r>
              <a:rPr lang="de-DE" sz="2800" dirty="0"/>
              <a:t>(Zit</a:t>
            </a:r>
            <a:r>
              <a:rPr lang="de-DE" sz="2800" dirty="0" smtClean="0"/>
              <a:t>. nach </a:t>
            </a:r>
            <a:r>
              <a:rPr lang="de-DE" sz="2800" dirty="0"/>
              <a:t>Geier 111</a:t>
            </a:r>
            <a:r>
              <a:rPr lang="de-DE" sz="2800" dirty="0" smtClean="0"/>
              <a:t>.).</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844824"/>
            <a:ext cx="2213091" cy="3319636"/>
          </a:xfrm>
          <a:prstGeom prst="rect">
            <a:avLst/>
          </a:prstGeom>
        </p:spPr>
      </p:pic>
      <p:sp>
        <p:nvSpPr>
          <p:cNvPr id="5" name="Textfeld 4"/>
          <p:cNvSpPr txBox="1"/>
          <p:nvPr/>
        </p:nvSpPr>
        <p:spPr>
          <a:xfrm>
            <a:off x="6588225" y="5301208"/>
            <a:ext cx="1656183" cy="400110"/>
          </a:xfrm>
          <a:prstGeom prst="rect">
            <a:avLst/>
          </a:prstGeom>
          <a:noFill/>
        </p:spPr>
        <p:txBody>
          <a:bodyPr wrap="square" rtlCol="0">
            <a:spAutoFit/>
          </a:bodyPr>
          <a:lstStyle/>
          <a:p>
            <a:r>
              <a:rPr lang="de-DE" sz="2000" dirty="0" smtClean="0"/>
              <a:t>Paul Lorenzen</a:t>
            </a:r>
            <a:endParaRPr lang="de-DE" sz="2000" dirty="0"/>
          </a:p>
        </p:txBody>
      </p:sp>
      <p:sp>
        <p:nvSpPr>
          <p:cNvPr id="6" name="Datumsplatzhalter 5"/>
          <p:cNvSpPr>
            <a:spLocks noGrp="1"/>
          </p:cNvSpPr>
          <p:nvPr>
            <p:ph type="dt" sz="half" idx="10"/>
          </p:nvPr>
        </p:nvSpPr>
        <p:spPr/>
        <p:txBody>
          <a:bodyPr/>
          <a:lstStyle/>
          <a:p>
            <a:fld id="{EB14B63B-493E-41A8-AAE1-81F6CDC26A76}"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169</a:t>
            </a:fld>
            <a:endParaRPr lang="de-DE"/>
          </a:p>
        </p:txBody>
      </p:sp>
    </p:spTree>
    <p:extLst>
      <p:ext uri="{BB962C8B-B14F-4D97-AF65-F5344CB8AC3E}">
        <p14:creationId xmlns:p14="http://schemas.microsoft.com/office/powerpoint/2010/main" val="423974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Aristoteles’ </a:t>
            </a:r>
            <a:r>
              <a:rPr lang="de-DE" i="1" dirty="0" smtClean="0"/>
              <a:t>Poetik</a:t>
            </a:r>
            <a:r>
              <a:rPr lang="de-DE" dirty="0" smtClean="0"/>
              <a:t>: „In manchen Fällen fehlt eine der Bezeichnungen, auf denen die Analogie beruht; nichtsdestoweniger verwendet man den analogen Ausdruck. So heißt z.B. das Ausstreuen von Samen ‚säen’; für die Tätigkeit der Sonne hingegen, die ihr Licht ausstreut, gibt es keine spezielle Bezeichnung [Tucholsky würde wahrscheinlich „</a:t>
            </a:r>
            <a:r>
              <a:rPr lang="de-DE" dirty="0" err="1" smtClean="0"/>
              <a:t>sonneln</a:t>
            </a:r>
            <a:r>
              <a:rPr lang="de-DE" dirty="0" smtClean="0"/>
              <a:t>“ oder etwas Ähnliches vorschlagen; K.M.]. Doch verhält sich diese Tätigkeit ähnlich zum Sonnenlicht wie das Säen zum Samen; man hat daher gesagt: ‚Säend das göttliche Licht’ [ein Dichterwort, dessen Herkunft nicht mehr aufklärbar ist; K.M.].“</a:t>
            </a:r>
          </a:p>
          <a:p>
            <a:pPr marL="0" indent="0" algn="ctr">
              <a:buNone/>
            </a:pPr>
            <a:r>
              <a:rPr lang="de-DE" sz="2900" cap="small" dirty="0" smtClean="0"/>
              <a:t>Aristoteles</a:t>
            </a:r>
            <a:r>
              <a:rPr lang="de-DE" sz="2900" dirty="0" smtClean="0"/>
              <a:t>: Poetik. 1457b.</a:t>
            </a:r>
          </a:p>
          <a:p>
            <a:endParaRPr lang="de-DE" dirty="0"/>
          </a:p>
        </p:txBody>
      </p:sp>
      <p:sp>
        <p:nvSpPr>
          <p:cNvPr id="4" name="Datumsplatzhalter 3"/>
          <p:cNvSpPr>
            <a:spLocks noGrp="1"/>
          </p:cNvSpPr>
          <p:nvPr>
            <p:ph type="dt" sz="half" idx="10"/>
          </p:nvPr>
        </p:nvSpPr>
        <p:spPr/>
        <p:txBody>
          <a:bodyPr/>
          <a:lstStyle/>
          <a:p>
            <a:fld id="{9863CA8A-1FD6-4474-8165-14052E3FF96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17</a:t>
            </a:fld>
            <a:endParaRPr lang="de-DE"/>
          </a:p>
        </p:txBody>
      </p:sp>
    </p:spTree>
    <p:extLst>
      <p:ext uri="{BB962C8B-B14F-4D97-AF65-F5344CB8AC3E}">
        <p14:creationId xmlns:p14="http://schemas.microsoft.com/office/powerpoint/2010/main" val="221540458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Platon: „</a:t>
            </a:r>
            <a:r>
              <a:rPr lang="de-DE" dirty="0"/>
              <a:t>FREMDER: Die einen ziehen alles aus dem Himmel 	</a:t>
            </a:r>
            <a:r>
              <a:rPr lang="de-DE" dirty="0" smtClean="0"/>
              <a:t>und </a:t>
            </a:r>
            <a:r>
              <a:rPr lang="de-DE" dirty="0"/>
              <a:t>dem </a:t>
            </a:r>
            <a:r>
              <a:rPr lang="de-DE" dirty="0" smtClean="0"/>
              <a:t>Unsichtbaren </a:t>
            </a:r>
            <a:r>
              <a:rPr lang="de-DE" dirty="0"/>
              <a:t>auf die Erde herab, mit </a:t>
            </a:r>
            <a:r>
              <a:rPr lang="de-DE" dirty="0" smtClean="0"/>
              <a:t>ihren 	Händen </a:t>
            </a:r>
            <a:r>
              <a:rPr lang="de-DE" dirty="0"/>
              <a:t>buchstäblich </a:t>
            </a:r>
            <a:r>
              <a:rPr lang="de-DE" dirty="0" smtClean="0"/>
              <a:t>Felsen </a:t>
            </a:r>
            <a:r>
              <a:rPr lang="de-DE" dirty="0"/>
              <a:t>und Eichen </a:t>
            </a:r>
            <a:r>
              <a:rPr lang="de-DE" dirty="0" smtClean="0"/>
              <a:t>	umklammernd</a:t>
            </a:r>
            <a:r>
              <a:rPr lang="de-DE" dirty="0"/>
              <a:t>. Denn an alles dergleichen </a:t>
            </a:r>
            <a:r>
              <a:rPr lang="de-DE" dirty="0" smtClean="0"/>
              <a:t>halten </a:t>
            </a:r>
            <a:r>
              <a:rPr lang="de-DE" dirty="0"/>
              <a:t>sie </a:t>
            </a:r>
            <a:r>
              <a:rPr lang="de-DE" dirty="0" smtClean="0"/>
              <a:t>	sich </a:t>
            </a:r>
            <a:r>
              <a:rPr lang="de-DE" dirty="0"/>
              <a:t>und behaupten, das allein </a:t>
            </a:r>
            <a:r>
              <a:rPr lang="de-DE" i="1" dirty="0"/>
              <a:t>sei</a:t>
            </a:r>
            <a:r>
              <a:rPr lang="de-DE" dirty="0"/>
              <a:t>, </a:t>
            </a:r>
            <a:r>
              <a:rPr lang="de-DE" dirty="0" smtClean="0"/>
              <a:t>woran </a:t>
            </a:r>
            <a:r>
              <a:rPr lang="de-DE" dirty="0"/>
              <a:t>man sich </a:t>
            </a:r>
            <a:r>
              <a:rPr lang="de-DE" dirty="0" smtClean="0"/>
              <a:t>	stoßen </a:t>
            </a:r>
            <a:r>
              <a:rPr lang="de-DE" dirty="0"/>
              <a:t>und was man betasten </a:t>
            </a:r>
            <a:r>
              <a:rPr lang="de-DE" dirty="0" smtClean="0"/>
              <a:t>könne</a:t>
            </a:r>
            <a:r>
              <a:rPr lang="de-DE" dirty="0"/>
              <a:t>, indem sie Körper </a:t>
            </a:r>
            <a:r>
              <a:rPr lang="de-DE" dirty="0" smtClean="0"/>
              <a:t>	und </a:t>
            </a:r>
            <a:r>
              <a:rPr lang="de-DE" dirty="0"/>
              <a:t>Sein </a:t>
            </a:r>
            <a:r>
              <a:rPr lang="de-DE" dirty="0" smtClean="0"/>
              <a:t>für </a:t>
            </a:r>
            <a:r>
              <a:rPr lang="de-DE" dirty="0"/>
              <a:t>einerlei </a:t>
            </a:r>
            <a:r>
              <a:rPr lang="de-DE" dirty="0" smtClean="0"/>
              <a:t>erklären</a:t>
            </a:r>
            <a:r>
              <a:rPr lang="de-DE" dirty="0"/>
              <a:t>; und wenn von den </a:t>
            </a:r>
            <a:r>
              <a:rPr lang="de-DE" dirty="0" smtClean="0"/>
              <a:t>	andern </a:t>
            </a:r>
            <a:r>
              <a:rPr lang="de-DE" dirty="0"/>
              <a:t>einer sagt, </a:t>
            </a:r>
            <a:r>
              <a:rPr lang="de-DE" dirty="0" smtClean="0"/>
              <a:t>es </a:t>
            </a:r>
            <a:r>
              <a:rPr lang="de-DE" i="1" dirty="0"/>
              <a:t>sei</a:t>
            </a:r>
            <a:r>
              <a:rPr lang="de-DE" dirty="0"/>
              <a:t> </a:t>
            </a:r>
            <a:r>
              <a:rPr lang="de-DE" dirty="0" smtClean="0"/>
              <a:t>auch </a:t>
            </a:r>
            <a:r>
              <a:rPr lang="de-DE" dirty="0"/>
              <a:t>etwas, was keinen Leib </a:t>
            </a:r>
            <a:r>
              <a:rPr lang="de-DE" dirty="0" smtClean="0"/>
              <a:t>	habe</a:t>
            </a:r>
            <a:r>
              <a:rPr lang="de-DE" dirty="0"/>
              <a:t>, achten sie </a:t>
            </a:r>
            <a:r>
              <a:rPr lang="de-DE" dirty="0" smtClean="0"/>
              <a:t>darauf </a:t>
            </a:r>
            <a:r>
              <a:rPr lang="de-DE" dirty="0"/>
              <a:t>ganz und gar </a:t>
            </a:r>
            <a:r>
              <a:rPr lang="de-DE" dirty="0" smtClean="0"/>
              <a:t>nicht </a:t>
            </a:r>
            <a:r>
              <a:rPr lang="de-DE" dirty="0"/>
              <a:t>und wollen </a:t>
            </a:r>
            <a:r>
              <a:rPr lang="de-DE" dirty="0" smtClean="0"/>
              <a:t>	nichts </a:t>
            </a:r>
            <a:r>
              <a:rPr lang="de-DE" dirty="0"/>
              <a:t>anderes hören.</a:t>
            </a:r>
          </a:p>
          <a:p>
            <a:pPr marL="0" indent="0">
              <a:buNone/>
            </a:pPr>
            <a:r>
              <a:rPr lang="de-DE" dirty="0" smtClean="0"/>
              <a:t>	THEAITETOS</a:t>
            </a:r>
            <a:r>
              <a:rPr lang="de-DE" dirty="0"/>
              <a:t>: Ja, arge Leute sind das, von denen du </a:t>
            </a:r>
            <a:r>
              <a:rPr lang="de-DE" dirty="0" smtClean="0"/>
              <a:t>	sprichst</a:t>
            </a:r>
            <a:r>
              <a:rPr lang="de-DE" dirty="0"/>
              <a:t>, denn ich </a:t>
            </a:r>
            <a:r>
              <a:rPr lang="de-DE" dirty="0" smtClean="0"/>
              <a:t>bin </a:t>
            </a:r>
            <a:r>
              <a:rPr lang="de-DE" dirty="0"/>
              <a:t>auch schon auf mehrere </a:t>
            </a:r>
            <a:r>
              <a:rPr lang="de-DE" dirty="0" smtClean="0"/>
              <a:t>		solche </a:t>
            </a:r>
            <a:r>
              <a:rPr lang="de-DE" dirty="0"/>
              <a:t>getroffen.</a:t>
            </a:r>
          </a:p>
          <a:p>
            <a:pPr marL="0" indent="0">
              <a:buNone/>
            </a:pPr>
            <a:r>
              <a:rPr lang="de-DE" dirty="0" smtClean="0"/>
              <a:t>	</a:t>
            </a:r>
            <a:endParaRPr lang="de-DE" sz="2900" dirty="0"/>
          </a:p>
        </p:txBody>
      </p:sp>
      <p:sp>
        <p:nvSpPr>
          <p:cNvPr id="4" name="Datumsplatzhalter 3"/>
          <p:cNvSpPr>
            <a:spLocks noGrp="1"/>
          </p:cNvSpPr>
          <p:nvPr>
            <p:ph type="dt" sz="half" idx="10"/>
          </p:nvPr>
        </p:nvSpPr>
        <p:spPr/>
        <p:txBody>
          <a:bodyPr/>
          <a:lstStyle/>
          <a:p>
            <a:fld id="{D8265890-AC56-4D2D-B8F1-DA4FC4E8730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170</a:t>
            </a:fld>
            <a:endParaRPr lang="de-DE"/>
          </a:p>
        </p:txBody>
      </p:sp>
    </p:spTree>
    <p:extLst>
      <p:ext uri="{BB962C8B-B14F-4D97-AF65-F5344CB8AC3E}">
        <p14:creationId xmlns:p14="http://schemas.microsoft.com/office/powerpoint/2010/main" val="30069264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a:xfrm>
            <a:off x="457200" y="1600200"/>
            <a:ext cx="5554960" cy="4525963"/>
          </a:xfrm>
        </p:spPr>
        <p:txBody>
          <a:bodyPr>
            <a:normAutofit fontScale="92500" lnSpcReduction="20000"/>
          </a:bodyPr>
          <a:lstStyle/>
          <a:p>
            <a:pPr marL="0" indent="0">
              <a:buNone/>
            </a:pPr>
            <a:r>
              <a:rPr lang="de-DE" dirty="0"/>
              <a:t>FREMDER: Daher auch die gegen sie Streitenden </a:t>
            </a:r>
            <a:r>
              <a:rPr lang="de-DE" dirty="0" smtClean="0"/>
              <a:t>sich </a:t>
            </a:r>
            <a:r>
              <a:rPr lang="de-DE" dirty="0"/>
              <a:t>gar vorsichtig </a:t>
            </a:r>
            <a:r>
              <a:rPr lang="de-DE" dirty="0" smtClean="0"/>
              <a:t>von oben </a:t>
            </a:r>
            <a:r>
              <a:rPr lang="de-DE" dirty="0"/>
              <a:t>herab aus dem </a:t>
            </a:r>
            <a:r>
              <a:rPr lang="de-DE" dirty="0" smtClean="0"/>
              <a:t>Unsichtbaren </a:t>
            </a:r>
            <a:r>
              <a:rPr lang="de-DE" dirty="0"/>
              <a:t>verteidigen und behaupten, </a:t>
            </a:r>
            <a:r>
              <a:rPr lang="de-DE" dirty="0" smtClean="0"/>
              <a:t>gewisse </a:t>
            </a:r>
            <a:r>
              <a:rPr lang="de-DE" dirty="0"/>
              <a:t>denkbare und unkörperliche Ideen </a:t>
            </a:r>
            <a:r>
              <a:rPr lang="de-DE" dirty="0" smtClean="0"/>
              <a:t>wären </a:t>
            </a:r>
            <a:r>
              <a:rPr lang="de-DE" dirty="0"/>
              <a:t>das wahre Sein, </a:t>
            </a:r>
            <a:r>
              <a:rPr lang="de-DE" dirty="0" smtClean="0"/>
              <a:t>die </a:t>
            </a:r>
            <a:r>
              <a:rPr lang="de-DE" dirty="0"/>
              <a:t>Körper jener aber </a:t>
            </a:r>
            <a:r>
              <a:rPr lang="de-DE" dirty="0" smtClean="0"/>
              <a:t>und </a:t>
            </a:r>
            <a:r>
              <a:rPr lang="de-DE" dirty="0"/>
              <a:t>was sie das Wahre nennen, stoßen sie </a:t>
            </a:r>
            <a:r>
              <a:rPr lang="de-DE" dirty="0" smtClean="0"/>
              <a:t>ganz </a:t>
            </a:r>
            <a:r>
              <a:rPr lang="de-DE" dirty="0"/>
              <a:t>klein in ihren Reden und schreiben ihnen </a:t>
            </a:r>
            <a:r>
              <a:rPr lang="de-DE" dirty="0" smtClean="0"/>
              <a:t>statt </a:t>
            </a:r>
            <a:r>
              <a:rPr lang="de-DE" dirty="0"/>
              <a:t>des Seins nur </a:t>
            </a:r>
            <a:r>
              <a:rPr lang="de-DE" dirty="0" smtClean="0"/>
              <a:t>ein </a:t>
            </a:r>
            <a:r>
              <a:rPr lang="de-DE" dirty="0"/>
              <a:t>bewegliches Werden zu. Zwischen ihnen aber, o </a:t>
            </a:r>
            <a:r>
              <a:rPr lang="de-DE" dirty="0" err="1" smtClean="0"/>
              <a:t>Theaitetos</a:t>
            </a:r>
            <a:r>
              <a:rPr lang="de-DE" dirty="0"/>
              <a:t>, ist hierüber ein </a:t>
            </a:r>
            <a:r>
              <a:rPr lang="de-DE" dirty="0" err="1"/>
              <a:t>unermeßliches</a:t>
            </a:r>
            <a:r>
              <a:rPr lang="de-DE" dirty="0"/>
              <a:t> Schlachtgetümmel </a:t>
            </a:r>
            <a:r>
              <a:rPr lang="de-DE" dirty="0" smtClean="0"/>
              <a:t>immerwährend</a:t>
            </a:r>
            <a:r>
              <a:rPr lang="de-DE" dirty="0"/>
              <a:t>.“ </a:t>
            </a:r>
          </a:p>
          <a:p>
            <a:pPr marL="0" indent="0" algn="ctr">
              <a:buNone/>
            </a:pPr>
            <a:r>
              <a:rPr lang="fr-FR" sz="2900" cap="small" dirty="0"/>
              <a:t>Platon</a:t>
            </a:r>
            <a:r>
              <a:rPr lang="fr-FR" sz="2900" dirty="0"/>
              <a:t>: Sophistes. 246 a-c.</a:t>
            </a:r>
            <a:endParaRPr lang="de-DE" sz="2900" dirty="0"/>
          </a:p>
          <a:p>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1874944"/>
            <a:ext cx="2262562" cy="2994216"/>
          </a:xfrm>
          <a:prstGeom prst="rect">
            <a:avLst/>
          </a:prstGeom>
        </p:spPr>
      </p:pic>
      <p:sp>
        <p:nvSpPr>
          <p:cNvPr id="5" name="Textfeld 4"/>
          <p:cNvSpPr txBox="1"/>
          <p:nvPr/>
        </p:nvSpPr>
        <p:spPr>
          <a:xfrm>
            <a:off x="6804248" y="5013176"/>
            <a:ext cx="864096" cy="400110"/>
          </a:xfrm>
          <a:prstGeom prst="rect">
            <a:avLst/>
          </a:prstGeom>
          <a:noFill/>
        </p:spPr>
        <p:txBody>
          <a:bodyPr wrap="square" rtlCol="0">
            <a:spAutoFit/>
          </a:bodyPr>
          <a:lstStyle/>
          <a:p>
            <a:r>
              <a:rPr lang="de-DE" sz="2000" dirty="0" smtClean="0"/>
              <a:t>Platon</a:t>
            </a:r>
            <a:endParaRPr lang="de-DE" sz="2000" dirty="0"/>
          </a:p>
        </p:txBody>
      </p:sp>
      <p:sp>
        <p:nvSpPr>
          <p:cNvPr id="6" name="Datumsplatzhalter 5"/>
          <p:cNvSpPr>
            <a:spLocks noGrp="1"/>
          </p:cNvSpPr>
          <p:nvPr>
            <p:ph type="dt" sz="half" idx="10"/>
          </p:nvPr>
        </p:nvSpPr>
        <p:spPr/>
        <p:txBody>
          <a:bodyPr/>
          <a:lstStyle/>
          <a:p>
            <a:fld id="{FDAC1CF2-17E4-4B53-98DA-944A486E6F3F}"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171</a:t>
            </a:fld>
            <a:endParaRPr lang="de-DE"/>
          </a:p>
        </p:txBody>
      </p:sp>
    </p:spTree>
    <p:extLst>
      <p:ext uri="{BB962C8B-B14F-4D97-AF65-F5344CB8AC3E}">
        <p14:creationId xmlns:p14="http://schemas.microsoft.com/office/powerpoint/2010/main" val="333879387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p:txBody>
          <a:bodyPr>
            <a:normAutofit fontScale="77500" lnSpcReduction="20000"/>
          </a:bodyPr>
          <a:lstStyle/>
          <a:p>
            <a:r>
              <a:rPr lang="de-DE" dirty="0"/>
              <a:t>„[PARMENIDES ZU SOKRATES] Ich glaube, </a:t>
            </a:r>
            <a:r>
              <a:rPr lang="de-DE" dirty="0" err="1"/>
              <a:t>daß</a:t>
            </a:r>
            <a:r>
              <a:rPr lang="de-DE" dirty="0"/>
              <a:t> du aus folgendem Grunde annimmst, jeder Begriff für sich sei eines. Wenn dir nämlich </a:t>
            </a:r>
            <a:r>
              <a:rPr lang="de-DE" dirty="0" err="1"/>
              <a:t>vilerlei</a:t>
            </a:r>
            <a:r>
              <a:rPr lang="de-DE" dirty="0"/>
              <a:t> Dinge groß zu sein scheinen: so scheint dir dies vielleicht eine und dieselbe Gestalt zu sein, wenn du auf alle siehst, weshalb du dann glaubst, das Große sei </a:t>
            </a:r>
            <a:r>
              <a:rPr lang="de-DE" i="1" dirty="0"/>
              <a:t>eins</a:t>
            </a:r>
            <a:r>
              <a:rPr lang="de-DE" dirty="0"/>
              <a:t>. – Ganz richtig, habe er gesagt. – Wie aber nun, das Große selbst und die anderen großen Dinge, wenn du die ebenso mit der Seele zusammen überschaust: erscheint dir nicht wiederum </a:t>
            </a:r>
            <a:r>
              <a:rPr lang="de-DE" i="1" dirty="0"/>
              <a:t>ein </a:t>
            </a:r>
            <a:r>
              <a:rPr lang="de-DE" dirty="0"/>
              <a:t>Großes, wodurch notwendig ist, </a:t>
            </a:r>
            <a:r>
              <a:rPr lang="de-DE" dirty="0" err="1"/>
              <a:t>daß</a:t>
            </a:r>
            <a:r>
              <a:rPr lang="de-DE" dirty="0"/>
              <a:t> dieses alles dir groß erscheint? – Das leuchtet sehr ein. – Noch ein anderer Begriff der Größe wird dir also zum Vorschein kommen außer jener ersten Größe und den diese an sich habenden Dingen, und wiederum über allen diesen zusammen noch ein anderer, wodurch diese alle groß sind, und so wird dir jeder Begriff nicht mehr eines sein, sondern ein unbegrenzt Vielfaches.“</a:t>
            </a:r>
          </a:p>
          <a:p>
            <a:pPr marL="0" indent="0" algn="ctr">
              <a:buNone/>
            </a:pPr>
            <a:r>
              <a:rPr lang="de-DE" sz="2900" cap="small" dirty="0"/>
              <a:t>Platon</a:t>
            </a:r>
            <a:r>
              <a:rPr lang="de-DE" sz="2900" dirty="0"/>
              <a:t>: Parmenides. 132a-b</a:t>
            </a:r>
            <a:r>
              <a:rPr lang="de-DE" sz="2900" dirty="0" smtClean="0"/>
              <a:t>.</a:t>
            </a:r>
            <a:endParaRPr lang="de-DE" sz="2900" dirty="0"/>
          </a:p>
        </p:txBody>
      </p:sp>
      <p:sp>
        <p:nvSpPr>
          <p:cNvPr id="4" name="Datumsplatzhalter 3"/>
          <p:cNvSpPr>
            <a:spLocks noGrp="1"/>
          </p:cNvSpPr>
          <p:nvPr>
            <p:ph type="dt" sz="half" idx="10"/>
          </p:nvPr>
        </p:nvSpPr>
        <p:spPr/>
        <p:txBody>
          <a:bodyPr/>
          <a:lstStyle/>
          <a:p>
            <a:fld id="{78E17F4C-96FB-4E00-828D-CAE05BF7322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172</a:t>
            </a:fld>
            <a:endParaRPr lang="de-DE"/>
          </a:p>
        </p:txBody>
      </p:sp>
    </p:spTree>
    <p:extLst>
      <p:ext uri="{BB962C8B-B14F-4D97-AF65-F5344CB8AC3E}">
        <p14:creationId xmlns:p14="http://schemas.microsoft.com/office/powerpoint/2010/main" val="292976900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a:xfrm>
            <a:off x="457200" y="1600200"/>
            <a:ext cx="5554960" cy="4525963"/>
          </a:xfrm>
        </p:spPr>
        <p:txBody>
          <a:bodyPr/>
          <a:lstStyle/>
          <a:p>
            <a:r>
              <a:rPr lang="de-DE" dirty="0" smtClean="0"/>
              <a:t>Aristoteles: „Und </a:t>
            </a:r>
            <a:r>
              <a:rPr lang="de-DE" dirty="0"/>
              <a:t>überhaupt heben die für die Ideen vorgebrachten Gründe dasjenige auf, dessen Sein wir, wenn wir von Ideen sprechen, noch mehr wollen als das der Ideen selbst...“</a:t>
            </a:r>
          </a:p>
          <a:p>
            <a:pPr marL="0" indent="0" algn="ctr">
              <a:buNone/>
            </a:pPr>
            <a:r>
              <a:rPr lang="de-DE" sz="2800" cap="small" dirty="0"/>
              <a:t>Aristoteles</a:t>
            </a:r>
            <a:r>
              <a:rPr lang="de-DE" sz="2800" dirty="0"/>
              <a:t>: Metaphysik. 990b</a:t>
            </a:r>
            <a:r>
              <a:rPr lang="de-DE" sz="2800" dirty="0" smtClean="0"/>
              <a:t>.</a:t>
            </a:r>
            <a:endParaRPr lang="de-DE" sz="28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860" y="2060848"/>
            <a:ext cx="2977628" cy="2448272"/>
          </a:xfrm>
          <a:prstGeom prst="rect">
            <a:avLst/>
          </a:prstGeom>
        </p:spPr>
      </p:pic>
      <p:sp>
        <p:nvSpPr>
          <p:cNvPr id="5" name="Textfeld 4"/>
          <p:cNvSpPr txBox="1"/>
          <p:nvPr/>
        </p:nvSpPr>
        <p:spPr>
          <a:xfrm>
            <a:off x="6876256" y="4653136"/>
            <a:ext cx="1321444" cy="400110"/>
          </a:xfrm>
          <a:prstGeom prst="rect">
            <a:avLst/>
          </a:prstGeom>
          <a:noFill/>
        </p:spPr>
        <p:txBody>
          <a:bodyPr wrap="square" rtlCol="0">
            <a:spAutoFit/>
          </a:bodyPr>
          <a:lstStyle/>
          <a:p>
            <a:r>
              <a:rPr lang="de-DE" sz="2000" dirty="0" smtClean="0"/>
              <a:t>Aristoteles</a:t>
            </a:r>
            <a:endParaRPr lang="de-DE" sz="2000" dirty="0"/>
          </a:p>
        </p:txBody>
      </p:sp>
      <p:sp>
        <p:nvSpPr>
          <p:cNvPr id="6" name="Datumsplatzhalter 5"/>
          <p:cNvSpPr>
            <a:spLocks noGrp="1"/>
          </p:cNvSpPr>
          <p:nvPr>
            <p:ph type="dt" sz="half" idx="10"/>
          </p:nvPr>
        </p:nvSpPr>
        <p:spPr/>
        <p:txBody>
          <a:bodyPr/>
          <a:lstStyle/>
          <a:p>
            <a:fld id="{1B1E99DE-68DE-44E1-BDB8-5A0012D9AC6F}"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173</a:t>
            </a:fld>
            <a:endParaRPr lang="de-DE"/>
          </a:p>
        </p:txBody>
      </p:sp>
    </p:spTree>
    <p:extLst>
      <p:ext uri="{BB962C8B-B14F-4D97-AF65-F5344CB8AC3E}">
        <p14:creationId xmlns:p14="http://schemas.microsoft.com/office/powerpoint/2010/main" val="216109169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p:txBody>
          <a:bodyPr/>
          <a:lstStyle/>
          <a:p>
            <a:r>
              <a:rPr lang="de-DE" dirty="0" smtClean="0"/>
              <a:t>Aristoteles: „... </a:t>
            </a:r>
            <a:r>
              <a:rPr lang="de-DE" dirty="0"/>
              <a:t>es ist... auf keine der Weisen, die man gewöhnlich anführt, möglich, </a:t>
            </a:r>
            <a:r>
              <a:rPr lang="de-DE" dirty="0" err="1"/>
              <a:t>daß</a:t>
            </a:r>
            <a:r>
              <a:rPr lang="de-DE" dirty="0"/>
              <a:t> aus den Ideen das andere werde. Wenn man aber sagt, die Ideen seien Vorbilder und das andere nehme an ihnen teil, so ist das leeres Gerede und ein Sprechen in poetischen Metaphern</a:t>
            </a:r>
            <a:r>
              <a:rPr lang="de-DE" dirty="0" smtClean="0"/>
              <a:t>“</a:t>
            </a:r>
            <a:endParaRPr lang="de-DE" dirty="0"/>
          </a:p>
          <a:p>
            <a:pPr marL="0" indent="0" algn="ctr">
              <a:buNone/>
            </a:pPr>
            <a:r>
              <a:rPr lang="de-DE" sz="2800" cap="small" dirty="0"/>
              <a:t>Aristoteles</a:t>
            </a:r>
            <a:r>
              <a:rPr lang="de-DE" sz="2800" dirty="0"/>
              <a:t>: Metaphysik. 991a</a:t>
            </a:r>
            <a:r>
              <a:rPr lang="de-DE" sz="2800" dirty="0" smtClean="0"/>
              <a:t>.</a:t>
            </a:r>
            <a:endParaRPr lang="de-DE" sz="2800" dirty="0"/>
          </a:p>
        </p:txBody>
      </p:sp>
      <p:sp>
        <p:nvSpPr>
          <p:cNvPr id="4" name="Datumsplatzhalter 3"/>
          <p:cNvSpPr>
            <a:spLocks noGrp="1"/>
          </p:cNvSpPr>
          <p:nvPr>
            <p:ph type="dt" sz="half" idx="10"/>
          </p:nvPr>
        </p:nvSpPr>
        <p:spPr/>
        <p:txBody>
          <a:bodyPr/>
          <a:lstStyle/>
          <a:p>
            <a:fld id="{747F51A6-472E-4CE7-8996-2F2BB7A9EFA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174</a:t>
            </a:fld>
            <a:endParaRPr lang="de-DE"/>
          </a:p>
        </p:txBody>
      </p:sp>
    </p:spTree>
    <p:extLst>
      <p:ext uri="{BB962C8B-B14F-4D97-AF65-F5344CB8AC3E}">
        <p14:creationId xmlns:p14="http://schemas.microsoft.com/office/powerpoint/2010/main" val="348711683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p:txBody>
          <a:bodyPr/>
          <a:lstStyle/>
          <a:p>
            <a:r>
              <a:rPr lang="de-DE" dirty="0"/>
              <a:t>Ist das </a:t>
            </a:r>
            <a:r>
              <a:rPr lang="de-DE" dirty="0" smtClean="0"/>
              <a:t>Universale</a:t>
            </a:r>
            <a:endParaRPr lang="de-DE" dirty="0"/>
          </a:p>
          <a:p>
            <a:pPr marL="0" lvl="0" indent="0">
              <a:buNone/>
            </a:pPr>
            <a:r>
              <a:rPr lang="de-DE" dirty="0" smtClean="0"/>
              <a:t>	ante </a:t>
            </a:r>
            <a:r>
              <a:rPr lang="de-DE" dirty="0" err="1"/>
              <a:t>rem</a:t>
            </a:r>
            <a:r>
              <a:rPr lang="de-DE" dirty="0"/>
              <a:t> (vor dem konkreten Ding),</a:t>
            </a:r>
          </a:p>
          <a:p>
            <a:pPr marL="0" lvl="0" indent="0">
              <a:buNone/>
            </a:pPr>
            <a:r>
              <a:rPr lang="de-DE" dirty="0" smtClean="0"/>
              <a:t>	in </a:t>
            </a:r>
            <a:r>
              <a:rPr lang="de-DE" dirty="0" err="1"/>
              <a:t>re</a:t>
            </a:r>
            <a:r>
              <a:rPr lang="de-DE" dirty="0"/>
              <a:t> (im konkreten Ding),</a:t>
            </a:r>
          </a:p>
          <a:p>
            <a:pPr marL="0" lvl="0" indent="0">
              <a:buNone/>
            </a:pPr>
            <a:r>
              <a:rPr lang="de-DE" dirty="0" smtClean="0"/>
              <a:t>	</a:t>
            </a:r>
            <a:r>
              <a:rPr lang="de-DE" dirty="0" err="1" smtClean="0"/>
              <a:t>post</a:t>
            </a:r>
            <a:r>
              <a:rPr lang="de-DE" dirty="0" smtClean="0"/>
              <a:t> </a:t>
            </a:r>
            <a:r>
              <a:rPr lang="de-DE" dirty="0" err="1"/>
              <a:t>rem</a:t>
            </a:r>
            <a:r>
              <a:rPr lang="de-DE" dirty="0"/>
              <a:t> (nach dem konkreten Ding)?</a:t>
            </a:r>
          </a:p>
          <a:p>
            <a:endParaRPr lang="de-DE" dirty="0"/>
          </a:p>
        </p:txBody>
      </p:sp>
      <p:sp>
        <p:nvSpPr>
          <p:cNvPr id="4" name="Datumsplatzhalter 3"/>
          <p:cNvSpPr>
            <a:spLocks noGrp="1"/>
          </p:cNvSpPr>
          <p:nvPr>
            <p:ph type="dt" sz="half" idx="10"/>
          </p:nvPr>
        </p:nvSpPr>
        <p:spPr/>
        <p:txBody>
          <a:bodyPr/>
          <a:lstStyle/>
          <a:p>
            <a:fld id="{B51351A9-295F-446E-8AE8-A866DAB0F9B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175</a:t>
            </a:fld>
            <a:endParaRPr lang="de-DE"/>
          </a:p>
        </p:txBody>
      </p:sp>
    </p:spTree>
    <p:extLst>
      <p:ext uri="{BB962C8B-B14F-4D97-AF65-F5344CB8AC3E}">
        <p14:creationId xmlns:p14="http://schemas.microsoft.com/office/powerpoint/2010/main" val="10736292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p:txBody>
          <a:bodyPr>
            <a:normAutofit/>
          </a:bodyPr>
          <a:lstStyle/>
          <a:p>
            <a:pPr lvl="0"/>
            <a:r>
              <a:rPr lang="de-DE" dirty="0" err="1" smtClean="0"/>
              <a:t>Porphyrios</a:t>
            </a:r>
            <a:r>
              <a:rPr lang="de-DE" dirty="0" smtClean="0"/>
              <a:t>: Existiert </a:t>
            </a:r>
            <a:r>
              <a:rPr lang="de-DE" dirty="0"/>
              <a:t>so etwas wie Gattungs- oder Artbegriffe nur in Gedanken oder existiert es auch außerhalb ihrer?</a:t>
            </a:r>
          </a:p>
          <a:p>
            <a:pPr marL="0" lvl="0" indent="0">
              <a:buNone/>
            </a:pPr>
            <a:r>
              <a:rPr lang="de-DE" dirty="0" smtClean="0"/>
              <a:t>	Sind </a:t>
            </a:r>
            <a:r>
              <a:rPr lang="de-DE" dirty="0"/>
              <a:t>Allgemeinbegriffe körperlich oder </a:t>
            </a:r>
            <a:r>
              <a:rPr lang="de-DE" dirty="0" smtClean="0"/>
              <a:t>	unkörperlich</a:t>
            </a:r>
            <a:r>
              <a:rPr lang="de-DE" dirty="0"/>
              <a:t>?</a:t>
            </a:r>
          </a:p>
          <a:p>
            <a:pPr marL="0" lvl="0" indent="0">
              <a:buNone/>
            </a:pPr>
            <a:r>
              <a:rPr lang="de-DE" dirty="0" smtClean="0"/>
              <a:t>	Existieren </a:t>
            </a:r>
            <a:r>
              <a:rPr lang="de-DE" dirty="0"/>
              <a:t>Allgemeinbegriffe in den </a:t>
            </a:r>
            <a:r>
              <a:rPr lang="de-DE" dirty="0" smtClean="0"/>
              <a:t>	konkreten </a:t>
            </a:r>
            <a:r>
              <a:rPr lang="de-DE" dirty="0"/>
              <a:t>Dingen oder außerhalb ihrer?</a:t>
            </a:r>
          </a:p>
          <a:p>
            <a:pPr marL="0" indent="0" algn="ctr">
              <a:buNone/>
            </a:pPr>
            <a:r>
              <a:rPr lang="de-DE" sz="2800" dirty="0"/>
              <a:t>Vgl. </a:t>
            </a:r>
            <a:r>
              <a:rPr lang="de-DE" sz="2800" cap="small" dirty="0" err="1" smtClean="0"/>
              <a:t>Porphyrios</a:t>
            </a:r>
            <a:r>
              <a:rPr lang="de-DE" sz="2800" dirty="0" smtClean="0"/>
              <a:t>. </a:t>
            </a:r>
            <a:r>
              <a:rPr lang="de-DE" sz="2800" dirty="0"/>
              <a:t>In: </a:t>
            </a:r>
            <a:r>
              <a:rPr lang="de-DE" sz="2800" cap="small" dirty="0"/>
              <a:t>Aristoteles</a:t>
            </a:r>
            <a:r>
              <a:rPr lang="de-DE" sz="2800" dirty="0"/>
              <a:t>: </a:t>
            </a:r>
            <a:r>
              <a:rPr lang="de-DE" sz="2800" dirty="0" smtClean="0"/>
              <a:t>Kategorien.</a:t>
            </a:r>
            <a:endParaRPr lang="de-DE" sz="2800" dirty="0"/>
          </a:p>
          <a:p>
            <a:endParaRPr lang="de-DE" dirty="0"/>
          </a:p>
        </p:txBody>
      </p:sp>
      <p:sp>
        <p:nvSpPr>
          <p:cNvPr id="4" name="Datumsplatzhalter 3"/>
          <p:cNvSpPr>
            <a:spLocks noGrp="1"/>
          </p:cNvSpPr>
          <p:nvPr>
            <p:ph type="dt" sz="half" idx="10"/>
          </p:nvPr>
        </p:nvSpPr>
        <p:spPr/>
        <p:txBody>
          <a:bodyPr/>
          <a:lstStyle/>
          <a:p>
            <a:fld id="{F3066625-0744-48F0-AB0A-5D9E5CE903BC}"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176</a:t>
            </a:fld>
            <a:endParaRPr lang="de-DE"/>
          </a:p>
        </p:txBody>
      </p:sp>
    </p:spTree>
    <p:extLst>
      <p:ext uri="{BB962C8B-B14F-4D97-AF65-F5344CB8AC3E}">
        <p14:creationId xmlns:p14="http://schemas.microsoft.com/office/powerpoint/2010/main" val="207316659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p:txBody>
          <a:bodyPr/>
          <a:lstStyle/>
          <a:p>
            <a:r>
              <a:rPr lang="fr-FR" dirty="0"/>
              <a:t>„</a:t>
            </a:r>
            <a:r>
              <a:rPr lang="fr-FR" dirty="0" err="1"/>
              <a:t>Res</a:t>
            </a:r>
            <a:r>
              <a:rPr lang="fr-FR" dirty="0"/>
              <a:t> de </a:t>
            </a:r>
            <a:r>
              <a:rPr lang="fr-FR" dirty="0" err="1"/>
              <a:t>re</a:t>
            </a:r>
            <a:r>
              <a:rPr lang="fr-FR" dirty="0"/>
              <a:t> non </a:t>
            </a:r>
            <a:r>
              <a:rPr lang="fr-FR" dirty="0" err="1"/>
              <a:t>praedicatur</a:t>
            </a:r>
            <a:r>
              <a:rPr lang="fr-FR" dirty="0"/>
              <a:t>.“</a:t>
            </a:r>
            <a:r>
              <a:rPr lang="de-DE" dirty="0"/>
              <a:t> – Von einem Ding, werden keine Dinge </a:t>
            </a:r>
            <a:r>
              <a:rPr lang="de-DE" dirty="0" smtClean="0"/>
              <a:t>ausgesagt.</a:t>
            </a:r>
            <a:endParaRPr lang="de-DE" dirty="0"/>
          </a:p>
          <a:p>
            <a:pPr marL="0" indent="0" algn="ctr">
              <a:buNone/>
            </a:pPr>
            <a:r>
              <a:rPr lang="de-DE" sz="2800" dirty="0"/>
              <a:t>Zit. nach </a:t>
            </a:r>
            <a:r>
              <a:rPr lang="de-DE" sz="2800" cap="small" dirty="0"/>
              <a:t>Geier</a:t>
            </a:r>
            <a:r>
              <a:rPr lang="de-DE" sz="2800" dirty="0"/>
              <a:t>. 126</a:t>
            </a:r>
            <a:r>
              <a:rPr lang="de-DE" sz="2800" dirty="0" smtClean="0"/>
              <a:t>.</a:t>
            </a:r>
            <a:endParaRPr lang="de-DE" sz="2800" dirty="0"/>
          </a:p>
        </p:txBody>
      </p:sp>
      <p:sp>
        <p:nvSpPr>
          <p:cNvPr id="4" name="Datumsplatzhalter 3"/>
          <p:cNvSpPr>
            <a:spLocks noGrp="1"/>
          </p:cNvSpPr>
          <p:nvPr>
            <p:ph type="dt" sz="half" idx="10"/>
          </p:nvPr>
        </p:nvSpPr>
        <p:spPr/>
        <p:txBody>
          <a:bodyPr/>
          <a:lstStyle/>
          <a:p>
            <a:fld id="{9FDCC66A-34FE-47CF-94DE-F92DACF40680}"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177</a:t>
            </a:fld>
            <a:endParaRPr lang="de-DE"/>
          </a:p>
        </p:txBody>
      </p:sp>
    </p:spTree>
    <p:extLst>
      <p:ext uri="{BB962C8B-B14F-4D97-AF65-F5344CB8AC3E}">
        <p14:creationId xmlns:p14="http://schemas.microsoft.com/office/powerpoint/2010/main" val="312986439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p:txBody>
          <a:bodyPr>
            <a:normAutofit fontScale="77500" lnSpcReduction="20000"/>
          </a:bodyPr>
          <a:lstStyle/>
          <a:p>
            <a:r>
              <a:rPr lang="de-DE" dirty="0"/>
              <a:t>Thomas </a:t>
            </a:r>
            <a:r>
              <a:rPr lang="de-DE" dirty="0" smtClean="0"/>
              <a:t>argumentiert: </a:t>
            </a:r>
            <a:r>
              <a:rPr lang="de-DE" dirty="0"/>
              <a:t>Die Annahme einer abgetrennten Existenz des Mathematischen und der Formen sei nicht notwendig, </a:t>
            </a:r>
          </a:p>
          <a:p>
            <a:pPr marL="0" indent="0">
              <a:buNone/>
            </a:pPr>
            <a:r>
              <a:rPr lang="de-DE" dirty="0" smtClean="0"/>
              <a:t>„[</a:t>
            </a:r>
            <a:r>
              <a:rPr lang="de-DE" dirty="0"/>
              <a:t>d]</a:t>
            </a:r>
            <a:r>
              <a:rPr lang="de-DE" dirty="0" err="1"/>
              <a:t>enn</a:t>
            </a:r>
            <a:r>
              <a:rPr lang="de-DE" dirty="0"/>
              <a:t> auch wenn der Intellekt die Dinge dadurch einsieht, </a:t>
            </a:r>
            <a:r>
              <a:rPr lang="de-DE" dirty="0" err="1"/>
              <a:t>daß</a:t>
            </a:r>
            <a:r>
              <a:rPr lang="de-DE" dirty="0"/>
              <a:t> er ihnen </a:t>
            </a:r>
            <a:r>
              <a:rPr lang="de-DE" dirty="0" smtClean="0"/>
              <a:t>ähnlich </a:t>
            </a:r>
            <a:r>
              <a:rPr lang="de-DE" dirty="0"/>
              <a:t>ist, was die intelligible Form betrifft, durch die er </a:t>
            </a:r>
            <a:r>
              <a:rPr lang="de-DE" dirty="0" err="1"/>
              <a:t>aktuiert</a:t>
            </a:r>
            <a:r>
              <a:rPr lang="de-DE" dirty="0"/>
              <a:t> wird, so </a:t>
            </a:r>
            <a:r>
              <a:rPr lang="de-DE" dirty="0" err="1" smtClean="0"/>
              <a:t>muß</a:t>
            </a:r>
            <a:r>
              <a:rPr lang="de-DE" dirty="0" smtClean="0"/>
              <a:t> </a:t>
            </a:r>
            <a:r>
              <a:rPr lang="de-DE" dirty="0"/>
              <a:t>jene intelligible Form dennoch nicht in der Weise im Intellekt sein, in </a:t>
            </a:r>
            <a:r>
              <a:rPr lang="de-DE" dirty="0" smtClean="0"/>
              <a:t>der </a:t>
            </a:r>
            <a:r>
              <a:rPr lang="de-DE" dirty="0"/>
              <a:t>sie sich in dem erkannten Ding befindet; denn alles, was in irgendetwas </a:t>
            </a:r>
            <a:r>
              <a:rPr lang="de-DE" dirty="0" smtClean="0"/>
              <a:t>ist</a:t>
            </a:r>
            <a:r>
              <a:rPr lang="de-DE" dirty="0"/>
              <a:t>, ist dies auf die Weise dessen, in dem es ist. Und deshalb ergibt sich mit </a:t>
            </a:r>
            <a:r>
              <a:rPr lang="de-DE" dirty="0" smtClean="0"/>
              <a:t>Notwendigkeit </a:t>
            </a:r>
            <a:r>
              <a:rPr lang="de-DE" dirty="0"/>
              <a:t>aus der Natur des Intellekts, die eine andere ist als die Natur </a:t>
            </a:r>
            <a:r>
              <a:rPr lang="de-DE" dirty="0" smtClean="0"/>
              <a:t>des </a:t>
            </a:r>
            <a:r>
              <a:rPr lang="de-DE" dirty="0"/>
              <a:t>erkannten Dings, </a:t>
            </a:r>
            <a:r>
              <a:rPr lang="de-DE" dirty="0" err="1"/>
              <a:t>daß</a:t>
            </a:r>
            <a:r>
              <a:rPr lang="de-DE" dirty="0"/>
              <a:t> die Erkenntnisweise, in der der Intellekt erkennt, </a:t>
            </a:r>
            <a:r>
              <a:rPr lang="de-DE" dirty="0" smtClean="0"/>
              <a:t>eine </a:t>
            </a:r>
            <a:r>
              <a:rPr lang="de-DE" dirty="0"/>
              <a:t>andere ist als die </a:t>
            </a:r>
            <a:r>
              <a:rPr lang="de-DE" dirty="0" err="1"/>
              <a:t>Seinsweise</a:t>
            </a:r>
            <a:r>
              <a:rPr lang="de-DE" dirty="0"/>
              <a:t>, in der das Ding existiert. Natürlich </a:t>
            </a:r>
            <a:r>
              <a:rPr lang="de-DE" dirty="0" err="1"/>
              <a:t>muß</a:t>
            </a:r>
            <a:r>
              <a:rPr lang="de-DE" dirty="0"/>
              <a:t> </a:t>
            </a:r>
            <a:r>
              <a:rPr lang="de-DE" dirty="0" smtClean="0"/>
              <a:t>das </a:t>
            </a:r>
            <a:r>
              <a:rPr lang="de-DE" dirty="0"/>
              <a:t>im Ding sein, was der Intellekt </a:t>
            </a:r>
            <a:r>
              <a:rPr lang="de-DE" dirty="0" err="1"/>
              <a:t>erfaßt</a:t>
            </a:r>
            <a:r>
              <a:rPr lang="de-DE" dirty="0"/>
              <a:t>, aber dennoch nicht auf dieselbe </a:t>
            </a:r>
            <a:r>
              <a:rPr lang="de-DE" dirty="0" smtClean="0"/>
              <a:t>Weise </a:t>
            </a:r>
            <a:r>
              <a:rPr lang="de-DE" dirty="0"/>
              <a:t>[sc. wie es im Intellekt ist; K.M.]. Obwohl daher der Intellekt das </a:t>
            </a:r>
            <a:r>
              <a:rPr lang="de-DE" dirty="0" smtClean="0"/>
              <a:t>Mathematische </a:t>
            </a:r>
            <a:r>
              <a:rPr lang="de-DE" dirty="0"/>
              <a:t>ohne Miterfassung des Sinnlichen und die Universalien </a:t>
            </a:r>
            <a:r>
              <a:rPr lang="de-DE" dirty="0" smtClean="0"/>
              <a:t>neben </a:t>
            </a:r>
            <a:r>
              <a:rPr lang="de-DE" dirty="0"/>
              <a:t>den Einzeldingen </a:t>
            </a:r>
            <a:r>
              <a:rPr lang="de-DE" dirty="0" err="1"/>
              <a:t>erfaßt</a:t>
            </a:r>
            <a:r>
              <a:rPr lang="de-DE" dirty="0"/>
              <a:t>, müssen dennoch das Mathematische nicht </a:t>
            </a:r>
            <a:r>
              <a:rPr lang="de-DE" dirty="0" smtClean="0"/>
              <a:t>neben </a:t>
            </a:r>
            <a:r>
              <a:rPr lang="de-DE" dirty="0"/>
              <a:t>dem Sinnlichen und die Universalien nicht neben den Einzeldingen existieren. </a:t>
            </a:r>
            <a:endParaRPr lang="de-DE" sz="2900" dirty="0"/>
          </a:p>
        </p:txBody>
      </p:sp>
      <p:sp>
        <p:nvSpPr>
          <p:cNvPr id="4" name="Datumsplatzhalter 3"/>
          <p:cNvSpPr>
            <a:spLocks noGrp="1"/>
          </p:cNvSpPr>
          <p:nvPr>
            <p:ph type="dt" sz="half" idx="10"/>
          </p:nvPr>
        </p:nvSpPr>
        <p:spPr/>
        <p:txBody>
          <a:bodyPr/>
          <a:lstStyle/>
          <a:p>
            <a:fld id="{12453E5D-9558-48E9-94CE-FA57D3A1F79C}"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178</a:t>
            </a:fld>
            <a:endParaRPr lang="de-DE"/>
          </a:p>
        </p:txBody>
      </p:sp>
    </p:spTree>
    <p:extLst>
      <p:ext uri="{BB962C8B-B14F-4D97-AF65-F5344CB8AC3E}">
        <p14:creationId xmlns:p14="http://schemas.microsoft.com/office/powerpoint/2010/main" val="306182714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p:txBody>
          <a:bodyPr/>
          <a:lstStyle/>
          <a:p>
            <a:pPr marL="0" indent="0">
              <a:buNone/>
            </a:pPr>
            <a:r>
              <a:rPr lang="de-DE" dirty="0"/>
              <a:t>Denn wir sehen, </a:t>
            </a:r>
            <a:r>
              <a:rPr lang="de-DE" dirty="0" err="1"/>
              <a:t>daß</a:t>
            </a:r>
            <a:r>
              <a:rPr lang="de-DE" dirty="0"/>
              <a:t> auch das Sehen die Farbe ohne Geschmack wahrnimmt, obwohl sich in den Sinnesdingen Geschmack und Farbe gleichzeitig finden.“</a:t>
            </a:r>
          </a:p>
          <a:p>
            <a:pPr marL="0" indent="0" algn="ctr">
              <a:buNone/>
            </a:pPr>
            <a:r>
              <a:rPr lang="de-DE" sz="2900" cap="small" dirty="0"/>
              <a:t>Thomas von Aquin</a:t>
            </a:r>
            <a:r>
              <a:rPr lang="de-DE" sz="2900" dirty="0"/>
              <a:t>: In </a:t>
            </a:r>
            <a:r>
              <a:rPr lang="de-DE" sz="2900" dirty="0" err="1"/>
              <a:t>duodecim</a:t>
            </a:r>
            <a:r>
              <a:rPr lang="de-DE" sz="2900" dirty="0"/>
              <a:t> </a:t>
            </a:r>
            <a:r>
              <a:rPr lang="de-DE" sz="2900" dirty="0" err="1"/>
              <a:t>libros</a:t>
            </a:r>
            <a:r>
              <a:rPr lang="de-DE" sz="2900" dirty="0"/>
              <a:t> </a:t>
            </a:r>
            <a:r>
              <a:rPr lang="de-DE" sz="2900" dirty="0" err="1"/>
              <a:t>Metaphysicorum</a:t>
            </a:r>
            <a:r>
              <a:rPr lang="de-DE" sz="2900" dirty="0"/>
              <a:t> Aristotelis </a:t>
            </a:r>
            <a:r>
              <a:rPr lang="de-DE" sz="2900" dirty="0" err="1"/>
              <a:t>expositio</a:t>
            </a:r>
            <a:r>
              <a:rPr lang="de-DE" sz="2900" dirty="0"/>
              <a:t>. </a:t>
            </a:r>
            <a:r>
              <a:rPr lang="it-IT" sz="2900" dirty="0"/>
              <a:t>2. ed. 1971. L.I, l. X. nr. 158.</a:t>
            </a:r>
            <a:endParaRPr lang="de-DE" sz="2900" dirty="0"/>
          </a:p>
          <a:p>
            <a:endParaRPr lang="de-DE" dirty="0"/>
          </a:p>
        </p:txBody>
      </p:sp>
      <p:sp>
        <p:nvSpPr>
          <p:cNvPr id="4" name="Datumsplatzhalter 3"/>
          <p:cNvSpPr>
            <a:spLocks noGrp="1"/>
          </p:cNvSpPr>
          <p:nvPr>
            <p:ph type="dt" sz="half" idx="10"/>
          </p:nvPr>
        </p:nvSpPr>
        <p:spPr/>
        <p:txBody>
          <a:bodyPr/>
          <a:lstStyle/>
          <a:p>
            <a:fld id="{5E12436A-BC6F-461E-A24C-36DC3F1B6AD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179</a:t>
            </a:fld>
            <a:endParaRPr lang="de-DE"/>
          </a:p>
        </p:txBody>
      </p:sp>
    </p:spTree>
    <p:extLst>
      <p:ext uri="{BB962C8B-B14F-4D97-AF65-F5344CB8AC3E}">
        <p14:creationId xmlns:p14="http://schemas.microsoft.com/office/powerpoint/2010/main" val="327391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 </a:t>
            </a:r>
            <a:r>
              <a:rPr lang="de-DE" b="1" dirty="0" smtClean="0"/>
              <a:t>Wie alle Ontologie beginnt oder: Sich ins Denken verstricken</a:t>
            </a:r>
            <a:endParaRPr lang="de-DE" dirty="0"/>
          </a:p>
        </p:txBody>
      </p:sp>
      <p:sp>
        <p:nvSpPr>
          <p:cNvPr id="3" name="Inhaltsplatzhalter 2"/>
          <p:cNvSpPr>
            <a:spLocks noGrp="1"/>
          </p:cNvSpPr>
          <p:nvPr>
            <p:ph idx="1"/>
          </p:nvPr>
        </p:nvSpPr>
        <p:spPr/>
        <p:txBody>
          <a:bodyPr>
            <a:normAutofit lnSpcReduction="10000"/>
          </a:bodyPr>
          <a:lstStyle/>
          <a:p>
            <a:pPr marL="457200" lvl="1" indent="0">
              <a:buNone/>
            </a:pPr>
            <a:r>
              <a:rPr lang="de-DE" dirty="0"/>
              <a:t>„Wohlan, habe Parmenides gesagt, wenn Eins ist, so kann doch wohl das Eins nicht vieles sein? Wie sollte es wohl! Weder dürfen also Teile desselben noch darf es selbst ganz sein. Wie das? Der Teil ist doch wohl Teil eines Ganzen? Ja. Und wie das ganze? Wäre nicht das, dem kein Teil fehlte, ganz? Allerdings. In beiden Fällen also wird das Eins aus Teilen bestehen, wenn es ganz ist und wenn es Teile hat? Notwendig. In beiden Fällen also wäre das eins vieles und nicht eins. Richtig. Es soll aber nicht vieles sein, sondern eins. Das soll es. Weder also kann das Eins ganz sein noch Teile haben, wenn es eins sein soll. Freilich nicht. Wenn es nun gar keinen Teil hat, so hat es doch auch weder Anfang noch Ende noch eine Mitte. </a:t>
            </a:r>
            <a:endParaRPr lang="de-DE" sz="2500" dirty="0"/>
          </a:p>
        </p:txBody>
      </p:sp>
      <p:sp>
        <p:nvSpPr>
          <p:cNvPr id="4" name="Datumsplatzhalter 3"/>
          <p:cNvSpPr>
            <a:spLocks noGrp="1"/>
          </p:cNvSpPr>
          <p:nvPr>
            <p:ph type="dt" sz="half" idx="10"/>
          </p:nvPr>
        </p:nvSpPr>
        <p:spPr/>
        <p:txBody>
          <a:bodyPr/>
          <a:lstStyle/>
          <a:p>
            <a:fld id="{13C1A66A-92E9-4DC0-A4DB-B99CC904090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18</a:t>
            </a:fld>
            <a:endParaRPr lang="de-DE"/>
          </a:p>
        </p:txBody>
      </p:sp>
    </p:spTree>
    <p:extLst>
      <p:ext uri="{BB962C8B-B14F-4D97-AF65-F5344CB8AC3E}">
        <p14:creationId xmlns:p14="http://schemas.microsoft.com/office/powerpoint/2010/main" val="262970760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p:txBody>
          <a:bodyPr/>
          <a:lstStyle/>
          <a:p>
            <a:r>
              <a:rPr lang="de-DE" dirty="0" smtClean="0"/>
              <a:t>Beckmann: „Die </a:t>
            </a:r>
            <a:r>
              <a:rPr lang="de-DE" dirty="0"/>
              <a:t>Einheit des Begriffs zwingt keineswegs zur Annahme einer dem Begriff entsprechenden Realität, die Allgemeinheit der Referenz impliziert keine Referenz auf Allgemeinheit.“</a:t>
            </a:r>
          </a:p>
          <a:p>
            <a:pPr marL="0" indent="0" algn="ctr">
              <a:buNone/>
            </a:pPr>
            <a:r>
              <a:rPr lang="en-GB" sz="2800" cap="small" dirty="0" smtClean="0"/>
              <a:t>Beckmann</a:t>
            </a:r>
            <a:r>
              <a:rPr lang="en-GB" sz="2800" dirty="0" smtClean="0"/>
              <a:t>. </a:t>
            </a:r>
            <a:r>
              <a:rPr lang="en-GB" sz="2800" dirty="0"/>
              <a:t>106</a:t>
            </a:r>
            <a:r>
              <a:rPr lang="en-GB" sz="2800" dirty="0" smtClean="0"/>
              <a:t>.</a:t>
            </a:r>
            <a:endParaRPr lang="de-DE" sz="2800" dirty="0"/>
          </a:p>
        </p:txBody>
      </p:sp>
      <p:sp>
        <p:nvSpPr>
          <p:cNvPr id="4" name="Datumsplatzhalter 3"/>
          <p:cNvSpPr>
            <a:spLocks noGrp="1"/>
          </p:cNvSpPr>
          <p:nvPr>
            <p:ph type="dt" sz="half" idx="10"/>
          </p:nvPr>
        </p:nvSpPr>
        <p:spPr/>
        <p:txBody>
          <a:bodyPr/>
          <a:lstStyle/>
          <a:p>
            <a:fld id="{60190F7E-04BA-4A10-9D82-3A6CE26A33C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180</a:t>
            </a:fld>
            <a:endParaRPr lang="de-DE"/>
          </a:p>
        </p:txBody>
      </p:sp>
    </p:spTree>
    <p:extLst>
      <p:ext uri="{BB962C8B-B14F-4D97-AF65-F5344CB8AC3E}">
        <p14:creationId xmlns:p14="http://schemas.microsoft.com/office/powerpoint/2010/main" val="347745449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4.7	Das </a:t>
            </a:r>
            <a:r>
              <a:rPr lang="de-DE" b="1" dirty="0" err="1"/>
              <a:t>Universalienproblem</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Ockham: „So </a:t>
            </a:r>
            <a:r>
              <a:rPr lang="de-DE" dirty="0"/>
              <a:t>wie von allen Menschen eine allen gemeinsame Intention ausgesagt wird, wenn ich sage, ‚Dieser Mensch (Sokrates) ist ein Mensch’, ‚Jener Mensch (Platon) ist ein Mensch’ und ebenso von allen einzelnen, ebenso wird von allen Intentionen, die bedeuten und für Dinge supponieren, eine gemeinsame Intention ausgesagt, wenn ich sage ‚Diese Art (Mensch) ist eine Art’, ‚Jene Art (Hund) ist eine Art’ und ebenso in anderen Fällen. Ebenso wenn man sagt: ‚Stein ist eine Gattung’, ‚Tier ist eine Gattung’, ‚Farbe ist eine Gattung’ und ebenso in anderen Fällen wird von Intentionen eine Intention ausgesagt in der Weise, wie in den Aussagen ‚Mensch ist ein Name’, ‚Esel ist ein Name’, ‚Weiße ist ein Name’ von verschiedenen Namen ein Name ausgesagt wird.“</a:t>
            </a:r>
          </a:p>
          <a:p>
            <a:pPr marL="0" indent="0" algn="ctr">
              <a:buNone/>
            </a:pPr>
            <a:r>
              <a:rPr lang="en-GB" sz="2900" cap="small" dirty="0"/>
              <a:t>Ockham</a:t>
            </a:r>
            <a:r>
              <a:rPr lang="en-GB" sz="2900" dirty="0"/>
              <a:t>: Summa </a:t>
            </a:r>
            <a:r>
              <a:rPr lang="en-GB" sz="2900" dirty="0" err="1"/>
              <a:t>Logicae</a:t>
            </a:r>
            <a:r>
              <a:rPr lang="en-GB" sz="2900" dirty="0"/>
              <a:t> I, 12</a:t>
            </a:r>
            <a:r>
              <a:rPr lang="en-GB" sz="2900" dirty="0" smtClean="0"/>
              <a:t>.</a:t>
            </a:r>
            <a:endParaRPr lang="de-DE" sz="2900" dirty="0"/>
          </a:p>
        </p:txBody>
      </p:sp>
      <p:sp>
        <p:nvSpPr>
          <p:cNvPr id="4" name="Datumsplatzhalter 3"/>
          <p:cNvSpPr>
            <a:spLocks noGrp="1"/>
          </p:cNvSpPr>
          <p:nvPr>
            <p:ph type="dt" sz="half" idx="10"/>
          </p:nvPr>
        </p:nvSpPr>
        <p:spPr/>
        <p:txBody>
          <a:bodyPr/>
          <a:lstStyle/>
          <a:p>
            <a:fld id="{7D0EBC11-2256-48A9-8C07-F035E891D57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181</a:t>
            </a:fld>
            <a:endParaRPr lang="de-DE"/>
          </a:p>
        </p:txBody>
      </p:sp>
    </p:spTree>
    <p:extLst>
      <p:ext uri="{BB962C8B-B14F-4D97-AF65-F5344CB8AC3E}">
        <p14:creationId xmlns:p14="http://schemas.microsoft.com/office/powerpoint/2010/main" val="312285828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5. </a:t>
            </a:r>
            <a:r>
              <a:rPr lang="de-DE" b="1" dirty="0"/>
              <a:t>Analytische </a:t>
            </a:r>
            <a:r>
              <a:rPr lang="de-DE" b="1" dirty="0" smtClean="0"/>
              <a:t>Ontologie</a:t>
            </a:r>
            <a:endParaRPr lang="de-DE" b="1" dirty="0"/>
          </a:p>
        </p:txBody>
      </p:sp>
      <p:sp>
        <p:nvSpPr>
          <p:cNvPr id="3" name="Inhaltsplatzhalter 2"/>
          <p:cNvSpPr>
            <a:spLocks noGrp="1"/>
          </p:cNvSpPr>
          <p:nvPr>
            <p:ph idx="1"/>
          </p:nvPr>
        </p:nvSpPr>
        <p:spPr/>
        <p:txBody>
          <a:bodyPr/>
          <a:lstStyle/>
          <a:p>
            <a:r>
              <a:rPr lang="de-DE" dirty="0" smtClean="0"/>
              <a:t>Gliederung:</a:t>
            </a:r>
          </a:p>
          <a:p>
            <a:pPr marL="0" indent="0">
              <a:buNone/>
            </a:pPr>
            <a:r>
              <a:rPr lang="de-DE" dirty="0"/>
              <a:t>5.1	Hintergründe einer Wiederentdeckung </a:t>
            </a:r>
            <a:endParaRPr lang="de-DE" dirty="0" smtClean="0"/>
          </a:p>
          <a:p>
            <a:pPr marL="0" indent="0">
              <a:buNone/>
            </a:pPr>
            <a:r>
              <a:rPr lang="de-DE" dirty="0"/>
              <a:t>5.2	Werkstattbesuch – </a:t>
            </a:r>
            <a:r>
              <a:rPr lang="de-DE" dirty="0" err="1"/>
              <a:t>Ontologien</a:t>
            </a:r>
            <a:r>
              <a:rPr lang="de-DE" dirty="0"/>
              <a:t> von heute</a:t>
            </a:r>
          </a:p>
          <a:p>
            <a:pPr marL="0" indent="0">
              <a:buNone/>
            </a:pPr>
            <a:r>
              <a:rPr lang="de-DE" dirty="0"/>
              <a:t>5.3	</a:t>
            </a:r>
            <a:r>
              <a:rPr lang="de-DE" dirty="0" err="1" smtClean="0"/>
              <a:t>Kernset</a:t>
            </a:r>
            <a:r>
              <a:rPr lang="de-DE" dirty="0" smtClean="0"/>
              <a:t> </a:t>
            </a:r>
            <a:r>
              <a:rPr lang="de-DE" dirty="0"/>
              <a:t>für analytische </a:t>
            </a:r>
            <a:r>
              <a:rPr lang="de-DE" dirty="0" err="1" smtClean="0"/>
              <a:t>Ontologien</a:t>
            </a:r>
            <a:endParaRPr lang="de-DE" dirty="0"/>
          </a:p>
        </p:txBody>
      </p:sp>
      <p:sp>
        <p:nvSpPr>
          <p:cNvPr id="4" name="Datumsplatzhalter 3"/>
          <p:cNvSpPr>
            <a:spLocks noGrp="1"/>
          </p:cNvSpPr>
          <p:nvPr>
            <p:ph type="dt" sz="half" idx="10"/>
          </p:nvPr>
        </p:nvSpPr>
        <p:spPr/>
        <p:txBody>
          <a:bodyPr/>
          <a:lstStyle/>
          <a:p>
            <a:fld id="{4BA45823-166D-4D4E-BB31-27371C65B70F}"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182</a:t>
            </a:fld>
            <a:endParaRPr lang="de-DE"/>
          </a:p>
        </p:txBody>
      </p:sp>
    </p:spTree>
    <p:extLst>
      <p:ext uri="{BB962C8B-B14F-4D97-AF65-F5344CB8AC3E}">
        <p14:creationId xmlns:p14="http://schemas.microsoft.com/office/powerpoint/2010/main" val="9252016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5. Analytische Ontologie</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Wittgenstein: „</a:t>
            </a:r>
            <a:r>
              <a:rPr lang="de-DE" dirty="0"/>
              <a:t>4.113		Die Philosophie begrenzt </a:t>
            </a:r>
            <a:r>
              <a:rPr lang="de-DE" dirty="0" smtClean="0"/>
              <a:t>			das </a:t>
            </a:r>
            <a:r>
              <a:rPr lang="de-DE" dirty="0"/>
              <a:t>bestreitbare Gebiet der </a:t>
            </a:r>
            <a:r>
              <a:rPr lang="de-DE" dirty="0" smtClean="0"/>
              <a:t>					Naturwissenschaft</a:t>
            </a:r>
            <a:r>
              <a:rPr lang="de-DE" dirty="0"/>
              <a:t>.</a:t>
            </a:r>
          </a:p>
          <a:p>
            <a:pPr marL="0" indent="0">
              <a:buNone/>
            </a:pPr>
            <a:r>
              <a:rPr lang="de-DE" dirty="0" smtClean="0"/>
              <a:t>		4.114</a:t>
            </a:r>
            <a:r>
              <a:rPr lang="de-DE" dirty="0"/>
              <a:t>		Sie soll das Denkbare </a:t>
            </a:r>
            <a:r>
              <a:rPr lang="de-DE" dirty="0" smtClean="0"/>
              <a:t>				abgrenzen </a:t>
            </a:r>
            <a:r>
              <a:rPr lang="de-DE" dirty="0"/>
              <a:t>und damit das </a:t>
            </a:r>
            <a:r>
              <a:rPr lang="de-DE" dirty="0" smtClean="0"/>
              <a:t>					Undenkbare</a:t>
            </a:r>
            <a:r>
              <a:rPr lang="de-DE" dirty="0"/>
              <a:t>.</a:t>
            </a:r>
          </a:p>
          <a:p>
            <a:pPr marL="0" indent="0">
              <a:buNone/>
            </a:pPr>
            <a:r>
              <a:rPr lang="de-DE" dirty="0"/>
              <a:t>	</a:t>
            </a:r>
            <a:r>
              <a:rPr lang="de-DE" dirty="0" smtClean="0"/>
              <a:t>	Sie </a:t>
            </a:r>
            <a:r>
              <a:rPr lang="de-DE" dirty="0"/>
              <a:t>soll das Undenkbare von innen </a:t>
            </a:r>
            <a:r>
              <a:rPr lang="de-DE" dirty="0" smtClean="0"/>
              <a:t>				durch </a:t>
            </a:r>
            <a:r>
              <a:rPr lang="de-DE" dirty="0"/>
              <a:t>das Denkbare begrenzen.</a:t>
            </a:r>
          </a:p>
          <a:p>
            <a:pPr marL="0" indent="0">
              <a:buNone/>
            </a:pPr>
            <a:r>
              <a:rPr lang="de-DE" dirty="0" smtClean="0"/>
              <a:t>		4.115</a:t>
            </a:r>
            <a:r>
              <a:rPr lang="de-DE" dirty="0"/>
              <a:t>		Sie wird das Unsagbare </a:t>
            </a:r>
            <a:r>
              <a:rPr lang="de-DE" dirty="0" smtClean="0"/>
              <a:t>				bedeuten</a:t>
            </a:r>
            <a:r>
              <a:rPr lang="de-DE" dirty="0"/>
              <a:t>, indem sie das Sagbare klar darstellt.</a:t>
            </a:r>
          </a:p>
          <a:p>
            <a:pPr marL="0" indent="0">
              <a:buNone/>
            </a:pPr>
            <a:r>
              <a:rPr lang="de-DE" dirty="0" smtClean="0"/>
              <a:t>		4.116</a:t>
            </a:r>
            <a:r>
              <a:rPr lang="de-DE" dirty="0"/>
              <a:t>		Alles, was überhaupt gedacht werden </a:t>
            </a:r>
            <a:r>
              <a:rPr lang="de-DE" dirty="0" smtClean="0"/>
              <a:t>		kann</a:t>
            </a:r>
            <a:r>
              <a:rPr lang="de-DE" dirty="0"/>
              <a:t>, kann klar gedacht werden. Alles, was sich aus </a:t>
            </a:r>
            <a:r>
              <a:rPr lang="de-DE" dirty="0" smtClean="0"/>
              <a:t>		sprechen </a:t>
            </a:r>
            <a:r>
              <a:rPr lang="de-DE" dirty="0" err="1"/>
              <a:t>läßt</a:t>
            </a:r>
            <a:r>
              <a:rPr lang="de-DE" dirty="0"/>
              <a:t>, </a:t>
            </a:r>
            <a:r>
              <a:rPr lang="de-DE" dirty="0" err="1"/>
              <a:t>läßt</a:t>
            </a:r>
            <a:r>
              <a:rPr lang="de-DE" dirty="0"/>
              <a:t> sich klar aussprechen.“</a:t>
            </a:r>
          </a:p>
          <a:p>
            <a:pPr marL="0" indent="0" algn="ctr">
              <a:buNone/>
            </a:pPr>
            <a:r>
              <a:rPr lang="de-DE" sz="2900" cap="small" dirty="0"/>
              <a:t>Wittgenstein, </a:t>
            </a:r>
            <a:r>
              <a:rPr lang="de-DE" sz="2900" dirty="0"/>
              <a:t>Ludwig: </a:t>
            </a:r>
            <a:r>
              <a:rPr lang="de-DE" sz="2900" dirty="0" err="1"/>
              <a:t>Tractatus</a:t>
            </a:r>
            <a:r>
              <a:rPr lang="de-DE" sz="2900" dirty="0"/>
              <a:t> </a:t>
            </a:r>
            <a:r>
              <a:rPr lang="de-DE" sz="2900" dirty="0" err="1"/>
              <a:t>logico-philosophicus</a:t>
            </a:r>
            <a:r>
              <a:rPr lang="de-DE" sz="2900" dirty="0"/>
              <a:t>. Nr. 4.113-4.116</a:t>
            </a:r>
            <a:r>
              <a:rPr lang="de-DE" sz="2900" dirty="0" smtClean="0"/>
              <a:t>.</a:t>
            </a:r>
            <a:endParaRPr lang="de-DE" sz="2900" dirty="0"/>
          </a:p>
          <a:p>
            <a:endParaRPr lang="de-DE" dirty="0"/>
          </a:p>
        </p:txBody>
      </p:sp>
      <p:sp>
        <p:nvSpPr>
          <p:cNvPr id="4" name="Datumsplatzhalter 3"/>
          <p:cNvSpPr>
            <a:spLocks noGrp="1"/>
          </p:cNvSpPr>
          <p:nvPr>
            <p:ph type="dt" sz="half" idx="10"/>
          </p:nvPr>
        </p:nvSpPr>
        <p:spPr/>
        <p:txBody>
          <a:bodyPr/>
          <a:lstStyle/>
          <a:p>
            <a:fld id="{4D94EECC-2E62-4E05-8784-22D4984A8B2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183</a:t>
            </a:fld>
            <a:endParaRPr lang="de-DE"/>
          </a:p>
        </p:txBody>
      </p:sp>
    </p:spTree>
    <p:extLst>
      <p:ext uri="{BB962C8B-B14F-4D97-AF65-F5344CB8AC3E}">
        <p14:creationId xmlns:p14="http://schemas.microsoft.com/office/powerpoint/2010/main" val="408412048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5. Analytische Ontologie</a:t>
            </a:r>
            <a:endParaRPr lang="de-DE" dirty="0"/>
          </a:p>
        </p:txBody>
      </p:sp>
      <p:sp>
        <p:nvSpPr>
          <p:cNvPr id="3" name="Inhaltsplatzhalter 2"/>
          <p:cNvSpPr>
            <a:spLocks noGrp="1"/>
          </p:cNvSpPr>
          <p:nvPr>
            <p:ph idx="1"/>
          </p:nvPr>
        </p:nvSpPr>
        <p:spPr>
          <a:xfrm>
            <a:off x="457200" y="1600200"/>
            <a:ext cx="4546848" cy="4525963"/>
          </a:xfrm>
        </p:spPr>
        <p:txBody>
          <a:bodyPr>
            <a:normAutofit/>
          </a:bodyPr>
          <a:lstStyle/>
          <a:p>
            <a:r>
              <a:rPr lang="de-DE" dirty="0" err="1" smtClean="0"/>
              <a:t>Carnap</a:t>
            </a:r>
            <a:r>
              <a:rPr lang="de-DE" dirty="0" smtClean="0"/>
              <a:t>: „Es </a:t>
            </a:r>
            <a:r>
              <a:rPr lang="de-DE" dirty="0"/>
              <a:t>ist klar, </a:t>
            </a:r>
            <a:r>
              <a:rPr lang="de-DE" dirty="0" err="1"/>
              <a:t>daß</a:t>
            </a:r>
            <a:r>
              <a:rPr lang="de-DE" dirty="0"/>
              <a:t> die scheinbare Negation einer Pseudo-Aussage auch eine Pseudo-Aussage sein </a:t>
            </a:r>
            <a:r>
              <a:rPr lang="de-DE" dirty="0" err="1"/>
              <a:t>muß</a:t>
            </a:r>
            <a:r>
              <a:rPr lang="de-DE" dirty="0"/>
              <a:t>“, </a:t>
            </a:r>
          </a:p>
          <a:p>
            <a:pPr marL="0" indent="0" algn="ctr">
              <a:buNone/>
            </a:pPr>
            <a:r>
              <a:rPr lang="de-DE" sz="2800" cap="small" dirty="0" err="1"/>
              <a:t>Carnap</a:t>
            </a:r>
            <a:r>
              <a:rPr lang="de-DE" sz="2800" dirty="0"/>
              <a:t>, Rudolf: Empirismus, Semantik und Ontologie. In: Stegmüller, Wolfgang (</a:t>
            </a:r>
            <a:r>
              <a:rPr lang="de-DE" sz="2800" dirty="0" err="1"/>
              <a:t>Hg</a:t>
            </a:r>
            <a:r>
              <a:rPr lang="de-DE" sz="2800" dirty="0"/>
              <a:t>.): Das </a:t>
            </a:r>
            <a:r>
              <a:rPr lang="de-DE" sz="2800" dirty="0" err="1"/>
              <a:t>Universalienproblem</a:t>
            </a:r>
            <a:r>
              <a:rPr lang="de-DE" sz="2800" dirty="0"/>
              <a:t>. Darmstadt 1978. 338-361</a:t>
            </a:r>
            <a:r>
              <a:rPr lang="de-DE" sz="2800" dirty="0" smtClean="0"/>
              <a:t>.</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718" y="1988840"/>
            <a:ext cx="2043586" cy="3096344"/>
          </a:xfrm>
          <a:prstGeom prst="rect">
            <a:avLst/>
          </a:prstGeom>
        </p:spPr>
      </p:pic>
      <p:sp>
        <p:nvSpPr>
          <p:cNvPr id="5" name="Textfeld 4"/>
          <p:cNvSpPr txBox="1"/>
          <p:nvPr/>
        </p:nvSpPr>
        <p:spPr>
          <a:xfrm>
            <a:off x="5480742" y="5229200"/>
            <a:ext cx="1683546" cy="400110"/>
          </a:xfrm>
          <a:prstGeom prst="rect">
            <a:avLst/>
          </a:prstGeom>
          <a:noFill/>
        </p:spPr>
        <p:txBody>
          <a:bodyPr wrap="square" rtlCol="0">
            <a:spAutoFit/>
          </a:bodyPr>
          <a:lstStyle/>
          <a:p>
            <a:r>
              <a:rPr lang="de-DE" sz="2000" dirty="0" smtClean="0"/>
              <a:t>Rudolf </a:t>
            </a:r>
            <a:r>
              <a:rPr lang="de-DE" sz="2000" dirty="0" err="1" smtClean="0"/>
              <a:t>Carnap</a:t>
            </a:r>
            <a:endParaRPr lang="de-DE" sz="2000" dirty="0"/>
          </a:p>
        </p:txBody>
      </p:sp>
      <p:sp>
        <p:nvSpPr>
          <p:cNvPr id="6" name="Datumsplatzhalter 5"/>
          <p:cNvSpPr>
            <a:spLocks noGrp="1"/>
          </p:cNvSpPr>
          <p:nvPr>
            <p:ph type="dt" sz="half" idx="10"/>
          </p:nvPr>
        </p:nvSpPr>
        <p:spPr/>
        <p:txBody>
          <a:bodyPr/>
          <a:lstStyle/>
          <a:p>
            <a:fld id="{EBA00247-2579-4B8D-8769-E829C6FD0213}"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184</a:t>
            </a:fld>
            <a:endParaRPr lang="de-DE"/>
          </a:p>
        </p:txBody>
      </p:sp>
    </p:spTree>
    <p:extLst>
      <p:ext uri="{BB962C8B-B14F-4D97-AF65-F5344CB8AC3E}">
        <p14:creationId xmlns:p14="http://schemas.microsoft.com/office/powerpoint/2010/main" val="247895810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5. Analytische Ontologie</a:t>
            </a:r>
            <a:endParaRPr lang="de-DE" dirty="0"/>
          </a:p>
        </p:txBody>
      </p:sp>
      <p:sp>
        <p:nvSpPr>
          <p:cNvPr id="3" name="Inhaltsplatzhalter 2"/>
          <p:cNvSpPr>
            <a:spLocks noGrp="1"/>
          </p:cNvSpPr>
          <p:nvPr>
            <p:ph idx="1"/>
          </p:nvPr>
        </p:nvSpPr>
        <p:spPr/>
        <p:txBody>
          <a:bodyPr>
            <a:normAutofit fontScale="92500" lnSpcReduction="10000"/>
          </a:bodyPr>
          <a:lstStyle/>
          <a:p>
            <a:r>
              <a:rPr lang="de-DE" dirty="0" err="1" smtClean="0"/>
              <a:t>Carnap</a:t>
            </a:r>
            <a:r>
              <a:rPr lang="de-DE" dirty="0" smtClean="0"/>
              <a:t>: „Auch </a:t>
            </a:r>
            <a:r>
              <a:rPr lang="de-DE" dirty="0"/>
              <a:t>die Scheinfragen über Eigenschaften und Beziehungen und damit der ganze </a:t>
            </a:r>
            <a:r>
              <a:rPr lang="de-DE" dirty="0" err="1"/>
              <a:t>Universalienstreit</a:t>
            </a:r>
            <a:r>
              <a:rPr lang="de-DE" dirty="0"/>
              <a:t> beruhen auf der Verführung durch Allwörter. – Alle derartigen Scheinfragen verschwinden, wenn man anstatt der inhaltlichen die formale Redeweise anwendet, wenn man also bei der Formulierung von Fragen anstatt der Allwörter (z.B. ‚Zahl’, ‚Raum’, ‚Universale’) entsprechende syntaktische Wörter (‚Zahlausdruck’, ‚Raumkoordinate’, ‚Prädikat’) benutzt.““</a:t>
            </a:r>
          </a:p>
          <a:p>
            <a:pPr marL="0" indent="0" algn="ctr">
              <a:buNone/>
            </a:pPr>
            <a:r>
              <a:rPr lang="de-DE" sz="2800" cap="small" dirty="0" err="1"/>
              <a:t>Carnap</a:t>
            </a:r>
            <a:r>
              <a:rPr lang="de-DE" sz="2800" dirty="0"/>
              <a:t>, Rudolf: Logische Syntax der Sprache. </a:t>
            </a:r>
            <a:r>
              <a:rPr lang="en-GB" sz="2800" dirty="0"/>
              <a:t>2. </a:t>
            </a:r>
            <a:r>
              <a:rPr lang="en-GB" sz="2800" dirty="0" err="1"/>
              <a:t>Aufl</a:t>
            </a:r>
            <a:r>
              <a:rPr lang="en-GB" sz="2800" dirty="0"/>
              <a:t>. Wien; New York 1968. </a:t>
            </a:r>
            <a:r>
              <a:rPr lang="de-DE" sz="2800" dirty="0"/>
              <a:t>238.</a:t>
            </a:r>
          </a:p>
        </p:txBody>
      </p:sp>
      <p:sp>
        <p:nvSpPr>
          <p:cNvPr id="4" name="Datumsplatzhalter 3"/>
          <p:cNvSpPr>
            <a:spLocks noGrp="1"/>
          </p:cNvSpPr>
          <p:nvPr>
            <p:ph type="dt" sz="half" idx="10"/>
          </p:nvPr>
        </p:nvSpPr>
        <p:spPr/>
        <p:txBody>
          <a:bodyPr/>
          <a:lstStyle/>
          <a:p>
            <a:fld id="{0FE2ED6D-5C7F-4A40-83DB-716A8D71477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185</a:t>
            </a:fld>
            <a:endParaRPr lang="de-DE"/>
          </a:p>
        </p:txBody>
      </p:sp>
    </p:spTree>
    <p:extLst>
      <p:ext uri="{BB962C8B-B14F-4D97-AF65-F5344CB8AC3E}">
        <p14:creationId xmlns:p14="http://schemas.microsoft.com/office/powerpoint/2010/main" val="305313666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5.1	Hintergründe </a:t>
            </a:r>
            <a:r>
              <a:rPr lang="de-DE" b="1" dirty="0" smtClean="0"/>
              <a:t>einer Wiederentdeckung </a:t>
            </a:r>
            <a:endParaRPr lang="de-DE" b="1" dirty="0"/>
          </a:p>
        </p:txBody>
      </p:sp>
      <p:sp>
        <p:nvSpPr>
          <p:cNvPr id="3" name="Inhaltsplatzhalter 2"/>
          <p:cNvSpPr>
            <a:spLocks noGrp="1"/>
          </p:cNvSpPr>
          <p:nvPr>
            <p:ph idx="1"/>
          </p:nvPr>
        </p:nvSpPr>
        <p:spPr>
          <a:xfrm>
            <a:off x="457200" y="1600200"/>
            <a:ext cx="4402832" cy="4525963"/>
          </a:xfrm>
        </p:spPr>
        <p:txBody>
          <a:bodyPr>
            <a:normAutofit fontScale="92500" lnSpcReduction="10000"/>
          </a:bodyPr>
          <a:lstStyle/>
          <a:p>
            <a:r>
              <a:rPr lang="de-DE" dirty="0" err="1" smtClean="0"/>
              <a:t>Quine</a:t>
            </a:r>
            <a:r>
              <a:rPr lang="de-DE" dirty="0" smtClean="0"/>
              <a:t>: „... </a:t>
            </a:r>
            <a:r>
              <a:rPr lang="de-DE" dirty="0"/>
              <a:t>die Frage, welche Ontologie man nun akzeptieren soll, ist immer noch offen, und der naheliegende Ratschlag ist der der Toleranz und Experimentierfreudigkeit.“ </a:t>
            </a:r>
          </a:p>
          <a:p>
            <a:pPr marL="0" indent="0" algn="ctr">
              <a:buNone/>
            </a:pPr>
            <a:r>
              <a:rPr lang="de-DE" sz="2800" cap="small" dirty="0" err="1"/>
              <a:t>Quine</a:t>
            </a:r>
            <a:r>
              <a:rPr lang="de-DE" sz="2800" dirty="0"/>
              <a:t>, Willard V</a:t>
            </a:r>
            <a:r>
              <a:rPr lang="de-DE" sz="2800" dirty="0" smtClean="0"/>
              <a:t>. O</a:t>
            </a:r>
            <a:r>
              <a:rPr lang="de-DE" sz="2800" dirty="0"/>
              <a:t>.: Was es gibt. In: </a:t>
            </a:r>
            <a:r>
              <a:rPr lang="de-DE" sz="2800" cap="small" dirty="0"/>
              <a:t>Stegmüller</a:t>
            </a:r>
            <a:r>
              <a:rPr lang="de-DE" sz="2800" dirty="0"/>
              <a:t>, Wolfgang (</a:t>
            </a:r>
            <a:r>
              <a:rPr lang="de-DE" sz="2800" dirty="0" err="1"/>
              <a:t>Hg</a:t>
            </a:r>
            <a:r>
              <a:rPr lang="de-DE" sz="2800" dirty="0"/>
              <a:t>.): Das </a:t>
            </a:r>
            <a:r>
              <a:rPr lang="de-DE" sz="2800" dirty="0" err="1"/>
              <a:t>Universalienproblem</a:t>
            </a:r>
            <a:r>
              <a:rPr lang="de-DE" sz="2800" dirty="0"/>
              <a:t>. Darmstadt 1978. (</a:t>
            </a:r>
            <a:r>
              <a:rPr lang="de-DE" sz="2800" dirty="0" err="1"/>
              <a:t>WdF</a:t>
            </a:r>
            <a:r>
              <a:rPr lang="de-DE" sz="2800" dirty="0"/>
              <a:t>; LXXXIII). 102-123</a:t>
            </a:r>
            <a:r>
              <a:rPr lang="de-DE" sz="2800" dirty="0" smtClean="0"/>
              <a:t>.</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776" y="1916832"/>
            <a:ext cx="2387600" cy="2908300"/>
          </a:xfrm>
          <a:prstGeom prst="rect">
            <a:avLst/>
          </a:prstGeom>
        </p:spPr>
      </p:pic>
      <p:sp>
        <p:nvSpPr>
          <p:cNvPr id="5" name="Textfeld 4"/>
          <p:cNvSpPr txBox="1"/>
          <p:nvPr/>
        </p:nvSpPr>
        <p:spPr>
          <a:xfrm>
            <a:off x="5352752" y="4941168"/>
            <a:ext cx="2891656" cy="400110"/>
          </a:xfrm>
          <a:prstGeom prst="rect">
            <a:avLst/>
          </a:prstGeom>
          <a:noFill/>
        </p:spPr>
        <p:txBody>
          <a:bodyPr wrap="square" rtlCol="0">
            <a:spAutoFit/>
          </a:bodyPr>
          <a:lstStyle/>
          <a:p>
            <a:r>
              <a:rPr lang="de-DE" sz="2000" dirty="0" smtClean="0"/>
              <a:t>Willard Van </a:t>
            </a:r>
            <a:r>
              <a:rPr lang="de-DE" sz="2000" dirty="0" err="1" smtClean="0"/>
              <a:t>Orman</a:t>
            </a:r>
            <a:r>
              <a:rPr lang="de-DE" sz="2000" dirty="0" smtClean="0"/>
              <a:t> </a:t>
            </a:r>
            <a:r>
              <a:rPr lang="de-DE" sz="2000" dirty="0" err="1" smtClean="0"/>
              <a:t>Quine</a:t>
            </a:r>
            <a:endParaRPr lang="de-DE" sz="2000" dirty="0"/>
          </a:p>
        </p:txBody>
      </p:sp>
      <p:sp>
        <p:nvSpPr>
          <p:cNvPr id="6" name="Datumsplatzhalter 5"/>
          <p:cNvSpPr>
            <a:spLocks noGrp="1"/>
          </p:cNvSpPr>
          <p:nvPr>
            <p:ph type="dt" sz="half" idx="10"/>
          </p:nvPr>
        </p:nvSpPr>
        <p:spPr/>
        <p:txBody>
          <a:bodyPr/>
          <a:lstStyle/>
          <a:p>
            <a:fld id="{F7647007-A459-4665-AED4-63678AE7FA35}"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186</a:t>
            </a:fld>
            <a:endParaRPr lang="de-DE"/>
          </a:p>
        </p:txBody>
      </p:sp>
    </p:spTree>
    <p:extLst>
      <p:ext uri="{BB962C8B-B14F-4D97-AF65-F5344CB8AC3E}">
        <p14:creationId xmlns:p14="http://schemas.microsoft.com/office/powerpoint/2010/main" val="254576164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5.2	Werkstattbesuch – </a:t>
            </a:r>
            <a:r>
              <a:rPr lang="de-DE" b="1" dirty="0" err="1" smtClean="0"/>
              <a:t>Ontologien</a:t>
            </a:r>
            <a:r>
              <a:rPr lang="de-DE" b="1" dirty="0" smtClean="0"/>
              <a:t> von heute</a:t>
            </a:r>
            <a:endParaRPr lang="de-DE" b="1" dirty="0"/>
          </a:p>
        </p:txBody>
      </p:sp>
      <p:sp>
        <p:nvSpPr>
          <p:cNvPr id="3" name="Inhaltsplatzhalter 2"/>
          <p:cNvSpPr>
            <a:spLocks noGrp="1"/>
          </p:cNvSpPr>
          <p:nvPr>
            <p:ph idx="1"/>
          </p:nvPr>
        </p:nvSpPr>
        <p:spPr/>
        <p:txBody>
          <a:bodyPr>
            <a:normAutofit fontScale="92500" lnSpcReduction="20000"/>
          </a:bodyPr>
          <a:lstStyle/>
          <a:p>
            <a:r>
              <a:rPr lang="de-DE" dirty="0"/>
              <a:t>Grundelemente des quantifizierten Prädikatenkalküls</a:t>
            </a:r>
          </a:p>
          <a:p>
            <a:pPr marL="0" indent="0">
              <a:buNone/>
            </a:pPr>
            <a:r>
              <a:rPr lang="de-DE" dirty="0" smtClean="0"/>
              <a:t>	- </a:t>
            </a:r>
            <a:r>
              <a:rPr lang="de-DE" dirty="0" err="1"/>
              <a:t>Existenzquantor</a:t>
            </a:r>
            <a:r>
              <a:rPr lang="de-DE" dirty="0"/>
              <a:t>: 	(</a:t>
            </a:r>
            <a:r>
              <a:rPr lang="de-DE" b="1" dirty="0">
                <a:sym typeface="Symbol"/>
              </a:rPr>
              <a:t></a:t>
            </a:r>
            <a:r>
              <a:rPr lang="de-DE" dirty="0"/>
              <a:t>x) – zu lesen als </a:t>
            </a:r>
            <a:r>
              <a:rPr lang="de-DE" dirty="0" smtClean="0"/>
              <a:t>„</a:t>
            </a:r>
            <a:r>
              <a:rPr lang="de-DE" dirty="0"/>
              <a:t>Es </a:t>
            </a:r>
            <a:r>
              <a:rPr lang="de-DE" dirty="0" smtClean="0"/>
              <a:t>			gibt </a:t>
            </a:r>
            <a:r>
              <a:rPr lang="de-DE" dirty="0"/>
              <a:t>ein x“.</a:t>
            </a:r>
          </a:p>
          <a:p>
            <a:pPr marL="0" indent="0">
              <a:buNone/>
            </a:pPr>
            <a:r>
              <a:rPr lang="de-DE" dirty="0" smtClean="0"/>
              <a:t>	- </a:t>
            </a:r>
            <a:r>
              <a:rPr lang="de-DE" dirty="0" err="1"/>
              <a:t>Allquantor</a:t>
            </a:r>
            <a:r>
              <a:rPr lang="de-DE" dirty="0"/>
              <a:t>:		(</a:t>
            </a:r>
            <a:r>
              <a:rPr lang="de-DE" b="1" dirty="0">
                <a:sym typeface="Symbol"/>
              </a:rPr>
              <a:t></a:t>
            </a:r>
            <a:r>
              <a:rPr lang="de-DE" dirty="0"/>
              <a:t>x) – zu lesen als </a:t>
            </a:r>
            <a:r>
              <a:rPr lang="de-DE" dirty="0" smtClean="0"/>
              <a:t>„</a:t>
            </a:r>
            <a:r>
              <a:rPr lang="de-DE" dirty="0"/>
              <a:t>Alle </a:t>
            </a:r>
            <a:r>
              <a:rPr lang="de-DE" dirty="0" smtClean="0"/>
              <a:t>			x</a:t>
            </a:r>
            <a:r>
              <a:rPr lang="de-DE" dirty="0"/>
              <a:t>“.</a:t>
            </a:r>
          </a:p>
          <a:p>
            <a:pPr marL="0" indent="0">
              <a:buNone/>
            </a:pPr>
            <a:r>
              <a:rPr lang="fr-FR" dirty="0" smtClean="0"/>
              <a:t>	- </a:t>
            </a:r>
            <a:r>
              <a:rPr lang="fr-FR" dirty="0" err="1"/>
              <a:t>Individuenvariable</a:t>
            </a:r>
            <a:r>
              <a:rPr lang="fr-FR" dirty="0"/>
              <a:t>: </a:t>
            </a:r>
            <a:r>
              <a:rPr lang="fr-FR" dirty="0" smtClean="0"/>
              <a:t>	x</a:t>
            </a:r>
            <a:endParaRPr lang="de-DE" dirty="0"/>
          </a:p>
          <a:p>
            <a:pPr marL="0" indent="0">
              <a:buNone/>
            </a:pPr>
            <a:r>
              <a:rPr lang="fr-FR" dirty="0" smtClean="0"/>
              <a:t>	- </a:t>
            </a:r>
            <a:r>
              <a:rPr lang="fr-FR" dirty="0" err="1" smtClean="0"/>
              <a:t>Prädikatenvariable</a:t>
            </a:r>
            <a:r>
              <a:rPr lang="fr-FR" dirty="0" smtClean="0"/>
              <a:t>:	F</a:t>
            </a:r>
            <a:r>
              <a:rPr lang="fr-FR" dirty="0"/>
              <a:t>	</a:t>
            </a:r>
            <a:endParaRPr lang="fr-FR" dirty="0" smtClean="0"/>
          </a:p>
          <a:p>
            <a:r>
              <a:rPr lang="de-DE" dirty="0"/>
              <a:t>Damit können wir bereits zwei vollständige ontologische Sätze formulieren:</a:t>
            </a:r>
          </a:p>
          <a:p>
            <a:pPr marL="0" indent="0">
              <a:buNone/>
            </a:pPr>
            <a:r>
              <a:rPr lang="de-DE" dirty="0" smtClean="0"/>
              <a:t>	(</a:t>
            </a:r>
            <a:r>
              <a:rPr lang="de-DE" b="1" dirty="0">
                <a:sym typeface="Symbol"/>
              </a:rPr>
              <a:t></a:t>
            </a:r>
            <a:r>
              <a:rPr lang="de-DE" dirty="0"/>
              <a:t>x) </a:t>
            </a:r>
            <a:r>
              <a:rPr lang="de-DE" dirty="0" err="1"/>
              <a:t>Fx</a:t>
            </a:r>
            <a:r>
              <a:rPr lang="de-DE" dirty="0"/>
              <a:t> 	: Es gibt ein x, und x ist F.</a:t>
            </a:r>
          </a:p>
          <a:p>
            <a:pPr marL="0" indent="0">
              <a:buNone/>
            </a:pPr>
            <a:r>
              <a:rPr lang="de-DE" dirty="0" smtClean="0"/>
              <a:t>	(</a:t>
            </a:r>
            <a:r>
              <a:rPr lang="de-DE" b="1" dirty="0">
                <a:sym typeface="Symbol"/>
              </a:rPr>
              <a:t></a:t>
            </a:r>
            <a:r>
              <a:rPr lang="de-DE" dirty="0"/>
              <a:t>x) </a:t>
            </a:r>
            <a:r>
              <a:rPr lang="de-DE" dirty="0" err="1"/>
              <a:t>Fx</a:t>
            </a:r>
            <a:r>
              <a:rPr lang="de-DE" dirty="0"/>
              <a:t>	: für alle x gilt: x ist F</a:t>
            </a:r>
            <a:r>
              <a:rPr lang="de-DE" dirty="0" smtClean="0"/>
              <a:t>.</a:t>
            </a:r>
            <a:endParaRPr lang="de-DE" dirty="0"/>
          </a:p>
        </p:txBody>
      </p:sp>
      <p:sp>
        <p:nvSpPr>
          <p:cNvPr id="4" name="Datumsplatzhalter 3"/>
          <p:cNvSpPr>
            <a:spLocks noGrp="1"/>
          </p:cNvSpPr>
          <p:nvPr>
            <p:ph type="dt" sz="half" idx="10"/>
          </p:nvPr>
        </p:nvSpPr>
        <p:spPr/>
        <p:txBody>
          <a:bodyPr/>
          <a:lstStyle/>
          <a:p>
            <a:fld id="{1D031186-225D-42E2-AD8E-1F0139FD3FA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187</a:t>
            </a:fld>
            <a:endParaRPr lang="de-DE"/>
          </a:p>
        </p:txBody>
      </p:sp>
    </p:spTree>
    <p:extLst>
      <p:ext uri="{BB962C8B-B14F-4D97-AF65-F5344CB8AC3E}">
        <p14:creationId xmlns:p14="http://schemas.microsoft.com/office/powerpoint/2010/main" val="64799836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5.2	Werkstattbesuch – </a:t>
            </a:r>
            <a:r>
              <a:rPr lang="de-DE" b="1" dirty="0" err="1"/>
              <a:t>Ontologien</a:t>
            </a:r>
            <a:r>
              <a:rPr lang="de-DE" b="1" dirty="0"/>
              <a:t> von heute</a:t>
            </a:r>
            <a:endParaRPr lang="de-DE" dirty="0"/>
          </a:p>
        </p:txBody>
      </p:sp>
      <p:sp>
        <p:nvSpPr>
          <p:cNvPr id="3" name="Inhaltsplatzhalter 2"/>
          <p:cNvSpPr>
            <a:spLocks noGrp="1"/>
          </p:cNvSpPr>
          <p:nvPr>
            <p:ph idx="1"/>
          </p:nvPr>
        </p:nvSpPr>
        <p:spPr/>
        <p:txBody>
          <a:bodyPr>
            <a:normAutofit lnSpcReduction="10000"/>
          </a:bodyPr>
          <a:lstStyle/>
          <a:p>
            <a:r>
              <a:rPr lang="de-DE" dirty="0" err="1" smtClean="0"/>
              <a:t>Quine</a:t>
            </a:r>
            <a:r>
              <a:rPr lang="de-DE" dirty="0" smtClean="0"/>
              <a:t>: „[</a:t>
            </a:r>
            <a:r>
              <a:rPr lang="de-DE" dirty="0"/>
              <a:t>E]</a:t>
            </a:r>
            <a:r>
              <a:rPr lang="de-DE" dirty="0" err="1"/>
              <a:t>ine</a:t>
            </a:r>
            <a:r>
              <a:rPr lang="de-DE" dirty="0"/>
              <a:t> Theorie ist genau auf jene Entitäten festgelegt, auf welche sich die gebundenen Variablen beziehen können müssen, damit die Behauptungen der Theorie wahr werden.“</a:t>
            </a:r>
          </a:p>
          <a:p>
            <a:pPr marL="0" indent="0" algn="ctr">
              <a:buNone/>
            </a:pPr>
            <a:r>
              <a:rPr lang="de-DE" sz="2800" cap="small" dirty="0" err="1"/>
              <a:t>Quine</a:t>
            </a:r>
            <a:r>
              <a:rPr lang="de-DE" sz="2800" dirty="0"/>
              <a:t>: Was es </a:t>
            </a:r>
            <a:r>
              <a:rPr lang="de-DE" sz="2800" dirty="0" smtClean="0"/>
              <a:t>gibt. </a:t>
            </a:r>
            <a:r>
              <a:rPr lang="de-DE" sz="2800" dirty="0"/>
              <a:t>115.</a:t>
            </a:r>
          </a:p>
          <a:p>
            <a:r>
              <a:rPr lang="de-DE" dirty="0"/>
              <a:t>Die entscheidende Pointe des Ganzen folgt auf dem </a:t>
            </a:r>
            <a:r>
              <a:rPr lang="de-DE" dirty="0" smtClean="0"/>
              <a:t>Fuß:</a:t>
            </a:r>
            <a:endParaRPr lang="de-DE" dirty="0"/>
          </a:p>
          <a:p>
            <a:pPr marL="0" indent="0">
              <a:buNone/>
            </a:pPr>
            <a:r>
              <a:rPr lang="de-DE" dirty="0" smtClean="0"/>
              <a:t>	„[</a:t>
            </a:r>
            <a:r>
              <a:rPr lang="de-DE" dirty="0"/>
              <a:t>Z]u sein heißt, der Wert einer (gebundenen) </a:t>
            </a:r>
            <a:r>
              <a:rPr lang="de-DE" dirty="0" smtClean="0"/>
              <a:t>	Variablen </a:t>
            </a:r>
            <a:r>
              <a:rPr lang="de-DE" dirty="0"/>
              <a:t>zu sein.“</a:t>
            </a:r>
          </a:p>
          <a:p>
            <a:pPr marL="0" indent="0" algn="ctr">
              <a:buNone/>
            </a:pPr>
            <a:r>
              <a:rPr lang="de-DE" sz="2800" cap="small" dirty="0" err="1"/>
              <a:t>Quine</a:t>
            </a:r>
            <a:r>
              <a:rPr lang="de-DE" sz="2800" dirty="0"/>
              <a:t>: Was es </a:t>
            </a:r>
            <a:r>
              <a:rPr lang="de-DE" sz="2800" dirty="0" smtClean="0"/>
              <a:t>gibt. </a:t>
            </a:r>
            <a:r>
              <a:rPr lang="de-DE" sz="2800" dirty="0"/>
              <a:t>117</a:t>
            </a:r>
            <a:r>
              <a:rPr lang="de-DE" sz="2800" dirty="0" smtClean="0"/>
              <a:t>.</a:t>
            </a:r>
            <a:endParaRPr lang="de-DE" sz="2800" dirty="0"/>
          </a:p>
        </p:txBody>
      </p:sp>
      <p:sp>
        <p:nvSpPr>
          <p:cNvPr id="4" name="Datumsplatzhalter 3"/>
          <p:cNvSpPr>
            <a:spLocks noGrp="1"/>
          </p:cNvSpPr>
          <p:nvPr>
            <p:ph type="dt" sz="half" idx="10"/>
          </p:nvPr>
        </p:nvSpPr>
        <p:spPr/>
        <p:txBody>
          <a:bodyPr/>
          <a:lstStyle/>
          <a:p>
            <a:fld id="{6120DBD5-97CD-435A-84EC-C5531B69C5B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188</a:t>
            </a:fld>
            <a:endParaRPr lang="de-DE"/>
          </a:p>
        </p:txBody>
      </p:sp>
    </p:spTree>
    <p:extLst>
      <p:ext uri="{BB962C8B-B14F-4D97-AF65-F5344CB8AC3E}">
        <p14:creationId xmlns:p14="http://schemas.microsoft.com/office/powerpoint/2010/main" val="225752968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5.2	Werkstattbesuch – </a:t>
            </a:r>
            <a:r>
              <a:rPr lang="de-DE" b="1" dirty="0" err="1"/>
              <a:t>Ontologien</a:t>
            </a:r>
            <a:r>
              <a:rPr lang="de-DE" b="1" dirty="0"/>
              <a:t> von heute</a:t>
            </a:r>
            <a:endParaRPr lang="de-DE" dirty="0"/>
          </a:p>
        </p:txBody>
      </p:sp>
      <p:sp>
        <p:nvSpPr>
          <p:cNvPr id="3" name="Inhaltsplatzhalter 2"/>
          <p:cNvSpPr>
            <a:spLocks noGrp="1"/>
          </p:cNvSpPr>
          <p:nvPr>
            <p:ph idx="1"/>
          </p:nvPr>
        </p:nvSpPr>
        <p:spPr/>
        <p:txBody>
          <a:bodyPr>
            <a:normAutofit fontScale="92500" lnSpcReduction="20000"/>
          </a:bodyPr>
          <a:lstStyle/>
          <a:p>
            <a:r>
              <a:rPr lang="de-DE" dirty="0" err="1" smtClean="0"/>
              <a:t>Strawson</a:t>
            </a:r>
            <a:r>
              <a:rPr lang="de-DE" dirty="0" smtClean="0"/>
              <a:t>: „Die </a:t>
            </a:r>
            <a:r>
              <a:rPr lang="de-DE" dirty="0"/>
              <a:t>traditionelle Lehre, die wir zu untersuchen haben, besagt, </a:t>
            </a:r>
            <a:r>
              <a:rPr lang="de-DE" dirty="0" err="1"/>
              <a:t>daß</a:t>
            </a:r>
            <a:r>
              <a:rPr lang="de-DE" dirty="0"/>
              <a:t> Einzeldinge nur als Subjekte, niemals als Prädikate in der Rede auftreten können, während Universalien oder allgemein alles, was nicht Einzelding ist, entweder als Subjekt oder als Prädikat auftreten kann [...]: Sowohl über Einzeldinge wie John als auch über Universalien wie das </a:t>
            </a:r>
            <a:r>
              <a:rPr lang="de-DE" dirty="0" err="1"/>
              <a:t>Verheiratetsein</a:t>
            </a:r>
            <a:r>
              <a:rPr lang="de-DE" dirty="0"/>
              <a:t> als auch über das, was wir Einzelding-Universalien nennen könnten, wie das </a:t>
            </a:r>
            <a:r>
              <a:rPr lang="de-DE" dirty="0" err="1"/>
              <a:t>Verheiratetsein</a:t>
            </a:r>
            <a:r>
              <a:rPr lang="de-DE" dirty="0"/>
              <a:t> mit John, könnten wir mit Hilfe von auf sie bezogenen Bezeichnungen sprechen; aber nur Universalien und Einzelding-Universalien könnten mit Hilfe prädikativer Ausdrücke prädiziert werden, Einzeldinge allein niemals. </a:t>
            </a:r>
            <a:r>
              <a:rPr lang="de-DE" dirty="0" smtClean="0"/>
              <a:t>[...]</a:t>
            </a:r>
            <a:endParaRPr lang="de-DE" sz="2900" dirty="0"/>
          </a:p>
        </p:txBody>
      </p:sp>
      <p:sp>
        <p:nvSpPr>
          <p:cNvPr id="4" name="Datumsplatzhalter 3"/>
          <p:cNvSpPr>
            <a:spLocks noGrp="1"/>
          </p:cNvSpPr>
          <p:nvPr>
            <p:ph type="dt" sz="half" idx="10"/>
          </p:nvPr>
        </p:nvSpPr>
        <p:spPr/>
        <p:txBody>
          <a:bodyPr/>
          <a:lstStyle/>
          <a:p>
            <a:fld id="{A1DFCC14-5197-413C-BEC6-0E50B7EDE34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189</a:t>
            </a:fld>
            <a:endParaRPr lang="de-DE"/>
          </a:p>
        </p:txBody>
      </p:sp>
    </p:spTree>
    <p:extLst>
      <p:ext uri="{BB962C8B-B14F-4D97-AF65-F5344CB8AC3E}">
        <p14:creationId xmlns:p14="http://schemas.microsoft.com/office/powerpoint/2010/main" val="170746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lnSpcReduction="10000"/>
          </a:bodyPr>
          <a:lstStyle/>
          <a:p>
            <a:pPr marL="228600" lvl="1" indent="0">
              <a:buNone/>
            </a:pPr>
            <a:r>
              <a:rPr lang="de-DE" dirty="0"/>
              <a:t>Denn dergleichen wären doch schon teile von ihm. Richtig. </a:t>
            </a:r>
            <a:r>
              <a:rPr lang="de-DE" dirty="0" err="1"/>
              <a:t>Gewiß</a:t>
            </a:r>
            <a:r>
              <a:rPr lang="de-DE" dirty="0"/>
              <a:t> aber sind Anfang und Ende die grenzen eines jeden. Wie sonst? Unbegrenzt also ist das Eins, wenn es weder Anfang noch Ende hat? Unbegrenzt. Also auch ohne Gestalt, denn es kann weder rund noch gerade an sich haben. Wieso? rund ist doch wohl das, dessen Enden überall von der Mitte gleich weit abstehen? Ja. Gerade aber das, dessen Mitte beiden enden vorangeht? So ist es. Also </a:t>
            </a:r>
            <a:r>
              <a:rPr lang="de-DE" dirty="0" smtClean="0"/>
              <a:t>hätte das Eins Teile und wäre vieles, es möchte nun die gerade Gestalt an sich haben oder die kreisförmige? Allerdings. </a:t>
            </a:r>
            <a:endParaRPr lang="de-DE" sz="2500" dirty="0" smtClean="0"/>
          </a:p>
          <a:p>
            <a:pPr marL="228600" lvl="1" indent="0">
              <a:buNone/>
            </a:pPr>
            <a:r>
              <a:rPr lang="de-DE" dirty="0" smtClean="0"/>
              <a:t>Also ist es weder gerade noch kreisförmig, wenn es doch nicht einmal Teile hat. Richtig.“ </a:t>
            </a:r>
          </a:p>
          <a:p>
            <a:pPr marL="228600" lvl="1" indent="0" algn="ctr">
              <a:buNone/>
            </a:pPr>
            <a:r>
              <a:rPr lang="fr-FR" cap="small" dirty="0" smtClean="0"/>
              <a:t>Platon</a:t>
            </a:r>
            <a:r>
              <a:rPr lang="fr-FR" dirty="0" smtClean="0"/>
              <a:t>: </a:t>
            </a:r>
            <a:r>
              <a:rPr lang="fr-FR" dirty="0" err="1" smtClean="0"/>
              <a:t>Parmenides</a:t>
            </a:r>
            <a:r>
              <a:rPr lang="fr-FR" dirty="0" smtClean="0"/>
              <a:t>. 137c 138a.</a:t>
            </a:r>
            <a:endParaRPr lang="de-DE" dirty="0" smtClean="0"/>
          </a:p>
        </p:txBody>
      </p:sp>
      <p:sp>
        <p:nvSpPr>
          <p:cNvPr id="4" name="Datumsplatzhalter 3"/>
          <p:cNvSpPr>
            <a:spLocks noGrp="1"/>
          </p:cNvSpPr>
          <p:nvPr>
            <p:ph type="dt" sz="half" idx="10"/>
          </p:nvPr>
        </p:nvSpPr>
        <p:spPr/>
        <p:txBody>
          <a:bodyPr/>
          <a:lstStyle/>
          <a:p>
            <a:fld id="{3A1A4997-D008-476D-B79D-BB6639F307A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19</a:t>
            </a:fld>
            <a:endParaRPr lang="de-DE"/>
          </a:p>
        </p:txBody>
      </p:sp>
    </p:spTree>
    <p:extLst>
      <p:ext uri="{BB962C8B-B14F-4D97-AF65-F5344CB8AC3E}">
        <p14:creationId xmlns:p14="http://schemas.microsoft.com/office/powerpoint/2010/main" val="1135819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5.2	Werkstattbesuch – </a:t>
            </a:r>
            <a:r>
              <a:rPr lang="de-DE" b="1" dirty="0" err="1"/>
              <a:t>Ontologien</a:t>
            </a:r>
            <a:r>
              <a:rPr lang="de-DE" b="1" dirty="0"/>
              <a:t> von heute</a:t>
            </a:r>
            <a:endParaRPr lang="de-DE" dirty="0"/>
          </a:p>
        </p:txBody>
      </p:sp>
      <p:sp>
        <p:nvSpPr>
          <p:cNvPr id="3" name="Inhaltsplatzhalter 2"/>
          <p:cNvSpPr>
            <a:spLocks noGrp="1"/>
          </p:cNvSpPr>
          <p:nvPr>
            <p:ph idx="1"/>
          </p:nvPr>
        </p:nvSpPr>
        <p:spPr>
          <a:xfrm>
            <a:off x="457200" y="1600200"/>
            <a:ext cx="3898776" cy="4525963"/>
          </a:xfrm>
        </p:spPr>
        <p:txBody>
          <a:bodyPr>
            <a:normAutofit fontScale="85000" lnSpcReduction="20000"/>
          </a:bodyPr>
          <a:lstStyle/>
          <a:p>
            <a:pPr marL="0" indent="0">
              <a:buNone/>
            </a:pPr>
            <a:r>
              <a:rPr lang="de-DE" dirty="0"/>
              <a:t>Im Moment soll nur das Bestehen einer Tradition vermerkt werden, wonach zwischen Einzeldingen und Universalien hinsichtlich ihrer Zuordnung zur Unterscheidung zwischen Subjekt und Prädikat eine Asymmetrie besteht.“</a:t>
            </a:r>
          </a:p>
          <a:p>
            <a:pPr marL="0" indent="0" algn="ctr">
              <a:buNone/>
            </a:pPr>
            <a:r>
              <a:rPr lang="de-DE" sz="2900" cap="small" dirty="0" err="1"/>
              <a:t>Strawson</a:t>
            </a:r>
            <a:r>
              <a:rPr lang="de-DE" sz="2900" dirty="0"/>
              <a:t>, Peter F.: Einzelding und logisches Subjekt (</a:t>
            </a:r>
            <a:r>
              <a:rPr lang="de-DE" sz="2900" dirty="0" err="1"/>
              <a:t>Individuals</a:t>
            </a:r>
            <a:r>
              <a:rPr lang="de-DE" sz="2900" dirty="0"/>
              <a:t>). Ein Beitrag zur deskriptiven Metaphysik. Übers. v. Freimut Scholz. Stuttgart 1972. (U.-B. 9410). </a:t>
            </a:r>
            <a:r>
              <a:rPr lang="en-GB" sz="2900" dirty="0"/>
              <a:t>175-176.</a:t>
            </a:r>
            <a:endParaRPr lang="de-DE" sz="2900" dirty="0"/>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844824"/>
            <a:ext cx="3744416" cy="3744416"/>
          </a:xfrm>
          <a:prstGeom prst="rect">
            <a:avLst/>
          </a:prstGeom>
        </p:spPr>
      </p:pic>
      <p:sp>
        <p:nvSpPr>
          <p:cNvPr id="5" name="Textfeld 4"/>
          <p:cNvSpPr txBox="1"/>
          <p:nvPr/>
        </p:nvSpPr>
        <p:spPr>
          <a:xfrm>
            <a:off x="5652120" y="5733256"/>
            <a:ext cx="1872208" cy="400110"/>
          </a:xfrm>
          <a:prstGeom prst="rect">
            <a:avLst/>
          </a:prstGeom>
          <a:noFill/>
        </p:spPr>
        <p:txBody>
          <a:bodyPr wrap="square" rtlCol="0">
            <a:spAutoFit/>
          </a:bodyPr>
          <a:lstStyle/>
          <a:p>
            <a:r>
              <a:rPr lang="de-DE" sz="2000" dirty="0" smtClean="0"/>
              <a:t>Peter </a:t>
            </a:r>
            <a:r>
              <a:rPr lang="de-DE" sz="2000" dirty="0" err="1" smtClean="0"/>
              <a:t>Strawson</a:t>
            </a:r>
            <a:endParaRPr lang="de-DE" sz="2000" dirty="0"/>
          </a:p>
        </p:txBody>
      </p:sp>
      <p:sp>
        <p:nvSpPr>
          <p:cNvPr id="6" name="Datumsplatzhalter 5"/>
          <p:cNvSpPr>
            <a:spLocks noGrp="1"/>
          </p:cNvSpPr>
          <p:nvPr>
            <p:ph type="dt" sz="half" idx="10"/>
          </p:nvPr>
        </p:nvSpPr>
        <p:spPr/>
        <p:txBody>
          <a:bodyPr/>
          <a:lstStyle/>
          <a:p>
            <a:fld id="{85BF34FE-C032-43A8-81A9-B2EBD50D2FD9}"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190</a:t>
            </a:fld>
            <a:endParaRPr lang="de-DE"/>
          </a:p>
        </p:txBody>
      </p:sp>
    </p:spTree>
    <p:extLst>
      <p:ext uri="{BB962C8B-B14F-4D97-AF65-F5344CB8AC3E}">
        <p14:creationId xmlns:p14="http://schemas.microsoft.com/office/powerpoint/2010/main" val="232136864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5.2	Werkstattbesuch – </a:t>
            </a:r>
            <a:r>
              <a:rPr lang="de-DE" b="1" dirty="0" err="1"/>
              <a:t>Ontologien</a:t>
            </a:r>
            <a:r>
              <a:rPr lang="de-DE" b="1" dirty="0"/>
              <a:t> von heute</a:t>
            </a:r>
            <a:endParaRPr lang="de-DE" dirty="0"/>
          </a:p>
        </p:txBody>
      </p:sp>
      <p:sp>
        <p:nvSpPr>
          <p:cNvPr id="3" name="Inhaltsplatzhalter 2"/>
          <p:cNvSpPr>
            <a:spLocks noGrp="1"/>
          </p:cNvSpPr>
          <p:nvPr>
            <p:ph idx="1"/>
          </p:nvPr>
        </p:nvSpPr>
        <p:spPr/>
        <p:txBody>
          <a:bodyPr/>
          <a:lstStyle/>
          <a:p>
            <a:r>
              <a:rPr lang="de-DE" dirty="0" err="1" smtClean="0"/>
              <a:t>Strawson</a:t>
            </a:r>
            <a:r>
              <a:rPr lang="de-DE" dirty="0" smtClean="0"/>
              <a:t>: „Deskriptive </a:t>
            </a:r>
            <a:r>
              <a:rPr lang="de-DE" dirty="0"/>
              <a:t>Metaphysik begnügt sich damit, die tatsächliche Struktur unseres Denkens über die Welt zu beschreiben [...]“.</a:t>
            </a:r>
          </a:p>
          <a:p>
            <a:pPr marL="0" indent="0" algn="ctr">
              <a:buNone/>
            </a:pPr>
            <a:r>
              <a:rPr lang="de-DE" sz="2800" cap="small" dirty="0" err="1"/>
              <a:t>Strawson</a:t>
            </a:r>
            <a:r>
              <a:rPr lang="de-DE" sz="2800" dirty="0"/>
              <a:t>: </a:t>
            </a:r>
            <a:r>
              <a:rPr lang="de-DE" sz="2800" dirty="0" smtClean="0"/>
              <a:t>Einzelding. </a:t>
            </a:r>
            <a:r>
              <a:rPr lang="de-DE" sz="2800" dirty="0"/>
              <a:t>9</a:t>
            </a:r>
            <a:r>
              <a:rPr lang="de-DE" sz="2800" dirty="0" smtClean="0"/>
              <a:t>.</a:t>
            </a:r>
            <a:endParaRPr lang="de-DE" sz="2800" dirty="0"/>
          </a:p>
        </p:txBody>
      </p:sp>
      <p:sp>
        <p:nvSpPr>
          <p:cNvPr id="4" name="Datumsplatzhalter 3"/>
          <p:cNvSpPr>
            <a:spLocks noGrp="1"/>
          </p:cNvSpPr>
          <p:nvPr>
            <p:ph type="dt" sz="half" idx="10"/>
          </p:nvPr>
        </p:nvSpPr>
        <p:spPr/>
        <p:txBody>
          <a:bodyPr/>
          <a:lstStyle/>
          <a:p>
            <a:fld id="{6AD2DC0C-C988-4185-BAD0-A1A07E37DEA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191</a:t>
            </a:fld>
            <a:endParaRPr lang="de-DE"/>
          </a:p>
        </p:txBody>
      </p:sp>
    </p:spTree>
    <p:extLst>
      <p:ext uri="{BB962C8B-B14F-4D97-AF65-F5344CB8AC3E}">
        <p14:creationId xmlns:p14="http://schemas.microsoft.com/office/powerpoint/2010/main" val="422448363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5.2	Werkstattbesuch – </a:t>
            </a:r>
            <a:r>
              <a:rPr lang="de-DE" b="1" dirty="0" err="1"/>
              <a:t>Ontologien</a:t>
            </a:r>
            <a:r>
              <a:rPr lang="de-DE" b="1" dirty="0"/>
              <a:t> von heute</a:t>
            </a:r>
            <a:endParaRPr lang="de-DE" dirty="0"/>
          </a:p>
        </p:txBody>
      </p:sp>
      <p:sp>
        <p:nvSpPr>
          <p:cNvPr id="3" name="Inhaltsplatzhalter 2"/>
          <p:cNvSpPr>
            <a:spLocks noGrp="1"/>
          </p:cNvSpPr>
          <p:nvPr>
            <p:ph idx="1"/>
          </p:nvPr>
        </p:nvSpPr>
        <p:spPr/>
        <p:txBody>
          <a:bodyPr>
            <a:normAutofit fontScale="77500" lnSpcReduction="20000"/>
          </a:bodyPr>
          <a:lstStyle/>
          <a:p>
            <a:r>
              <a:rPr lang="de-DE" dirty="0" err="1" smtClean="0"/>
              <a:t>Strawson</a:t>
            </a:r>
            <a:r>
              <a:rPr lang="de-DE" dirty="0" smtClean="0"/>
              <a:t>: „Es </a:t>
            </a:r>
            <a:r>
              <a:rPr lang="de-DE" dirty="0"/>
              <a:t>dürfte außer Zweifel stehen, </a:t>
            </a:r>
            <a:r>
              <a:rPr lang="de-DE" dirty="0" err="1"/>
              <a:t>daß</a:t>
            </a:r>
            <a:r>
              <a:rPr lang="de-DE" dirty="0"/>
              <a:t> diese Dinge, die ich hier rational darzustellen versucht habe, in gewissem Sinne Überzeugungen sind, und zwar solche, an denen viele Menschen auf einfacher Reflexionsstufe sowie einige Philosophen auf einer etwas höheren hartnäckig festhalten; obwohl viele andere Philosophen, vielleicht auf noch höherer Ebene, sie zurückgewiesen oder scheinbar zurückgewiesen haben. Es ist schwer zu sehen, wie sich solche Überzeugungen begründen lassen, außer dadurch, </a:t>
            </a:r>
            <a:r>
              <a:rPr lang="de-DE" dirty="0" err="1"/>
              <a:t>daß</a:t>
            </a:r>
            <a:r>
              <a:rPr lang="de-DE" dirty="0"/>
              <a:t> man ihre Übereinstimmung mit dem von uns verwendeten Begriffssystem zeigt; </a:t>
            </a:r>
            <a:r>
              <a:rPr lang="de-DE" dirty="0" err="1"/>
              <a:t>daß</a:t>
            </a:r>
            <a:r>
              <a:rPr lang="de-DE" dirty="0"/>
              <a:t> man zeigt, wie sie die Struktur dieses Systems widerspiegeln. Wenn also Metaphysik heißt, Gründe zu finden – gute, schlechte oder indifferente – für das, was wir instinktiv glauben, dann ist dies Metaphysik gewesen.“</a:t>
            </a:r>
          </a:p>
          <a:p>
            <a:pPr marL="0" indent="0" algn="ctr">
              <a:buNone/>
            </a:pPr>
            <a:r>
              <a:rPr lang="de-DE" sz="2900" cap="small" dirty="0" err="1"/>
              <a:t>Strawson</a:t>
            </a:r>
            <a:r>
              <a:rPr lang="de-DE" sz="2900" dirty="0"/>
              <a:t>: </a:t>
            </a:r>
            <a:r>
              <a:rPr lang="de-DE" sz="2900" dirty="0" smtClean="0"/>
              <a:t>Einzelding. </a:t>
            </a:r>
            <a:r>
              <a:rPr lang="de-DE" sz="2900" dirty="0"/>
              <a:t>316-317</a:t>
            </a:r>
            <a:r>
              <a:rPr lang="de-DE" sz="2900" dirty="0" smtClean="0"/>
              <a:t>.</a:t>
            </a:r>
            <a:endParaRPr lang="de-DE" sz="2900" dirty="0"/>
          </a:p>
        </p:txBody>
      </p:sp>
      <p:sp>
        <p:nvSpPr>
          <p:cNvPr id="4" name="Datumsplatzhalter 3"/>
          <p:cNvSpPr>
            <a:spLocks noGrp="1"/>
          </p:cNvSpPr>
          <p:nvPr>
            <p:ph type="dt" sz="half" idx="10"/>
          </p:nvPr>
        </p:nvSpPr>
        <p:spPr/>
        <p:txBody>
          <a:bodyPr/>
          <a:lstStyle/>
          <a:p>
            <a:fld id="{13801C70-49C2-4578-B9E1-38ECD03E4D2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192</a:t>
            </a:fld>
            <a:endParaRPr lang="de-DE"/>
          </a:p>
        </p:txBody>
      </p:sp>
    </p:spTree>
    <p:extLst>
      <p:ext uri="{BB962C8B-B14F-4D97-AF65-F5344CB8AC3E}">
        <p14:creationId xmlns:p14="http://schemas.microsoft.com/office/powerpoint/2010/main" val="307632584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5.2	Werkstattbesuch – </a:t>
            </a:r>
            <a:r>
              <a:rPr lang="de-DE" b="1" dirty="0" err="1"/>
              <a:t>Ontologien</a:t>
            </a:r>
            <a:r>
              <a:rPr lang="de-DE" b="1" dirty="0"/>
              <a:t> von heute</a:t>
            </a:r>
            <a:endParaRPr lang="de-DE" dirty="0"/>
          </a:p>
        </p:txBody>
      </p:sp>
      <p:sp>
        <p:nvSpPr>
          <p:cNvPr id="3" name="Inhaltsplatzhalter 2"/>
          <p:cNvSpPr>
            <a:spLocks noGrp="1"/>
          </p:cNvSpPr>
          <p:nvPr>
            <p:ph idx="1"/>
          </p:nvPr>
        </p:nvSpPr>
        <p:spPr/>
        <p:txBody>
          <a:bodyPr/>
          <a:lstStyle/>
          <a:p>
            <a:r>
              <a:rPr lang="de-DE" dirty="0" err="1" smtClean="0"/>
              <a:t>Strawson</a:t>
            </a:r>
            <a:r>
              <a:rPr lang="de-DE" dirty="0" smtClean="0"/>
              <a:t>: „Ein </a:t>
            </a:r>
            <a:r>
              <a:rPr lang="de-DE" dirty="0"/>
              <a:t>Art-Universale liefert ein Prinzip, individuelle Dinge zu kennzeichnen und zu zählen, die es </a:t>
            </a:r>
            <a:r>
              <a:rPr lang="de-DE" dirty="0" err="1"/>
              <a:t>umfaßt</a:t>
            </a:r>
            <a:r>
              <a:rPr lang="de-DE" dirty="0"/>
              <a:t>.“</a:t>
            </a:r>
          </a:p>
          <a:p>
            <a:pPr marL="0" indent="0" algn="ctr">
              <a:buNone/>
            </a:pPr>
            <a:r>
              <a:rPr lang="de-DE" sz="2800" cap="small" dirty="0" err="1"/>
              <a:t>Strawson</a:t>
            </a:r>
            <a:r>
              <a:rPr lang="de-DE" sz="2800" dirty="0"/>
              <a:t>: </a:t>
            </a:r>
            <a:r>
              <a:rPr lang="de-DE" sz="2800" dirty="0" smtClean="0"/>
              <a:t>Einzelding. </a:t>
            </a:r>
            <a:r>
              <a:rPr lang="de-DE" sz="2800" dirty="0"/>
              <a:t>215</a:t>
            </a:r>
            <a:r>
              <a:rPr lang="de-DE" sz="2800" dirty="0" smtClean="0"/>
              <a:t>.</a:t>
            </a:r>
            <a:endParaRPr lang="de-DE" sz="2800" dirty="0"/>
          </a:p>
        </p:txBody>
      </p:sp>
      <p:sp>
        <p:nvSpPr>
          <p:cNvPr id="4" name="Datumsplatzhalter 3"/>
          <p:cNvSpPr>
            <a:spLocks noGrp="1"/>
          </p:cNvSpPr>
          <p:nvPr>
            <p:ph type="dt" sz="half" idx="10"/>
          </p:nvPr>
        </p:nvSpPr>
        <p:spPr/>
        <p:txBody>
          <a:bodyPr/>
          <a:lstStyle/>
          <a:p>
            <a:fld id="{049A679B-5C7F-4415-8F69-81443A2CF42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193</a:t>
            </a:fld>
            <a:endParaRPr lang="de-DE"/>
          </a:p>
        </p:txBody>
      </p:sp>
    </p:spTree>
    <p:extLst>
      <p:ext uri="{BB962C8B-B14F-4D97-AF65-F5344CB8AC3E}">
        <p14:creationId xmlns:p14="http://schemas.microsoft.com/office/powerpoint/2010/main" val="341373907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5.3	</a:t>
            </a:r>
            <a:r>
              <a:rPr lang="de-DE" b="1" dirty="0" err="1"/>
              <a:t>Kernset</a:t>
            </a:r>
            <a:r>
              <a:rPr lang="de-DE" b="1" dirty="0"/>
              <a:t> für </a:t>
            </a:r>
            <a:r>
              <a:rPr lang="de-DE" b="1" dirty="0" smtClean="0"/>
              <a:t>analytische </a:t>
            </a:r>
            <a:r>
              <a:rPr lang="de-DE" b="1" dirty="0" err="1" smtClean="0"/>
              <a:t>Ontologien</a:t>
            </a:r>
            <a:endParaRPr lang="de-DE" b="1" dirty="0"/>
          </a:p>
        </p:txBody>
      </p:sp>
      <p:sp>
        <p:nvSpPr>
          <p:cNvPr id="3" name="Inhaltsplatzhalter 2"/>
          <p:cNvSpPr>
            <a:spLocks noGrp="1"/>
          </p:cNvSpPr>
          <p:nvPr>
            <p:ph idx="1"/>
          </p:nvPr>
        </p:nvSpPr>
        <p:spPr/>
        <p:txBody>
          <a:bodyPr>
            <a:normAutofit fontScale="70000" lnSpcReduction="20000"/>
          </a:bodyPr>
          <a:lstStyle/>
          <a:p>
            <a:r>
              <a:rPr lang="de-DE" dirty="0" smtClean="0"/>
              <a:t>Kant: „Nehmet </a:t>
            </a:r>
            <a:r>
              <a:rPr lang="de-DE" dirty="0"/>
              <a:t>ein Subjekt, welches ihr wollt, z.E. den Julius Cäsar. Fasset alle seine erdenkliche Prädikate, selbst die der Zeit und des Orts nicht ausgenommen, in ihm zusammen, so werdet ihr bald begreifen, </a:t>
            </a:r>
            <a:r>
              <a:rPr lang="de-DE" dirty="0" err="1"/>
              <a:t>daß</a:t>
            </a:r>
            <a:r>
              <a:rPr lang="de-DE" dirty="0"/>
              <a:t> er mit allen diesen Bestimmungen existieren, oder auch nicht existieren kann. Das Wesen, welches dieser Welt und diesem Helden in derselben das Dasein gab, konnte alle diese Prädikate, nicht ein einiges ausgenommen, erkennen, und ihn doch als ein bloß möglich Ding ansehen, das, seinen </a:t>
            </a:r>
            <a:r>
              <a:rPr lang="de-DE" dirty="0" err="1"/>
              <a:t>Ratschluß</a:t>
            </a:r>
            <a:r>
              <a:rPr lang="de-DE" dirty="0"/>
              <a:t> ausgenommen, nicht existiert. Wer kann in Abrede ziehen, </a:t>
            </a:r>
            <a:r>
              <a:rPr lang="de-DE" dirty="0" err="1"/>
              <a:t>daß</a:t>
            </a:r>
            <a:r>
              <a:rPr lang="de-DE" dirty="0"/>
              <a:t> Millionen von Dingen, die wirklich nicht </a:t>
            </a:r>
            <a:r>
              <a:rPr lang="de-DE" dirty="0" err="1"/>
              <a:t>dasein</a:t>
            </a:r>
            <a:r>
              <a:rPr lang="de-DE" dirty="0"/>
              <a:t>, nach allen Prädikaten, die sie enthalten würden wenn sie existierten, bloß möglich sein; </a:t>
            </a:r>
            <a:r>
              <a:rPr lang="de-DE" dirty="0" err="1"/>
              <a:t>daß</a:t>
            </a:r>
            <a:r>
              <a:rPr lang="de-DE" dirty="0"/>
              <a:t> in der Vorstellung, die das höchste Wesen von ihnen hat, nicht eine einzige ermangele, obgleich das Dasein nicht mit darunter ist, denn es erkennet sie nur als mögliche Dinge. Es kann also nicht statt finden, </a:t>
            </a:r>
            <a:r>
              <a:rPr lang="de-DE" dirty="0" err="1"/>
              <a:t>daß</a:t>
            </a:r>
            <a:r>
              <a:rPr lang="de-DE" dirty="0"/>
              <a:t>, wenn sie existieren, sie ein Prädikat mehr enthielten, denn bei der Möglichkeit eines Dinges nach seiner durchgängigen Bestimmung kann gar kein Prädikat fehlen</a:t>
            </a:r>
            <a:r>
              <a:rPr lang="de-DE" dirty="0" smtClean="0"/>
              <a:t>.</a:t>
            </a:r>
            <a:endParaRPr lang="de-DE" dirty="0"/>
          </a:p>
        </p:txBody>
      </p:sp>
      <p:sp>
        <p:nvSpPr>
          <p:cNvPr id="4" name="Datumsplatzhalter 3"/>
          <p:cNvSpPr>
            <a:spLocks noGrp="1"/>
          </p:cNvSpPr>
          <p:nvPr>
            <p:ph type="dt" sz="half" idx="10"/>
          </p:nvPr>
        </p:nvSpPr>
        <p:spPr/>
        <p:txBody>
          <a:bodyPr/>
          <a:lstStyle/>
          <a:p>
            <a:fld id="{60B28091-CD13-469D-B20A-270331E7439F}"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194</a:t>
            </a:fld>
            <a:endParaRPr lang="de-DE"/>
          </a:p>
        </p:txBody>
      </p:sp>
    </p:spTree>
    <p:extLst>
      <p:ext uri="{BB962C8B-B14F-4D97-AF65-F5344CB8AC3E}">
        <p14:creationId xmlns:p14="http://schemas.microsoft.com/office/powerpoint/2010/main" val="6623238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5.3	</a:t>
            </a:r>
            <a:r>
              <a:rPr lang="de-DE" b="1" dirty="0" err="1"/>
              <a:t>Kernset</a:t>
            </a:r>
            <a:r>
              <a:rPr lang="de-DE" b="1" dirty="0"/>
              <a:t> für analytische </a:t>
            </a:r>
            <a:r>
              <a:rPr lang="de-DE" b="1" dirty="0" err="1"/>
              <a:t>Ontologien</a:t>
            </a:r>
            <a:endParaRPr lang="de-DE" dirty="0"/>
          </a:p>
        </p:txBody>
      </p:sp>
      <p:sp>
        <p:nvSpPr>
          <p:cNvPr id="3" name="Inhaltsplatzhalter 2"/>
          <p:cNvSpPr>
            <a:spLocks noGrp="1"/>
          </p:cNvSpPr>
          <p:nvPr>
            <p:ph idx="1"/>
          </p:nvPr>
        </p:nvSpPr>
        <p:spPr/>
        <p:txBody>
          <a:bodyPr>
            <a:normAutofit fontScale="77500" lnSpcReduction="20000"/>
          </a:bodyPr>
          <a:lstStyle/>
          <a:p>
            <a:pPr marL="0" indent="0">
              <a:buNone/>
            </a:pPr>
            <a:r>
              <a:rPr lang="de-DE" dirty="0"/>
              <a:t>Und wenn es Gott gefallen hätte, eine andere Reihe der Dinge, eine andere Welt zu schaffen, so würde sie mit allen den Bestimmungen und keinen mehr existiert haben, die er an ihr doch erkennet, ob sie gleich bloß möglich ist.</a:t>
            </a:r>
          </a:p>
          <a:p>
            <a:pPr marL="0" indent="0">
              <a:buNone/>
            </a:pPr>
            <a:r>
              <a:rPr lang="de-DE" dirty="0" smtClean="0"/>
              <a:t>Gleichwohl </a:t>
            </a:r>
            <a:r>
              <a:rPr lang="de-DE" dirty="0"/>
              <a:t>bedienet man sich des Ausdrucks vom Dasein als eines Prädikats und man kann </a:t>
            </a:r>
            <a:r>
              <a:rPr lang="de-DE" dirty="0" smtClean="0"/>
              <a:t>dieses </a:t>
            </a:r>
            <a:r>
              <a:rPr lang="de-DE" dirty="0"/>
              <a:t>auch sicher und ohne besorgliche Irrtümer tun, solange man es nicht darauf aussetzt, </a:t>
            </a:r>
            <a:r>
              <a:rPr lang="de-DE" dirty="0" smtClean="0"/>
              <a:t>das </a:t>
            </a:r>
            <a:r>
              <a:rPr lang="de-DE" dirty="0"/>
              <a:t>Dasein aus bloß möglichen Begriffen herleiten zu wollen, wie man zu tun pflegt, wenn </a:t>
            </a:r>
            <a:r>
              <a:rPr lang="de-DE" dirty="0" smtClean="0"/>
              <a:t>man </a:t>
            </a:r>
            <a:r>
              <a:rPr lang="de-DE" dirty="0"/>
              <a:t>die absolut notwendige Existenz beweisen will. [...]</a:t>
            </a:r>
          </a:p>
          <a:p>
            <a:pPr marL="0" indent="0">
              <a:buNone/>
            </a:pPr>
            <a:r>
              <a:rPr lang="de-DE" dirty="0" smtClean="0"/>
              <a:t>Es </a:t>
            </a:r>
            <a:r>
              <a:rPr lang="de-DE" dirty="0"/>
              <a:t>ist aber das Dasein in denen </a:t>
            </a:r>
            <a:r>
              <a:rPr lang="de-DE" dirty="0" smtClean="0"/>
              <a:t>Fällen</a:t>
            </a:r>
            <a:r>
              <a:rPr lang="de-DE" dirty="0"/>
              <a:t>, da es im gemeinen Redegebrauch als ein Prädikat </a:t>
            </a:r>
            <a:r>
              <a:rPr lang="de-DE" dirty="0" err="1"/>
              <a:t>vorkömmt</a:t>
            </a:r>
            <a:r>
              <a:rPr lang="de-DE" dirty="0"/>
              <a:t>, nicht so wohl ein </a:t>
            </a:r>
            <a:r>
              <a:rPr lang="de-DE" dirty="0" smtClean="0"/>
              <a:t>Prädikat </a:t>
            </a:r>
            <a:r>
              <a:rPr lang="de-DE" dirty="0"/>
              <a:t>von dem Dinge selbst, als vielmehr von dem Gedanken, den man davon hat.“</a:t>
            </a:r>
          </a:p>
          <a:p>
            <a:pPr marL="0" indent="0" algn="ctr">
              <a:buNone/>
            </a:pPr>
            <a:r>
              <a:rPr lang="de-DE" sz="2900" cap="small" dirty="0"/>
              <a:t>Kant</a:t>
            </a:r>
            <a:r>
              <a:rPr lang="de-DE" sz="2900" dirty="0"/>
              <a:t>, Immanuel: Der einzig mögliche Beweisgrund zu einer Demonstration des Daseins Gottes. A 4-6. </a:t>
            </a:r>
            <a:r>
              <a:rPr lang="de-DE" sz="2900" dirty="0" err="1"/>
              <a:t>Weischedel</a:t>
            </a:r>
            <a:r>
              <a:rPr lang="de-DE" sz="2900" dirty="0"/>
              <a:t> I. 617-738</a:t>
            </a:r>
            <a:r>
              <a:rPr lang="de-DE" sz="2900" dirty="0" smtClean="0"/>
              <a:t>.</a:t>
            </a:r>
            <a:endParaRPr lang="de-DE" dirty="0"/>
          </a:p>
        </p:txBody>
      </p:sp>
      <p:sp>
        <p:nvSpPr>
          <p:cNvPr id="4" name="Datumsplatzhalter 3"/>
          <p:cNvSpPr>
            <a:spLocks noGrp="1"/>
          </p:cNvSpPr>
          <p:nvPr>
            <p:ph type="dt" sz="half" idx="10"/>
          </p:nvPr>
        </p:nvSpPr>
        <p:spPr/>
        <p:txBody>
          <a:bodyPr/>
          <a:lstStyle/>
          <a:p>
            <a:fld id="{F6418AFB-9B33-4E29-AF9D-F6BB3DA58C8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195</a:t>
            </a:fld>
            <a:endParaRPr lang="de-DE"/>
          </a:p>
        </p:txBody>
      </p:sp>
    </p:spTree>
    <p:extLst>
      <p:ext uri="{BB962C8B-B14F-4D97-AF65-F5344CB8AC3E}">
        <p14:creationId xmlns:p14="http://schemas.microsoft.com/office/powerpoint/2010/main" val="409018256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5.3	</a:t>
            </a:r>
            <a:r>
              <a:rPr lang="de-DE" b="1" dirty="0" err="1"/>
              <a:t>Kernset</a:t>
            </a:r>
            <a:r>
              <a:rPr lang="de-DE" b="1" dirty="0"/>
              <a:t> für analytische </a:t>
            </a:r>
            <a:r>
              <a:rPr lang="de-DE" b="1" dirty="0" err="1"/>
              <a:t>Ontologien</a:t>
            </a:r>
            <a:endParaRPr lang="de-DE" dirty="0"/>
          </a:p>
        </p:txBody>
      </p:sp>
      <p:sp>
        <p:nvSpPr>
          <p:cNvPr id="3" name="Inhaltsplatzhalter 2"/>
          <p:cNvSpPr>
            <a:spLocks noGrp="1"/>
          </p:cNvSpPr>
          <p:nvPr>
            <p:ph idx="1"/>
          </p:nvPr>
        </p:nvSpPr>
        <p:spPr/>
        <p:txBody>
          <a:bodyPr>
            <a:normAutofit fontScale="70000" lnSpcReduction="20000"/>
          </a:bodyPr>
          <a:lstStyle/>
          <a:p>
            <a:r>
              <a:rPr lang="de-DE" dirty="0" err="1" smtClean="0"/>
              <a:t>Strawson</a:t>
            </a:r>
            <a:r>
              <a:rPr lang="de-DE" dirty="0" smtClean="0"/>
              <a:t>: „Die </a:t>
            </a:r>
            <a:r>
              <a:rPr lang="de-DE" dirty="0"/>
              <a:t>Minimalbedingungen für unabhängige Identifizierbarkeit eines Typs von Einzeldingen waren, </a:t>
            </a:r>
            <a:r>
              <a:rPr lang="de-DE" dirty="0" err="1"/>
              <a:t>daß</a:t>
            </a:r>
            <a:r>
              <a:rPr lang="de-DE" dirty="0"/>
              <a:t> diese Dinge weder privat noch </a:t>
            </a:r>
            <a:r>
              <a:rPr lang="de-DE" dirty="0" err="1"/>
              <a:t>unbeobachtbar</a:t>
            </a:r>
            <a:r>
              <a:rPr lang="de-DE" dirty="0"/>
              <a:t> sind. Viele Arten von Zuständen, Prozessen, Ereignissen oder </a:t>
            </a:r>
            <a:r>
              <a:rPr lang="de-DE" dirty="0" err="1"/>
              <a:t>Beschaffenheiten</a:t>
            </a:r>
            <a:r>
              <a:rPr lang="de-DE" dirty="0"/>
              <a:t> erfüllen diese beiden Bedingungen. Unter geeigneten Umständen kann ein solches Einzelding direkt lokalisiert und somit ohne Bezugnahme auf irgendein anderes Einzelding identifiziert werden. Selbst wenn es nicht direkt lokalisierbar ist, kann ein solches Einzelding unter bestimmten Umständen ohne explizite oder implizite Bezugnahme auf ein Einzelding identifiziert werden, das nicht selbst wieder ein Zustand bzw. ein </a:t>
            </a:r>
            <a:r>
              <a:rPr lang="de-DE" dirty="0" err="1"/>
              <a:t>Prozeß</a:t>
            </a:r>
            <a:r>
              <a:rPr lang="de-DE" dirty="0"/>
              <a:t>, ein Ereignis oder eine Beschaffenheit ist. Aber die Fälle, in denen diese intratypische Identifikation möglich ist, sind sehr beschränkt. Denn sie setzen voraus, </a:t>
            </a:r>
            <a:r>
              <a:rPr lang="de-DE" dirty="0" err="1"/>
              <a:t>daß</a:t>
            </a:r>
            <a:r>
              <a:rPr lang="de-DE" dirty="0"/>
              <a:t> die identifizierend sich auf ein Ding beziehenden Partner mit ein und demselben typenhomogenen Bezugssystem operieren. Und die grundsätzliche Beschränktheit der Zustände, Prozesse, Ereignisse und </a:t>
            </a:r>
            <a:r>
              <a:rPr lang="de-DE" dirty="0" err="1"/>
              <a:t>Beschaffenheiten</a:t>
            </a:r>
            <a:r>
              <a:rPr lang="de-DE" dirty="0"/>
              <a:t> als unabhängig identifizierbarer Einzeldinge liegt darin, </a:t>
            </a:r>
            <a:r>
              <a:rPr lang="de-DE" dirty="0" err="1"/>
              <a:t>daß</a:t>
            </a:r>
            <a:r>
              <a:rPr lang="de-DE" dirty="0"/>
              <a:t> sie keine Bezugsrahmen zu liefern vermögen, wie wir sie brauchen, um uns identifizierend auf Dinge beziehen zu können</a:t>
            </a:r>
            <a:r>
              <a:rPr lang="de-DE" dirty="0" smtClean="0"/>
              <a:t>.</a:t>
            </a:r>
            <a:endParaRPr lang="de-DE" sz="2900" dirty="0"/>
          </a:p>
        </p:txBody>
      </p:sp>
      <p:sp>
        <p:nvSpPr>
          <p:cNvPr id="4" name="Datumsplatzhalter 3"/>
          <p:cNvSpPr>
            <a:spLocks noGrp="1"/>
          </p:cNvSpPr>
          <p:nvPr>
            <p:ph type="dt" sz="half" idx="10"/>
          </p:nvPr>
        </p:nvSpPr>
        <p:spPr/>
        <p:txBody>
          <a:bodyPr/>
          <a:lstStyle/>
          <a:p>
            <a:fld id="{3A779F2E-461C-436E-B065-538C7FC88BE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196</a:t>
            </a:fld>
            <a:endParaRPr lang="de-DE"/>
          </a:p>
        </p:txBody>
      </p:sp>
    </p:spTree>
    <p:extLst>
      <p:ext uri="{BB962C8B-B14F-4D97-AF65-F5344CB8AC3E}">
        <p14:creationId xmlns:p14="http://schemas.microsoft.com/office/powerpoint/2010/main" val="10149396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5.3	</a:t>
            </a:r>
            <a:r>
              <a:rPr lang="de-DE" b="1" dirty="0" err="1"/>
              <a:t>Kernset</a:t>
            </a:r>
            <a:r>
              <a:rPr lang="de-DE" b="1" dirty="0"/>
              <a:t> für analytische </a:t>
            </a:r>
            <a:r>
              <a:rPr lang="de-DE" b="1" dirty="0" err="1"/>
              <a:t>Ontologien</a:t>
            </a:r>
            <a:endParaRPr lang="de-DE" dirty="0"/>
          </a:p>
        </p:txBody>
      </p:sp>
      <p:sp>
        <p:nvSpPr>
          <p:cNvPr id="3" name="Inhaltsplatzhalter 2"/>
          <p:cNvSpPr>
            <a:spLocks noGrp="1"/>
          </p:cNvSpPr>
          <p:nvPr>
            <p:ph idx="1"/>
          </p:nvPr>
        </p:nvSpPr>
        <p:spPr/>
        <p:txBody>
          <a:bodyPr>
            <a:normAutofit/>
          </a:bodyPr>
          <a:lstStyle/>
          <a:p>
            <a:pPr marL="0" indent="0">
              <a:buNone/>
            </a:pPr>
            <a:r>
              <a:rPr lang="de-DE" dirty="0"/>
              <a:t>Um so weniger können sie aus sich heraus einen </a:t>
            </a:r>
            <a:r>
              <a:rPr lang="de-DE" i="1" dirty="0"/>
              <a:t>einzigen</a:t>
            </a:r>
            <a:r>
              <a:rPr lang="de-DE" dirty="0"/>
              <a:t>, umfassenden und fortlaufend anwendbaren Rahmen dieser Art liefern. </a:t>
            </a:r>
            <a:endParaRPr lang="de-DE" sz="2900" dirty="0"/>
          </a:p>
          <a:p>
            <a:pPr marL="0" indent="0">
              <a:buNone/>
            </a:pPr>
            <a:r>
              <a:rPr lang="de-DE" dirty="0" smtClean="0"/>
              <a:t>So </a:t>
            </a:r>
            <a:r>
              <a:rPr lang="de-DE" dirty="0"/>
              <a:t>erweitern wir den Bereich der Zustände, Prozesse etc., auf die wir uns identifizierend beziehen können, ganz beträchtlich, wenn wir eine vermittelnde Bezugnahme auf Orte, Personen und materielle Dinge zulassen.“ </a:t>
            </a:r>
          </a:p>
          <a:p>
            <a:pPr marL="0" indent="0" algn="ctr">
              <a:buNone/>
            </a:pPr>
            <a:r>
              <a:rPr lang="de-DE" sz="2900" cap="small" dirty="0" err="1"/>
              <a:t>Strawson</a:t>
            </a:r>
            <a:r>
              <a:rPr lang="de-DE" sz="2900" dirty="0"/>
              <a:t>: Einzelding. 67</a:t>
            </a:r>
            <a:r>
              <a:rPr lang="de-DE" sz="2900" dirty="0" smtClean="0"/>
              <a:t>.</a:t>
            </a:r>
            <a:endParaRPr lang="de-DE" sz="2900" dirty="0"/>
          </a:p>
        </p:txBody>
      </p:sp>
      <p:sp>
        <p:nvSpPr>
          <p:cNvPr id="4" name="Datumsplatzhalter 3"/>
          <p:cNvSpPr>
            <a:spLocks noGrp="1"/>
          </p:cNvSpPr>
          <p:nvPr>
            <p:ph type="dt" sz="half" idx="10"/>
          </p:nvPr>
        </p:nvSpPr>
        <p:spPr/>
        <p:txBody>
          <a:bodyPr/>
          <a:lstStyle/>
          <a:p>
            <a:fld id="{C6D4B239-D641-47AB-B376-686D25B61EF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197</a:t>
            </a:fld>
            <a:endParaRPr lang="de-DE"/>
          </a:p>
        </p:txBody>
      </p:sp>
    </p:spTree>
    <p:extLst>
      <p:ext uri="{BB962C8B-B14F-4D97-AF65-F5344CB8AC3E}">
        <p14:creationId xmlns:p14="http://schemas.microsoft.com/office/powerpoint/2010/main" val="302636225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5.3	</a:t>
            </a:r>
            <a:r>
              <a:rPr lang="de-DE" b="1" dirty="0" err="1"/>
              <a:t>Kernset</a:t>
            </a:r>
            <a:r>
              <a:rPr lang="de-DE" b="1" dirty="0"/>
              <a:t> für analytische </a:t>
            </a:r>
            <a:r>
              <a:rPr lang="de-DE" b="1" dirty="0" err="1"/>
              <a:t>Ontologien</a:t>
            </a:r>
            <a:endParaRPr lang="de-DE" dirty="0"/>
          </a:p>
        </p:txBody>
      </p:sp>
      <p:sp>
        <p:nvSpPr>
          <p:cNvPr id="3" name="Inhaltsplatzhalter 2"/>
          <p:cNvSpPr>
            <a:spLocks noGrp="1"/>
          </p:cNvSpPr>
          <p:nvPr>
            <p:ph idx="1"/>
          </p:nvPr>
        </p:nvSpPr>
        <p:spPr/>
        <p:txBody>
          <a:bodyPr>
            <a:normAutofit fontScale="70000" lnSpcReduction="20000"/>
          </a:bodyPr>
          <a:lstStyle/>
          <a:p>
            <a:r>
              <a:rPr lang="de-DE" dirty="0"/>
              <a:t>Asymmetrien zwischen Ereignissen und </a:t>
            </a:r>
            <a:r>
              <a:rPr lang="de-DE" dirty="0" smtClean="0"/>
              <a:t>Handlungen:</a:t>
            </a:r>
          </a:p>
          <a:p>
            <a:pPr marL="0" indent="0">
              <a:buNone/>
            </a:pPr>
            <a:r>
              <a:rPr lang="de-DE" dirty="0"/>
              <a:t>(1) Anders als für Personen kann im Fall von Ereignissen der Zusammenfall der Teilmenge raum-zeitlicher, </a:t>
            </a:r>
            <a:r>
              <a:rPr lang="de-DE" dirty="0" err="1"/>
              <a:t>extensionaler</a:t>
            </a:r>
            <a:r>
              <a:rPr lang="de-DE" dirty="0"/>
              <a:t> Eigenschaften als notwendige und hinreichende Bedingung von Identität gelten. Ein Blitzeinschlag an dem und dem Ort zu der und der Zeit ist nur er selbst und kein anderer. </a:t>
            </a:r>
          </a:p>
          <a:p>
            <a:pPr marL="0" indent="0">
              <a:buNone/>
            </a:pPr>
            <a:r>
              <a:rPr lang="de-DE" dirty="0" smtClean="0"/>
              <a:t>(</a:t>
            </a:r>
            <a:r>
              <a:rPr lang="de-DE" dirty="0"/>
              <a:t>2) Allerdings muss sofort hinzugefügt werden, dass Ereignis nicht gleich Ereignis ist. Auch Ereignisse müssen artspezifisch </a:t>
            </a:r>
            <a:r>
              <a:rPr lang="de-DE" dirty="0" err="1"/>
              <a:t>individuiert</a:t>
            </a:r>
            <a:r>
              <a:rPr lang="de-DE" dirty="0"/>
              <a:t> werden. Ein Gewitter repräsentiert einen völlig anderen Typ von Ereignis als etwa eine Geburt, eine Taubenzüchterversammlung oder eine Vorlesung. </a:t>
            </a:r>
          </a:p>
          <a:p>
            <a:pPr marL="0" indent="0">
              <a:buNone/>
            </a:pPr>
            <a:r>
              <a:rPr lang="de-DE" dirty="0" smtClean="0"/>
              <a:t>(</a:t>
            </a:r>
            <a:r>
              <a:rPr lang="de-DE" dirty="0"/>
              <a:t>3) Gleichermaßen kann ein und dasselbe Ereignis gänzlich verschieden beschrieben werden. Der Ausgang einer Wette etwa wird den, der gewonnen hat, zu einer erheblich anderen Beschreibung des Vorgangs motivieren als den, der verloren hat. Insofern unterliegen Ereignisse nicht nur den Bedingungen artspezifischer </a:t>
            </a:r>
            <a:r>
              <a:rPr lang="de-DE" dirty="0" err="1"/>
              <a:t>Individuierung</a:t>
            </a:r>
            <a:r>
              <a:rPr lang="de-DE" dirty="0"/>
              <a:t>, sondern können zugleich als Vorkommnisse verschiedener Arten </a:t>
            </a:r>
            <a:r>
              <a:rPr lang="de-DE" dirty="0" err="1"/>
              <a:t>individuiert</a:t>
            </a:r>
            <a:r>
              <a:rPr lang="de-DE" dirty="0"/>
              <a:t> werden</a:t>
            </a:r>
            <a:r>
              <a:rPr lang="de-DE" dirty="0" smtClean="0"/>
              <a:t>.</a:t>
            </a:r>
            <a:endParaRPr lang="de-DE" dirty="0"/>
          </a:p>
        </p:txBody>
      </p:sp>
      <p:sp>
        <p:nvSpPr>
          <p:cNvPr id="4" name="Datumsplatzhalter 3"/>
          <p:cNvSpPr>
            <a:spLocks noGrp="1"/>
          </p:cNvSpPr>
          <p:nvPr>
            <p:ph type="dt" sz="half" idx="10"/>
          </p:nvPr>
        </p:nvSpPr>
        <p:spPr/>
        <p:txBody>
          <a:bodyPr/>
          <a:lstStyle/>
          <a:p>
            <a:fld id="{42F74A65-3EA6-463C-8B39-26BD11BDFD00}"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198</a:t>
            </a:fld>
            <a:endParaRPr lang="de-DE"/>
          </a:p>
        </p:txBody>
      </p:sp>
    </p:spTree>
    <p:extLst>
      <p:ext uri="{BB962C8B-B14F-4D97-AF65-F5344CB8AC3E}">
        <p14:creationId xmlns:p14="http://schemas.microsoft.com/office/powerpoint/2010/main" val="45047416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5.3	</a:t>
            </a:r>
            <a:r>
              <a:rPr lang="de-DE" b="1" dirty="0" err="1"/>
              <a:t>Kernset</a:t>
            </a:r>
            <a:r>
              <a:rPr lang="de-DE" b="1" dirty="0"/>
              <a:t> für analytische </a:t>
            </a:r>
            <a:r>
              <a:rPr lang="de-DE" b="1" dirty="0" err="1"/>
              <a:t>Ontologien</a:t>
            </a:r>
            <a:endParaRPr lang="de-DE" dirty="0"/>
          </a:p>
        </p:txBody>
      </p:sp>
      <p:sp>
        <p:nvSpPr>
          <p:cNvPr id="3" name="Inhaltsplatzhalter 2"/>
          <p:cNvSpPr>
            <a:spLocks noGrp="1"/>
          </p:cNvSpPr>
          <p:nvPr>
            <p:ph idx="1"/>
          </p:nvPr>
        </p:nvSpPr>
        <p:spPr/>
        <p:txBody>
          <a:bodyPr>
            <a:normAutofit fontScale="85000" lnSpcReduction="20000"/>
          </a:bodyPr>
          <a:lstStyle/>
          <a:p>
            <a:pPr marL="0" indent="0">
              <a:buNone/>
            </a:pPr>
            <a:r>
              <a:rPr lang="de-DE" dirty="0"/>
              <a:t>(1’) Bereits in der Frage der Identitätsbedingungen reißt zwischen Ereignissen und Handlungen eine Kluft auf, von der nicht einmal im Ansatz zu sehen ist, wie sie sich überbrücken ließe. </a:t>
            </a:r>
            <a:endParaRPr lang="de-DE" dirty="0" smtClean="0"/>
          </a:p>
          <a:p>
            <a:pPr marL="0" indent="0">
              <a:buNone/>
            </a:pPr>
            <a:r>
              <a:rPr lang="de-DE" dirty="0"/>
              <a:t>(2’) Auch Handlungen können wie Ereignisse artspezifisch </a:t>
            </a:r>
            <a:r>
              <a:rPr lang="de-DE" dirty="0" err="1"/>
              <a:t>individuiert</a:t>
            </a:r>
            <a:r>
              <a:rPr lang="de-DE" dirty="0"/>
              <a:t> werden – allerdings gänzlich anders als diese. Während sich Ereignisse material differenzieren lassen, werden Handlungen allem voran </a:t>
            </a:r>
            <a:r>
              <a:rPr lang="de-DE" dirty="0" smtClean="0"/>
              <a:t>formal </a:t>
            </a:r>
            <a:r>
              <a:rPr lang="de-DE" dirty="0"/>
              <a:t>in zwei Klassen differenziert, nämlich kraft ethischer Wertung als gut oder schlecht. Anders gesagt: Handlungen werden nicht nur wie Ereignisse nach empirischen Kriterien artspezifisch </a:t>
            </a:r>
            <a:r>
              <a:rPr lang="de-DE" dirty="0" err="1"/>
              <a:t>individuiert</a:t>
            </a:r>
            <a:r>
              <a:rPr lang="de-DE" dirty="0"/>
              <a:t>, sondern genauso nach normativen Kriterien. </a:t>
            </a:r>
          </a:p>
          <a:p>
            <a:pPr marL="0" indent="0">
              <a:buNone/>
            </a:pPr>
            <a:r>
              <a:rPr lang="de-DE" dirty="0" smtClean="0"/>
              <a:t>(</a:t>
            </a:r>
            <a:r>
              <a:rPr lang="de-DE" dirty="0"/>
              <a:t>3’) Wiederum wie Ereignisse können auch Handlungen unter ganz verschiedener Rücksicht beschrieben werden</a:t>
            </a:r>
            <a:r>
              <a:rPr lang="de-DE" dirty="0" smtClean="0"/>
              <a:t>.</a:t>
            </a:r>
            <a:endParaRPr lang="de-DE" dirty="0"/>
          </a:p>
        </p:txBody>
      </p:sp>
      <p:sp>
        <p:nvSpPr>
          <p:cNvPr id="4" name="Datumsplatzhalter 3"/>
          <p:cNvSpPr>
            <a:spLocks noGrp="1"/>
          </p:cNvSpPr>
          <p:nvPr>
            <p:ph type="dt" sz="half" idx="10"/>
          </p:nvPr>
        </p:nvSpPr>
        <p:spPr/>
        <p:txBody>
          <a:bodyPr/>
          <a:lstStyle/>
          <a:p>
            <a:fld id="{B6925B44-9F49-4821-82D2-39563DBAB6B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199</a:t>
            </a:fld>
            <a:endParaRPr lang="de-DE"/>
          </a:p>
        </p:txBody>
      </p:sp>
    </p:spTree>
    <p:extLst>
      <p:ext uri="{BB962C8B-B14F-4D97-AF65-F5344CB8AC3E}">
        <p14:creationId xmlns:p14="http://schemas.microsoft.com/office/powerpoint/2010/main" val="3767681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Gliederung</a:t>
            </a:r>
            <a:endParaRPr lang="de-DE" b="1" dirty="0"/>
          </a:p>
        </p:txBody>
      </p:sp>
      <p:sp>
        <p:nvSpPr>
          <p:cNvPr id="3" name="Inhaltsplatzhalter 2"/>
          <p:cNvSpPr>
            <a:spLocks noGrp="1"/>
          </p:cNvSpPr>
          <p:nvPr>
            <p:ph idx="1"/>
          </p:nvPr>
        </p:nvSpPr>
        <p:spPr/>
        <p:txBody>
          <a:bodyPr/>
          <a:lstStyle/>
          <a:p>
            <a:pPr marL="0" indent="0">
              <a:buNone/>
            </a:pPr>
            <a:r>
              <a:rPr lang="de-DE" dirty="0" smtClean="0">
                <a:solidFill>
                  <a:schemeClr val="accent1"/>
                </a:solidFill>
              </a:rPr>
              <a:t>0.   </a:t>
            </a:r>
            <a:r>
              <a:rPr lang="de-DE" dirty="0" smtClean="0"/>
              <a:t>Hinführendes</a:t>
            </a:r>
          </a:p>
          <a:p>
            <a:pPr marL="514350" indent="-514350">
              <a:buAutoNum type="arabicPeriod"/>
            </a:pPr>
            <a:r>
              <a:rPr lang="de-DE" dirty="0" smtClean="0"/>
              <a:t>Seiendes als Seiendes</a:t>
            </a:r>
          </a:p>
          <a:p>
            <a:pPr marL="514350" indent="-514350">
              <a:buAutoNum type="arabicPeriod"/>
            </a:pPr>
            <a:r>
              <a:rPr lang="de-DE" dirty="0" smtClean="0"/>
              <a:t>Ursprung und Kontrast</a:t>
            </a:r>
          </a:p>
          <a:p>
            <a:pPr marL="514350" indent="-514350">
              <a:buAutoNum type="arabicPeriod"/>
            </a:pPr>
            <a:r>
              <a:rPr lang="de-DE" dirty="0" smtClean="0"/>
              <a:t>Vermessung eines Denkraumes</a:t>
            </a:r>
          </a:p>
          <a:p>
            <a:pPr marL="514350" indent="-514350">
              <a:buAutoNum type="arabicPeriod"/>
            </a:pPr>
            <a:r>
              <a:rPr lang="de-DE" dirty="0" smtClean="0"/>
              <a:t>Christliche Metaphysik</a:t>
            </a:r>
          </a:p>
          <a:p>
            <a:pPr marL="514350" indent="-514350">
              <a:buAutoNum type="arabicPeriod"/>
            </a:pPr>
            <a:r>
              <a:rPr lang="de-DE" dirty="0" smtClean="0"/>
              <a:t>Analytische Ontologie</a:t>
            </a:r>
          </a:p>
          <a:p>
            <a:pPr marL="514350" indent="-514350">
              <a:buAutoNum type="arabicPeriod"/>
            </a:pPr>
            <a:r>
              <a:rPr lang="de-DE" dirty="0" smtClean="0"/>
              <a:t>Dialektik des Wirklichen</a:t>
            </a:r>
          </a:p>
        </p:txBody>
      </p:sp>
      <p:sp>
        <p:nvSpPr>
          <p:cNvPr id="4" name="Datumsplatzhalter 3"/>
          <p:cNvSpPr>
            <a:spLocks noGrp="1"/>
          </p:cNvSpPr>
          <p:nvPr>
            <p:ph type="dt" sz="half" idx="10"/>
          </p:nvPr>
        </p:nvSpPr>
        <p:spPr/>
        <p:txBody>
          <a:bodyPr/>
          <a:lstStyle/>
          <a:p>
            <a:fld id="{E8E5BA55-9257-4C77-BC1D-1A9C9E3FB41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a:t>
            </a:fld>
            <a:endParaRPr lang="de-DE"/>
          </a:p>
        </p:txBody>
      </p:sp>
    </p:spTree>
    <p:extLst>
      <p:ext uri="{BB962C8B-B14F-4D97-AF65-F5344CB8AC3E}">
        <p14:creationId xmlns:p14="http://schemas.microsoft.com/office/powerpoint/2010/main" val="1363950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a:xfrm>
            <a:off x="545123" y="1832919"/>
            <a:ext cx="6331133" cy="4252093"/>
          </a:xfrm>
        </p:spPr>
        <p:txBody>
          <a:bodyPr>
            <a:normAutofit lnSpcReduction="10000"/>
          </a:bodyPr>
          <a:lstStyle/>
          <a:p>
            <a:pPr hangingPunct="0"/>
            <a:r>
              <a:rPr lang="de-DE" dirty="0"/>
              <a:t>„Spielen eines mühsamen Spiels</a:t>
            </a:r>
            <a:r>
              <a:rPr lang="de-DE" dirty="0" smtClean="0"/>
              <a:t>“?</a:t>
            </a:r>
            <a:endParaRPr lang="de-DE" dirty="0"/>
          </a:p>
          <a:p>
            <a:pPr lvl="1" hangingPunct="0"/>
            <a:r>
              <a:rPr lang="de-DE" dirty="0" smtClean="0"/>
              <a:t>„Die </a:t>
            </a:r>
            <a:r>
              <a:rPr lang="de-DE" dirty="0"/>
              <a:t>Ergebnisse der Philosophie sind die Entdeckung irgend eines schlichten Unsinns und Beulen, die sich der Verstand beim Anrennen an die Grenzen der Sprache geholt hat.“</a:t>
            </a:r>
          </a:p>
          <a:p>
            <a:pPr lvl="1"/>
            <a:r>
              <a:rPr lang="de-DE" dirty="0" smtClean="0"/>
              <a:t>Aber </a:t>
            </a:r>
            <a:r>
              <a:rPr lang="de-DE" dirty="0"/>
              <a:t>dann fügt Wittgenstein noch einen Satz an, der aufhorchen lässt</a:t>
            </a:r>
            <a:r>
              <a:rPr lang="de-DE" dirty="0" smtClean="0"/>
              <a:t>: „Sie, die Beulen, lassen uns den Wert jener Entdeckung erkennen.“</a:t>
            </a:r>
          </a:p>
          <a:p>
            <a:pPr marL="0" indent="0" algn="ctr">
              <a:buNone/>
            </a:pPr>
            <a:r>
              <a:rPr lang="de-DE" sz="2400" cap="small" dirty="0" smtClean="0"/>
              <a:t>Wittgenstein</a:t>
            </a:r>
            <a:r>
              <a:rPr lang="de-DE" sz="2400" dirty="0"/>
              <a:t>, Ludwig: Philosophische Untersuchungen. § 119.</a:t>
            </a:r>
          </a:p>
          <a:p>
            <a:pPr marL="0" indent="0">
              <a:buNone/>
            </a:pPr>
            <a:endParaRPr lang="de-DE" dirty="0"/>
          </a:p>
          <a:p>
            <a:endParaRPr lang="de-DE" dirty="0"/>
          </a:p>
        </p:txBody>
      </p:sp>
      <p:pic>
        <p:nvPicPr>
          <p:cNvPr id="3074" name="Picture 2" descr="https://www.getabstract.com/abstractData/flashFile/philosophische-untersuchungen-wittgenstein-de-6935_20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844824"/>
            <a:ext cx="1905000" cy="3105150"/>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0"/>
          </p:nvPr>
        </p:nvSpPr>
        <p:spPr/>
        <p:txBody>
          <a:bodyPr/>
          <a:lstStyle/>
          <a:p>
            <a:fld id="{83411928-3A8E-4137-99B1-9BC3A29A796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20</a:t>
            </a:fld>
            <a:endParaRPr lang="de-DE"/>
          </a:p>
        </p:txBody>
      </p:sp>
    </p:spTree>
    <p:extLst>
      <p:ext uri="{BB962C8B-B14F-4D97-AF65-F5344CB8AC3E}">
        <p14:creationId xmlns:p14="http://schemas.microsoft.com/office/powerpoint/2010/main" val="390075421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6. </a:t>
            </a:r>
            <a:r>
              <a:rPr lang="de-DE" b="1" dirty="0"/>
              <a:t>Dialektik des </a:t>
            </a:r>
            <a:r>
              <a:rPr lang="de-DE" b="1" dirty="0" smtClean="0"/>
              <a:t>Wirklichen</a:t>
            </a:r>
            <a:endParaRPr lang="de-DE" b="1" dirty="0"/>
          </a:p>
        </p:txBody>
      </p:sp>
      <p:sp>
        <p:nvSpPr>
          <p:cNvPr id="3" name="Inhaltsplatzhalter 2"/>
          <p:cNvSpPr>
            <a:spLocks noGrp="1"/>
          </p:cNvSpPr>
          <p:nvPr>
            <p:ph idx="1"/>
          </p:nvPr>
        </p:nvSpPr>
        <p:spPr/>
        <p:txBody>
          <a:bodyPr/>
          <a:lstStyle/>
          <a:p>
            <a:r>
              <a:rPr lang="de-DE" dirty="0"/>
              <a:t>Die dialektische Struktur des Wirklichen </a:t>
            </a:r>
            <a:r>
              <a:rPr lang="de-DE" dirty="0" smtClean="0"/>
              <a:t>– Gliederung:</a:t>
            </a:r>
          </a:p>
          <a:p>
            <a:pPr marL="0" indent="0">
              <a:buNone/>
            </a:pPr>
            <a:r>
              <a:rPr lang="de-DE" dirty="0"/>
              <a:t>6.1	Die Leitidee </a:t>
            </a:r>
            <a:r>
              <a:rPr lang="de-DE" dirty="0" smtClean="0"/>
              <a:t>Hegels</a:t>
            </a:r>
          </a:p>
          <a:p>
            <a:pPr marL="0" indent="0">
              <a:buNone/>
            </a:pPr>
            <a:r>
              <a:rPr lang="de-DE" dirty="0"/>
              <a:t>6.2	Natürlich, spekulativ – und </a:t>
            </a:r>
            <a:r>
              <a:rPr lang="de-DE" dirty="0" smtClean="0"/>
              <a:t>zurück</a:t>
            </a:r>
            <a:endParaRPr lang="de-DE" dirty="0"/>
          </a:p>
        </p:txBody>
      </p:sp>
      <p:sp>
        <p:nvSpPr>
          <p:cNvPr id="4" name="Datumsplatzhalter 3"/>
          <p:cNvSpPr>
            <a:spLocks noGrp="1"/>
          </p:cNvSpPr>
          <p:nvPr>
            <p:ph type="dt" sz="half" idx="10"/>
          </p:nvPr>
        </p:nvSpPr>
        <p:spPr/>
        <p:txBody>
          <a:bodyPr/>
          <a:lstStyle/>
          <a:p>
            <a:fld id="{EF85A32A-30C2-41E8-B029-EE8F953B3FB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200</a:t>
            </a:fld>
            <a:endParaRPr lang="de-DE"/>
          </a:p>
        </p:txBody>
      </p:sp>
    </p:spTree>
    <p:extLst>
      <p:ext uri="{BB962C8B-B14F-4D97-AF65-F5344CB8AC3E}">
        <p14:creationId xmlns:p14="http://schemas.microsoft.com/office/powerpoint/2010/main" val="379997165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6. Dialektik des Wirklichen</a:t>
            </a:r>
            <a:endParaRPr lang="de-DE" dirty="0"/>
          </a:p>
        </p:txBody>
      </p:sp>
      <p:sp>
        <p:nvSpPr>
          <p:cNvPr id="3" name="Inhaltsplatzhalter 2"/>
          <p:cNvSpPr>
            <a:spLocks noGrp="1"/>
          </p:cNvSpPr>
          <p:nvPr>
            <p:ph idx="1"/>
          </p:nvPr>
        </p:nvSpPr>
        <p:spPr>
          <a:xfrm>
            <a:off x="457200" y="1600200"/>
            <a:ext cx="4546848" cy="4525963"/>
          </a:xfrm>
        </p:spPr>
        <p:txBody>
          <a:bodyPr>
            <a:normAutofit/>
          </a:bodyPr>
          <a:lstStyle/>
          <a:p>
            <a:r>
              <a:rPr lang="de-DE" dirty="0" smtClean="0"/>
              <a:t>Hegel: „Entzweiung </a:t>
            </a:r>
            <a:r>
              <a:rPr lang="de-DE" dirty="0"/>
              <a:t>ist der Quell </a:t>
            </a:r>
            <a:r>
              <a:rPr lang="de-DE" i="1" dirty="0"/>
              <a:t>des Bedürfnisses der Philosophie</a:t>
            </a:r>
            <a:r>
              <a:rPr lang="de-DE" i="1" dirty="0" smtClean="0"/>
              <a:t>...“</a:t>
            </a:r>
            <a:endParaRPr lang="de-DE" dirty="0"/>
          </a:p>
          <a:p>
            <a:pPr marL="0" indent="0" algn="ctr">
              <a:buNone/>
            </a:pPr>
            <a:r>
              <a:rPr lang="de-DE" sz="2800" cap="small" dirty="0"/>
              <a:t>Hegel</a:t>
            </a:r>
            <a:r>
              <a:rPr lang="de-DE" sz="2800" dirty="0"/>
              <a:t>, Georg W</a:t>
            </a:r>
            <a:r>
              <a:rPr lang="de-DE" sz="2800" dirty="0" smtClean="0"/>
              <a:t>. F</a:t>
            </a:r>
            <a:r>
              <a:rPr lang="de-DE" sz="2800" dirty="0"/>
              <a:t>.: Differenz des </a:t>
            </a:r>
            <a:r>
              <a:rPr lang="de-DE" sz="2800" dirty="0" err="1"/>
              <a:t>Fichteschen</a:t>
            </a:r>
            <a:r>
              <a:rPr lang="de-DE" sz="2800" dirty="0"/>
              <a:t> und </a:t>
            </a:r>
            <a:r>
              <a:rPr lang="de-DE" sz="2800" dirty="0" err="1"/>
              <a:t>Schellingschen</a:t>
            </a:r>
            <a:r>
              <a:rPr lang="de-DE" sz="2800" dirty="0"/>
              <a:t> Systems der Philosophie. In: Werke 2: Jenaer Schriften (1801-1807). Frankfurt a</a:t>
            </a:r>
            <a:r>
              <a:rPr lang="de-DE" sz="2800" dirty="0" smtClean="0"/>
              <a:t>. M</a:t>
            </a:r>
            <a:r>
              <a:rPr lang="de-DE" sz="2800" dirty="0"/>
              <a:t>. 1970. (Theorie-Werkausgabe). 7-138</a:t>
            </a:r>
            <a:r>
              <a:rPr lang="de-DE" sz="2800" dirty="0" smtClean="0"/>
              <a:t>.</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1988840"/>
            <a:ext cx="3168352" cy="3168352"/>
          </a:xfrm>
          <a:prstGeom prst="rect">
            <a:avLst/>
          </a:prstGeom>
        </p:spPr>
      </p:pic>
      <p:sp>
        <p:nvSpPr>
          <p:cNvPr id="5" name="Textfeld 4"/>
          <p:cNvSpPr txBox="1"/>
          <p:nvPr/>
        </p:nvSpPr>
        <p:spPr>
          <a:xfrm>
            <a:off x="5940152" y="5301208"/>
            <a:ext cx="2016224" cy="400110"/>
          </a:xfrm>
          <a:prstGeom prst="rect">
            <a:avLst/>
          </a:prstGeom>
          <a:noFill/>
        </p:spPr>
        <p:txBody>
          <a:bodyPr wrap="square" rtlCol="0">
            <a:spAutoFit/>
          </a:bodyPr>
          <a:lstStyle/>
          <a:p>
            <a:r>
              <a:rPr lang="de-DE" sz="2000" dirty="0" smtClean="0"/>
              <a:t>Georg W. F. Hegel</a:t>
            </a:r>
            <a:endParaRPr lang="de-DE" sz="2000" dirty="0"/>
          </a:p>
        </p:txBody>
      </p:sp>
      <p:sp>
        <p:nvSpPr>
          <p:cNvPr id="6" name="Datumsplatzhalter 5"/>
          <p:cNvSpPr>
            <a:spLocks noGrp="1"/>
          </p:cNvSpPr>
          <p:nvPr>
            <p:ph type="dt" sz="half" idx="10"/>
          </p:nvPr>
        </p:nvSpPr>
        <p:spPr/>
        <p:txBody>
          <a:bodyPr/>
          <a:lstStyle/>
          <a:p>
            <a:fld id="{C70C3050-8144-4D98-9423-A6FC6FDCE5B5}"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201</a:t>
            </a:fld>
            <a:endParaRPr lang="de-DE"/>
          </a:p>
        </p:txBody>
      </p:sp>
    </p:spTree>
    <p:extLst>
      <p:ext uri="{BB962C8B-B14F-4D97-AF65-F5344CB8AC3E}">
        <p14:creationId xmlns:p14="http://schemas.microsoft.com/office/powerpoint/2010/main" val="292782220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t>6.1	Die Leitidee </a:t>
            </a:r>
            <a:r>
              <a:rPr lang="de-DE" b="1" dirty="0" smtClean="0"/>
              <a:t>Hegels</a:t>
            </a:r>
            <a:endParaRPr lang="de-DE" b="1" dirty="0"/>
          </a:p>
        </p:txBody>
      </p:sp>
      <p:sp>
        <p:nvSpPr>
          <p:cNvPr id="3" name="Inhaltsplatzhalter 2"/>
          <p:cNvSpPr>
            <a:spLocks noGrp="1"/>
          </p:cNvSpPr>
          <p:nvPr>
            <p:ph idx="1"/>
          </p:nvPr>
        </p:nvSpPr>
        <p:spPr/>
        <p:txBody>
          <a:bodyPr>
            <a:normAutofit fontScale="85000" lnSpcReduction="20000"/>
          </a:bodyPr>
          <a:lstStyle/>
          <a:p>
            <a:r>
              <a:rPr lang="de-DE" i="1" dirty="0"/>
              <a:t>Enzyklopädie der philosophischen Wissenschaften im Grundrisse</a:t>
            </a:r>
            <a:r>
              <a:rPr lang="de-DE" dirty="0"/>
              <a:t> von 1817, </a:t>
            </a:r>
            <a:r>
              <a:rPr lang="de-DE" dirty="0" smtClean="0"/>
              <a:t>eine </a:t>
            </a:r>
            <a:r>
              <a:rPr lang="de-DE" dirty="0"/>
              <a:t>Art Begleitbuch zu seinen </a:t>
            </a:r>
            <a:r>
              <a:rPr lang="de-DE" dirty="0" smtClean="0"/>
              <a:t>Vorlesungen:</a:t>
            </a:r>
            <a:endParaRPr lang="de-DE" dirty="0"/>
          </a:p>
          <a:p>
            <a:pPr marL="0" indent="0">
              <a:buNone/>
            </a:pPr>
            <a:r>
              <a:rPr lang="de-DE" dirty="0" smtClean="0"/>
              <a:t>	„[§ </a:t>
            </a:r>
            <a:r>
              <a:rPr lang="de-DE" dirty="0"/>
              <a:t>26] Die erste Stellung (sc. des Gedankens zur </a:t>
            </a:r>
            <a:r>
              <a:rPr lang="de-DE" dirty="0" smtClean="0"/>
              <a:t>	Objektivität</a:t>
            </a:r>
            <a:r>
              <a:rPr lang="de-DE" dirty="0"/>
              <a:t>; K.M.) </a:t>
            </a:r>
            <a:r>
              <a:rPr lang="de-DE" dirty="0" smtClean="0"/>
              <a:t>ist </a:t>
            </a:r>
            <a:r>
              <a:rPr lang="de-DE" dirty="0"/>
              <a:t>das </a:t>
            </a:r>
            <a:r>
              <a:rPr lang="de-DE" i="1" dirty="0"/>
              <a:t>unbefangene </a:t>
            </a:r>
            <a:r>
              <a:rPr lang="de-DE" dirty="0"/>
              <a:t>Verfahren, </a:t>
            </a:r>
            <a:r>
              <a:rPr lang="de-DE" dirty="0" smtClean="0"/>
              <a:t>	welches </a:t>
            </a:r>
            <a:r>
              <a:rPr lang="de-DE" dirty="0"/>
              <a:t>noch ohne das </a:t>
            </a:r>
            <a:r>
              <a:rPr lang="de-DE" dirty="0" err="1"/>
              <a:t>Bewußtsein</a:t>
            </a:r>
            <a:r>
              <a:rPr lang="de-DE" dirty="0"/>
              <a:t> </a:t>
            </a:r>
            <a:r>
              <a:rPr lang="de-DE" dirty="0" smtClean="0"/>
              <a:t>des </a:t>
            </a:r>
            <a:r>
              <a:rPr lang="de-DE" dirty="0"/>
              <a:t>Gegensatzes </a:t>
            </a:r>
            <a:r>
              <a:rPr lang="de-DE" dirty="0" smtClean="0"/>
              <a:t>	des </a:t>
            </a:r>
            <a:r>
              <a:rPr lang="de-DE" dirty="0"/>
              <a:t>Denkens in und gegen sich, den </a:t>
            </a:r>
            <a:r>
              <a:rPr lang="de-DE" i="1" dirty="0"/>
              <a:t>Glauben</a:t>
            </a:r>
            <a:r>
              <a:rPr lang="de-DE" dirty="0"/>
              <a:t> </a:t>
            </a:r>
            <a:r>
              <a:rPr lang="de-DE" dirty="0" smtClean="0"/>
              <a:t>enthält</a:t>
            </a:r>
            <a:r>
              <a:rPr lang="de-DE" dirty="0"/>
              <a:t>, </a:t>
            </a:r>
            <a:r>
              <a:rPr lang="de-DE" dirty="0" smtClean="0"/>
              <a:t>	</a:t>
            </a:r>
            <a:r>
              <a:rPr lang="de-DE" dirty="0" err="1" smtClean="0"/>
              <a:t>daß</a:t>
            </a:r>
            <a:r>
              <a:rPr lang="de-DE" dirty="0" smtClean="0"/>
              <a:t> </a:t>
            </a:r>
            <a:r>
              <a:rPr lang="de-DE" dirty="0"/>
              <a:t>durch das </a:t>
            </a:r>
            <a:r>
              <a:rPr lang="de-DE" i="1" dirty="0"/>
              <a:t>Nachdenken</a:t>
            </a:r>
            <a:r>
              <a:rPr lang="de-DE" dirty="0"/>
              <a:t> die </a:t>
            </a:r>
            <a:r>
              <a:rPr lang="de-DE" i="1" dirty="0"/>
              <a:t>Wahrheit erkannt,</a:t>
            </a:r>
            <a:r>
              <a:rPr lang="de-DE" dirty="0"/>
              <a:t> das, </a:t>
            </a:r>
            <a:r>
              <a:rPr lang="de-DE" dirty="0" smtClean="0"/>
              <a:t>	was die </a:t>
            </a:r>
            <a:r>
              <a:rPr lang="de-DE" dirty="0"/>
              <a:t>Objekte wahrhaft sind, vor das </a:t>
            </a:r>
            <a:r>
              <a:rPr lang="de-DE" dirty="0" err="1"/>
              <a:t>Bewußtsein</a:t>
            </a:r>
            <a:r>
              <a:rPr lang="de-DE" dirty="0"/>
              <a:t> </a:t>
            </a:r>
            <a:r>
              <a:rPr lang="de-DE" dirty="0" smtClean="0"/>
              <a:t>	gebracht </a:t>
            </a:r>
            <a:r>
              <a:rPr lang="de-DE" dirty="0"/>
              <a:t>werde. In </a:t>
            </a:r>
            <a:r>
              <a:rPr lang="de-DE" dirty="0" smtClean="0"/>
              <a:t>diesem </a:t>
            </a:r>
            <a:r>
              <a:rPr lang="de-DE" dirty="0" err="1"/>
              <a:t>Bewußtsein</a:t>
            </a:r>
            <a:r>
              <a:rPr lang="de-DE" dirty="0"/>
              <a:t> geht das </a:t>
            </a:r>
            <a:r>
              <a:rPr lang="de-DE" dirty="0" smtClean="0"/>
              <a:t>	Denken </a:t>
            </a:r>
            <a:r>
              <a:rPr lang="de-DE" dirty="0"/>
              <a:t>geradezu an die Gegenstände, </a:t>
            </a:r>
            <a:r>
              <a:rPr lang="de-DE" dirty="0" smtClean="0"/>
              <a:t>reproduziert 	den </a:t>
            </a:r>
            <a:r>
              <a:rPr lang="de-DE" dirty="0"/>
              <a:t>Inhalt der Empfindungen und Anschauungen aus </a:t>
            </a:r>
            <a:r>
              <a:rPr lang="de-DE" dirty="0" smtClean="0"/>
              <a:t>	sich </a:t>
            </a:r>
            <a:r>
              <a:rPr lang="de-DE" dirty="0"/>
              <a:t>zu einem Inhalte des Gedankens und ist in </a:t>
            </a:r>
            <a:r>
              <a:rPr lang="de-DE" dirty="0" smtClean="0"/>
              <a:t>	solchem </a:t>
            </a:r>
            <a:r>
              <a:rPr lang="de-DE" dirty="0"/>
              <a:t>als der </a:t>
            </a:r>
            <a:r>
              <a:rPr lang="de-DE" dirty="0" smtClean="0"/>
              <a:t>Wahrheit </a:t>
            </a:r>
            <a:r>
              <a:rPr lang="de-DE" dirty="0"/>
              <a:t>befriedigt</a:t>
            </a:r>
            <a:r>
              <a:rPr lang="de-DE" dirty="0" smtClean="0"/>
              <a:t>.</a:t>
            </a:r>
            <a:endParaRPr lang="de-DE" sz="2900" dirty="0"/>
          </a:p>
        </p:txBody>
      </p:sp>
      <p:sp>
        <p:nvSpPr>
          <p:cNvPr id="4" name="Datumsplatzhalter 3"/>
          <p:cNvSpPr>
            <a:spLocks noGrp="1"/>
          </p:cNvSpPr>
          <p:nvPr>
            <p:ph type="dt" sz="half" idx="10"/>
          </p:nvPr>
        </p:nvSpPr>
        <p:spPr/>
        <p:txBody>
          <a:bodyPr/>
          <a:lstStyle/>
          <a:p>
            <a:fld id="{7BF4D8A8-F1EB-4B92-9438-828A478F3B2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202</a:t>
            </a:fld>
            <a:endParaRPr lang="de-DE"/>
          </a:p>
        </p:txBody>
      </p:sp>
    </p:spTree>
    <p:extLst>
      <p:ext uri="{BB962C8B-B14F-4D97-AF65-F5344CB8AC3E}">
        <p14:creationId xmlns:p14="http://schemas.microsoft.com/office/powerpoint/2010/main" val="250197068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6.1	Die Leitidee Hegels</a:t>
            </a:r>
            <a:endParaRPr lang="de-DE" dirty="0"/>
          </a:p>
        </p:txBody>
      </p:sp>
      <p:sp>
        <p:nvSpPr>
          <p:cNvPr id="3" name="Inhaltsplatzhalter 2"/>
          <p:cNvSpPr>
            <a:spLocks noGrp="1"/>
          </p:cNvSpPr>
          <p:nvPr>
            <p:ph idx="1"/>
          </p:nvPr>
        </p:nvSpPr>
        <p:spPr/>
        <p:txBody>
          <a:bodyPr>
            <a:normAutofit/>
          </a:bodyPr>
          <a:lstStyle/>
          <a:p>
            <a:pPr marL="0" indent="0">
              <a:buNone/>
            </a:pPr>
            <a:r>
              <a:rPr lang="de-DE" dirty="0"/>
              <a:t>Alle anfängliche Philosophie, alle </a:t>
            </a:r>
            <a:r>
              <a:rPr lang="de-DE" dirty="0" smtClean="0"/>
              <a:t>Wissenschaften</a:t>
            </a:r>
            <a:r>
              <a:rPr lang="de-DE" dirty="0"/>
              <a:t>, ja selbst das tägliche Tun und treiben des </a:t>
            </a:r>
            <a:r>
              <a:rPr lang="de-DE" dirty="0" err="1" smtClean="0"/>
              <a:t>Bewußtseins</a:t>
            </a:r>
            <a:r>
              <a:rPr lang="de-DE" dirty="0" smtClean="0"/>
              <a:t> </a:t>
            </a:r>
            <a:r>
              <a:rPr lang="de-DE" dirty="0"/>
              <a:t>lebt in diesem Glauben.“</a:t>
            </a:r>
          </a:p>
          <a:p>
            <a:pPr marL="0" indent="0" algn="ctr">
              <a:buNone/>
            </a:pPr>
            <a:r>
              <a:rPr lang="de-DE" sz="3000" cap="small" dirty="0"/>
              <a:t>Hegel</a:t>
            </a:r>
            <a:r>
              <a:rPr lang="de-DE" sz="3000" dirty="0"/>
              <a:t>, Georg W.F.: Enzyklopädie der philosophischen Wissenschaften im Grundrisse. (1830). Erster Teil: Die Wissenschaft der Logik. Mit den mündlichen Zusätzen. In: Werke 8. Frankfurt a. M. 1970. (Theorie-Werkausgabe). 93. </a:t>
            </a:r>
          </a:p>
          <a:p>
            <a:endParaRPr lang="de-DE" dirty="0"/>
          </a:p>
        </p:txBody>
      </p:sp>
      <p:sp>
        <p:nvSpPr>
          <p:cNvPr id="4" name="Datumsplatzhalter 3"/>
          <p:cNvSpPr>
            <a:spLocks noGrp="1"/>
          </p:cNvSpPr>
          <p:nvPr>
            <p:ph type="dt" sz="half" idx="10"/>
          </p:nvPr>
        </p:nvSpPr>
        <p:spPr/>
        <p:txBody>
          <a:bodyPr/>
          <a:lstStyle/>
          <a:p>
            <a:fld id="{39C8FEF6-55E7-4626-A7B4-9840942B4CE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203</a:t>
            </a:fld>
            <a:endParaRPr lang="de-DE"/>
          </a:p>
        </p:txBody>
      </p:sp>
    </p:spTree>
    <p:extLst>
      <p:ext uri="{BB962C8B-B14F-4D97-AF65-F5344CB8AC3E}">
        <p14:creationId xmlns:p14="http://schemas.microsoft.com/office/powerpoint/2010/main" val="411672418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6.1	Die Leitidee Hegels</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Hegel:</a:t>
            </a:r>
            <a:endParaRPr lang="de-DE" dirty="0"/>
          </a:p>
          <a:p>
            <a:pPr marL="0" indent="0">
              <a:buNone/>
            </a:pPr>
            <a:r>
              <a:rPr lang="de-DE" dirty="0" smtClean="0"/>
              <a:t>	„</a:t>
            </a:r>
            <a:r>
              <a:rPr lang="de-DE" dirty="0"/>
              <a:t>Das </a:t>
            </a:r>
            <a:r>
              <a:rPr lang="de-DE" i="1" dirty="0"/>
              <a:t>Ding-an-sich</a:t>
            </a:r>
            <a:r>
              <a:rPr lang="de-DE" dirty="0"/>
              <a:t> (und unter dem </a:t>
            </a:r>
            <a:r>
              <a:rPr lang="de-DE" i="1" dirty="0"/>
              <a:t>Ding</a:t>
            </a:r>
            <a:r>
              <a:rPr lang="de-DE" dirty="0"/>
              <a:t> wird auch der </a:t>
            </a:r>
            <a:r>
              <a:rPr lang="de-DE" dirty="0" smtClean="0"/>
              <a:t>	Geist</a:t>
            </a:r>
            <a:r>
              <a:rPr lang="de-DE" dirty="0"/>
              <a:t>, Gott </a:t>
            </a:r>
            <a:r>
              <a:rPr lang="de-DE" dirty="0" err="1"/>
              <a:t>befaßt</a:t>
            </a:r>
            <a:r>
              <a:rPr lang="de-DE" dirty="0"/>
              <a:t>) drückt den Gegenstand aus, </a:t>
            </a:r>
            <a:r>
              <a:rPr lang="de-DE" dirty="0" smtClean="0"/>
              <a:t>	insofern </a:t>
            </a:r>
            <a:r>
              <a:rPr lang="de-DE" dirty="0"/>
              <a:t>von allem, was er für das </a:t>
            </a:r>
            <a:r>
              <a:rPr lang="de-DE" dirty="0" err="1"/>
              <a:t>Bewußtsein</a:t>
            </a:r>
            <a:r>
              <a:rPr lang="de-DE" dirty="0"/>
              <a:t> ist, von </a:t>
            </a:r>
            <a:r>
              <a:rPr lang="de-DE" dirty="0" smtClean="0"/>
              <a:t>	allen </a:t>
            </a:r>
            <a:r>
              <a:rPr lang="de-DE" dirty="0"/>
              <a:t>Gefühlsbestimmungen wie von allen bestimmten </a:t>
            </a:r>
            <a:r>
              <a:rPr lang="de-DE" dirty="0" smtClean="0"/>
              <a:t>	Gedanken </a:t>
            </a:r>
            <a:r>
              <a:rPr lang="de-DE" dirty="0"/>
              <a:t>desselben </a:t>
            </a:r>
            <a:r>
              <a:rPr lang="de-DE" i="1" dirty="0"/>
              <a:t>abstrahiert</a:t>
            </a:r>
            <a:r>
              <a:rPr lang="de-DE" dirty="0"/>
              <a:t> wird. Es ist leicht zu </a:t>
            </a:r>
            <a:r>
              <a:rPr lang="de-DE" dirty="0" smtClean="0"/>
              <a:t>	sehen</a:t>
            </a:r>
            <a:r>
              <a:rPr lang="de-DE" dirty="0"/>
              <a:t>, was übrigbleibt – das</a:t>
            </a:r>
            <a:r>
              <a:rPr lang="de-DE" i="1" dirty="0"/>
              <a:t> völlige Abstraktum,</a:t>
            </a:r>
            <a:r>
              <a:rPr lang="de-DE" dirty="0"/>
              <a:t> das </a:t>
            </a:r>
            <a:r>
              <a:rPr lang="de-DE" dirty="0" smtClean="0"/>
              <a:t>	ganz </a:t>
            </a:r>
            <a:r>
              <a:rPr lang="de-DE" i="1" dirty="0"/>
              <a:t>Leere</a:t>
            </a:r>
            <a:r>
              <a:rPr lang="de-DE" dirty="0"/>
              <a:t>, bestimmt nur noch als ein </a:t>
            </a:r>
            <a:r>
              <a:rPr lang="de-DE" i="1" dirty="0"/>
              <a:t>Jenseits;</a:t>
            </a:r>
            <a:r>
              <a:rPr lang="de-DE" dirty="0"/>
              <a:t> das </a:t>
            </a:r>
            <a:r>
              <a:rPr lang="de-DE" dirty="0" smtClean="0"/>
              <a:t>	</a:t>
            </a:r>
            <a:r>
              <a:rPr lang="de-DE" i="1" dirty="0" smtClean="0"/>
              <a:t>Negative</a:t>
            </a:r>
            <a:r>
              <a:rPr lang="de-DE" dirty="0" smtClean="0"/>
              <a:t> </a:t>
            </a:r>
            <a:r>
              <a:rPr lang="de-DE" dirty="0"/>
              <a:t>der Vorstellung, des Gefühle, des bestimmten </a:t>
            </a:r>
            <a:r>
              <a:rPr lang="de-DE" dirty="0" smtClean="0"/>
              <a:t>	Denkens </a:t>
            </a:r>
            <a:r>
              <a:rPr lang="de-DE" dirty="0"/>
              <a:t>usf. Ebenso einfach aber ist die Reflexion, </a:t>
            </a:r>
            <a:r>
              <a:rPr lang="de-DE" dirty="0" err="1"/>
              <a:t>daß</a:t>
            </a:r>
            <a:r>
              <a:rPr lang="de-DE" dirty="0"/>
              <a:t> </a:t>
            </a:r>
            <a:r>
              <a:rPr lang="de-DE" dirty="0" smtClean="0"/>
              <a:t>	dies </a:t>
            </a:r>
            <a:r>
              <a:rPr lang="de-DE" i="1" dirty="0" err="1"/>
              <a:t>caput</a:t>
            </a:r>
            <a:r>
              <a:rPr lang="de-DE" i="1" dirty="0"/>
              <a:t> </a:t>
            </a:r>
            <a:r>
              <a:rPr lang="de-DE" i="1" dirty="0" err="1"/>
              <a:t>mortuum</a:t>
            </a:r>
            <a:r>
              <a:rPr lang="de-DE" dirty="0"/>
              <a:t> selbst nur das </a:t>
            </a:r>
            <a:r>
              <a:rPr lang="de-DE" i="1" dirty="0"/>
              <a:t>Produkt</a:t>
            </a:r>
            <a:r>
              <a:rPr lang="de-DE" dirty="0"/>
              <a:t> des </a:t>
            </a:r>
            <a:r>
              <a:rPr lang="de-DE" dirty="0" smtClean="0"/>
              <a:t>	Denkens </a:t>
            </a:r>
            <a:r>
              <a:rPr lang="de-DE" dirty="0"/>
              <a:t>ist, eben des zur reinen Abstraktion </a:t>
            </a:r>
            <a:r>
              <a:rPr lang="de-DE" dirty="0" smtClean="0"/>
              <a:t>	fortgegangenen </a:t>
            </a:r>
            <a:r>
              <a:rPr lang="de-DE" dirty="0"/>
              <a:t>Denkens...“ </a:t>
            </a:r>
          </a:p>
          <a:p>
            <a:pPr marL="0" indent="0" algn="ctr">
              <a:buNone/>
            </a:pPr>
            <a:r>
              <a:rPr lang="de-DE" sz="3100" cap="small" dirty="0"/>
              <a:t>Hegel</a:t>
            </a:r>
            <a:r>
              <a:rPr lang="de-DE" sz="3100" dirty="0"/>
              <a:t>: </a:t>
            </a:r>
            <a:r>
              <a:rPr lang="de-DE" sz="3100" dirty="0" smtClean="0"/>
              <a:t>Enzyklopädie. </a:t>
            </a:r>
            <a:r>
              <a:rPr lang="de-DE" sz="3100" dirty="0"/>
              <a:t>§44. 120-121</a:t>
            </a:r>
            <a:r>
              <a:rPr lang="de-DE" sz="3100" dirty="0" smtClean="0"/>
              <a:t>.</a:t>
            </a:r>
            <a:endParaRPr lang="de-DE" sz="3100" dirty="0"/>
          </a:p>
        </p:txBody>
      </p:sp>
      <p:sp>
        <p:nvSpPr>
          <p:cNvPr id="4" name="Datumsplatzhalter 3"/>
          <p:cNvSpPr>
            <a:spLocks noGrp="1"/>
          </p:cNvSpPr>
          <p:nvPr>
            <p:ph type="dt" sz="half" idx="10"/>
          </p:nvPr>
        </p:nvSpPr>
        <p:spPr/>
        <p:txBody>
          <a:bodyPr/>
          <a:lstStyle/>
          <a:p>
            <a:fld id="{F4D35C89-BE62-4C38-9D8B-2DA3E8066C5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204</a:t>
            </a:fld>
            <a:endParaRPr lang="de-DE"/>
          </a:p>
        </p:txBody>
      </p:sp>
    </p:spTree>
    <p:extLst>
      <p:ext uri="{BB962C8B-B14F-4D97-AF65-F5344CB8AC3E}">
        <p14:creationId xmlns:p14="http://schemas.microsoft.com/office/powerpoint/2010/main" val="412118245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6.1	Die Leitidee Hegels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Hegel: „Was </a:t>
            </a:r>
            <a:r>
              <a:rPr lang="de-DE" dirty="0"/>
              <a:t>nun aber näher das Verfahren jener alten Metaphysik anbetrifft, so ist darüber zu bemerken, </a:t>
            </a:r>
            <a:r>
              <a:rPr lang="de-DE" dirty="0" err="1"/>
              <a:t>daß</a:t>
            </a:r>
            <a:r>
              <a:rPr lang="de-DE" dirty="0"/>
              <a:t> dieselbe nicht über das bloß </a:t>
            </a:r>
            <a:r>
              <a:rPr lang="de-DE" i="1" dirty="0"/>
              <a:t>verständige</a:t>
            </a:r>
            <a:r>
              <a:rPr lang="de-DE" dirty="0"/>
              <a:t> Denken hinausging. Sie nahm die abstrakten Denkbestimmungen unmittelbar auf und ließ dieselben dafür gelten, Prädikate des wahren zu sein. Wenn vom Denken die Rede ist, so </a:t>
            </a:r>
            <a:r>
              <a:rPr lang="de-DE" dirty="0" err="1"/>
              <a:t>muß</a:t>
            </a:r>
            <a:r>
              <a:rPr lang="de-DE" dirty="0"/>
              <a:t> man das </a:t>
            </a:r>
            <a:r>
              <a:rPr lang="de-DE" i="1" dirty="0"/>
              <a:t>endliche</a:t>
            </a:r>
            <a:r>
              <a:rPr lang="de-DE" dirty="0"/>
              <a:t>, bloß </a:t>
            </a:r>
            <a:r>
              <a:rPr lang="de-DE" i="1" dirty="0"/>
              <a:t>verständige</a:t>
            </a:r>
            <a:r>
              <a:rPr lang="de-DE" dirty="0"/>
              <a:t> Denken vom </a:t>
            </a:r>
            <a:r>
              <a:rPr lang="de-DE" i="1" dirty="0"/>
              <a:t>unendlichen, vernünftigen</a:t>
            </a:r>
            <a:r>
              <a:rPr lang="de-DE" dirty="0"/>
              <a:t> unterscheiden. Die Denkbestimmungen, so wie sie sich unmittelbar, vereinzelt vorfinden, sind </a:t>
            </a:r>
            <a:r>
              <a:rPr lang="de-DE" i="1" dirty="0"/>
              <a:t>endliche</a:t>
            </a:r>
            <a:r>
              <a:rPr lang="de-DE" dirty="0"/>
              <a:t> Bestimmungen.“ </a:t>
            </a:r>
          </a:p>
          <a:p>
            <a:pPr marL="0" indent="0" algn="ctr">
              <a:buNone/>
            </a:pPr>
            <a:r>
              <a:rPr lang="de-DE" sz="2800" cap="small" dirty="0"/>
              <a:t>Hegel</a:t>
            </a:r>
            <a:r>
              <a:rPr lang="de-DE" sz="2800" dirty="0"/>
              <a:t>: </a:t>
            </a:r>
            <a:r>
              <a:rPr lang="de-DE" sz="2800" dirty="0" smtClean="0"/>
              <a:t>Enzyklopädie. </a:t>
            </a:r>
            <a:r>
              <a:rPr lang="de-DE" sz="2800" dirty="0"/>
              <a:t>§ 28. 94-95</a:t>
            </a:r>
            <a:r>
              <a:rPr lang="de-DE" sz="2800" dirty="0" smtClean="0"/>
              <a:t>.</a:t>
            </a:r>
            <a:endParaRPr lang="de-DE" sz="2800" dirty="0"/>
          </a:p>
        </p:txBody>
      </p:sp>
      <p:sp>
        <p:nvSpPr>
          <p:cNvPr id="4" name="Datumsplatzhalter 3"/>
          <p:cNvSpPr>
            <a:spLocks noGrp="1"/>
          </p:cNvSpPr>
          <p:nvPr>
            <p:ph type="dt" sz="half" idx="10"/>
          </p:nvPr>
        </p:nvSpPr>
        <p:spPr/>
        <p:txBody>
          <a:bodyPr/>
          <a:lstStyle/>
          <a:p>
            <a:fld id="{311C24EA-A0F5-45F1-8B29-D35D088C1DDC}"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205</a:t>
            </a:fld>
            <a:endParaRPr lang="de-DE"/>
          </a:p>
        </p:txBody>
      </p:sp>
    </p:spTree>
    <p:extLst>
      <p:ext uri="{BB962C8B-B14F-4D97-AF65-F5344CB8AC3E}">
        <p14:creationId xmlns:p14="http://schemas.microsoft.com/office/powerpoint/2010/main" val="271991914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6.1	Die Leitidee Hegels</a:t>
            </a:r>
            <a:endParaRPr lang="de-DE" dirty="0"/>
          </a:p>
        </p:txBody>
      </p:sp>
      <p:sp>
        <p:nvSpPr>
          <p:cNvPr id="3" name="Inhaltsplatzhalter 2"/>
          <p:cNvSpPr>
            <a:spLocks noGrp="1"/>
          </p:cNvSpPr>
          <p:nvPr>
            <p:ph idx="1"/>
          </p:nvPr>
        </p:nvSpPr>
        <p:spPr/>
        <p:txBody>
          <a:bodyPr>
            <a:normAutofit fontScale="62500" lnSpcReduction="20000"/>
          </a:bodyPr>
          <a:lstStyle/>
          <a:p>
            <a:r>
              <a:rPr lang="de-DE" dirty="0" smtClean="0"/>
              <a:t>Hegel:</a:t>
            </a:r>
            <a:endParaRPr lang="de-DE" dirty="0"/>
          </a:p>
          <a:p>
            <a:pPr marL="0" indent="0">
              <a:buNone/>
            </a:pPr>
            <a:r>
              <a:rPr lang="de-DE" dirty="0" smtClean="0"/>
              <a:t>„</a:t>
            </a:r>
            <a:r>
              <a:rPr lang="de-DE" dirty="0"/>
              <a:t>Das Wahre aber ist das in sich Unendliche, welches durch Endliches sich nicht ausdrücken </a:t>
            </a:r>
            <a:r>
              <a:rPr lang="de-DE" dirty="0" smtClean="0"/>
              <a:t>und </a:t>
            </a:r>
            <a:r>
              <a:rPr lang="de-DE" dirty="0"/>
              <a:t>zum </a:t>
            </a:r>
            <a:r>
              <a:rPr lang="de-DE" dirty="0" err="1"/>
              <a:t>Bewußtsein</a:t>
            </a:r>
            <a:r>
              <a:rPr lang="de-DE" dirty="0"/>
              <a:t> bringen </a:t>
            </a:r>
            <a:r>
              <a:rPr lang="de-DE" dirty="0" err="1"/>
              <a:t>läßt</a:t>
            </a:r>
            <a:r>
              <a:rPr lang="de-DE" dirty="0"/>
              <a:t>. Der Ausdruck </a:t>
            </a:r>
            <a:r>
              <a:rPr lang="de-DE" i="1" dirty="0"/>
              <a:t>unendliches Denken</a:t>
            </a:r>
            <a:r>
              <a:rPr lang="de-DE" dirty="0"/>
              <a:t> kann als auffallend </a:t>
            </a:r>
            <a:r>
              <a:rPr lang="de-DE" dirty="0" smtClean="0"/>
              <a:t>erscheinen</a:t>
            </a:r>
            <a:r>
              <a:rPr lang="de-DE" dirty="0"/>
              <a:t>, wenn man die Vorstellung der neueren Zeit, als sei das Denken immer </a:t>
            </a:r>
            <a:r>
              <a:rPr lang="de-DE" dirty="0" smtClean="0"/>
              <a:t>beschränkt</a:t>
            </a:r>
            <a:r>
              <a:rPr lang="de-DE" dirty="0"/>
              <a:t>, festhält.</a:t>
            </a:r>
          </a:p>
          <a:p>
            <a:pPr marL="0" indent="0">
              <a:buNone/>
            </a:pPr>
            <a:r>
              <a:rPr lang="de-DE" dirty="0" smtClean="0"/>
              <a:t>[</a:t>
            </a:r>
            <a:r>
              <a:rPr lang="de-DE" dirty="0"/>
              <a:t>Kommentar: Denn gemäß der eben aufgedeckten Logik der Prädikate muss ja so etwas wie </a:t>
            </a:r>
            <a:r>
              <a:rPr lang="de-DE" dirty="0" smtClean="0"/>
              <a:t>„</a:t>
            </a:r>
            <a:r>
              <a:rPr lang="de-DE" dirty="0"/>
              <a:t>unendliches“ Denken – unbeschadet des mit diesem Ausdruck erhobenen Anspruchs – als </a:t>
            </a:r>
            <a:r>
              <a:rPr lang="de-DE" dirty="0" smtClean="0"/>
              <a:t>unmöglich </a:t>
            </a:r>
            <a:r>
              <a:rPr lang="de-DE" dirty="0"/>
              <a:t>gelten: Weil es mit unmittelbar aufgenommenen Prädikaten operiert, bleibt es </a:t>
            </a:r>
            <a:r>
              <a:rPr lang="de-DE" dirty="0" smtClean="0"/>
              <a:t>notwendig </a:t>
            </a:r>
            <a:r>
              <a:rPr lang="de-DE" dirty="0"/>
              <a:t>der Dimension der Endlichkeit verhaftet.]</a:t>
            </a:r>
          </a:p>
          <a:p>
            <a:pPr marL="0" indent="0">
              <a:buNone/>
            </a:pPr>
            <a:r>
              <a:rPr lang="de-DE" dirty="0" smtClean="0"/>
              <a:t>Nun </a:t>
            </a:r>
            <a:r>
              <a:rPr lang="de-DE" dirty="0"/>
              <a:t>aber ist in der Tat das Denken seinem Wesen nach in sich unendlich. Endlich heißt, </a:t>
            </a:r>
            <a:r>
              <a:rPr lang="de-DE" dirty="0" smtClean="0"/>
              <a:t>formell </a:t>
            </a:r>
            <a:r>
              <a:rPr lang="de-DE" dirty="0"/>
              <a:t>ausgedrückt, dasjenige, was ein Ende hat, was </a:t>
            </a:r>
            <a:r>
              <a:rPr lang="de-DE" i="1" dirty="0"/>
              <a:t>ist</a:t>
            </a:r>
            <a:r>
              <a:rPr lang="de-DE" dirty="0"/>
              <a:t>, aber da aufhört, wo es mit seinem </a:t>
            </a:r>
            <a:r>
              <a:rPr lang="de-DE" dirty="0" smtClean="0"/>
              <a:t>Anderen </a:t>
            </a:r>
            <a:r>
              <a:rPr lang="de-DE" dirty="0"/>
              <a:t>zusammenhängt und somit durch dieses beschränkt wird. Das Endliche besteht </a:t>
            </a:r>
            <a:r>
              <a:rPr lang="de-DE" dirty="0" smtClean="0"/>
              <a:t>also </a:t>
            </a:r>
            <a:r>
              <a:rPr lang="de-DE" dirty="0"/>
              <a:t>in Beziehung auf sein Anderes, welches seine Negation ist und sich als dessen Grenze </a:t>
            </a:r>
            <a:r>
              <a:rPr lang="de-DE" dirty="0" smtClean="0"/>
              <a:t>darstellt</a:t>
            </a:r>
            <a:r>
              <a:rPr lang="de-DE" dirty="0"/>
              <a:t>. Das Denken aber ist bei sich selbst, verhält sich zu sich selbst und hat sich selbst </a:t>
            </a:r>
            <a:r>
              <a:rPr lang="de-DE" dirty="0" smtClean="0"/>
              <a:t>zum </a:t>
            </a:r>
            <a:r>
              <a:rPr lang="de-DE" dirty="0"/>
              <a:t>Gegenstand. </a:t>
            </a:r>
            <a:endParaRPr lang="de-DE" sz="2900" dirty="0"/>
          </a:p>
        </p:txBody>
      </p:sp>
      <p:sp>
        <p:nvSpPr>
          <p:cNvPr id="4" name="Datumsplatzhalter 3"/>
          <p:cNvSpPr>
            <a:spLocks noGrp="1"/>
          </p:cNvSpPr>
          <p:nvPr>
            <p:ph type="dt" sz="half" idx="10"/>
          </p:nvPr>
        </p:nvSpPr>
        <p:spPr/>
        <p:txBody>
          <a:bodyPr/>
          <a:lstStyle/>
          <a:p>
            <a:fld id="{F7197332-EE1C-49E2-8CFA-22D67B13D92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206</a:t>
            </a:fld>
            <a:endParaRPr lang="de-DE"/>
          </a:p>
        </p:txBody>
      </p:sp>
    </p:spTree>
    <p:extLst>
      <p:ext uri="{BB962C8B-B14F-4D97-AF65-F5344CB8AC3E}">
        <p14:creationId xmlns:p14="http://schemas.microsoft.com/office/powerpoint/2010/main" val="10339640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6.1	Die Leitidee Hegels</a:t>
            </a:r>
            <a:endParaRPr lang="de-DE" dirty="0"/>
          </a:p>
        </p:txBody>
      </p:sp>
      <p:sp>
        <p:nvSpPr>
          <p:cNvPr id="3" name="Inhaltsplatzhalter 2"/>
          <p:cNvSpPr>
            <a:spLocks noGrp="1"/>
          </p:cNvSpPr>
          <p:nvPr>
            <p:ph idx="1"/>
          </p:nvPr>
        </p:nvSpPr>
        <p:spPr/>
        <p:txBody>
          <a:bodyPr>
            <a:normAutofit fontScale="77500" lnSpcReduction="20000"/>
          </a:bodyPr>
          <a:lstStyle/>
          <a:p>
            <a:pPr marL="0" indent="0">
              <a:buNone/>
            </a:pPr>
            <a:r>
              <a:rPr lang="de-DE" dirty="0"/>
              <a:t>Indem ich einen Gedanken zum Gegenstand habe, bin ich bei mir selbst. </a:t>
            </a:r>
            <a:endParaRPr lang="de-DE" sz="2900" dirty="0"/>
          </a:p>
          <a:p>
            <a:pPr marL="0" indent="0">
              <a:buNone/>
            </a:pPr>
            <a:r>
              <a:rPr lang="de-DE" dirty="0" smtClean="0"/>
              <a:t>Ich</a:t>
            </a:r>
            <a:r>
              <a:rPr lang="de-DE" dirty="0"/>
              <a:t>, das Denken, ist demnach unendlich, darum, weil es sich im Denken zu einem Gegenstand verhält, der es selbst ist. </a:t>
            </a:r>
            <a:endParaRPr lang="de-DE" sz="2900" dirty="0"/>
          </a:p>
          <a:p>
            <a:pPr marL="0" indent="0">
              <a:buNone/>
            </a:pPr>
            <a:r>
              <a:rPr lang="de-DE" dirty="0" smtClean="0"/>
              <a:t>Gegenstand </a:t>
            </a:r>
            <a:r>
              <a:rPr lang="de-DE" dirty="0"/>
              <a:t>überhaupt ist ein Anderes, ein Negatives gegen mich. </a:t>
            </a:r>
            <a:endParaRPr lang="de-DE" sz="2900" dirty="0"/>
          </a:p>
          <a:p>
            <a:pPr marL="0" indent="0">
              <a:buNone/>
            </a:pPr>
            <a:r>
              <a:rPr lang="de-DE" dirty="0" smtClean="0"/>
              <a:t>Denkt </a:t>
            </a:r>
            <a:r>
              <a:rPr lang="de-DE" dirty="0"/>
              <a:t>das Denken sich selbst, so hat es einen Gegenstand, der zugleich keiner ist, d.h. ein aufgehobener, ideeller. </a:t>
            </a:r>
            <a:endParaRPr lang="de-DE" sz="2900" dirty="0"/>
          </a:p>
          <a:p>
            <a:pPr marL="0" indent="0">
              <a:buNone/>
            </a:pPr>
            <a:r>
              <a:rPr lang="de-DE" dirty="0" smtClean="0"/>
              <a:t>Das </a:t>
            </a:r>
            <a:r>
              <a:rPr lang="de-DE" dirty="0"/>
              <a:t>Denken als solches, in seiner Reinheit, hat also keine Schranke in sich. Endlich ist das Denken nur, insofern es bei beschränkten Bestimmungen stehenbleibt, die demselben als ein Letztes gelten. </a:t>
            </a:r>
            <a:endParaRPr lang="de-DE" sz="2900" dirty="0"/>
          </a:p>
          <a:p>
            <a:pPr marL="0" indent="0">
              <a:buNone/>
            </a:pPr>
            <a:r>
              <a:rPr lang="de-DE" dirty="0" smtClean="0"/>
              <a:t>Das </a:t>
            </a:r>
            <a:r>
              <a:rPr lang="de-DE" dirty="0"/>
              <a:t>unendliche oder spekulative Denken dagegen bestimmt gleichfalls, aber bestimmend, begrenzend, hebt diesen Mangel wieder auf.“</a:t>
            </a:r>
          </a:p>
          <a:p>
            <a:pPr marL="0" indent="0" algn="ctr">
              <a:buNone/>
            </a:pPr>
            <a:r>
              <a:rPr lang="de-DE" sz="2900" cap="small" dirty="0"/>
              <a:t>Hegel</a:t>
            </a:r>
            <a:r>
              <a:rPr lang="de-DE" sz="2900" dirty="0"/>
              <a:t>: Enzyklopädie. § 28. 95.</a:t>
            </a:r>
          </a:p>
          <a:p>
            <a:endParaRPr lang="de-DE" dirty="0"/>
          </a:p>
        </p:txBody>
      </p:sp>
      <p:sp>
        <p:nvSpPr>
          <p:cNvPr id="4" name="Datumsplatzhalter 3"/>
          <p:cNvSpPr>
            <a:spLocks noGrp="1"/>
          </p:cNvSpPr>
          <p:nvPr>
            <p:ph type="dt" sz="half" idx="10"/>
          </p:nvPr>
        </p:nvSpPr>
        <p:spPr/>
        <p:txBody>
          <a:bodyPr/>
          <a:lstStyle/>
          <a:p>
            <a:fld id="{0D7CA8DA-BD05-486A-B93E-C0D7EDD5921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207</a:t>
            </a:fld>
            <a:endParaRPr lang="de-DE"/>
          </a:p>
        </p:txBody>
      </p:sp>
    </p:spTree>
    <p:extLst>
      <p:ext uri="{BB962C8B-B14F-4D97-AF65-F5344CB8AC3E}">
        <p14:creationId xmlns:p14="http://schemas.microsoft.com/office/powerpoint/2010/main" val="232205226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6.1	Die Leitidee Hegels</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Hegel: „In </a:t>
            </a:r>
            <a:r>
              <a:rPr lang="de-DE" dirty="0"/>
              <a:t>ihrer eigentümlichen Bestimmtheit ist die Dialektik vielmehr die eigene, wahrhafte Natur der Verstandesbestimmungen, der Dinge und des Endlichen überhaupt. Die Reflexion ist zunächst das Hinausgehen über die isolierte Bestimmtheit und ein Beziehen derselben, wodurch diese in </a:t>
            </a:r>
            <a:r>
              <a:rPr lang="de-DE" dirty="0" err="1"/>
              <a:t>verhältnis</a:t>
            </a:r>
            <a:r>
              <a:rPr lang="de-DE" dirty="0"/>
              <a:t> gesetzt, übrigens in ihrem isolierten Gelten erhalten wird. Die Dialektik dagegen ist dies </a:t>
            </a:r>
            <a:r>
              <a:rPr lang="de-DE" i="1" dirty="0"/>
              <a:t>immanente</a:t>
            </a:r>
            <a:r>
              <a:rPr lang="de-DE" dirty="0"/>
              <a:t> Hinausgehen, worin die Einseitigkeit und Beschränktheit der Verstandesbestimmungen sich als das, was sie ist, nämlich als ihre </a:t>
            </a:r>
            <a:r>
              <a:rPr lang="de-DE" dirty="0" err="1"/>
              <a:t>negation</a:t>
            </a:r>
            <a:r>
              <a:rPr lang="de-DE" dirty="0"/>
              <a:t> darstellt. Alles Endliche ist dies, sich selbst aufzuheben. Das Dialektische macht daher die bewegende Seele des wissenschaftlichen Fortgehens aus und ist das </a:t>
            </a:r>
            <a:r>
              <a:rPr lang="de-DE" dirty="0" err="1"/>
              <a:t>prinzip</a:t>
            </a:r>
            <a:r>
              <a:rPr lang="de-DE" dirty="0"/>
              <a:t>, wodurch allein </a:t>
            </a:r>
            <a:r>
              <a:rPr lang="de-DE" i="1" dirty="0"/>
              <a:t>immanenter Zusammenhang und Notwendigkeit</a:t>
            </a:r>
            <a:r>
              <a:rPr lang="de-DE" dirty="0"/>
              <a:t> in den Inhalt der Wissenschaft kommt, so wie in ihm überhaupt die wahrhafte, nicht äußerliche Erhebung über das Endliche liegt.“</a:t>
            </a:r>
          </a:p>
          <a:p>
            <a:pPr marL="0" indent="0" algn="ctr">
              <a:buNone/>
            </a:pPr>
            <a:r>
              <a:rPr lang="de-DE" sz="2900" cap="small" dirty="0"/>
              <a:t>Hegel</a:t>
            </a:r>
            <a:r>
              <a:rPr lang="de-DE" sz="2900" dirty="0"/>
              <a:t>: </a:t>
            </a:r>
            <a:r>
              <a:rPr lang="de-DE" sz="2900" dirty="0" smtClean="0"/>
              <a:t>Enzyklopädie. </a:t>
            </a:r>
            <a:r>
              <a:rPr lang="de-DE" sz="2900" dirty="0"/>
              <a:t>§ 81. 172-173</a:t>
            </a:r>
            <a:r>
              <a:rPr lang="de-DE" sz="2900" dirty="0" smtClean="0"/>
              <a:t>.</a:t>
            </a:r>
            <a:endParaRPr lang="de-DE" sz="2900" dirty="0"/>
          </a:p>
        </p:txBody>
      </p:sp>
      <p:sp>
        <p:nvSpPr>
          <p:cNvPr id="4" name="Datumsplatzhalter 3"/>
          <p:cNvSpPr>
            <a:spLocks noGrp="1"/>
          </p:cNvSpPr>
          <p:nvPr>
            <p:ph type="dt" sz="half" idx="10"/>
          </p:nvPr>
        </p:nvSpPr>
        <p:spPr/>
        <p:txBody>
          <a:bodyPr/>
          <a:lstStyle/>
          <a:p>
            <a:fld id="{7029CACD-DE6A-4481-BB8B-5D44CD461EB0}"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208</a:t>
            </a:fld>
            <a:endParaRPr lang="de-DE"/>
          </a:p>
        </p:txBody>
      </p:sp>
    </p:spTree>
    <p:extLst>
      <p:ext uri="{BB962C8B-B14F-4D97-AF65-F5344CB8AC3E}">
        <p14:creationId xmlns:p14="http://schemas.microsoft.com/office/powerpoint/2010/main" val="3137665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6.1	Die Leitidee Hegels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Hegel: „Was </a:t>
            </a:r>
            <a:r>
              <a:rPr lang="de-DE" dirty="0"/>
              <a:t>Gott als Geist ist, dies richtig und bestimmt in Gedanken zu fassen, dazu wird gründliche Spekulation erfordert. Es sind zunächst die Sätze darin enthalten: Gott ist nur Gott, insofern er sich selber weiß; sein </a:t>
            </a:r>
            <a:r>
              <a:rPr lang="de-DE" dirty="0" err="1"/>
              <a:t>Sichwissen</a:t>
            </a:r>
            <a:r>
              <a:rPr lang="de-DE" dirty="0"/>
              <a:t> ist ferner sein </a:t>
            </a:r>
            <a:r>
              <a:rPr lang="de-DE" dirty="0" err="1"/>
              <a:t>Selbstbewußtsein</a:t>
            </a:r>
            <a:r>
              <a:rPr lang="de-DE" dirty="0"/>
              <a:t> im Menschen und das Wissen des Menschen </a:t>
            </a:r>
            <a:r>
              <a:rPr lang="de-DE" i="1" dirty="0"/>
              <a:t>von</a:t>
            </a:r>
            <a:r>
              <a:rPr lang="de-DE" dirty="0"/>
              <a:t> Gott, das fortgeht zum </a:t>
            </a:r>
            <a:r>
              <a:rPr lang="de-DE" dirty="0" err="1"/>
              <a:t>Sichwissen</a:t>
            </a:r>
            <a:r>
              <a:rPr lang="de-DE" dirty="0"/>
              <a:t> des Menschen </a:t>
            </a:r>
            <a:r>
              <a:rPr lang="de-DE" i="1" dirty="0"/>
              <a:t>in </a:t>
            </a:r>
            <a:r>
              <a:rPr lang="de-DE" dirty="0"/>
              <a:t>Gott.“</a:t>
            </a:r>
          </a:p>
          <a:p>
            <a:pPr marL="0" indent="0" algn="ctr">
              <a:buNone/>
            </a:pPr>
            <a:r>
              <a:rPr lang="de-DE" sz="2800" cap="small" dirty="0"/>
              <a:t>Hegel</a:t>
            </a:r>
            <a:r>
              <a:rPr lang="de-DE" sz="2800" dirty="0"/>
              <a:t>, Georg W</a:t>
            </a:r>
            <a:r>
              <a:rPr lang="de-DE" sz="2800" dirty="0" smtClean="0"/>
              <a:t>. F</a:t>
            </a:r>
            <a:r>
              <a:rPr lang="de-DE" sz="2800" dirty="0"/>
              <a:t>.: Enzyklopädie der philosophischen Wissenschaften im Grundrisse (1830). Dritter Teil: Die Philosophie des Geistes. Mit den mündlichen Zusätzen. § 564. In: Werke 10. Frankfurt a. M. 1970. (Theorie-Werkausgabe). 374</a:t>
            </a:r>
            <a:r>
              <a:rPr lang="de-DE" sz="2800" dirty="0" smtClean="0"/>
              <a:t>.</a:t>
            </a:r>
            <a:endParaRPr lang="de-DE" sz="2800" dirty="0"/>
          </a:p>
        </p:txBody>
      </p:sp>
      <p:sp>
        <p:nvSpPr>
          <p:cNvPr id="4" name="Datumsplatzhalter 3"/>
          <p:cNvSpPr>
            <a:spLocks noGrp="1"/>
          </p:cNvSpPr>
          <p:nvPr>
            <p:ph type="dt" sz="half" idx="10"/>
          </p:nvPr>
        </p:nvSpPr>
        <p:spPr/>
        <p:txBody>
          <a:bodyPr/>
          <a:lstStyle/>
          <a:p>
            <a:fld id="{DB2533C5-9A26-4352-9EC5-3119971A0B8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209</a:t>
            </a:fld>
            <a:endParaRPr lang="de-DE"/>
          </a:p>
        </p:txBody>
      </p:sp>
    </p:spTree>
    <p:extLst>
      <p:ext uri="{BB962C8B-B14F-4D97-AF65-F5344CB8AC3E}">
        <p14:creationId xmlns:p14="http://schemas.microsoft.com/office/powerpoint/2010/main" val="3201550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fontScale="92500" lnSpcReduction="20000"/>
          </a:bodyPr>
          <a:lstStyle/>
          <a:p>
            <a:pPr marL="514350" indent="-514350">
              <a:buFont typeface="+mj-lt"/>
              <a:buAutoNum type="alphaLcParenR" startAt="4"/>
            </a:pPr>
            <a:r>
              <a:rPr lang="de-DE" b="1" dirty="0" smtClean="0"/>
              <a:t>Die </a:t>
            </a:r>
            <a:r>
              <a:rPr lang="de-DE" b="1" dirty="0"/>
              <a:t>Rede </a:t>
            </a:r>
            <a:r>
              <a:rPr lang="de-DE" b="1" dirty="0" smtClean="0"/>
              <a:t>von </a:t>
            </a:r>
            <a:r>
              <a:rPr lang="de-DE" b="1" dirty="0"/>
              <a:t>der Dialektik</a:t>
            </a:r>
            <a:r>
              <a:rPr lang="de-DE" dirty="0" smtClean="0"/>
              <a:t>. Löcher, die sich vermählen, werden Eines.</a:t>
            </a:r>
          </a:p>
          <a:p>
            <a:pPr lvl="1" hangingPunct="0"/>
            <a:r>
              <a:rPr lang="de-DE" sz="2600" dirty="0" smtClean="0"/>
              <a:t>„Das </a:t>
            </a:r>
            <a:r>
              <a:rPr lang="de-DE" sz="2600" dirty="0" err="1"/>
              <a:t>Bewußtsein</a:t>
            </a:r>
            <a:r>
              <a:rPr lang="de-DE" sz="2600" dirty="0"/>
              <a:t> Gottes ist das </a:t>
            </a:r>
            <a:r>
              <a:rPr lang="de-DE" sz="2600" dirty="0" err="1"/>
              <a:t>Selbstbewußtsein</a:t>
            </a:r>
            <a:r>
              <a:rPr lang="de-DE" sz="2600" dirty="0"/>
              <a:t> des Menschen, die Erkenntnis Gottes die Selbsterkenntnis des Menschen. Aus seinem Gotte erkennst du den Menschen, und hinwiederum aus dem Menschen seinen Gott; beides ist identisch [...]. Gott ist das offenbare Innere, das ausgesprochene Selbst des Menschen; die Religion ist die feierliche Enthüllung der verborgenen Schätze des Menschen, das Eingeständnis seiner innersten Gedanken, das öffentliche Bekenntnis seiner Liebesgeheimnisse</a:t>
            </a:r>
            <a:r>
              <a:rPr lang="de-DE" sz="2600" dirty="0" smtClean="0"/>
              <a:t>.“</a:t>
            </a:r>
          </a:p>
          <a:p>
            <a:pPr marL="228600" lvl="1" indent="0" algn="ctr" hangingPunct="0">
              <a:buNone/>
            </a:pPr>
            <a:r>
              <a:rPr lang="de-DE" sz="2600" cap="small" dirty="0" smtClean="0"/>
              <a:t>Feuerbach</a:t>
            </a:r>
            <a:r>
              <a:rPr lang="de-DE" sz="2600" dirty="0" smtClean="0"/>
              <a:t>, Ludwig: Das Wesen des Christentums. Frankfurt 1976.</a:t>
            </a:r>
          </a:p>
          <a:p>
            <a:pPr hangingPunct="0">
              <a:buFont typeface="Wingdings" panose="05000000000000000000" pitchFamily="2" charset="2"/>
              <a:buChar char="Ø"/>
            </a:pPr>
            <a:r>
              <a:rPr lang="de-DE" sz="2600" dirty="0" smtClean="0"/>
              <a:t>Was ist die innere Begrenzung der dialektischen Operation?</a:t>
            </a:r>
            <a:endParaRPr lang="de-DE" sz="2600" dirty="0"/>
          </a:p>
        </p:txBody>
      </p:sp>
      <p:sp>
        <p:nvSpPr>
          <p:cNvPr id="4" name="Datumsplatzhalter 3"/>
          <p:cNvSpPr>
            <a:spLocks noGrp="1"/>
          </p:cNvSpPr>
          <p:nvPr>
            <p:ph type="dt" sz="half" idx="10"/>
          </p:nvPr>
        </p:nvSpPr>
        <p:spPr/>
        <p:txBody>
          <a:bodyPr/>
          <a:lstStyle/>
          <a:p>
            <a:fld id="{C9707361-4D17-41F9-9B7C-9208213F370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21</a:t>
            </a:fld>
            <a:endParaRPr lang="de-DE"/>
          </a:p>
        </p:txBody>
      </p:sp>
    </p:spTree>
    <p:extLst>
      <p:ext uri="{BB962C8B-B14F-4D97-AF65-F5344CB8AC3E}">
        <p14:creationId xmlns:p14="http://schemas.microsoft.com/office/powerpoint/2010/main" val="268076161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6.1	Die Leitidee Hegels</a:t>
            </a:r>
            <a:endParaRPr lang="de-DE" dirty="0"/>
          </a:p>
        </p:txBody>
      </p:sp>
      <p:sp>
        <p:nvSpPr>
          <p:cNvPr id="3" name="Inhaltsplatzhalter 2"/>
          <p:cNvSpPr>
            <a:spLocks noGrp="1"/>
          </p:cNvSpPr>
          <p:nvPr>
            <p:ph idx="1"/>
          </p:nvPr>
        </p:nvSpPr>
        <p:spPr>
          <a:xfrm>
            <a:off x="457200" y="1600200"/>
            <a:ext cx="5122912" cy="4525963"/>
          </a:xfrm>
        </p:spPr>
        <p:txBody>
          <a:bodyPr>
            <a:normAutofit/>
          </a:bodyPr>
          <a:lstStyle/>
          <a:p>
            <a:r>
              <a:rPr lang="de-DE" dirty="0" smtClean="0"/>
              <a:t>Fichte: „Jene </a:t>
            </a:r>
            <a:r>
              <a:rPr lang="de-DE" dirty="0"/>
              <a:t>lebendige und wirkende moralische Ordnung ist selbst Gott; wir bedürfen keines andern Gottes und können keinen andern fassen..." </a:t>
            </a:r>
          </a:p>
          <a:p>
            <a:pPr marL="0" indent="0" algn="ctr">
              <a:buNone/>
            </a:pPr>
            <a:r>
              <a:rPr lang="de-DE" sz="2800" cap="small" dirty="0"/>
              <a:t>Fichte</a:t>
            </a:r>
            <a:r>
              <a:rPr lang="de-DE" sz="2800" dirty="0"/>
              <a:t>, Johann G.: </a:t>
            </a:r>
            <a:r>
              <a:rPr lang="de-DE" sz="2800" dirty="0" err="1"/>
              <a:t>Ueber</a:t>
            </a:r>
            <a:r>
              <a:rPr lang="de-DE" sz="2800" dirty="0"/>
              <a:t> den Grund unseres Glaubens an eine göttliche Weltregierung. In: </a:t>
            </a:r>
            <a:r>
              <a:rPr lang="de-DE" sz="2800" cap="small" dirty="0" err="1"/>
              <a:t>Ders</a:t>
            </a:r>
            <a:r>
              <a:rPr lang="de-DE" sz="2800" dirty="0"/>
              <a:t>.: Fichtes Werke. </a:t>
            </a:r>
            <a:r>
              <a:rPr lang="de-DE" sz="2800" dirty="0" err="1"/>
              <a:t>Hg</a:t>
            </a:r>
            <a:r>
              <a:rPr lang="de-DE" sz="2800" dirty="0"/>
              <a:t>. v. Immanuel Hermann Fichte. Bd. V</a:t>
            </a:r>
            <a:r>
              <a:rPr lang="de-DE" sz="2800" dirty="0" smtClean="0"/>
              <a:t>.</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844824"/>
            <a:ext cx="3390155" cy="2838910"/>
          </a:xfrm>
          <a:prstGeom prst="rect">
            <a:avLst/>
          </a:prstGeom>
        </p:spPr>
      </p:pic>
      <p:sp>
        <p:nvSpPr>
          <p:cNvPr id="5" name="Textfeld 4"/>
          <p:cNvSpPr txBox="1"/>
          <p:nvPr/>
        </p:nvSpPr>
        <p:spPr>
          <a:xfrm>
            <a:off x="6012160" y="4797152"/>
            <a:ext cx="1944216" cy="400110"/>
          </a:xfrm>
          <a:prstGeom prst="rect">
            <a:avLst/>
          </a:prstGeom>
          <a:noFill/>
        </p:spPr>
        <p:txBody>
          <a:bodyPr wrap="square" rtlCol="0">
            <a:spAutoFit/>
          </a:bodyPr>
          <a:lstStyle/>
          <a:p>
            <a:r>
              <a:rPr lang="de-DE" sz="2000" dirty="0" smtClean="0"/>
              <a:t>Johann G. Fichte</a:t>
            </a:r>
            <a:endParaRPr lang="de-DE" sz="2000" dirty="0"/>
          </a:p>
        </p:txBody>
      </p:sp>
      <p:sp>
        <p:nvSpPr>
          <p:cNvPr id="6" name="Datumsplatzhalter 5"/>
          <p:cNvSpPr>
            <a:spLocks noGrp="1"/>
          </p:cNvSpPr>
          <p:nvPr>
            <p:ph type="dt" sz="half" idx="10"/>
          </p:nvPr>
        </p:nvSpPr>
        <p:spPr/>
        <p:txBody>
          <a:bodyPr/>
          <a:lstStyle/>
          <a:p>
            <a:fld id="{F6874A05-B0F3-4605-B087-8E132904F60A}"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210</a:t>
            </a:fld>
            <a:endParaRPr lang="de-DE"/>
          </a:p>
        </p:txBody>
      </p:sp>
    </p:spTree>
    <p:extLst>
      <p:ext uri="{BB962C8B-B14F-4D97-AF65-F5344CB8AC3E}">
        <p14:creationId xmlns:p14="http://schemas.microsoft.com/office/powerpoint/2010/main" val="156700079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a:t>
            </a:r>
            <a:r>
              <a:rPr lang="de-DE" b="1" dirty="0" smtClean="0"/>
              <a:t>und zurück</a:t>
            </a:r>
            <a:endParaRPr lang="de-DE" b="1" dirty="0"/>
          </a:p>
        </p:txBody>
      </p:sp>
      <p:sp>
        <p:nvSpPr>
          <p:cNvPr id="3" name="Inhaltsplatzhalter 2"/>
          <p:cNvSpPr>
            <a:spLocks noGrp="1"/>
          </p:cNvSpPr>
          <p:nvPr>
            <p:ph idx="1"/>
          </p:nvPr>
        </p:nvSpPr>
        <p:spPr>
          <a:xfrm>
            <a:off x="457200" y="1600200"/>
            <a:ext cx="4330824" cy="4525963"/>
          </a:xfrm>
        </p:spPr>
        <p:txBody>
          <a:bodyPr>
            <a:normAutofit fontScale="77500" lnSpcReduction="20000"/>
          </a:bodyPr>
          <a:lstStyle/>
          <a:p>
            <a:r>
              <a:rPr lang="de-DE" dirty="0" smtClean="0"/>
              <a:t>Henrich: „Die </a:t>
            </a:r>
            <a:r>
              <a:rPr lang="de-DE" dirty="0"/>
              <a:t>positive Beziehung ist in sich selbst negativ; alles ist es selbst nur, insofern es mit sich selbst auch nicht identisch ist; alles Unmittelbare ist wesentlich vermittelt; jedes ist Eines nur, insofern es auch das </a:t>
            </a:r>
            <a:r>
              <a:rPr lang="de-DE" i="1" dirty="0"/>
              <a:t>Andere seiner selbst ist</a:t>
            </a:r>
            <a:r>
              <a:rPr lang="de-DE" dirty="0" smtClean="0"/>
              <a:t>“</a:t>
            </a:r>
            <a:endParaRPr lang="de-DE" dirty="0"/>
          </a:p>
          <a:p>
            <a:pPr marL="0" indent="0" algn="ctr">
              <a:buNone/>
            </a:pPr>
            <a:r>
              <a:rPr lang="de-DE" sz="3000" cap="small" dirty="0"/>
              <a:t>Henrich</a:t>
            </a:r>
            <a:r>
              <a:rPr lang="de-DE" sz="3000" dirty="0"/>
              <a:t>, Dieter: Kant und Hegel. Versuch der Vereinigung ihrer Grundgedanken. In: </a:t>
            </a:r>
            <a:r>
              <a:rPr lang="de-DE" sz="3000" cap="small" dirty="0" err="1"/>
              <a:t>Ders</a:t>
            </a:r>
            <a:r>
              <a:rPr lang="de-DE" sz="3000" dirty="0"/>
              <a:t>.: Selbstverhältnisse. Gedanken und Auslegungen zu den Grundlagen der klassischen deutschen Philosophie. Stuttgart 1982. (Reclam U.-B.; 7852). 173-208</a:t>
            </a:r>
            <a:r>
              <a:rPr lang="de-DE" sz="3000" dirty="0" smtClean="0"/>
              <a:t>.</a:t>
            </a:r>
            <a:endParaRPr lang="de-DE" sz="3000" dirty="0"/>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844824"/>
            <a:ext cx="2376264" cy="3240360"/>
          </a:xfrm>
          <a:prstGeom prst="rect">
            <a:avLst/>
          </a:prstGeom>
        </p:spPr>
      </p:pic>
      <p:sp>
        <p:nvSpPr>
          <p:cNvPr id="5" name="Textfeld 4"/>
          <p:cNvSpPr txBox="1"/>
          <p:nvPr/>
        </p:nvSpPr>
        <p:spPr>
          <a:xfrm>
            <a:off x="5724128" y="5229200"/>
            <a:ext cx="1728192" cy="400110"/>
          </a:xfrm>
          <a:prstGeom prst="rect">
            <a:avLst/>
          </a:prstGeom>
          <a:noFill/>
        </p:spPr>
        <p:txBody>
          <a:bodyPr wrap="square" rtlCol="0">
            <a:spAutoFit/>
          </a:bodyPr>
          <a:lstStyle/>
          <a:p>
            <a:r>
              <a:rPr lang="de-DE" sz="2000" dirty="0" smtClean="0"/>
              <a:t>Dieter Henrich</a:t>
            </a:r>
            <a:endParaRPr lang="de-DE" sz="2000" dirty="0"/>
          </a:p>
        </p:txBody>
      </p:sp>
      <p:sp>
        <p:nvSpPr>
          <p:cNvPr id="6" name="Datumsplatzhalter 5"/>
          <p:cNvSpPr>
            <a:spLocks noGrp="1"/>
          </p:cNvSpPr>
          <p:nvPr>
            <p:ph type="dt" sz="half" idx="10"/>
          </p:nvPr>
        </p:nvSpPr>
        <p:spPr/>
        <p:txBody>
          <a:bodyPr/>
          <a:lstStyle/>
          <a:p>
            <a:fld id="{3A089474-ADA2-4668-A116-CF9435AABDC0}"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211</a:t>
            </a:fld>
            <a:endParaRPr lang="de-DE"/>
          </a:p>
        </p:txBody>
      </p:sp>
    </p:spTree>
    <p:extLst>
      <p:ext uri="{BB962C8B-B14F-4D97-AF65-F5344CB8AC3E}">
        <p14:creationId xmlns:p14="http://schemas.microsoft.com/office/powerpoint/2010/main" val="161571675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a:xfrm>
            <a:off x="457200" y="1600200"/>
            <a:ext cx="3898776" cy="4525963"/>
          </a:xfrm>
        </p:spPr>
        <p:txBody>
          <a:bodyPr>
            <a:normAutofit fontScale="92500"/>
          </a:bodyPr>
          <a:lstStyle/>
          <a:p>
            <a:r>
              <a:rPr lang="de-DE" dirty="0" smtClean="0"/>
              <a:t>Horkheimer/Adorno: „Das </a:t>
            </a:r>
            <a:r>
              <a:rPr lang="de-DE" dirty="0"/>
              <a:t>Organ des Selbst, Abenteuer zu bestehen, sich wegzuwerfen, um sich zu behalten, ist die List.“</a:t>
            </a:r>
          </a:p>
          <a:p>
            <a:pPr marL="0" indent="0" algn="ctr">
              <a:buNone/>
            </a:pPr>
            <a:r>
              <a:rPr lang="de-DE" sz="2800" cap="small" dirty="0"/>
              <a:t>Horkheimer</a:t>
            </a:r>
            <a:r>
              <a:rPr lang="de-DE" sz="2800" dirty="0"/>
              <a:t>, Max – </a:t>
            </a:r>
            <a:r>
              <a:rPr lang="de-DE" sz="2800" cap="small" dirty="0"/>
              <a:t>Adorno</a:t>
            </a:r>
            <a:r>
              <a:rPr lang="de-DE" sz="2800" dirty="0"/>
              <a:t>, Theodor W.: Dialektik der Aufklärung. Philosophische Fragmente. Frankfurt a</a:t>
            </a:r>
            <a:r>
              <a:rPr lang="de-DE" sz="2800" dirty="0" smtClean="0"/>
              <a:t>. M</a:t>
            </a:r>
            <a:r>
              <a:rPr lang="de-DE" sz="2800" dirty="0"/>
              <a:t>. 1998. 55</a:t>
            </a:r>
            <a:r>
              <a:rPr lang="de-DE" sz="2800" dirty="0" smtClean="0"/>
              <a:t>.</a:t>
            </a:r>
            <a:endParaRPr lang="de-DE" sz="28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576" y="1906887"/>
            <a:ext cx="3927872" cy="3034281"/>
          </a:xfrm>
          <a:prstGeom prst="rect">
            <a:avLst/>
          </a:prstGeom>
        </p:spPr>
      </p:pic>
      <p:sp>
        <p:nvSpPr>
          <p:cNvPr id="5" name="Textfeld 4"/>
          <p:cNvSpPr txBox="1"/>
          <p:nvPr/>
        </p:nvSpPr>
        <p:spPr>
          <a:xfrm>
            <a:off x="5252640" y="5085184"/>
            <a:ext cx="2703736" cy="400110"/>
          </a:xfrm>
          <a:prstGeom prst="rect">
            <a:avLst/>
          </a:prstGeom>
          <a:noFill/>
        </p:spPr>
        <p:txBody>
          <a:bodyPr wrap="square" rtlCol="0">
            <a:spAutoFit/>
          </a:bodyPr>
          <a:lstStyle/>
          <a:p>
            <a:r>
              <a:rPr lang="de-DE" sz="2000" dirty="0" smtClean="0"/>
              <a:t>Horkheimer und Adorno</a:t>
            </a:r>
            <a:endParaRPr lang="de-DE" sz="2000" dirty="0"/>
          </a:p>
        </p:txBody>
      </p:sp>
      <p:sp>
        <p:nvSpPr>
          <p:cNvPr id="6" name="Datumsplatzhalter 5"/>
          <p:cNvSpPr>
            <a:spLocks noGrp="1"/>
          </p:cNvSpPr>
          <p:nvPr>
            <p:ph type="dt" sz="half" idx="10"/>
          </p:nvPr>
        </p:nvSpPr>
        <p:spPr/>
        <p:txBody>
          <a:bodyPr/>
          <a:lstStyle/>
          <a:p>
            <a:fld id="{17BE93EB-D473-4624-8B35-897144A06A55}"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212</a:t>
            </a:fld>
            <a:endParaRPr lang="de-DE"/>
          </a:p>
        </p:txBody>
      </p:sp>
    </p:spTree>
    <p:extLst>
      <p:ext uri="{BB962C8B-B14F-4D97-AF65-F5344CB8AC3E}">
        <p14:creationId xmlns:p14="http://schemas.microsoft.com/office/powerpoint/2010/main" val="217316146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p:txBody>
          <a:bodyPr/>
          <a:lstStyle/>
          <a:p>
            <a:r>
              <a:rPr lang="de-DE" dirty="0" smtClean="0"/>
              <a:t>Hegel: An </a:t>
            </a:r>
            <a:r>
              <a:rPr lang="de-DE" dirty="0"/>
              <a:t>der Herrschaft des Herrn zeigt sich </a:t>
            </a:r>
            <a:r>
              <a:rPr lang="de-DE" dirty="0" smtClean="0"/>
              <a:t>auf </a:t>
            </a:r>
            <a:r>
              <a:rPr lang="de-DE" dirty="0"/>
              <a:t>doppelte Weise,</a:t>
            </a:r>
          </a:p>
          <a:p>
            <a:pPr marL="0" indent="0">
              <a:buNone/>
            </a:pPr>
            <a:r>
              <a:rPr lang="de-DE" dirty="0" smtClean="0"/>
              <a:t>	„</a:t>
            </a:r>
            <a:r>
              <a:rPr lang="de-DE" dirty="0"/>
              <a:t>dass ihr Wesen das Verkehrte dessen ist, </a:t>
            </a:r>
            <a:r>
              <a:rPr lang="de-DE" dirty="0" smtClean="0"/>
              <a:t>	was </a:t>
            </a:r>
            <a:r>
              <a:rPr lang="de-DE" dirty="0"/>
              <a:t>sie sein will</a:t>
            </a:r>
            <a:r>
              <a:rPr lang="de-DE" dirty="0" smtClean="0"/>
              <a:t>“</a:t>
            </a:r>
            <a:endParaRPr lang="de-DE" dirty="0"/>
          </a:p>
          <a:p>
            <a:pPr marL="0" indent="0" algn="ctr">
              <a:buNone/>
            </a:pPr>
            <a:r>
              <a:rPr lang="de-DE" sz="2800" cap="small" dirty="0"/>
              <a:t>Hegel</a:t>
            </a:r>
            <a:r>
              <a:rPr lang="de-DE" sz="2800" dirty="0"/>
              <a:t>: </a:t>
            </a:r>
            <a:r>
              <a:rPr lang="de-DE" sz="2800" dirty="0" err="1" smtClean="0"/>
              <a:t>Phänomenlogie</a:t>
            </a:r>
            <a:r>
              <a:rPr lang="de-DE" sz="2800" dirty="0" smtClean="0"/>
              <a:t>. </a:t>
            </a:r>
            <a:r>
              <a:rPr lang="de-DE" sz="2800" dirty="0"/>
              <a:t>WA 152</a:t>
            </a:r>
            <a:r>
              <a:rPr lang="de-DE" sz="2800" dirty="0" smtClean="0"/>
              <a:t>.</a:t>
            </a:r>
            <a:endParaRPr lang="de-DE" sz="2800" dirty="0"/>
          </a:p>
        </p:txBody>
      </p:sp>
      <p:sp>
        <p:nvSpPr>
          <p:cNvPr id="4" name="Datumsplatzhalter 3"/>
          <p:cNvSpPr>
            <a:spLocks noGrp="1"/>
          </p:cNvSpPr>
          <p:nvPr>
            <p:ph type="dt" sz="half" idx="10"/>
          </p:nvPr>
        </p:nvSpPr>
        <p:spPr/>
        <p:txBody>
          <a:bodyPr/>
          <a:lstStyle/>
          <a:p>
            <a:fld id="{369D5430-0425-46D1-8C84-38F42340958B}"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213</a:t>
            </a:fld>
            <a:endParaRPr lang="de-DE"/>
          </a:p>
        </p:txBody>
      </p:sp>
    </p:spTree>
    <p:extLst>
      <p:ext uri="{BB962C8B-B14F-4D97-AF65-F5344CB8AC3E}">
        <p14:creationId xmlns:p14="http://schemas.microsoft.com/office/powerpoint/2010/main" val="344926373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p:txBody>
          <a:bodyPr>
            <a:normAutofit fontScale="92500"/>
          </a:bodyPr>
          <a:lstStyle/>
          <a:p>
            <a:r>
              <a:rPr lang="de-DE" dirty="0" smtClean="0"/>
              <a:t>Henrich: „dass </a:t>
            </a:r>
            <a:r>
              <a:rPr lang="de-DE" dirty="0"/>
              <a:t>Eines sich in sich selbst zu einem Anderen macht, ohne von der eigenen Andersheit bedroht zu werden. […] Das ist charakteristisch für das, was man unter einem eigentlichen Individuum (z.B. einem Organismus, einer Persönlichkeit) versteht. Es differenziert sich zu relativ selbständigen Teilen, hat aber gerade in deren Funktionszusammenhang seine Einheit, seine Stabilität, seine wirkliche Unterscheidung von anderen und damit auch die Möglichkeit der unbefangenen Beziehung zu ihnen.“</a:t>
            </a:r>
          </a:p>
          <a:p>
            <a:pPr marL="0" indent="0" algn="ctr">
              <a:buNone/>
            </a:pPr>
            <a:r>
              <a:rPr lang="de-DE" sz="2800" cap="small" dirty="0"/>
              <a:t>Henrich</a:t>
            </a:r>
            <a:r>
              <a:rPr lang="de-DE" sz="2800" dirty="0"/>
              <a:t>: Kant und </a:t>
            </a:r>
            <a:r>
              <a:rPr lang="de-DE" sz="2800" dirty="0" smtClean="0"/>
              <a:t>Hegel. </a:t>
            </a:r>
            <a:r>
              <a:rPr lang="en-GB" sz="2800" dirty="0"/>
              <a:t>202</a:t>
            </a:r>
            <a:r>
              <a:rPr lang="en-GB" sz="2800" dirty="0" smtClean="0"/>
              <a:t>.</a:t>
            </a:r>
            <a:endParaRPr lang="de-DE" sz="2800" dirty="0"/>
          </a:p>
        </p:txBody>
      </p:sp>
      <p:sp>
        <p:nvSpPr>
          <p:cNvPr id="4" name="Datumsplatzhalter 3"/>
          <p:cNvSpPr>
            <a:spLocks noGrp="1"/>
          </p:cNvSpPr>
          <p:nvPr>
            <p:ph type="dt" sz="half" idx="10"/>
          </p:nvPr>
        </p:nvSpPr>
        <p:spPr/>
        <p:txBody>
          <a:bodyPr/>
          <a:lstStyle/>
          <a:p>
            <a:fld id="{CD2CE3A4-7D67-48DD-8326-DEEF876F15E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214</a:t>
            </a:fld>
            <a:endParaRPr lang="de-DE"/>
          </a:p>
        </p:txBody>
      </p:sp>
    </p:spTree>
    <p:extLst>
      <p:ext uri="{BB962C8B-B14F-4D97-AF65-F5344CB8AC3E}">
        <p14:creationId xmlns:p14="http://schemas.microsoft.com/office/powerpoint/2010/main" val="140707024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Platon: „Das </a:t>
            </a:r>
            <a:r>
              <a:rPr lang="de-DE" dirty="0"/>
              <a:t>Gewordene </a:t>
            </a:r>
            <a:r>
              <a:rPr lang="de-DE" dirty="0" err="1"/>
              <a:t>muß</a:t>
            </a:r>
            <a:r>
              <a:rPr lang="de-DE" dirty="0"/>
              <a:t> aber körperlich, sichtbar und betastbar sein. Nun dürfte wohl nichts je ohne Feuer sichtbar noch ohne etwas Festes betastbar werden, fest aber nicht ohne Erde. Daher schuf der Gott, als er den Körper des Alls zusammenzusetzen begann, ihn aus Feuer und Erde. </a:t>
            </a:r>
            <a:r>
              <a:rPr lang="de-DE" dirty="0" err="1"/>
              <a:t>Daß</a:t>
            </a:r>
            <a:r>
              <a:rPr lang="de-DE" dirty="0"/>
              <a:t> sich zwei Bestandteile allein ohne einen dritten wohl verbinden, ist nicht möglich; denn ein bestimmtes Band in der Mitte </a:t>
            </a:r>
            <a:r>
              <a:rPr lang="de-DE" dirty="0" err="1"/>
              <a:t>muß</a:t>
            </a:r>
            <a:r>
              <a:rPr lang="de-DE" dirty="0"/>
              <a:t> die Verbindung zwischen beiden schaffen. Das schönste aller Bänder ist aber das, welches sich selbst und das Verbundene, soweit möglich, zu einem macht. Das aber vermag ihrer Natur nach am besten die Proportion zu bewirken.“</a:t>
            </a:r>
          </a:p>
          <a:p>
            <a:pPr marL="0" indent="0" algn="ctr">
              <a:buNone/>
            </a:pPr>
            <a:r>
              <a:rPr lang="en-GB" sz="3100" cap="small" dirty="0" err="1"/>
              <a:t>Platon</a:t>
            </a:r>
            <a:r>
              <a:rPr lang="en-GB" sz="3100" dirty="0"/>
              <a:t>: </a:t>
            </a:r>
            <a:r>
              <a:rPr lang="en-GB" sz="3100" dirty="0" err="1"/>
              <a:t>Timaios</a:t>
            </a:r>
            <a:r>
              <a:rPr lang="en-GB" sz="3100" dirty="0"/>
              <a:t>. 31b-c</a:t>
            </a:r>
            <a:r>
              <a:rPr lang="en-GB" sz="3100" dirty="0" smtClean="0"/>
              <a:t>.</a:t>
            </a:r>
            <a:endParaRPr lang="de-DE" dirty="0"/>
          </a:p>
        </p:txBody>
      </p:sp>
      <p:sp>
        <p:nvSpPr>
          <p:cNvPr id="4" name="Datumsplatzhalter 3"/>
          <p:cNvSpPr>
            <a:spLocks noGrp="1"/>
          </p:cNvSpPr>
          <p:nvPr>
            <p:ph type="dt" sz="half" idx="10"/>
          </p:nvPr>
        </p:nvSpPr>
        <p:spPr/>
        <p:txBody>
          <a:bodyPr/>
          <a:lstStyle/>
          <a:p>
            <a:fld id="{54EF4E12-FDAD-4DD5-AACC-57CC299480B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215</a:t>
            </a:fld>
            <a:endParaRPr lang="de-DE"/>
          </a:p>
        </p:txBody>
      </p:sp>
    </p:spTree>
    <p:extLst>
      <p:ext uri="{BB962C8B-B14F-4D97-AF65-F5344CB8AC3E}">
        <p14:creationId xmlns:p14="http://schemas.microsoft.com/office/powerpoint/2010/main" val="325569573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Platon: „Wenn </a:t>
            </a:r>
            <a:r>
              <a:rPr lang="de-DE" dirty="0"/>
              <a:t>nämlich von drei Zahlen, seien es nun irgendwelche Mengen oder Quadratzahlen, sich die mittlere so zur letzten verhält wie die erste sich zu ihr und wiederum wie die letzte sich zur mittleren, so die mittlere zur ersten, dann wird, da die mittlere zur ersten und letzten wird, die letzte und erste aber beide zu mittleren, daraus notwendig folgen, </a:t>
            </a:r>
            <a:r>
              <a:rPr lang="de-DE" dirty="0" err="1"/>
              <a:t>daß</a:t>
            </a:r>
            <a:r>
              <a:rPr lang="de-DE" dirty="0"/>
              <a:t> alle dieselben seien. Indem sie aber untereinander zu demselben wurden, </a:t>
            </a:r>
            <a:r>
              <a:rPr lang="de-DE" dirty="0" err="1"/>
              <a:t>daß</a:t>
            </a:r>
            <a:r>
              <a:rPr lang="de-DE" dirty="0"/>
              <a:t> alle eins sein werden. Sollte nun der Körper des Alls eine ebene Fläche ohne jegliche Tiefe werden, dann wäre </a:t>
            </a:r>
            <a:r>
              <a:rPr lang="de-DE" i="1" dirty="0"/>
              <a:t>ein </a:t>
            </a:r>
            <a:r>
              <a:rPr lang="de-DE" dirty="0"/>
              <a:t>Mittelglied ausreichend, sich selbst und ihre Begleitwerte zu verbinden. Nun aber kam es ihm zu, dreidimensional zu werden, die dreidimensionalen Dinge verbinden nie ein sondern immer zwei Mittelglieder; indem der Gott so also inmitten zwischen Feuer und Erde Wasser und Luft einfügte und sie zueinander möglichst proportional machte, nämlich wie Feuer zu Luft so Luft zu Wasser und wie Luft zu Wasser so Wasser zu Erde, verknüpfte und gestaltete er einen sichtbaren und betastbaren Himmel</a:t>
            </a:r>
            <a:r>
              <a:rPr lang="de-DE" dirty="0" smtClean="0"/>
              <a:t>.</a:t>
            </a:r>
            <a:endParaRPr lang="de-DE" sz="2900" dirty="0"/>
          </a:p>
        </p:txBody>
      </p:sp>
      <p:sp>
        <p:nvSpPr>
          <p:cNvPr id="4" name="Datumsplatzhalter 3"/>
          <p:cNvSpPr>
            <a:spLocks noGrp="1"/>
          </p:cNvSpPr>
          <p:nvPr>
            <p:ph type="dt" sz="half" idx="10"/>
          </p:nvPr>
        </p:nvSpPr>
        <p:spPr/>
        <p:txBody>
          <a:bodyPr/>
          <a:lstStyle/>
          <a:p>
            <a:fld id="{73542709-C267-4847-A866-4674BAE22DC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216</a:t>
            </a:fld>
            <a:endParaRPr lang="de-DE"/>
          </a:p>
        </p:txBody>
      </p:sp>
    </p:spTree>
    <p:extLst>
      <p:ext uri="{BB962C8B-B14F-4D97-AF65-F5344CB8AC3E}">
        <p14:creationId xmlns:p14="http://schemas.microsoft.com/office/powerpoint/2010/main" val="65589847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p:txBody>
          <a:bodyPr>
            <a:normAutofit/>
          </a:bodyPr>
          <a:lstStyle/>
          <a:p>
            <a:pPr marL="0" indent="0">
              <a:buNone/>
            </a:pPr>
            <a:r>
              <a:rPr lang="de-DE" dirty="0"/>
              <a:t>Und deswegen und aus diesen derartigen der Zahl nach vierfachen Bestandteilen ward der Körper des Alls erzeugt als durch Proportion übereinstimmend, und hieraus erlangte er freundschaftliches Einvernehmen, so </a:t>
            </a:r>
            <a:r>
              <a:rPr lang="de-DE" dirty="0" err="1"/>
              <a:t>daß</a:t>
            </a:r>
            <a:r>
              <a:rPr lang="de-DE" dirty="0"/>
              <a:t> er, zur Übereinstimmung mit sich selbst zusammenfindend, für irgendeinen anderen als den, der ihn verknüpfte, unauflöslich wurde.“ </a:t>
            </a:r>
          </a:p>
          <a:p>
            <a:pPr marL="0" indent="0" algn="ctr">
              <a:buNone/>
            </a:pPr>
            <a:r>
              <a:rPr lang="en-GB" sz="2900" cap="small" dirty="0" err="1"/>
              <a:t>Platon</a:t>
            </a:r>
            <a:r>
              <a:rPr lang="en-GB" sz="2900" dirty="0"/>
              <a:t>: </a:t>
            </a:r>
            <a:r>
              <a:rPr lang="en-GB" sz="2900" dirty="0" err="1"/>
              <a:t>Timaios</a:t>
            </a:r>
            <a:r>
              <a:rPr lang="en-GB" sz="2900" dirty="0"/>
              <a:t>. </a:t>
            </a:r>
            <a:r>
              <a:rPr lang="de-DE" sz="2900" dirty="0"/>
              <a:t>31c-32c</a:t>
            </a:r>
            <a:r>
              <a:rPr lang="de-DE" sz="2900" dirty="0" smtClean="0"/>
              <a:t>.</a:t>
            </a:r>
            <a:endParaRPr lang="de-DE" sz="2900" dirty="0"/>
          </a:p>
        </p:txBody>
      </p:sp>
      <p:sp>
        <p:nvSpPr>
          <p:cNvPr id="4" name="Datumsplatzhalter 3"/>
          <p:cNvSpPr>
            <a:spLocks noGrp="1"/>
          </p:cNvSpPr>
          <p:nvPr>
            <p:ph type="dt" sz="half" idx="10"/>
          </p:nvPr>
        </p:nvSpPr>
        <p:spPr/>
        <p:txBody>
          <a:bodyPr/>
          <a:lstStyle/>
          <a:p>
            <a:fld id="{8E80FB72-84A1-4838-B36C-ADD9C1AE430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217</a:t>
            </a:fld>
            <a:endParaRPr lang="de-DE"/>
          </a:p>
        </p:txBody>
      </p:sp>
    </p:spTree>
    <p:extLst>
      <p:ext uri="{BB962C8B-B14F-4D97-AF65-F5344CB8AC3E}">
        <p14:creationId xmlns:p14="http://schemas.microsoft.com/office/powerpoint/2010/main" val="26132168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p:txBody>
          <a:bodyPr>
            <a:normAutofit fontScale="92500" lnSpcReduction="20000"/>
          </a:bodyPr>
          <a:lstStyle/>
          <a:p>
            <a:r>
              <a:rPr lang="de-DE" dirty="0"/>
              <a:t>Drei Zahlen</a:t>
            </a:r>
          </a:p>
          <a:p>
            <a:pPr marL="0" indent="0">
              <a:buNone/>
            </a:pPr>
            <a:r>
              <a:rPr lang="de-DE" dirty="0" smtClean="0"/>
              <a:t>	- </a:t>
            </a:r>
            <a:r>
              <a:rPr lang="de-DE" dirty="0"/>
              <a:t>von denen sich die mittlere so zur letzten </a:t>
            </a:r>
            <a:r>
              <a:rPr lang="de-DE" dirty="0" smtClean="0"/>
              <a:t>		verhält</a:t>
            </a:r>
            <a:r>
              <a:rPr lang="de-DE" dirty="0"/>
              <a:t>, wie die erste sich zu ihr:</a:t>
            </a:r>
          </a:p>
          <a:p>
            <a:pPr marL="0" indent="0">
              <a:buNone/>
            </a:pPr>
            <a:r>
              <a:rPr lang="de-DE" dirty="0" smtClean="0"/>
              <a:t>		9:6 </a:t>
            </a:r>
            <a:r>
              <a:rPr lang="de-DE" dirty="0"/>
              <a:t>= 6:4			und</a:t>
            </a:r>
          </a:p>
          <a:p>
            <a:pPr marL="0" indent="0">
              <a:buNone/>
            </a:pPr>
            <a:r>
              <a:rPr lang="de-DE" dirty="0" smtClean="0"/>
              <a:t>	- </a:t>
            </a:r>
            <a:r>
              <a:rPr lang="de-DE" dirty="0"/>
              <a:t>von denen sich die letzte zur mittleren wie </a:t>
            </a:r>
            <a:r>
              <a:rPr lang="de-DE" dirty="0" smtClean="0"/>
              <a:t>		die </a:t>
            </a:r>
            <a:r>
              <a:rPr lang="de-DE" dirty="0"/>
              <a:t>mittlere zur ersten verhält:</a:t>
            </a:r>
          </a:p>
          <a:p>
            <a:pPr marL="0" indent="0">
              <a:buNone/>
            </a:pPr>
            <a:r>
              <a:rPr lang="de-DE" dirty="0" smtClean="0"/>
              <a:t>		6:9 </a:t>
            </a:r>
            <a:r>
              <a:rPr lang="de-DE" dirty="0"/>
              <a:t>= 4:6			und</a:t>
            </a:r>
          </a:p>
          <a:p>
            <a:pPr marL="0" indent="0">
              <a:buNone/>
            </a:pPr>
            <a:r>
              <a:rPr lang="de-DE" dirty="0" smtClean="0"/>
              <a:t>	- </a:t>
            </a:r>
            <a:r>
              <a:rPr lang="de-DE" dirty="0"/>
              <a:t>von denen die mittlere zur ersten und letzten </a:t>
            </a:r>
            <a:r>
              <a:rPr lang="de-DE" dirty="0" smtClean="0"/>
              <a:t>		wird</a:t>
            </a:r>
            <a:r>
              <a:rPr lang="de-DE" dirty="0"/>
              <a:t>, die letzte und erste aber beide zur </a:t>
            </a:r>
            <a:r>
              <a:rPr lang="de-DE" dirty="0" smtClean="0"/>
              <a:t>		mittleren</a:t>
            </a:r>
            <a:r>
              <a:rPr lang="de-DE" dirty="0"/>
              <a:t>:</a:t>
            </a:r>
          </a:p>
          <a:p>
            <a:pPr marL="0" indent="0">
              <a:buNone/>
            </a:pPr>
            <a:r>
              <a:rPr lang="de-DE" dirty="0" smtClean="0"/>
              <a:t>		6:4 </a:t>
            </a:r>
            <a:r>
              <a:rPr lang="de-DE" dirty="0"/>
              <a:t>= 9:6</a:t>
            </a:r>
          </a:p>
          <a:p>
            <a:endParaRPr lang="de-DE" dirty="0"/>
          </a:p>
        </p:txBody>
      </p:sp>
      <p:sp>
        <p:nvSpPr>
          <p:cNvPr id="4" name="Datumsplatzhalter 3"/>
          <p:cNvSpPr>
            <a:spLocks noGrp="1"/>
          </p:cNvSpPr>
          <p:nvPr>
            <p:ph type="dt" sz="half" idx="10"/>
          </p:nvPr>
        </p:nvSpPr>
        <p:spPr/>
        <p:txBody>
          <a:bodyPr/>
          <a:lstStyle/>
          <a:p>
            <a:fld id="{8F43635C-6036-4933-948C-632E4A0684DF}"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218</a:t>
            </a:fld>
            <a:endParaRPr lang="de-DE"/>
          </a:p>
        </p:txBody>
      </p:sp>
    </p:spTree>
    <p:extLst>
      <p:ext uri="{BB962C8B-B14F-4D97-AF65-F5344CB8AC3E}">
        <p14:creationId xmlns:p14="http://schemas.microsoft.com/office/powerpoint/2010/main" val="153024184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p:txBody>
          <a:bodyPr>
            <a:normAutofit fontScale="77500" lnSpcReduction="20000"/>
          </a:bodyPr>
          <a:lstStyle/>
          <a:p>
            <a:r>
              <a:rPr lang="de-DE" i="1" dirty="0"/>
              <a:t>Wissenschaft der </a:t>
            </a:r>
            <a:r>
              <a:rPr lang="de-DE" i="1" dirty="0" smtClean="0"/>
              <a:t>Logik</a:t>
            </a:r>
            <a:r>
              <a:rPr lang="de-DE" dirty="0" smtClean="0"/>
              <a:t>:</a:t>
            </a:r>
            <a:endParaRPr lang="de-DE" dirty="0"/>
          </a:p>
          <a:p>
            <a:pPr marL="0" indent="0">
              <a:buNone/>
            </a:pPr>
            <a:r>
              <a:rPr lang="de-DE" dirty="0" smtClean="0"/>
              <a:t>„</a:t>
            </a:r>
            <a:r>
              <a:rPr lang="de-DE" dirty="0"/>
              <a:t>E(</a:t>
            </a:r>
            <a:r>
              <a:rPr lang="de-DE" dirty="0" err="1"/>
              <a:t>inzelheit</a:t>
            </a:r>
            <a:r>
              <a:rPr lang="de-DE" dirty="0"/>
              <a:t>)-B(</a:t>
            </a:r>
            <a:r>
              <a:rPr lang="de-DE" dirty="0" err="1"/>
              <a:t>esonderheit</a:t>
            </a:r>
            <a:r>
              <a:rPr lang="de-DE" dirty="0"/>
              <a:t>)-A(</a:t>
            </a:r>
            <a:r>
              <a:rPr lang="de-DE" dirty="0" err="1"/>
              <a:t>llgemeinheit</a:t>
            </a:r>
            <a:r>
              <a:rPr lang="de-DE" dirty="0"/>
              <a:t>) [Erg. K.M.] ist das </a:t>
            </a:r>
            <a:r>
              <a:rPr lang="de-DE" dirty="0" smtClean="0"/>
              <a:t>allgemeine </a:t>
            </a:r>
            <a:r>
              <a:rPr lang="de-DE" dirty="0"/>
              <a:t>Schema des bestimmten Schlusses. Die Einzelheit </a:t>
            </a:r>
            <a:r>
              <a:rPr lang="de-DE" dirty="0" smtClean="0"/>
              <a:t>schließt </a:t>
            </a:r>
            <a:r>
              <a:rPr lang="de-DE" dirty="0"/>
              <a:t>sich durch die Besonderheit mit der Allgemeinheit </a:t>
            </a:r>
            <a:r>
              <a:rPr lang="de-DE" dirty="0" smtClean="0"/>
              <a:t>zusammen</a:t>
            </a:r>
            <a:r>
              <a:rPr lang="de-DE" dirty="0"/>
              <a:t>; das Einzelne ist nicht unmittelbar allgemein, </a:t>
            </a:r>
            <a:r>
              <a:rPr lang="de-DE" dirty="0" smtClean="0"/>
              <a:t>sondern </a:t>
            </a:r>
            <a:r>
              <a:rPr lang="de-DE" dirty="0"/>
              <a:t>durch die Besonderheit; und umgekehrt ist ebenso </a:t>
            </a:r>
            <a:r>
              <a:rPr lang="de-DE" dirty="0" smtClean="0"/>
              <a:t>das </a:t>
            </a:r>
            <a:r>
              <a:rPr lang="de-DE" dirty="0"/>
              <a:t>Allgemeine nicht unmittelbar einzeln, sondern es </a:t>
            </a:r>
            <a:r>
              <a:rPr lang="de-DE" dirty="0" err="1"/>
              <a:t>läßt</a:t>
            </a:r>
            <a:r>
              <a:rPr lang="de-DE" dirty="0"/>
              <a:t> sich </a:t>
            </a:r>
            <a:r>
              <a:rPr lang="de-DE" dirty="0" smtClean="0"/>
              <a:t>durch </a:t>
            </a:r>
            <a:r>
              <a:rPr lang="de-DE" dirty="0"/>
              <a:t>die Besonderheit dazu herab. – Diese Bestimmungen </a:t>
            </a:r>
            <a:r>
              <a:rPr lang="de-DE" dirty="0" smtClean="0"/>
              <a:t>stehen </a:t>
            </a:r>
            <a:r>
              <a:rPr lang="de-DE" dirty="0"/>
              <a:t>als </a:t>
            </a:r>
            <a:r>
              <a:rPr lang="de-DE" i="1" dirty="0"/>
              <a:t>Extreme</a:t>
            </a:r>
            <a:r>
              <a:rPr lang="de-DE" dirty="0"/>
              <a:t> einander gegenüber und sind in einem </a:t>
            </a:r>
            <a:r>
              <a:rPr lang="de-DE" i="1" dirty="0" smtClean="0"/>
              <a:t>verschiedenen</a:t>
            </a:r>
            <a:r>
              <a:rPr lang="de-DE" dirty="0" smtClean="0"/>
              <a:t> </a:t>
            </a:r>
            <a:r>
              <a:rPr lang="de-DE" dirty="0"/>
              <a:t>Dritten eins. Sie sind beide Bestimmtheit; darin </a:t>
            </a:r>
            <a:r>
              <a:rPr lang="de-DE" dirty="0" smtClean="0"/>
              <a:t>sind </a:t>
            </a:r>
            <a:r>
              <a:rPr lang="de-DE" dirty="0"/>
              <a:t>sie </a:t>
            </a:r>
            <a:r>
              <a:rPr lang="de-DE" i="1" dirty="0"/>
              <a:t>identisch</a:t>
            </a:r>
            <a:r>
              <a:rPr lang="de-DE" dirty="0"/>
              <a:t>; diese ihre allgemeine Bestimmtheit ist die </a:t>
            </a:r>
            <a:r>
              <a:rPr lang="de-DE" i="1" dirty="0" smtClean="0"/>
              <a:t>Besonderheit</a:t>
            </a:r>
            <a:r>
              <a:rPr lang="de-DE" dirty="0"/>
              <a:t>. Sie sind aber ebenso </a:t>
            </a:r>
            <a:r>
              <a:rPr lang="de-DE" i="1" dirty="0"/>
              <a:t>Extreme</a:t>
            </a:r>
            <a:r>
              <a:rPr lang="de-DE" dirty="0"/>
              <a:t> gegen diese als </a:t>
            </a:r>
            <a:r>
              <a:rPr lang="de-DE" dirty="0" smtClean="0"/>
              <a:t>gegeneinander</a:t>
            </a:r>
            <a:r>
              <a:rPr lang="de-DE" dirty="0"/>
              <a:t>, weil jedes in seiner </a:t>
            </a:r>
            <a:r>
              <a:rPr lang="de-DE" i="1" dirty="0"/>
              <a:t>unmittelbaren</a:t>
            </a:r>
            <a:r>
              <a:rPr lang="de-DE" dirty="0"/>
              <a:t> Bestimmtheit ist.“</a:t>
            </a:r>
          </a:p>
          <a:p>
            <a:pPr marL="0" indent="0" algn="ctr">
              <a:buNone/>
            </a:pPr>
            <a:r>
              <a:rPr lang="de-DE" sz="2900" cap="small" dirty="0"/>
              <a:t>Hegel</a:t>
            </a:r>
            <a:r>
              <a:rPr lang="de-DE" sz="2900" dirty="0"/>
              <a:t>, Georg W</a:t>
            </a:r>
            <a:r>
              <a:rPr lang="de-DE" sz="2900" dirty="0" smtClean="0"/>
              <a:t>. F</a:t>
            </a:r>
            <a:r>
              <a:rPr lang="de-DE" sz="2900" dirty="0"/>
              <a:t>.: Wissenschaft der Logik II. Erster Teil: Die objektive Logik. Zweites Buch. Zweiter Teil: Die subjektive Logik. In: Werke 6. Frankfurt a</a:t>
            </a:r>
            <a:r>
              <a:rPr lang="de-DE" sz="2900" dirty="0" smtClean="0"/>
              <a:t>. M. 1969</a:t>
            </a:r>
            <a:r>
              <a:rPr lang="de-DE" sz="2900" dirty="0"/>
              <a:t>. (Theorie-Werkausgabe). 355</a:t>
            </a:r>
            <a:r>
              <a:rPr lang="de-DE" sz="2900" dirty="0" smtClean="0"/>
              <a:t>.</a:t>
            </a:r>
            <a:endParaRPr lang="de-DE" sz="2900" dirty="0"/>
          </a:p>
        </p:txBody>
      </p:sp>
      <p:sp>
        <p:nvSpPr>
          <p:cNvPr id="4" name="Datumsplatzhalter 3"/>
          <p:cNvSpPr>
            <a:spLocks noGrp="1"/>
          </p:cNvSpPr>
          <p:nvPr>
            <p:ph type="dt" sz="half" idx="10"/>
          </p:nvPr>
        </p:nvSpPr>
        <p:spPr/>
        <p:txBody>
          <a:bodyPr/>
          <a:lstStyle/>
          <a:p>
            <a:fld id="{F0770723-7AF9-42C1-A990-C729E9A70D8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219</a:t>
            </a:fld>
            <a:endParaRPr lang="de-DE"/>
          </a:p>
        </p:txBody>
      </p:sp>
    </p:spTree>
    <p:extLst>
      <p:ext uri="{BB962C8B-B14F-4D97-AF65-F5344CB8AC3E}">
        <p14:creationId xmlns:p14="http://schemas.microsoft.com/office/powerpoint/2010/main" val="1886097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Autofit/>
          </a:bodyPr>
          <a:lstStyle/>
          <a:p>
            <a:pPr marL="514350" indent="-514350">
              <a:buAutoNum type="alphaLcParenBoth" startAt="5"/>
            </a:pPr>
            <a:r>
              <a:rPr lang="de-DE" b="1" dirty="0" smtClean="0"/>
              <a:t>Ironie.</a:t>
            </a:r>
          </a:p>
          <a:p>
            <a:pPr marL="228600" lvl="1" indent="0">
              <a:buNone/>
            </a:pPr>
            <a:r>
              <a:rPr lang="de-DE" dirty="0" smtClean="0"/>
              <a:t>Tucholsky: „</a:t>
            </a:r>
            <a:r>
              <a:rPr lang="de-DE" dirty="0"/>
              <a:t>Verzeihen Sie diesen Abschnitt; ich hatte nur zwischen dem vorigen Stück und dem nächsten ein Loch ausfüllen wollen</a:t>
            </a:r>
            <a:r>
              <a:rPr lang="de-DE" dirty="0" smtClean="0"/>
              <a:t>.“</a:t>
            </a:r>
          </a:p>
          <a:p>
            <a:pPr>
              <a:buFont typeface="Wingdings" panose="05000000000000000000" pitchFamily="2" charset="2"/>
              <a:buChar char="Ø"/>
            </a:pPr>
            <a:r>
              <a:rPr lang="de-DE" dirty="0" smtClean="0"/>
              <a:t>Ironie appelliert an die Freiheit ihres Adressaten zu überlegen, ob es sich wirklich so verhalte.</a:t>
            </a:r>
            <a:endParaRPr lang="de-DE" dirty="0"/>
          </a:p>
          <a:p>
            <a:pPr hangingPunct="0">
              <a:buFont typeface="Courier New" panose="02070309020205020404" pitchFamily="49" charset="0"/>
              <a:buChar char="o"/>
            </a:pPr>
            <a:r>
              <a:rPr lang="de-DE" dirty="0" smtClean="0"/>
              <a:t>Hegels Dialektik hat dieses Moment nicht:</a:t>
            </a:r>
          </a:p>
          <a:p>
            <a:pPr marL="228600" lvl="1" indent="0" algn="ctr" hangingPunct="0">
              <a:buNone/>
            </a:pPr>
            <a:r>
              <a:rPr lang="de-DE" dirty="0" smtClean="0"/>
              <a:t>„Was </a:t>
            </a:r>
            <a:r>
              <a:rPr lang="de-DE" dirty="0"/>
              <a:t>vernünftig ist, das ist wirklich; und was wirklich ist, das ist vernünftig</a:t>
            </a:r>
            <a:r>
              <a:rPr lang="de-DE" dirty="0" smtClean="0"/>
              <a:t>“</a:t>
            </a:r>
            <a:endParaRPr lang="de-DE" dirty="0"/>
          </a:p>
          <a:p>
            <a:pPr marL="0" indent="0" algn="ctr">
              <a:buNone/>
            </a:pPr>
            <a:r>
              <a:rPr lang="de-DE" sz="2400" cap="small" dirty="0" smtClean="0"/>
              <a:t>(Hegel</a:t>
            </a:r>
            <a:r>
              <a:rPr lang="de-DE" sz="2400" dirty="0"/>
              <a:t>: Grundlinien der Philosophie des </a:t>
            </a:r>
            <a:r>
              <a:rPr lang="de-DE" sz="2400" dirty="0" smtClean="0"/>
              <a:t>Rechts. </a:t>
            </a:r>
            <a:r>
              <a:rPr lang="de-DE" sz="2400" dirty="0"/>
              <a:t>24</a:t>
            </a:r>
            <a:r>
              <a:rPr lang="de-DE" sz="2400" dirty="0" smtClean="0"/>
              <a:t>.)</a:t>
            </a:r>
            <a:endParaRPr lang="de-DE" sz="2400" dirty="0"/>
          </a:p>
        </p:txBody>
      </p:sp>
      <p:sp>
        <p:nvSpPr>
          <p:cNvPr id="4" name="Datumsplatzhalter 3"/>
          <p:cNvSpPr>
            <a:spLocks noGrp="1"/>
          </p:cNvSpPr>
          <p:nvPr>
            <p:ph type="dt" sz="half" idx="10"/>
          </p:nvPr>
        </p:nvSpPr>
        <p:spPr/>
        <p:txBody>
          <a:bodyPr/>
          <a:lstStyle/>
          <a:p>
            <a:fld id="{91B33ED8-CB97-4E20-806C-3B7E5D48491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22</a:t>
            </a:fld>
            <a:endParaRPr lang="de-DE"/>
          </a:p>
        </p:txBody>
      </p:sp>
    </p:spTree>
    <p:extLst>
      <p:ext uri="{BB962C8B-B14F-4D97-AF65-F5344CB8AC3E}">
        <p14:creationId xmlns:p14="http://schemas.microsoft.com/office/powerpoint/2010/main" val="26560123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p:txBody>
          <a:bodyPr>
            <a:normAutofit/>
          </a:bodyPr>
          <a:lstStyle/>
          <a:p>
            <a:r>
              <a:rPr lang="de-DE" dirty="0"/>
              <a:t>Im Blick auf Platons Proportionsdifferenzierung ergibt sich daraus für Hegel als Syllogistik folgendes Schema:</a:t>
            </a:r>
          </a:p>
          <a:p>
            <a:pPr marL="0" indent="0">
              <a:buNone/>
            </a:pPr>
            <a:r>
              <a:rPr lang="de-DE" dirty="0"/>
              <a:t>	</a:t>
            </a:r>
            <a:r>
              <a:rPr lang="de-DE" dirty="0" smtClean="0"/>
              <a:t>Einzelheit </a:t>
            </a:r>
            <a:r>
              <a:rPr lang="de-DE" dirty="0"/>
              <a:t>: Besonderheit = Besonderheit : </a:t>
            </a:r>
            <a:r>
              <a:rPr lang="de-DE" dirty="0" smtClean="0"/>
              <a:t>		Allgemeinheit</a:t>
            </a:r>
            <a:endParaRPr lang="de-DE" dirty="0"/>
          </a:p>
          <a:p>
            <a:pPr marL="0" indent="0">
              <a:buNone/>
            </a:pPr>
            <a:r>
              <a:rPr lang="de-DE" dirty="0" smtClean="0"/>
              <a:t>	Allgemeinheit </a:t>
            </a:r>
            <a:r>
              <a:rPr lang="de-DE" dirty="0"/>
              <a:t>: Einzelheit = Einzelheit : </a:t>
            </a:r>
            <a:r>
              <a:rPr lang="de-DE" dirty="0" smtClean="0"/>
              <a:t>		Besonderheit</a:t>
            </a:r>
            <a:endParaRPr lang="de-DE" dirty="0"/>
          </a:p>
          <a:p>
            <a:pPr marL="0" indent="0">
              <a:buNone/>
            </a:pPr>
            <a:r>
              <a:rPr lang="de-DE" dirty="0" smtClean="0"/>
              <a:t>	Besonderheit </a:t>
            </a:r>
            <a:r>
              <a:rPr lang="de-DE" dirty="0"/>
              <a:t>: Allgemeinheit = </a:t>
            </a:r>
            <a:r>
              <a:rPr lang="de-DE" dirty="0" smtClean="0"/>
              <a:t>				Allgemeinheit </a:t>
            </a:r>
            <a:r>
              <a:rPr lang="de-DE" dirty="0"/>
              <a:t>: Einzelheit</a:t>
            </a:r>
          </a:p>
          <a:p>
            <a:endParaRPr lang="de-DE" dirty="0"/>
          </a:p>
        </p:txBody>
      </p:sp>
      <p:sp>
        <p:nvSpPr>
          <p:cNvPr id="4" name="Datumsplatzhalter 3"/>
          <p:cNvSpPr>
            <a:spLocks noGrp="1"/>
          </p:cNvSpPr>
          <p:nvPr>
            <p:ph type="dt" sz="half" idx="10"/>
          </p:nvPr>
        </p:nvSpPr>
        <p:spPr/>
        <p:txBody>
          <a:bodyPr/>
          <a:lstStyle/>
          <a:p>
            <a:fld id="{3C2052D5-7A15-404C-B502-AC935D766E3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220</a:t>
            </a:fld>
            <a:endParaRPr lang="de-DE"/>
          </a:p>
        </p:txBody>
      </p:sp>
    </p:spTree>
    <p:extLst>
      <p:ext uri="{BB962C8B-B14F-4D97-AF65-F5344CB8AC3E}">
        <p14:creationId xmlns:p14="http://schemas.microsoft.com/office/powerpoint/2010/main" val="202756741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p:txBody>
          <a:bodyPr>
            <a:normAutofit fontScale="77500" lnSpcReduction="20000"/>
          </a:bodyPr>
          <a:lstStyle/>
          <a:p>
            <a:r>
              <a:rPr lang="de-DE" dirty="0" smtClean="0"/>
              <a:t>Aristoteles: „Denken </a:t>
            </a:r>
            <a:r>
              <a:rPr lang="de-DE" dirty="0"/>
              <a:t>aber möchte man von sich aus stets das an sich Beste, und je mehr es Denken ist, desto mehr. Nun kann sich der Geist selber denken, insofern er am Gedachten teilbekommt. Er wird nämlich selbst Gedachter, wenn er an die Sache rührt und denkt, so </a:t>
            </a:r>
            <a:r>
              <a:rPr lang="de-DE" dirty="0" err="1"/>
              <a:t>daß</a:t>
            </a:r>
            <a:r>
              <a:rPr lang="de-DE" dirty="0"/>
              <a:t> denkender Geist und Gedachtes dasselbe sind. Denn das, was das Gedachte und das Sein erst aufzunehmen vermag, ist zwar auch Geist, aber er ist erst wirklich tätig, wenn er es schon hat; daher ist dies mehr als jenes das, was man am Geist für göttlich hält, und die Schau ist das </a:t>
            </a:r>
            <a:r>
              <a:rPr lang="de-DE" dirty="0" err="1"/>
              <a:t>Erfreuendste</a:t>
            </a:r>
            <a:r>
              <a:rPr lang="de-DE" dirty="0"/>
              <a:t> und Beste. Wenn nun so wohl, wie wir uns zuweilen, der Gott sich immer befindet, ist das etwas Wunderbares, wenn aber noch mehr, dann ist es noch wunderbarer. So aber befindet er sich wirklich. Auch Leben kommt ihm natürlich zu. Denn die Tätigkeit ist Leben, und jener ist die Tätigkeit. Seine Tätigkeit ist an ihm selbst vollkommenes und ewiges Leben</a:t>
            </a:r>
            <a:r>
              <a:rPr lang="de-DE" dirty="0" smtClean="0"/>
              <a:t>.</a:t>
            </a:r>
            <a:endParaRPr lang="de-DE" sz="2900" dirty="0"/>
          </a:p>
        </p:txBody>
      </p:sp>
      <p:sp>
        <p:nvSpPr>
          <p:cNvPr id="4" name="Datumsplatzhalter 3"/>
          <p:cNvSpPr>
            <a:spLocks noGrp="1"/>
          </p:cNvSpPr>
          <p:nvPr>
            <p:ph type="dt" sz="half" idx="10"/>
          </p:nvPr>
        </p:nvSpPr>
        <p:spPr/>
        <p:txBody>
          <a:bodyPr/>
          <a:lstStyle/>
          <a:p>
            <a:fld id="{E48A26F4-53A9-4EE1-99DE-2EAA7C7E5D4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221</a:t>
            </a:fld>
            <a:endParaRPr lang="de-DE"/>
          </a:p>
        </p:txBody>
      </p:sp>
    </p:spTree>
    <p:extLst>
      <p:ext uri="{BB962C8B-B14F-4D97-AF65-F5344CB8AC3E}">
        <p14:creationId xmlns:p14="http://schemas.microsoft.com/office/powerpoint/2010/main" val="153233613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t>6.2	Natürlich, spekulativ – und zurück</a:t>
            </a:r>
            <a:endParaRPr lang="de-DE" dirty="0"/>
          </a:p>
        </p:txBody>
      </p:sp>
      <p:sp>
        <p:nvSpPr>
          <p:cNvPr id="3" name="Inhaltsplatzhalter 2"/>
          <p:cNvSpPr>
            <a:spLocks noGrp="1"/>
          </p:cNvSpPr>
          <p:nvPr>
            <p:ph idx="1"/>
          </p:nvPr>
        </p:nvSpPr>
        <p:spPr/>
        <p:txBody>
          <a:bodyPr/>
          <a:lstStyle/>
          <a:p>
            <a:pPr marL="0" indent="0">
              <a:buNone/>
            </a:pPr>
            <a:r>
              <a:rPr lang="de-DE" dirty="0"/>
              <a:t>Wir behaupten also, </a:t>
            </a:r>
            <a:r>
              <a:rPr lang="de-DE" dirty="0" err="1"/>
              <a:t>daß</a:t>
            </a:r>
            <a:r>
              <a:rPr lang="de-DE" dirty="0"/>
              <a:t> der Gott ein lebendiges Wesen, ewig und vollkommen ist, so </a:t>
            </a:r>
            <a:r>
              <a:rPr lang="de-DE" dirty="0" err="1"/>
              <a:t>daß</a:t>
            </a:r>
            <a:r>
              <a:rPr lang="de-DE" dirty="0"/>
              <a:t> Leben und beständiges, ewiges Dasein dem Gotte zukommen, denn dies ist das Wesen des Gottes.“</a:t>
            </a:r>
          </a:p>
          <a:p>
            <a:pPr marL="0" indent="0" algn="ctr">
              <a:buNone/>
            </a:pPr>
            <a:r>
              <a:rPr lang="de-DE" sz="2900" cap="small" dirty="0"/>
              <a:t>Aristoteles</a:t>
            </a:r>
            <a:r>
              <a:rPr lang="de-DE" sz="2900" dirty="0"/>
              <a:t>: Metaphysik XII. Übersetzung u. Kommentar von Hans-Georg Gadamer. 3., verb. Aufl. Frankfurt a</a:t>
            </a:r>
            <a:r>
              <a:rPr lang="de-DE" sz="2900" dirty="0" smtClean="0"/>
              <a:t>. M</a:t>
            </a:r>
            <a:r>
              <a:rPr lang="de-DE" sz="2900" dirty="0"/>
              <a:t>. 1976. (Klostermann Texte Philosophie). 35.</a:t>
            </a:r>
          </a:p>
          <a:p>
            <a:endParaRPr lang="de-DE" dirty="0"/>
          </a:p>
        </p:txBody>
      </p:sp>
      <p:sp>
        <p:nvSpPr>
          <p:cNvPr id="4" name="Datumsplatzhalter 3"/>
          <p:cNvSpPr>
            <a:spLocks noGrp="1"/>
          </p:cNvSpPr>
          <p:nvPr>
            <p:ph type="dt" sz="half" idx="10"/>
          </p:nvPr>
        </p:nvSpPr>
        <p:spPr/>
        <p:txBody>
          <a:bodyPr/>
          <a:lstStyle/>
          <a:p>
            <a:fld id="{0D3C0FCF-819A-457B-B26B-17D4B5AAB83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222</a:t>
            </a:fld>
            <a:endParaRPr lang="de-DE"/>
          </a:p>
        </p:txBody>
      </p:sp>
    </p:spTree>
    <p:extLst>
      <p:ext uri="{BB962C8B-B14F-4D97-AF65-F5344CB8AC3E}">
        <p14:creationId xmlns:p14="http://schemas.microsoft.com/office/powerpoint/2010/main" val="3695510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 </a:t>
            </a:r>
            <a:r>
              <a:rPr lang="de-DE" b="1" dirty="0" smtClean="0"/>
              <a:t>Wie alle Ontologie beginnt oder: Sich ins Denken verstricken</a:t>
            </a:r>
            <a:endParaRPr lang="de-DE" dirty="0"/>
          </a:p>
        </p:txBody>
      </p:sp>
      <p:sp>
        <p:nvSpPr>
          <p:cNvPr id="3" name="Inhaltsplatzhalter 2"/>
          <p:cNvSpPr>
            <a:spLocks noGrp="1"/>
          </p:cNvSpPr>
          <p:nvPr>
            <p:ph idx="1"/>
          </p:nvPr>
        </p:nvSpPr>
        <p:spPr>
          <a:xfrm>
            <a:off x="545123" y="1832919"/>
            <a:ext cx="5755069" cy="4252093"/>
          </a:xfrm>
        </p:spPr>
        <p:txBody>
          <a:bodyPr>
            <a:normAutofit/>
          </a:bodyPr>
          <a:lstStyle/>
          <a:p>
            <a:r>
              <a:rPr lang="de-DE" dirty="0"/>
              <a:t>Sören Kierkegaard: „X. Sokrates hat als Erster die Ironie eingeführt.“</a:t>
            </a:r>
          </a:p>
          <a:p>
            <a:pPr marL="0" indent="0" algn="ctr">
              <a:buNone/>
            </a:pPr>
            <a:r>
              <a:rPr lang="de-DE" sz="2400" cap="small" dirty="0"/>
              <a:t>Kierkegaard</a:t>
            </a:r>
            <a:r>
              <a:rPr lang="de-DE" sz="2400" dirty="0"/>
              <a:t>, Sören: Über den Begriff der Ironie. Mit ständiger Rücksicht auf Sokrates</a:t>
            </a:r>
            <a:r>
              <a:rPr lang="de-DE" sz="2400" dirty="0" smtClean="0"/>
              <a:t>.</a:t>
            </a:r>
          </a:p>
        </p:txBody>
      </p:sp>
      <p:pic>
        <p:nvPicPr>
          <p:cNvPr id="1026" name="Picture 2" descr="http://www.wombat.de/unterhaltung/sokrat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847" y="1916832"/>
            <a:ext cx="2016224" cy="293005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994903" y="4826064"/>
            <a:ext cx="1008112" cy="369332"/>
          </a:xfrm>
          <a:prstGeom prst="rect">
            <a:avLst/>
          </a:prstGeom>
          <a:noFill/>
        </p:spPr>
        <p:txBody>
          <a:bodyPr wrap="square" rtlCol="0">
            <a:spAutoFit/>
          </a:bodyPr>
          <a:lstStyle/>
          <a:p>
            <a:r>
              <a:rPr lang="de-DE" dirty="0" smtClean="0"/>
              <a:t>Sokrates</a:t>
            </a:r>
            <a:endParaRPr lang="de-DE" dirty="0"/>
          </a:p>
        </p:txBody>
      </p:sp>
      <p:sp>
        <p:nvSpPr>
          <p:cNvPr id="5" name="Datumsplatzhalter 4"/>
          <p:cNvSpPr>
            <a:spLocks noGrp="1"/>
          </p:cNvSpPr>
          <p:nvPr>
            <p:ph type="dt" sz="half" idx="10"/>
          </p:nvPr>
        </p:nvSpPr>
        <p:spPr/>
        <p:txBody>
          <a:bodyPr/>
          <a:lstStyle/>
          <a:p>
            <a:fld id="{E788AA2F-9C52-425F-B88D-4F752408857F}" type="datetime1">
              <a:rPr lang="de-DE" smtClean="0"/>
              <a:t>07.11.2016</a:t>
            </a:fld>
            <a:endParaRPr lang="de-DE"/>
          </a:p>
        </p:txBody>
      </p:sp>
      <p:sp>
        <p:nvSpPr>
          <p:cNvPr id="6" name="Foliennummernplatzhalter 5"/>
          <p:cNvSpPr>
            <a:spLocks noGrp="1"/>
          </p:cNvSpPr>
          <p:nvPr>
            <p:ph type="sldNum" sz="quarter" idx="12"/>
          </p:nvPr>
        </p:nvSpPr>
        <p:spPr/>
        <p:txBody>
          <a:bodyPr/>
          <a:lstStyle/>
          <a:p>
            <a:fld id="{D9605DA4-EE2B-44C5-96F4-08D35801045C}" type="slidenum">
              <a:rPr lang="de-DE" smtClean="0"/>
              <a:t>23</a:t>
            </a:fld>
            <a:endParaRPr lang="de-DE"/>
          </a:p>
        </p:txBody>
      </p:sp>
    </p:spTree>
    <p:extLst>
      <p:ext uri="{BB962C8B-B14F-4D97-AF65-F5344CB8AC3E}">
        <p14:creationId xmlns:p14="http://schemas.microsoft.com/office/powerpoint/2010/main" val="493203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fontScale="92500" lnSpcReduction="20000"/>
          </a:bodyPr>
          <a:lstStyle/>
          <a:p>
            <a:r>
              <a:rPr lang="de-DE" sz="3000" dirty="0" smtClean="0"/>
              <a:t>Zwei Kostproben von Ironie im Munde Sokrates:</a:t>
            </a:r>
          </a:p>
          <a:p>
            <a:pPr lvl="1"/>
            <a:r>
              <a:rPr lang="de-DE" sz="2600" dirty="0" smtClean="0"/>
              <a:t>„</a:t>
            </a:r>
            <a:r>
              <a:rPr lang="de-DE" sz="2600" dirty="0"/>
              <a:t>Ich dachte [...] in meiner Einfalt, man müsse die Wahrheit sagen in jedem Stück von dem zu Preisenden; [...] Das war aber, wie es scheint, gar nicht die rechte Weise, etwas </a:t>
            </a:r>
            <a:r>
              <a:rPr lang="de-DE" sz="2600" dirty="0" smtClean="0"/>
              <a:t>zu loben</a:t>
            </a:r>
            <a:r>
              <a:rPr lang="de-DE" sz="2600" dirty="0"/>
              <a:t>, sondern darin besteht sie, </a:t>
            </a:r>
            <a:r>
              <a:rPr lang="de-DE" sz="2600" dirty="0" err="1"/>
              <a:t>daß</a:t>
            </a:r>
            <a:r>
              <a:rPr lang="de-DE" sz="2600" dirty="0"/>
              <a:t> man der Sache nur so Vieles und Schönes beilege als möglich, möge es sich nun so verhalten oder nicht.“ </a:t>
            </a:r>
          </a:p>
          <a:p>
            <a:pPr marL="228600" lvl="1" indent="0" algn="ctr">
              <a:buNone/>
            </a:pPr>
            <a:r>
              <a:rPr lang="fr-FR" sz="2600" cap="small" dirty="0"/>
              <a:t>Platon</a:t>
            </a:r>
            <a:r>
              <a:rPr lang="fr-FR" sz="2600" dirty="0"/>
              <a:t>: Symposion 198d</a:t>
            </a:r>
            <a:r>
              <a:rPr lang="fr-FR" sz="2600" dirty="0" smtClean="0"/>
              <a:t>.</a:t>
            </a:r>
          </a:p>
          <a:p>
            <a:pPr marL="228600" lvl="1" indent="0" algn="ctr">
              <a:buNone/>
            </a:pPr>
            <a:endParaRPr lang="de-DE" sz="2600" dirty="0" smtClean="0"/>
          </a:p>
          <a:p>
            <a:pPr lvl="1" hangingPunct="0"/>
            <a:r>
              <a:rPr lang="de-DE" sz="2600" dirty="0" smtClean="0"/>
              <a:t>„</a:t>
            </a:r>
            <a:r>
              <a:rPr lang="de-DE" sz="2600" dirty="0"/>
              <a:t>Was wohl euch, ihr Athener, meine </a:t>
            </a:r>
            <a:r>
              <a:rPr lang="de-DE" sz="2600" dirty="0" smtClean="0"/>
              <a:t>Ankläger </a:t>
            </a:r>
            <a:r>
              <a:rPr lang="de-DE" sz="2600" dirty="0"/>
              <a:t>angetan haben, weiß ich nicht: </a:t>
            </a:r>
            <a:r>
              <a:rPr lang="de-DE" sz="2600" dirty="0" smtClean="0"/>
              <a:t>ich </a:t>
            </a:r>
            <a:r>
              <a:rPr lang="de-DE" sz="2600" dirty="0"/>
              <a:t>meines Teils hätte ja </a:t>
            </a:r>
            <a:r>
              <a:rPr lang="de-DE" sz="2600" dirty="0" smtClean="0"/>
              <a:t>selbst beinahe über </a:t>
            </a:r>
            <a:r>
              <a:rPr lang="de-DE" sz="2600" dirty="0"/>
              <a:t>sie meiner selbst vergessen; so </a:t>
            </a:r>
            <a:r>
              <a:rPr lang="de-DE" sz="2600" dirty="0" smtClean="0"/>
              <a:t>überredend </a:t>
            </a:r>
            <a:r>
              <a:rPr lang="de-DE" sz="2600" dirty="0"/>
              <a:t>haben sie gesprochen.“</a:t>
            </a:r>
          </a:p>
          <a:p>
            <a:pPr marL="228600" lvl="1" indent="0" algn="ctr">
              <a:buNone/>
            </a:pPr>
            <a:r>
              <a:rPr lang="it-IT" sz="2600" cap="small" dirty="0" err="1"/>
              <a:t>Platon</a:t>
            </a:r>
            <a:r>
              <a:rPr lang="it-IT" sz="2600" dirty="0"/>
              <a:t>: Apologia 17a.</a:t>
            </a:r>
            <a:endParaRPr lang="de-DE" sz="2600" dirty="0"/>
          </a:p>
          <a:p>
            <a:endParaRPr lang="de-DE" dirty="0"/>
          </a:p>
        </p:txBody>
      </p:sp>
      <p:sp>
        <p:nvSpPr>
          <p:cNvPr id="4" name="Datumsplatzhalter 3"/>
          <p:cNvSpPr>
            <a:spLocks noGrp="1"/>
          </p:cNvSpPr>
          <p:nvPr>
            <p:ph type="dt" sz="half" idx="10"/>
          </p:nvPr>
        </p:nvSpPr>
        <p:spPr/>
        <p:txBody>
          <a:bodyPr/>
          <a:lstStyle/>
          <a:p>
            <a:fld id="{1AEA591D-4EBA-4EB5-89D9-C0244C5A588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24</a:t>
            </a:fld>
            <a:endParaRPr lang="de-DE"/>
          </a:p>
        </p:txBody>
      </p:sp>
    </p:spTree>
    <p:extLst>
      <p:ext uri="{BB962C8B-B14F-4D97-AF65-F5344CB8AC3E}">
        <p14:creationId xmlns:p14="http://schemas.microsoft.com/office/powerpoint/2010/main" val="3843136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a:t>
            </a:r>
            <a:r>
              <a:rPr lang="de-DE" b="1" dirty="0" smtClean="0"/>
              <a:t> </a:t>
            </a:r>
            <a:r>
              <a:rPr lang="de-DE" b="1" dirty="0"/>
              <a:t>Verwunderlich: Das Seiende als Seiendes</a:t>
            </a:r>
          </a:p>
        </p:txBody>
      </p:sp>
      <p:sp>
        <p:nvSpPr>
          <p:cNvPr id="3" name="Inhaltsplatzhalter 2"/>
          <p:cNvSpPr>
            <a:spLocks noGrp="1"/>
          </p:cNvSpPr>
          <p:nvPr>
            <p:ph idx="1"/>
          </p:nvPr>
        </p:nvSpPr>
        <p:spPr/>
        <p:txBody>
          <a:bodyPr/>
          <a:lstStyle/>
          <a:p>
            <a:r>
              <a:rPr lang="de-DE" dirty="0" smtClean="0"/>
              <a:t>Gliederung:</a:t>
            </a:r>
          </a:p>
          <a:p>
            <a:pPr marL="0" indent="0">
              <a:buNone/>
            </a:pPr>
            <a:r>
              <a:rPr lang="de-DE" dirty="0"/>
              <a:t>1.1	Vorabklärungen zur „Metaphysik“ des </a:t>
            </a:r>
            <a:r>
              <a:rPr lang="de-DE" dirty="0" smtClean="0"/>
              <a:t>	Aristoteles</a:t>
            </a:r>
            <a:endParaRPr lang="de-DE" dirty="0"/>
          </a:p>
          <a:p>
            <a:pPr marL="0" indent="0">
              <a:buNone/>
            </a:pPr>
            <a:r>
              <a:rPr lang="de-DE" dirty="0"/>
              <a:t>1.2	Der Zugang zum Seienden, sofern es ist</a:t>
            </a:r>
          </a:p>
          <a:p>
            <a:pPr marL="0" indent="0">
              <a:buNone/>
            </a:pPr>
            <a:r>
              <a:rPr lang="de-DE" dirty="0"/>
              <a:t>1.3	Was macht ein Seiendes zu dem, was es </a:t>
            </a:r>
            <a:r>
              <a:rPr lang="de-DE" dirty="0" smtClean="0"/>
              <a:t>ist?</a:t>
            </a:r>
            <a:endParaRPr lang="de-DE" dirty="0"/>
          </a:p>
        </p:txBody>
      </p:sp>
      <p:sp>
        <p:nvSpPr>
          <p:cNvPr id="4" name="Datumsplatzhalter 3"/>
          <p:cNvSpPr>
            <a:spLocks noGrp="1"/>
          </p:cNvSpPr>
          <p:nvPr>
            <p:ph type="dt" sz="half" idx="10"/>
          </p:nvPr>
        </p:nvSpPr>
        <p:spPr/>
        <p:txBody>
          <a:bodyPr/>
          <a:lstStyle/>
          <a:p>
            <a:fld id="{B2E7481B-3076-465B-BF32-A0EB433CB80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25</a:t>
            </a:fld>
            <a:endParaRPr lang="de-DE"/>
          </a:p>
        </p:txBody>
      </p:sp>
    </p:spTree>
    <p:extLst>
      <p:ext uri="{BB962C8B-B14F-4D97-AF65-F5344CB8AC3E}">
        <p14:creationId xmlns:p14="http://schemas.microsoft.com/office/powerpoint/2010/main" val="1748052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1.</a:t>
            </a:r>
            <a:r>
              <a:rPr lang="de-DE" b="1" dirty="0"/>
              <a:t> Verwunderlich: Das Seiende als Seiendes</a:t>
            </a:r>
            <a:endParaRPr lang="de-DE" dirty="0"/>
          </a:p>
        </p:txBody>
      </p:sp>
      <p:sp>
        <p:nvSpPr>
          <p:cNvPr id="3" name="Inhaltsplatzhalter 2"/>
          <p:cNvSpPr>
            <a:spLocks noGrp="1"/>
          </p:cNvSpPr>
          <p:nvPr>
            <p:ph idx="1"/>
          </p:nvPr>
        </p:nvSpPr>
        <p:spPr>
          <a:xfrm>
            <a:off x="545123" y="1832919"/>
            <a:ext cx="4962981" cy="4252093"/>
          </a:xfrm>
        </p:spPr>
        <p:txBody>
          <a:bodyPr>
            <a:normAutofit/>
          </a:bodyPr>
          <a:lstStyle/>
          <a:p>
            <a:r>
              <a:rPr lang="de-DE" dirty="0" smtClean="0"/>
              <a:t>Martin Heidegger:</a:t>
            </a:r>
          </a:p>
          <a:p>
            <a:pPr marL="0" indent="0" algn="ctr">
              <a:buNone/>
            </a:pPr>
            <a:r>
              <a:rPr lang="de-DE" b="1" dirty="0" smtClean="0"/>
              <a:t>„Warum </a:t>
            </a:r>
            <a:r>
              <a:rPr lang="de-DE" b="1" dirty="0"/>
              <a:t>ist überhaupt Seiendes und nicht vielmehr Nichts?“</a:t>
            </a:r>
          </a:p>
          <a:p>
            <a:pPr marL="0" indent="0" algn="ctr">
              <a:buNone/>
            </a:pPr>
            <a:r>
              <a:rPr lang="de-DE" sz="2400" cap="small" dirty="0"/>
              <a:t>Heidegger</a:t>
            </a:r>
            <a:r>
              <a:rPr lang="de-DE" sz="2400" dirty="0"/>
              <a:t>, Martin: Was ist Metaphysik? In: </a:t>
            </a:r>
            <a:r>
              <a:rPr lang="de-DE" sz="2400" cap="small" dirty="0" err="1"/>
              <a:t>Ders</a:t>
            </a:r>
            <a:r>
              <a:rPr lang="de-DE" sz="2400" cap="small" dirty="0"/>
              <a:t>.</a:t>
            </a:r>
            <a:r>
              <a:rPr lang="de-DE" sz="2400" dirty="0"/>
              <a:t>: Wegmarken. Frankfurt a</a:t>
            </a:r>
            <a:r>
              <a:rPr lang="de-DE" sz="2400" dirty="0" smtClean="0"/>
              <a:t>. M</a:t>
            </a:r>
            <a:r>
              <a:rPr lang="de-DE" sz="2400" dirty="0"/>
              <a:t>. 1976. (GA 9). </a:t>
            </a:r>
            <a:r>
              <a:rPr lang="de-DE" sz="2400" dirty="0" smtClean="0"/>
              <a:t>103-122.</a:t>
            </a:r>
            <a:endParaRPr lang="de-DE" sz="2400" dirty="0"/>
          </a:p>
        </p:txBody>
      </p:sp>
      <p:pic>
        <p:nvPicPr>
          <p:cNvPr id="2050" name="Picture 2" descr="http://www.prospectmagazine.co.uk/wp-content/uploads/2014/03/heidegger-cr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3" y="1844824"/>
            <a:ext cx="3072341"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0"/>
          </p:nvPr>
        </p:nvSpPr>
        <p:spPr/>
        <p:txBody>
          <a:bodyPr/>
          <a:lstStyle/>
          <a:p>
            <a:fld id="{31FEB042-BF5B-4E90-9D42-62D6D1F4DEF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26</a:t>
            </a:fld>
            <a:endParaRPr lang="de-DE"/>
          </a:p>
        </p:txBody>
      </p:sp>
    </p:spTree>
    <p:extLst>
      <p:ext uri="{BB962C8B-B14F-4D97-AF65-F5344CB8AC3E}">
        <p14:creationId xmlns:p14="http://schemas.microsoft.com/office/powerpoint/2010/main" val="2007747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1.</a:t>
            </a:r>
            <a:r>
              <a:rPr lang="de-DE" b="1" dirty="0"/>
              <a:t> Verwunderlich: Das Seiende als Seiendes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„Weil </a:t>
            </a:r>
            <a:r>
              <a:rPr lang="de-DE" dirty="0"/>
              <a:t>sie sich nämlich wunderten, haben die Menschen zuerst wie jetzt noch zu philosophieren begonnen; sie wunderten sich anfangs über das Unerklärliche, das ihnen entgegentrat. Allmählich machten sie auf diese Weise Fortschritte und stellten sich über Größeres Fragen... Der jedoch, der voller Fragen ist und sich wundert, vermeint in Unkenntnis zu sein... Philosophierte man also, um der Unkenntnis zu entkommen, so suchte man offenbar das Verstehen, um zu wissen, keineswegs aber um eines Nutzens willen.“</a:t>
            </a:r>
          </a:p>
          <a:p>
            <a:pPr marL="0" indent="0" algn="ctr">
              <a:buNone/>
            </a:pPr>
            <a:r>
              <a:rPr lang="de-DE" sz="2900" cap="small" dirty="0"/>
              <a:t>Aristoteles</a:t>
            </a:r>
            <a:r>
              <a:rPr lang="de-DE" sz="2900" dirty="0"/>
              <a:t>: Metaphysik. 982b</a:t>
            </a:r>
            <a:r>
              <a:rPr lang="de-DE" sz="2900" dirty="0" smtClean="0"/>
              <a:t>.</a:t>
            </a:r>
            <a:endParaRPr lang="de-DE" sz="2900" dirty="0"/>
          </a:p>
        </p:txBody>
      </p:sp>
      <p:sp>
        <p:nvSpPr>
          <p:cNvPr id="4" name="Datumsplatzhalter 3"/>
          <p:cNvSpPr>
            <a:spLocks noGrp="1"/>
          </p:cNvSpPr>
          <p:nvPr>
            <p:ph type="dt" sz="half" idx="10"/>
          </p:nvPr>
        </p:nvSpPr>
        <p:spPr/>
        <p:txBody>
          <a:bodyPr/>
          <a:lstStyle/>
          <a:p>
            <a:fld id="{29AD012F-C67A-4BD1-BE81-85EB6008E56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27</a:t>
            </a:fld>
            <a:endParaRPr lang="de-DE"/>
          </a:p>
        </p:txBody>
      </p:sp>
    </p:spTree>
    <p:extLst>
      <p:ext uri="{BB962C8B-B14F-4D97-AF65-F5344CB8AC3E}">
        <p14:creationId xmlns:p14="http://schemas.microsoft.com/office/powerpoint/2010/main" val="17414907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indent="0"/>
            <a:r>
              <a:rPr lang="de-DE" b="1" dirty="0" smtClean="0">
                <a:solidFill>
                  <a:schemeClr val="accent1"/>
                </a:solidFill>
              </a:rPr>
              <a:t>1.1</a:t>
            </a:r>
            <a:r>
              <a:rPr lang="de-DE" b="1" dirty="0"/>
              <a:t> </a:t>
            </a:r>
            <a:r>
              <a:rPr lang="de-DE" b="1" dirty="0" smtClean="0"/>
              <a:t>Vorabklärungen zur „Metaphysik“ des Aristoteles</a:t>
            </a:r>
            <a:endParaRPr lang="de-DE" b="1" dirty="0"/>
          </a:p>
        </p:txBody>
      </p:sp>
      <p:sp>
        <p:nvSpPr>
          <p:cNvPr id="3" name="Inhaltsplatzhalter 2"/>
          <p:cNvSpPr>
            <a:spLocks noGrp="1"/>
          </p:cNvSpPr>
          <p:nvPr>
            <p:ph idx="1"/>
          </p:nvPr>
        </p:nvSpPr>
        <p:spPr>
          <a:xfrm>
            <a:off x="545123" y="1832919"/>
            <a:ext cx="5899085" cy="4252093"/>
          </a:xfrm>
        </p:spPr>
        <p:txBody>
          <a:bodyPr>
            <a:normAutofit/>
          </a:bodyPr>
          <a:lstStyle/>
          <a:p>
            <a:r>
              <a:rPr lang="de-DE" dirty="0" smtClean="0"/>
              <a:t>Heidegger:</a:t>
            </a:r>
          </a:p>
          <a:p>
            <a:pPr lvl="1"/>
            <a:r>
              <a:rPr lang="de-DE" dirty="0"/>
              <a:t>Von der Person des </a:t>
            </a:r>
            <a:r>
              <a:rPr lang="de-DE" dirty="0" smtClean="0"/>
              <a:t>Aristoteles wisse </a:t>
            </a:r>
            <a:r>
              <a:rPr lang="de-DE" dirty="0"/>
              <a:t>man nur so viel: Er sei geboren worden, habe gearbeitet und sei </a:t>
            </a:r>
            <a:r>
              <a:rPr lang="de-DE" dirty="0" smtClean="0"/>
              <a:t>gestorben.</a:t>
            </a:r>
            <a:endParaRPr lang="de-DE" dirty="0"/>
          </a:p>
          <a:p>
            <a:pPr lvl="1"/>
            <a:r>
              <a:rPr lang="de-DE" dirty="0" smtClean="0"/>
              <a:t>Der </a:t>
            </a:r>
            <a:r>
              <a:rPr lang="de-DE" dirty="0"/>
              <a:t>Titel </a:t>
            </a:r>
            <a:r>
              <a:rPr lang="de-DE" dirty="0" smtClean="0"/>
              <a:t>der </a:t>
            </a:r>
            <a:r>
              <a:rPr lang="de-DE" i="1" dirty="0" smtClean="0"/>
              <a:t>Metaphysik</a:t>
            </a:r>
            <a:r>
              <a:rPr lang="de-DE" dirty="0" smtClean="0"/>
              <a:t> sei </a:t>
            </a:r>
            <a:r>
              <a:rPr lang="de-DE" dirty="0"/>
              <a:t>„</a:t>
            </a:r>
            <a:r>
              <a:rPr lang="de-DE" b="1" dirty="0"/>
              <a:t>der Titel für eine grundsätzliche philosophische Verlegenheit</a:t>
            </a:r>
            <a:r>
              <a:rPr lang="de-DE" b="1" dirty="0" smtClean="0"/>
              <a:t>“</a:t>
            </a:r>
            <a:r>
              <a:rPr lang="de-DE" dirty="0" smtClean="0"/>
              <a:t>.</a:t>
            </a:r>
            <a:endParaRPr lang="de-DE" sz="2400" dirty="0"/>
          </a:p>
        </p:txBody>
      </p:sp>
      <p:pic>
        <p:nvPicPr>
          <p:cNvPr id="3076" name="Picture 4" descr="https://upload.wikimedia.org/wikipedia/commons/a/a4/Aristoteles_Louv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868827"/>
            <a:ext cx="2088232" cy="278430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822250" y="4653136"/>
            <a:ext cx="1332148" cy="400110"/>
          </a:xfrm>
          <a:prstGeom prst="rect">
            <a:avLst/>
          </a:prstGeom>
          <a:noFill/>
        </p:spPr>
        <p:txBody>
          <a:bodyPr wrap="square" rtlCol="0">
            <a:spAutoFit/>
          </a:bodyPr>
          <a:lstStyle/>
          <a:p>
            <a:r>
              <a:rPr lang="de-DE" sz="2000" dirty="0" smtClean="0"/>
              <a:t>Aristoteles</a:t>
            </a:r>
            <a:endParaRPr lang="de-DE" sz="2400" dirty="0"/>
          </a:p>
        </p:txBody>
      </p:sp>
      <p:sp>
        <p:nvSpPr>
          <p:cNvPr id="4" name="Datumsplatzhalter 3"/>
          <p:cNvSpPr>
            <a:spLocks noGrp="1"/>
          </p:cNvSpPr>
          <p:nvPr>
            <p:ph type="dt" sz="half" idx="10"/>
          </p:nvPr>
        </p:nvSpPr>
        <p:spPr/>
        <p:txBody>
          <a:bodyPr/>
          <a:lstStyle/>
          <a:p>
            <a:fld id="{949749C6-519C-4AC0-B92D-E0073F4D123F}" type="datetime1">
              <a:rPr lang="de-DE" smtClean="0"/>
              <a:t>07.11.2016</a:t>
            </a:fld>
            <a:endParaRPr lang="de-DE"/>
          </a:p>
        </p:txBody>
      </p:sp>
      <p:sp>
        <p:nvSpPr>
          <p:cNvPr id="6" name="Foliennummernplatzhalter 5"/>
          <p:cNvSpPr>
            <a:spLocks noGrp="1"/>
          </p:cNvSpPr>
          <p:nvPr>
            <p:ph type="sldNum" sz="quarter" idx="12"/>
          </p:nvPr>
        </p:nvSpPr>
        <p:spPr/>
        <p:txBody>
          <a:bodyPr/>
          <a:lstStyle/>
          <a:p>
            <a:fld id="{D9605DA4-EE2B-44C5-96F4-08D35801045C}" type="slidenum">
              <a:rPr lang="de-DE" smtClean="0"/>
              <a:t>28</a:t>
            </a:fld>
            <a:endParaRPr lang="de-DE"/>
          </a:p>
        </p:txBody>
      </p:sp>
    </p:spTree>
    <p:extLst>
      <p:ext uri="{BB962C8B-B14F-4D97-AF65-F5344CB8AC3E}">
        <p14:creationId xmlns:p14="http://schemas.microsoft.com/office/powerpoint/2010/main" val="4020579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schemeClr val="accent1"/>
                </a:solidFill>
              </a:rPr>
              <a:t>1.1</a:t>
            </a:r>
            <a:r>
              <a:rPr lang="de-DE" sz="3200" b="1" dirty="0"/>
              <a:t> Vorabklärungen zur „Metaphysik“ des Aristoteles</a:t>
            </a:r>
            <a:endParaRPr lang="de-DE" sz="3200" dirty="0"/>
          </a:p>
        </p:txBody>
      </p:sp>
      <p:sp>
        <p:nvSpPr>
          <p:cNvPr id="3" name="Inhaltsplatzhalter 2"/>
          <p:cNvSpPr>
            <a:spLocks noGrp="1"/>
          </p:cNvSpPr>
          <p:nvPr>
            <p:ph idx="1"/>
          </p:nvPr>
        </p:nvSpPr>
        <p:spPr/>
        <p:txBody>
          <a:bodyPr>
            <a:normAutofit fontScale="92500"/>
          </a:bodyPr>
          <a:lstStyle/>
          <a:p>
            <a:r>
              <a:rPr lang="de-DE" sz="3000" b="1" dirty="0" smtClean="0"/>
              <a:t>Gliederung der Schriften des Aristoteles:</a:t>
            </a:r>
          </a:p>
          <a:p>
            <a:endParaRPr lang="de-DE" dirty="0"/>
          </a:p>
          <a:p>
            <a:endParaRPr lang="de-DE" dirty="0" smtClean="0"/>
          </a:p>
          <a:p>
            <a:endParaRPr lang="de-DE" dirty="0" smtClean="0"/>
          </a:p>
          <a:p>
            <a:endParaRPr lang="de-DE" dirty="0"/>
          </a:p>
          <a:p>
            <a:endParaRPr lang="de-DE" dirty="0" smtClean="0"/>
          </a:p>
          <a:p>
            <a:endParaRPr lang="de-DE" dirty="0"/>
          </a:p>
          <a:p>
            <a:r>
              <a:rPr lang="de-DE" dirty="0">
                <a:sym typeface="Symbol"/>
              </a:rPr>
              <a:t></a:t>
            </a:r>
            <a:r>
              <a:rPr lang="de-DE" dirty="0"/>
              <a:t> </a:t>
            </a:r>
            <a:r>
              <a:rPr lang="de-DE" dirty="0">
                <a:sym typeface="Symbol"/>
              </a:rPr>
              <a:t></a:t>
            </a:r>
            <a:r>
              <a:rPr lang="de-DE" dirty="0"/>
              <a:t> </a:t>
            </a:r>
            <a:r>
              <a:rPr lang="de-DE" dirty="0">
                <a:sym typeface="Symbol"/>
              </a:rPr>
              <a:t></a:t>
            </a:r>
            <a:r>
              <a:rPr lang="de-DE" dirty="0"/>
              <a:t> - Überlegungen, was es denn an dem Sinnenfälligen Vorausliegendem geben müsse</a:t>
            </a:r>
            <a:r>
              <a:rPr lang="de-DE" dirty="0" smtClean="0"/>
              <a:t>.</a:t>
            </a:r>
            <a:endParaRPr lang="de-DE" dirty="0"/>
          </a:p>
        </p:txBody>
      </p:sp>
      <p:sp>
        <p:nvSpPr>
          <p:cNvPr id="4" name="Datumsplatzhalter 3"/>
          <p:cNvSpPr>
            <a:spLocks noGrp="1"/>
          </p:cNvSpPr>
          <p:nvPr>
            <p:ph type="dt" sz="half" idx="10"/>
          </p:nvPr>
        </p:nvSpPr>
        <p:spPr/>
        <p:txBody>
          <a:bodyPr/>
          <a:lstStyle/>
          <a:p>
            <a:fld id="{128ADB3D-F259-41C6-A8C0-FF57C0BCDDB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29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962062274"/>
              </p:ext>
            </p:extLst>
          </p:nvPr>
        </p:nvGraphicFramePr>
        <p:xfrm>
          <a:off x="631148" y="2433424"/>
          <a:ext cx="7886700" cy="2651760"/>
        </p:xfrm>
        <a:graphic>
          <a:graphicData uri="http://schemas.openxmlformats.org/drawingml/2006/table">
            <a:tbl>
              <a:tblPr firstRow="1" bandRow="1">
                <a:tableStyleId>{5C22544A-7EE6-4342-B048-85BDC9FD1C3A}</a:tableStyleId>
              </a:tblPr>
              <a:tblGrid>
                <a:gridCol w="3943350"/>
                <a:gridCol w="3943350"/>
              </a:tblGrid>
              <a:tr h="370840">
                <a:tc>
                  <a:txBody>
                    <a:bodyPr/>
                    <a:lstStyle/>
                    <a:p>
                      <a:r>
                        <a:rPr lang="de-DE" sz="2400" dirty="0" smtClean="0"/>
                        <a:t>Rubrik</a:t>
                      </a:r>
                      <a:endParaRPr lang="de-DE" sz="2400" dirty="0"/>
                    </a:p>
                  </a:txBody>
                  <a:tcPr/>
                </a:tc>
                <a:tc>
                  <a:txBody>
                    <a:bodyPr/>
                    <a:lstStyle/>
                    <a:p>
                      <a:r>
                        <a:rPr lang="de-DE" sz="2400" dirty="0" smtClean="0"/>
                        <a:t>Schriften</a:t>
                      </a:r>
                      <a:endParaRPr lang="de-DE" sz="2400" dirty="0"/>
                    </a:p>
                  </a:txBody>
                  <a:tcPr/>
                </a:tc>
              </a:tr>
              <a:tr h="370840">
                <a:tc>
                  <a:txBody>
                    <a:bodyPr/>
                    <a:lstStyle/>
                    <a:p>
                      <a:pPr marL="457200" indent="-457200">
                        <a:buFont typeface="+mj-lt"/>
                        <a:buAutoNum type="arabicPeriod"/>
                      </a:pPr>
                      <a:r>
                        <a:rPr lang="de-DE" sz="2000" b="1" dirty="0" smtClean="0"/>
                        <a:t>Organon („Werkzeug“)</a:t>
                      </a:r>
                      <a:endParaRPr lang="de-DE" sz="2000" b="1" dirty="0"/>
                    </a:p>
                  </a:txBody>
                  <a:tcPr/>
                </a:tc>
                <a:tc>
                  <a:txBody>
                    <a:bodyPr/>
                    <a:lstStyle/>
                    <a:p>
                      <a:r>
                        <a:rPr lang="de-DE" sz="2000" i="1" dirty="0" smtClean="0"/>
                        <a:t>Kategorien</a:t>
                      </a:r>
                      <a:endParaRPr lang="de-DE" sz="2000" i="1" dirty="0"/>
                    </a:p>
                  </a:txBody>
                  <a:tcPr/>
                </a:tc>
              </a:tr>
              <a:tr h="370840">
                <a:tc>
                  <a:txBody>
                    <a:bodyPr/>
                    <a:lstStyle/>
                    <a:p>
                      <a:pPr marL="457200" indent="-457200">
                        <a:buFont typeface="+mj-lt"/>
                        <a:buAutoNum type="arabicPeriod" startAt="2"/>
                      </a:pPr>
                      <a:r>
                        <a:rPr lang="de-DE" sz="2000" b="1" dirty="0" smtClean="0"/>
                        <a:t>Ethisch-politisch-rhetorische</a:t>
                      </a:r>
                      <a:r>
                        <a:rPr lang="de-DE" sz="2000" b="1" baseline="0" dirty="0" smtClean="0"/>
                        <a:t> Schriften</a:t>
                      </a:r>
                      <a:endParaRPr lang="de-DE" sz="2000" b="1" dirty="0"/>
                    </a:p>
                  </a:txBody>
                  <a:tcPr/>
                </a:tc>
                <a:tc>
                  <a:txBody>
                    <a:bodyPr/>
                    <a:lstStyle/>
                    <a:p>
                      <a:r>
                        <a:rPr lang="de-DE" sz="2000" i="1" dirty="0" smtClean="0"/>
                        <a:t>Nikomachische Ethik,</a:t>
                      </a:r>
                      <a:r>
                        <a:rPr lang="de-DE" sz="2000" i="1" baseline="0" dirty="0" smtClean="0"/>
                        <a:t> Rhetorik, Politik, Poetik</a:t>
                      </a:r>
                      <a:endParaRPr lang="de-DE" sz="2000" i="1" dirty="0"/>
                    </a:p>
                  </a:txBody>
                  <a:tcPr/>
                </a:tc>
              </a:tr>
              <a:tr h="370840">
                <a:tc>
                  <a:txBody>
                    <a:bodyPr/>
                    <a:lstStyle/>
                    <a:p>
                      <a:pPr marL="457200" indent="-457200">
                        <a:buFont typeface="+mj-lt"/>
                        <a:buAutoNum type="arabicPeriod" startAt="3"/>
                      </a:pPr>
                      <a:r>
                        <a:rPr lang="de-DE" sz="2000" b="1" kern="1200" dirty="0" smtClean="0">
                          <a:solidFill>
                            <a:schemeClr val="dk1"/>
                          </a:solidFill>
                          <a:effectLst/>
                          <a:latin typeface="+mn-lt"/>
                          <a:ea typeface="+mn-ea"/>
                          <a:cs typeface="+mn-cs"/>
                        </a:rPr>
                        <a:t>Naturphilosophisch-biologisch-psychologische Schriften</a:t>
                      </a:r>
                      <a:endParaRPr lang="de-DE" sz="2000" b="1" dirty="0"/>
                    </a:p>
                  </a:txBody>
                  <a:tcPr/>
                </a:tc>
                <a:tc>
                  <a:txBody>
                    <a:bodyPr/>
                    <a:lstStyle/>
                    <a:p>
                      <a:r>
                        <a:rPr lang="de-DE" sz="2000" i="1" kern="1200" dirty="0" err="1" smtClean="0">
                          <a:solidFill>
                            <a:schemeClr val="dk1"/>
                          </a:solidFill>
                          <a:effectLst/>
                          <a:latin typeface="+mn-lt"/>
                          <a:ea typeface="+mn-ea"/>
                          <a:cs typeface="+mn-cs"/>
                        </a:rPr>
                        <a:t>Meteorologica</a:t>
                      </a:r>
                      <a:r>
                        <a:rPr lang="de-DE" sz="2000" i="1" kern="1200" dirty="0" smtClean="0">
                          <a:solidFill>
                            <a:schemeClr val="dk1"/>
                          </a:solidFill>
                          <a:effectLst/>
                          <a:latin typeface="+mn-lt"/>
                          <a:ea typeface="+mn-ea"/>
                          <a:cs typeface="+mn-cs"/>
                        </a:rPr>
                        <a:t>, </a:t>
                      </a:r>
                      <a:r>
                        <a:rPr lang="de-DE" sz="2000" i="1" kern="1200" dirty="0" err="1" smtClean="0">
                          <a:solidFill>
                            <a:schemeClr val="dk1"/>
                          </a:solidFill>
                          <a:effectLst/>
                          <a:latin typeface="+mn-lt"/>
                          <a:ea typeface="+mn-ea"/>
                          <a:cs typeface="+mn-cs"/>
                        </a:rPr>
                        <a:t>Zoologica</a:t>
                      </a:r>
                      <a:endParaRPr lang="de-DE" sz="2000" dirty="0"/>
                    </a:p>
                  </a:txBody>
                  <a:tcPr/>
                </a:tc>
              </a:tr>
              <a:tr h="283063">
                <a:tc>
                  <a:txBody>
                    <a:bodyPr/>
                    <a:lstStyle/>
                    <a:p>
                      <a:pPr marL="457200" indent="-457200">
                        <a:buFont typeface="+mj-lt"/>
                        <a:buAutoNum type="arabicPeriod" startAt="4"/>
                      </a:pPr>
                      <a:r>
                        <a:rPr lang="de-DE" sz="2000" b="1" dirty="0" smtClean="0"/>
                        <a:t>Metaphysik</a:t>
                      </a:r>
                      <a:endParaRPr lang="de-DE" sz="2000" b="1" dirty="0"/>
                    </a:p>
                  </a:txBody>
                  <a:tcPr/>
                </a:tc>
                <a:tc>
                  <a:txBody>
                    <a:bodyPr/>
                    <a:lstStyle/>
                    <a:p>
                      <a:endParaRPr lang="de-DE" sz="2000" dirty="0"/>
                    </a:p>
                  </a:txBody>
                  <a:tcPr/>
                </a:tc>
              </a:tr>
            </a:tbl>
          </a:graphicData>
        </a:graphic>
      </p:graphicFrame>
    </p:spTree>
    <p:extLst>
      <p:ext uri="{BB962C8B-B14F-4D97-AF65-F5344CB8AC3E}">
        <p14:creationId xmlns:p14="http://schemas.microsoft.com/office/powerpoint/2010/main" val="663720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0. Hinführendes</a:t>
            </a:r>
            <a:endParaRPr lang="de-DE" b="1" dirty="0"/>
          </a:p>
        </p:txBody>
      </p:sp>
      <p:sp>
        <p:nvSpPr>
          <p:cNvPr id="3" name="Inhaltsplatzhalter 2"/>
          <p:cNvSpPr>
            <a:spLocks noGrp="1"/>
          </p:cNvSpPr>
          <p:nvPr>
            <p:ph idx="1"/>
          </p:nvPr>
        </p:nvSpPr>
        <p:spPr/>
        <p:txBody>
          <a:bodyPr/>
          <a:lstStyle/>
          <a:p>
            <a:r>
              <a:rPr lang="de-DE" dirty="0" smtClean="0"/>
              <a:t>Gliederung:</a:t>
            </a:r>
          </a:p>
          <a:p>
            <a:pPr marL="0" indent="0">
              <a:buNone/>
            </a:pPr>
            <a:r>
              <a:rPr lang="de-DE" dirty="0" smtClean="0"/>
              <a:t>0.1 Kleine Namenskunde</a:t>
            </a:r>
          </a:p>
          <a:p>
            <a:pPr marL="0" indent="0">
              <a:buNone/>
            </a:pPr>
            <a:r>
              <a:rPr lang="de-DE" dirty="0" smtClean="0"/>
              <a:t>0.2 Wie </a:t>
            </a:r>
            <a:r>
              <a:rPr lang="de-DE" dirty="0"/>
              <a:t>alle Ontologie beginnt </a:t>
            </a:r>
            <a:r>
              <a:rPr lang="de-DE" dirty="0" smtClean="0"/>
              <a:t>oder: Sich </a:t>
            </a:r>
            <a:r>
              <a:rPr lang="de-DE" dirty="0"/>
              <a:t>ins </a:t>
            </a:r>
            <a:r>
              <a:rPr lang="de-DE" dirty="0" smtClean="0"/>
              <a:t>	Denken verstricken</a:t>
            </a:r>
            <a:endParaRPr lang="de-DE" dirty="0"/>
          </a:p>
          <a:p>
            <a:endParaRPr lang="de-DE" dirty="0"/>
          </a:p>
        </p:txBody>
      </p:sp>
      <p:sp>
        <p:nvSpPr>
          <p:cNvPr id="4" name="Datumsplatzhalter 3"/>
          <p:cNvSpPr>
            <a:spLocks noGrp="1"/>
          </p:cNvSpPr>
          <p:nvPr>
            <p:ph type="dt" sz="half" idx="10"/>
          </p:nvPr>
        </p:nvSpPr>
        <p:spPr/>
        <p:txBody>
          <a:bodyPr/>
          <a:lstStyle/>
          <a:p>
            <a:fld id="{1F0DF01B-160E-43A8-A2F2-3A2D23EBF6BB}"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3</a:t>
            </a:fld>
            <a:endParaRPr lang="de-DE"/>
          </a:p>
        </p:txBody>
      </p:sp>
    </p:spTree>
    <p:extLst>
      <p:ext uri="{BB962C8B-B14F-4D97-AF65-F5344CB8AC3E}">
        <p14:creationId xmlns:p14="http://schemas.microsoft.com/office/powerpoint/2010/main" val="253121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schemeClr val="accent1"/>
                </a:solidFill>
              </a:rPr>
              <a:t>1.1</a:t>
            </a:r>
            <a:r>
              <a:rPr lang="de-DE" sz="3200" b="1" dirty="0"/>
              <a:t> Vorabklärungen zur „Metaphysik“ des Aristoteles</a:t>
            </a:r>
            <a:endParaRPr lang="de-DE" sz="3200" dirty="0"/>
          </a:p>
        </p:txBody>
      </p:sp>
      <p:sp>
        <p:nvSpPr>
          <p:cNvPr id="3" name="Inhaltsplatzhalter 2"/>
          <p:cNvSpPr>
            <a:spLocks noGrp="1"/>
          </p:cNvSpPr>
          <p:nvPr>
            <p:ph idx="1"/>
          </p:nvPr>
        </p:nvSpPr>
        <p:spPr>
          <a:xfrm>
            <a:off x="545123" y="1832919"/>
            <a:ext cx="8008326" cy="515961"/>
          </a:xfrm>
        </p:spPr>
        <p:txBody>
          <a:bodyPr/>
          <a:lstStyle/>
          <a:p>
            <a:r>
              <a:rPr lang="de-DE" dirty="0" smtClean="0"/>
              <a:t>Der Aufbau der Schriftensammlung „Metaphysik“:</a:t>
            </a:r>
            <a:endParaRPr lang="de-DE" dirty="0"/>
          </a:p>
        </p:txBody>
      </p:sp>
      <p:sp>
        <p:nvSpPr>
          <p:cNvPr id="4" name="Datumsplatzhalter 3"/>
          <p:cNvSpPr>
            <a:spLocks noGrp="1"/>
          </p:cNvSpPr>
          <p:nvPr>
            <p:ph type="dt" sz="half" idx="10"/>
          </p:nvPr>
        </p:nvSpPr>
        <p:spPr/>
        <p:txBody>
          <a:bodyPr/>
          <a:lstStyle/>
          <a:p>
            <a:fld id="{128ADB3D-F259-41C6-A8C0-FF57C0BCDDB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30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66044355"/>
              </p:ext>
            </p:extLst>
          </p:nvPr>
        </p:nvGraphicFramePr>
        <p:xfrm>
          <a:off x="215518" y="2300096"/>
          <a:ext cx="8748968" cy="2065008"/>
        </p:xfrm>
        <a:graphic>
          <a:graphicData uri="http://schemas.openxmlformats.org/drawingml/2006/table">
            <a:tbl>
              <a:tblPr firstRow="1" bandRow="1">
                <a:tableStyleId>{5C22544A-7EE6-4342-B048-85BDC9FD1C3A}</a:tableStyleId>
              </a:tblPr>
              <a:tblGrid>
                <a:gridCol w="2187242"/>
                <a:gridCol w="2187242"/>
                <a:gridCol w="2187242"/>
                <a:gridCol w="2187242"/>
              </a:tblGrid>
              <a:tr h="449568">
                <a:tc>
                  <a:txBody>
                    <a:bodyPr/>
                    <a:lstStyle/>
                    <a:p>
                      <a:r>
                        <a:rPr lang="de-DE" sz="2200" b="1" u="none" dirty="0" smtClean="0"/>
                        <a:t>Buch I (A)</a:t>
                      </a:r>
                      <a:endParaRPr lang="de-DE" sz="2200" b="1"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200" u="none" dirty="0" smtClean="0"/>
                        <a:t>Buch II (</a:t>
                      </a:r>
                      <a:r>
                        <a:rPr lang="el-GR" sz="2200" u="none" dirty="0" smtClean="0">
                          <a:latin typeface="Cambria" panose="02040503050406030204" pitchFamily="18" charset="0"/>
                        </a:rPr>
                        <a:t>α</a:t>
                      </a:r>
                      <a:r>
                        <a:rPr lang="de-DE" sz="2200" u="none" dirty="0" smtClean="0"/>
                        <a:t>)</a:t>
                      </a:r>
                      <a:endParaRPr lang="de-DE" sz="2200" u="none" dirty="0"/>
                    </a:p>
                  </a:txBody>
                  <a:tcPr/>
                </a:tc>
                <a:tc>
                  <a:txBody>
                    <a:bodyPr/>
                    <a:lstStyle/>
                    <a:p>
                      <a:r>
                        <a:rPr lang="de-DE" sz="2200" u="none" dirty="0" smtClean="0"/>
                        <a:t>Buch III (</a:t>
                      </a:r>
                      <a:r>
                        <a:rPr lang="el-GR" sz="2200" u="none" dirty="0" smtClean="0"/>
                        <a:t>Β</a:t>
                      </a:r>
                      <a:r>
                        <a:rPr lang="de-DE" sz="2200" u="none" dirty="0" smtClean="0"/>
                        <a:t>)</a:t>
                      </a:r>
                      <a:endParaRPr lang="de-DE" sz="2200" u="none" dirty="0"/>
                    </a:p>
                  </a:txBody>
                  <a:tcPr/>
                </a:tc>
                <a:tc>
                  <a:txBody>
                    <a:bodyPr/>
                    <a:lstStyle/>
                    <a:p>
                      <a:r>
                        <a:rPr lang="de-DE" sz="2200" u="none" dirty="0" smtClean="0"/>
                        <a:t>Buch IV (</a:t>
                      </a:r>
                      <a:r>
                        <a:rPr lang="el-GR" sz="2200" u="none" dirty="0" smtClean="0">
                          <a:latin typeface="Cambria" panose="02040503050406030204" pitchFamily="18" charset="0"/>
                        </a:rPr>
                        <a:t>Γ</a:t>
                      </a:r>
                      <a:r>
                        <a:rPr lang="de-DE" sz="2200" u="none" dirty="0" smtClean="0">
                          <a:latin typeface="Cambria" panose="02040503050406030204" pitchFamily="18" charset="0"/>
                        </a:rPr>
                        <a:t>)</a:t>
                      </a:r>
                      <a:endParaRPr lang="de-DE" sz="2200" u="none" dirty="0"/>
                    </a:p>
                  </a:txBody>
                  <a:tcPr/>
                </a:tc>
              </a:tr>
              <a:tr h="1504556">
                <a:tc>
                  <a:txBody>
                    <a:bodyPr/>
                    <a:lstStyle/>
                    <a:p>
                      <a:r>
                        <a:rPr lang="de-DE" sz="2000" dirty="0" smtClean="0"/>
                        <a:t>Philosophie als Wissenschaft von den ersten Prinzipien und den vier Ursachen</a:t>
                      </a:r>
                      <a:endParaRPr lang="de-DE" sz="2000" dirty="0"/>
                    </a:p>
                  </a:txBody>
                  <a:tcPr/>
                </a:tc>
                <a:tc>
                  <a:txBody>
                    <a:bodyPr/>
                    <a:lstStyle/>
                    <a:p>
                      <a:r>
                        <a:rPr lang="de-DE" sz="2000" dirty="0" smtClean="0"/>
                        <a:t>Einführung in das Philosophie-studium</a:t>
                      </a:r>
                      <a:endParaRPr lang="de-DE" sz="2000" dirty="0"/>
                    </a:p>
                  </a:txBody>
                  <a:tcPr/>
                </a:tc>
                <a:tc>
                  <a:txBody>
                    <a:bodyPr/>
                    <a:lstStyle/>
                    <a:p>
                      <a:r>
                        <a:rPr lang="de-DE" sz="2000" dirty="0" smtClean="0"/>
                        <a:t>14 Aporien</a:t>
                      </a:r>
                      <a:endParaRPr lang="de-DE" sz="2000" dirty="0"/>
                    </a:p>
                  </a:txBody>
                  <a:tcPr/>
                </a:tc>
                <a:tc>
                  <a:txBody>
                    <a:bodyPr/>
                    <a:lstStyle/>
                    <a:p>
                      <a:r>
                        <a:rPr lang="de-DE" sz="2000" dirty="0" smtClean="0"/>
                        <a:t>Erste Philosophie als Prinzipien-wissenschaft</a:t>
                      </a:r>
                      <a:endParaRPr lang="de-DE" sz="2000" dirty="0"/>
                    </a:p>
                  </a:txBody>
                  <a:tcPr/>
                </a:tc>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4102488167"/>
              </p:ext>
            </p:extLst>
          </p:nvPr>
        </p:nvGraphicFramePr>
        <p:xfrm>
          <a:off x="200440" y="4349076"/>
          <a:ext cx="8764045" cy="1737360"/>
        </p:xfrm>
        <a:graphic>
          <a:graphicData uri="http://schemas.openxmlformats.org/drawingml/2006/table">
            <a:tbl>
              <a:tblPr firstRow="1" bandRow="1">
                <a:tableStyleId>{5C22544A-7EE6-4342-B048-85BDC9FD1C3A}</a:tableStyleId>
              </a:tblPr>
              <a:tblGrid>
                <a:gridCol w="1752809"/>
                <a:gridCol w="1752809"/>
                <a:gridCol w="1752809"/>
                <a:gridCol w="1752809"/>
                <a:gridCol w="1752809"/>
              </a:tblGrid>
              <a:tr h="424554">
                <a:tc>
                  <a:txBody>
                    <a:bodyPr/>
                    <a:lstStyle/>
                    <a:p>
                      <a:r>
                        <a:rPr lang="de-DE" sz="2200" dirty="0" smtClean="0"/>
                        <a:t>Buch V (</a:t>
                      </a:r>
                      <a:r>
                        <a:rPr lang="el-GR" sz="2200" dirty="0" smtClean="0">
                          <a:latin typeface="Cambria" panose="02040503050406030204" pitchFamily="18" charset="0"/>
                        </a:rPr>
                        <a:t>Δ</a:t>
                      </a:r>
                      <a:r>
                        <a:rPr lang="de-DE" sz="2200" dirty="0" smtClean="0"/>
                        <a:t>)</a:t>
                      </a:r>
                      <a:endParaRPr lang="de-DE" sz="2200" dirty="0"/>
                    </a:p>
                  </a:txBody>
                  <a:tcPr/>
                </a:tc>
                <a:tc>
                  <a:txBody>
                    <a:bodyPr/>
                    <a:lstStyle/>
                    <a:p>
                      <a:r>
                        <a:rPr lang="de-DE" sz="2200" dirty="0" smtClean="0"/>
                        <a:t>Buch VI (</a:t>
                      </a:r>
                      <a:r>
                        <a:rPr lang="el-GR" sz="2200" dirty="0" smtClean="0">
                          <a:latin typeface="Cambria" panose="02040503050406030204" pitchFamily="18" charset="0"/>
                        </a:rPr>
                        <a:t>Ε</a:t>
                      </a:r>
                      <a:r>
                        <a:rPr lang="de-DE" sz="2200" dirty="0" smtClean="0"/>
                        <a:t>)</a:t>
                      </a:r>
                      <a:endParaRPr lang="de-DE" sz="2200" dirty="0"/>
                    </a:p>
                  </a:txBody>
                  <a:tcPr/>
                </a:tc>
                <a:tc>
                  <a:txBody>
                    <a:bodyPr/>
                    <a:lstStyle/>
                    <a:p>
                      <a:r>
                        <a:rPr lang="de-DE" sz="2200" dirty="0" smtClean="0"/>
                        <a:t>Buch VII-IX</a:t>
                      </a:r>
                      <a:endParaRPr lang="de-DE" sz="2200" dirty="0"/>
                    </a:p>
                  </a:txBody>
                  <a:tcPr/>
                </a:tc>
                <a:tc>
                  <a:txBody>
                    <a:bodyPr/>
                    <a:lstStyle/>
                    <a:p>
                      <a:r>
                        <a:rPr lang="de-DE" sz="2200" dirty="0" smtClean="0"/>
                        <a:t>Buch XI-XII</a:t>
                      </a:r>
                      <a:endParaRPr lang="de-DE" sz="2200" dirty="0"/>
                    </a:p>
                  </a:txBody>
                  <a:tcPr/>
                </a:tc>
                <a:tc>
                  <a:txBody>
                    <a:bodyPr/>
                    <a:lstStyle/>
                    <a:p>
                      <a:r>
                        <a:rPr lang="de-DE" sz="2200" dirty="0" smtClean="0"/>
                        <a:t>Buch XIII-XIV</a:t>
                      </a:r>
                      <a:endParaRPr lang="de-DE" sz="2200" dirty="0"/>
                    </a:p>
                  </a:txBody>
                  <a:tcPr/>
                </a:tc>
              </a:tr>
              <a:tr h="1152762">
                <a:tc>
                  <a:txBody>
                    <a:bodyPr/>
                    <a:lstStyle/>
                    <a:p>
                      <a:r>
                        <a:rPr lang="de-DE" sz="2000" dirty="0" smtClean="0"/>
                        <a:t>Philosophische Terminologie</a:t>
                      </a:r>
                      <a:endParaRPr lang="de-DE" sz="2000" dirty="0"/>
                    </a:p>
                  </a:txBody>
                  <a:tcPr/>
                </a:tc>
                <a:tc>
                  <a:txBody>
                    <a:bodyPr/>
                    <a:lstStyle/>
                    <a:p>
                      <a:r>
                        <a:rPr lang="de-DE" sz="2000" dirty="0" smtClean="0"/>
                        <a:t>Erste Philosophie als Wissenschaft vom Seienden</a:t>
                      </a:r>
                      <a:endParaRPr lang="de-DE" sz="2000" dirty="0"/>
                    </a:p>
                  </a:txBody>
                  <a:tcPr/>
                </a:tc>
                <a:tc>
                  <a:txBody>
                    <a:bodyPr/>
                    <a:lstStyle/>
                    <a:p>
                      <a:r>
                        <a:rPr lang="de-DE" sz="2000" dirty="0" smtClean="0"/>
                        <a:t>Substanz-bücher</a:t>
                      </a:r>
                      <a:endParaRPr lang="de-DE" sz="2000" dirty="0"/>
                    </a:p>
                  </a:txBody>
                  <a:tcPr/>
                </a:tc>
                <a:tc>
                  <a:txBody>
                    <a:bodyPr/>
                    <a:lstStyle/>
                    <a:p>
                      <a:r>
                        <a:rPr lang="de-DE" sz="2000" dirty="0" smtClean="0"/>
                        <a:t>Erste Philosophie als </a:t>
                      </a:r>
                      <a:r>
                        <a:rPr lang="de-DE" sz="2000" dirty="0" err="1" smtClean="0"/>
                        <a:t>Onto</a:t>
                      </a:r>
                      <a:r>
                        <a:rPr lang="de-DE" sz="2000" dirty="0" smtClean="0"/>
                        <a:t>-Theologie</a:t>
                      </a:r>
                      <a:endParaRPr lang="de-DE" sz="2000" dirty="0"/>
                    </a:p>
                  </a:txBody>
                  <a:tcPr/>
                </a:tc>
                <a:tc>
                  <a:txBody>
                    <a:bodyPr/>
                    <a:lstStyle/>
                    <a:p>
                      <a:r>
                        <a:rPr lang="de-DE" sz="2000" dirty="0" err="1" smtClean="0"/>
                        <a:t>Platonkritiken</a:t>
                      </a:r>
                      <a:endParaRPr lang="de-DE" sz="2000" dirty="0"/>
                    </a:p>
                  </a:txBody>
                  <a:tcPr/>
                </a:tc>
              </a:tr>
            </a:tbl>
          </a:graphicData>
        </a:graphic>
      </p:graphicFrame>
    </p:spTree>
    <p:extLst>
      <p:ext uri="{BB962C8B-B14F-4D97-AF65-F5344CB8AC3E}">
        <p14:creationId xmlns:p14="http://schemas.microsoft.com/office/powerpoint/2010/main" val="3874046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indent="0"/>
            <a:r>
              <a:rPr lang="de-DE" b="1" dirty="0" smtClean="0">
                <a:solidFill>
                  <a:schemeClr val="accent1"/>
                </a:solidFill>
              </a:rPr>
              <a:t>1.2</a:t>
            </a:r>
            <a:r>
              <a:rPr lang="de-DE" b="1" dirty="0"/>
              <a:t> </a:t>
            </a:r>
            <a:r>
              <a:rPr lang="de-DE" b="1" dirty="0" smtClean="0"/>
              <a:t>Der </a:t>
            </a:r>
            <a:r>
              <a:rPr lang="de-DE" b="1" dirty="0"/>
              <a:t>Zugang zum Seienden, sofern es ist</a:t>
            </a:r>
          </a:p>
        </p:txBody>
      </p:sp>
      <p:sp>
        <p:nvSpPr>
          <p:cNvPr id="3" name="Inhaltsplatzhalter 2"/>
          <p:cNvSpPr>
            <a:spLocks noGrp="1"/>
          </p:cNvSpPr>
          <p:nvPr>
            <p:ph idx="1"/>
          </p:nvPr>
        </p:nvSpPr>
        <p:spPr/>
        <p:txBody>
          <a:bodyPr>
            <a:normAutofit/>
          </a:bodyPr>
          <a:lstStyle/>
          <a:p>
            <a:pPr lvl="1"/>
            <a:r>
              <a:rPr lang="de-DE" dirty="0" smtClean="0"/>
              <a:t>„Man </a:t>
            </a:r>
            <a:r>
              <a:rPr lang="de-DE" dirty="0"/>
              <a:t>spricht nämlich vom Seienden, weil es entweder ein Wesen ist oder eine Affektion eines Wesens oder weil es ein Weg zum Wesen oder weil es Vergehen, Privation, Qualität, Bewirkendes oder Erzeugendes eines Wesens ist oder von etwas, das in Beziehung auf das Wesen ausgesagt wird, oder gar, weil es Verneinung von etwas derartigem oder eines Wesens ist. Daher sagen wir ja auch, ein Nichtseiendes </a:t>
            </a:r>
            <a:r>
              <a:rPr lang="de-DE" i="1" dirty="0"/>
              <a:t>sei</a:t>
            </a:r>
            <a:r>
              <a:rPr lang="de-DE" dirty="0"/>
              <a:t> nichtseiend.“</a:t>
            </a:r>
          </a:p>
          <a:p>
            <a:pPr marL="228600" lvl="1" indent="0" algn="ctr">
              <a:buNone/>
            </a:pPr>
            <a:r>
              <a:rPr lang="de-DE" cap="small" dirty="0"/>
              <a:t>Aristoteles</a:t>
            </a:r>
            <a:r>
              <a:rPr lang="de-DE" dirty="0"/>
              <a:t>: Metaphysik. 1003b</a:t>
            </a:r>
            <a:r>
              <a:rPr lang="de-DE" dirty="0" smtClean="0"/>
              <a:t>.</a:t>
            </a:r>
            <a:endParaRPr lang="de-DE" dirty="0"/>
          </a:p>
        </p:txBody>
      </p:sp>
      <p:sp>
        <p:nvSpPr>
          <p:cNvPr id="4" name="Datumsplatzhalter 3"/>
          <p:cNvSpPr>
            <a:spLocks noGrp="1"/>
          </p:cNvSpPr>
          <p:nvPr>
            <p:ph type="dt" sz="half" idx="10"/>
          </p:nvPr>
        </p:nvSpPr>
        <p:spPr/>
        <p:txBody>
          <a:bodyPr/>
          <a:lstStyle/>
          <a:p>
            <a:fld id="{1579FA13-93B1-4151-807E-DB61B3E2501C}"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31</a:t>
            </a:fld>
            <a:endParaRPr lang="de-DE"/>
          </a:p>
        </p:txBody>
      </p:sp>
    </p:spTree>
    <p:extLst>
      <p:ext uri="{BB962C8B-B14F-4D97-AF65-F5344CB8AC3E}">
        <p14:creationId xmlns:p14="http://schemas.microsoft.com/office/powerpoint/2010/main" val="3319591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1.2</a:t>
            </a:r>
            <a:r>
              <a:rPr lang="de-DE" b="1" dirty="0"/>
              <a:t> </a:t>
            </a:r>
            <a:r>
              <a:rPr lang="de-DE" b="1" dirty="0" smtClean="0"/>
              <a:t>Der </a:t>
            </a:r>
            <a:r>
              <a:rPr lang="de-DE" b="1" dirty="0"/>
              <a:t>Zugang zum Seienden, sofern es ist</a:t>
            </a:r>
            <a:endParaRPr lang="de-DE" dirty="0"/>
          </a:p>
        </p:txBody>
      </p:sp>
      <p:sp>
        <p:nvSpPr>
          <p:cNvPr id="3" name="Inhaltsplatzhalter 2"/>
          <p:cNvSpPr>
            <a:spLocks noGrp="1"/>
          </p:cNvSpPr>
          <p:nvPr>
            <p:ph idx="1"/>
          </p:nvPr>
        </p:nvSpPr>
        <p:spPr/>
        <p:txBody>
          <a:bodyPr>
            <a:normAutofit/>
          </a:bodyPr>
          <a:lstStyle/>
          <a:p>
            <a:r>
              <a:rPr lang="de-DE" dirty="0" smtClean="0"/>
              <a:t>vier </a:t>
            </a:r>
            <a:r>
              <a:rPr lang="de-DE" dirty="0"/>
              <a:t>Grunddimensionen </a:t>
            </a:r>
            <a:r>
              <a:rPr lang="de-DE" dirty="0" smtClean="0"/>
              <a:t>der </a:t>
            </a:r>
            <a:r>
              <a:rPr lang="de-DE" dirty="0" err="1" smtClean="0"/>
              <a:t>Seinsanalogie</a:t>
            </a:r>
            <a:r>
              <a:rPr lang="de-DE" dirty="0" smtClean="0"/>
              <a:t>:</a:t>
            </a:r>
            <a:endParaRPr lang="de-DE" dirty="0"/>
          </a:p>
          <a:p>
            <a:pPr marL="742950" lvl="1" indent="-514350">
              <a:buFont typeface="+mj-lt"/>
              <a:buAutoNum type="alphaLcParenR"/>
            </a:pPr>
            <a:r>
              <a:rPr lang="de-DE" dirty="0" smtClean="0"/>
              <a:t>Dass </a:t>
            </a:r>
            <a:r>
              <a:rPr lang="de-DE" dirty="0"/>
              <a:t>etwas so und so ist, wird von etwas (dem Subjekt des Urteils) gesagt hinsichtlich dessen, was es an sich </a:t>
            </a:r>
            <a:r>
              <a:rPr lang="de-DE" dirty="0" smtClean="0"/>
              <a:t>ist, was sein Wesen ausmacht und ihm darum notwendigerweise zugeschrieben werden muss, z.B. dass der Mensch sterblich ist: Wesensurteil.</a:t>
            </a:r>
          </a:p>
          <a:p>
            <a:pPr marL="742950" lvl="1" indent="-514350">
              <a:buFont typeface="+mj-lt"/>
              <a:buAutoNum type="alphaLcParenR"/>
            </a:pPr>
            <a:r>
              <a:rPr lang="de-DE" dirty="0" smtClean="0"/>
              <a:t>Dass etwas so und so ist, kann auch sein So-und-so-sein meinen, das nicht notwendig gegeben sein muss: „Der Dozent ist erkältet“: Akzidentelles Urteil. </a:t>
            </a:r>
            <a:endParaRPr lang="de-DE" dirty="0"/>
          </a:p>
        </p:txBody>
      </p:sp>
      <p:sp>
        <p:nvSpPr>
          <p:cNvPr id="4" name="Datumsplatzhalter 3"/>
          <p:cNvSpPr>
            <a:spLocks noGrp="1"/>
          </p:cNvSpPr>
          <p:nvPr>
            <p:ph type="dt" sz="half" idx="10"/>
          </p:nvPr>
        </p:nvSpPr>
        <p:spPr/>
        <p:txBody>
          <a:bodyPr/>
          <a:lstStyle/>
          <a:p>
            <a:fld id="{7D6DE80C-3792-49D3-B7CD-9BFF06730FE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32</a:t>
            </a:fld>
            <a:endParaRPr lang="de-DE"/>
          </a:p>
        </p:txBody>
      </p:sp>
    </p:spTree>
    <p:extLst>
      <p:ext uri="{BB962C8B-B14F-4D97-AF65-F5344CB8AC3E}">
        <p14:creationId xmlns:p14="http://schemas.microsoft.com/office/powerpoint/2010/main" val="2589299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1.2</a:t>
            </a:r>
            <a:r>
              <a:rPr lang="de-DE" b="1" dirty="0"/>
              <a:t> </a:t>
            </a:r>
            <a:r>
              <a:rPr lang="de-DE" b="1" dirty="0" smtClean="0"/>
              <a:t>Der </a:t>
            </a:r>
            <a:r>
              <a:rPr lang="de-DE" b="1" dirty="0"/>
              <a:t>Zugang zum Seienden, sofern es ist</a:t>
            </a:r>
            <a:endParaRPr lang="de-DE" dirty="0"/>
          </a:p>
        </p:txBody>
      </p:sp>
      <p:sp>
        <p:nvSpPr>
          <p:cNvPr id="3" name="Inhaltsplatzhalter 2"/>
          <p:cNvSpPr>
            <a:spLocks noGrp="1"/>
          </p:cNvSpPr>
          <p:nvPr>
            <p:ph idx="1"/>
          </p:nvPr>
        </p:nvSpPr>
        <p:spPr/>
        <p:txBody>
          <a:bodyPr>
            <a:normAutofit fontScale="92500" lnSpcReduction="10000"/>
          </a:bodyPr>
          <a:lstStyle/>
          <a:p>
            <a:pPr marL="742950" lvl="1" indent="-514350">
              <a:buFont typeface="+mj-lt"/>
              <a:buAutoNum type="alphaLcParenR" startAt="3"/>
            </a:pPr>
            <a:r>
              <a:rPr lang="de-DE" dirty="0" smtClean="0"/>
              <a:t>Dass etwas so und so ist, lässt sich auch von Eigenschaften aussagen, die zum Zeitpunkt der Urteilsabgabe nicht als wirkliche gegeben sind: „Peter ist ein guter Klavierspieler“ gilt – wenn das Urteil wahr ist – auch immer dann, wenn Peter gerade nicht Klavier spielt. Das Urteil artikuliert eine Möglichkeit.</a:t>
            </a:r>
          </a:p>
          <a:p>
            <a:pPr marL="742950" lvl="1" indent="-514350">
              <a:buFont typeface="+mj-lt"/>
              <a:buAutoNum type="alphaLcParenR" startAt="3"/>
            </a:pPr>
            <a:r>
              <a:rPr lang="de-DE" dirty="0" smtClean="0"/>
              <a:t>Dass etwas so und so ist, kann auch dann gesagt werden, wenn zum Ausdruck gebracht werden soll, dass dieses So-und-so-sein nicht ist, ja nicht einmal möglich ist. „Heute ist es nicht kalt“, die „Primzahlen sind (außer durch sich selbst) nicht teilbar“. Das Urteil drückt ein Nicht-sein aus, ohne damit in irgendeiner Weise ein Sein zu behaupten. Das „ist“ des Urteils verbindet lediglich Subjekt und Prädikat, erfüllt also eine rein logische Funktion.</a:t>
            </a:r>
            <a:endParaRPr lang="de-DE" dirty="0"/>
          </a:p>
        </p:txBody>
      </p:sp>
      <p:sp>
        <p:nvSpPr>
          <p:cNvPr id="4" name="Datumsplatzhalter 3"/>
          <p:cNvSpPr>
            <a:spLocks noGrp="1"/>
          </p:cNvSpPr>
          <p:nvPr>
            <p:ph type="dt" sz="half" idx="10"/>
          </p:nvPr>
        </p:nvSpPr>
        <p:spPr/>
        <p:txBody>
          <a:bodyPr/>
          <a:lstStyle/>
          <a:p>
            <a:fld id="{40497BB3-0D9B-426B-9FF9-F247DB81270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33</a:t>
            </a:fld>
            <a:endParaRPr lang="de-DE"/>
          </a:p>
        </p:txBody>
      </p:sp>
    </p:spTree>
    <p:extLst>
      <p:ext uri="{BB962C8B-B14F-4D97-AF65-F5344CB8AC3E}">
        <p14:creationId xmlns:p14="http://schemas.microsoft.com/office/powerpoint/2010/main" val="4045726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smtClean="0">
                <a:solidFill>
                  <a:schemeClr val="accent1"/>
                </a:solidFill>
              </a:rPr>
              <a:t>1.2</a:t>
            </a:r>
            <a:r>
              <a:rPr lang="de-DE" sz="3200" b="1" dirty="0" smtClean="0"/>
              <a:t> Der </a:t>
            </a:r>
            <a:r>
              <a:rPr lang="de-DE" sz="3200" b="1" dirty="0"/>
              <a:t>Zugang zum Seienden, sofern es ist</a:t>
            </a:r>
            <a:endParaRPr lang="de-DE" sz="3200" dirty="0"/>
          </a:p>
        </p:txBody>
      </p:sp>
      <p:sp>
        <p:nvSpPr>
          <p:cNvPr id="3" name="Inhaltsplatzhalter 2"/>
          <p:cNvSpPr>
            <a:spLocks noGrp="1"/>
          </p:cNvSpPr>
          <p:nvPr>
            <p:ph idx="1"/>
          </p:nvPr>
        </p:nvSpPr>
        <p:spPr/>
        <p:txBody>
          <a:bodyPr>
            <a:normAutofit lnSpcReduction="10000"/>
          </a:bodyPr>
          <a:lstStyle/>
          <a:p>
            <a:r>
              <a:rPr lang="de-DE" dirty="0" smtClean="0"/>
              <a:t>Die Kategorien (</a:t>
            </a:r>
            <a:r>
              <a:rPr lang="de-DE" dirty="0" smtClean="0">
                <a:sym typeface="Symbol"/>
              </a:rPr>
              <a:t></a:t>
            </a:r>
            <a:r>
              <a:rPr lang="de-DE" dirty="0"/>
              <a:t>, „aussagen</a:t>
            </a:r>
            <a:r>
              <a:rPr lang="de-DE" dirty="0" smtClean="0"/>
              <a:t>“):</a:t>
            </a:r>
          </a:p>
          <a:p>
            <a:pPr marL="742950" lvl="1" indent="-514350">
              <a:buFont typeface="+mj-lt"/>
              <a:buAutoNum type="arabicPeriod"/>
            </a:pPr>
            <a:r>
              <a:rPr lang="de-DE" b="1" dirty="0"/>
              <a:t>Substanz </a:t>
            </a:r>
            <a:r>
              <a:rPr lang="de-DE" dirty="0" smtClean="0"/>
              <a:t>(</a:t>
            </a:r>
            <a:r>
              <a:rPr lang="de-DE" dirty="0"/>
              <a:t>grundlegende </a:t>
            </a:r>
            <a:r>
              <a:rPr lang="de-DE" dirty="0" err="1" smtClean="0"/>
              <a:t>Seinsweise</a:t>
            </a:r>
            <a:r>
              <a:rPr lang="de-DE" dirty="0" smtClean="0"/>
              <a:t>)</a:t>
            </a:r>
          </a:p>
          <a:p>
            <a:pPr marL="742950" lvl="1" indent="-514350">
              <a:buFont typeface="+mj-lt"/>
              <a:buAutoNum type="arabicPeriod"/>
            </a:pPr>
            <a:r>
              <a:rPr lang="de-DE" dirty="0"/>
              <a:t>Quantität </a:t>
            </a:r>
            <a:endParaRPr lang="de-DE" dirty="0" smtClean="0"/>
          </a:p>
          <a:p>
            <a:pPr marL="742950" lvl="1" indent="-514350">
              <a:buFont typeface="+mj-lt"/>
              <a:buAutoNum type="arabicPeriod"/>
            </a:pPr>
            <a:r>
              <a:rPr lang="de-DE" dirty="0"/>
              <a:t>Qualität </a:t>
            </a:r>
            <a:endParaRPr lang="de-DE" dirty="0" smtClean="0"/>
          </a:p>
          <a:p>
            <a:pPr marL="742950" lvl="1" indent="-514350">
              <a:buFont typeface="+mj-lt"/>
              <a:buAutoNum type="arabicPeriod"/>
            </a:pPr>
            <a:r>
              <a:rPr lang="de-DE" dirty="0"/>
              <a:t>Relation </a:t>
            </a:r>
            <a:endParaRPr lang="de-DE" dirty="0" smtClean="0"/>
          </a:p>
          <a:p>
            <a:pPr marL="742950" lvl="1" indent="-514350">
              <a:buFont typeface="+mj-lt"/>
              <a:buAutoNum type="arabicPeriod"/>
            </a:pPr>
            <a:r>
              <a:rPr lang="de-DE" dirty="0"/>
              <a:t>Ort </a:t>
            </a:r>
            <a:endParaRPr lang="de-DE" dirty="0" smtClean="0"/>
          </a:p>
          <a:p>
            <a:pPr marL="742950" lvl="1" indent="-514350">
              <a:buFont typeface="+mj-lt"/>
              <a:buAutoNum type="arabicPeriod"/>
            </a:pPr>
            <a:r>
              <a:rPr lang="de-DE" dirty="0"/>
              <a:t>Zeit </a:t>
            </a:r>
            <a:endParaRPr lang="de-DE" dirty="0" smtClean="0"/>
          </a:p>
          <a:p>
            <a:pPr marL="742950" lvl="1" indent="-514350">
              <a:buFont typeface="+mj-lt"/>
              <a:buAutoNum type="arabicPeriod"/>
            </a:pPr>
            <a:r>
              <a:rPr lang="de-DE" dirty="0"/>
              <a:t>Lage </a:t>
            </a:r>
            <a:endParaRPr lang="de-DE" dirty="0" smtClean="0"/>
          </a:p>
          <a:p>
            <a:pPr marL="742950" lvl="1" indent="-514350">
              <a:buFont typeface="+mj-lt"/>
              <a:buAutoNum type="arabicPeriod"/>
            </a:pPr>
            <a:r>
              <a:rPr lang="de-DE" dirty="0"/>
              <a:t>Ausstattung </a:t>
            </a:r>
            <a:endParaRPr lang="de-DE" dirty="0" smtClean="0"/>
          </a:p>
          <a:p>
            <a:pPr marL="742950" lvl="1" indent="-514350">
              <a:buFont typeface="+mj-lt"/>
              <a:buAutoNum type="arabicPeriod"/>
            </a:pPr>
            <a:r>
              <a:rPr lang="de-DE" dirty="0"/>
              <a:t>Aktivität </a:t>
            </a:r>
            <a:endParaRPr lang="de-DE" dirty="0" smtClean="0"/>
          </a:p>
          <a:p>
            <a:pPr marL="742950" lvl="1" indent="-514350">
              <a:buFont typeface="+mj-lt"/>
              <a:buAutoNum type="arabicPeriod"/>
            </a:pPr>
            <a:r>
              <a:rPr lang="de-DE" dirty="0"/>
              <a:t>Passivität</a:t>
            </a:r>
          </a:p>
        </p:txBody>
      </p:sp>
      <p:sp>
        <p:nvSpPr>
          <p:cNvPr id="4" name="Geschweifte Klammer rechts 3"/>
          <p:cNvSpPr/>
          <p:nvPr/>
        </p:nvSpPr>
        <p:spPr>
          <a:xfrm>
            <a:off x="2915816" y="2636912"/>
            <a:ext cx="792088" cy="3096344"/>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e-DE"/>
          </a:p>
        </p:txBody>
      </p:sp>
      <p:sp>
        <p:nvSpPr>
          <p:cNvPr id="5" name="Textfeld 4"/>
          <p:cNvSpPr txBox="1"/>
          <p:nvPr/>
        </p:nvSpPr>
        <p:spPr>
          <a:xfrm>
            <a:off x="3995936" y="3954251"/>
            <a:ext cx="1728192" cy="461665"/>
          </a:xfrm>
          <a:prstGeom prst="rect">
            <a:avLst/>
          </a:prstGeom>
          <a:noFill/>
        </p:spPr>
        <p:txBody>
          <a:bodyPr wrap="square" rtlCol="0">
            <a:spAutoFit/>
          </a:bodyPr>
          <a:lstStyle/>
          <a:p>
            <a:r>
              <a:rPr lang="de-DE" sz="2400" b="1" dirty="0"/>
              <a:t>Akzidenzien</a:t>
            </a:r>
            <a:r>
              <a:rPr lang="de-DE" sz="2400" dirty="0"/>
              <a:t> </a:t>
            </a:r>
            <a:endParaRPr lang="de-DE" dirty="0"/>
          </a:p>
        </p:txBody>
      </p:sp>
      <p:sp>
        <p:nvSpPr>
          <p:cNvPr id="6" name="Datumsplatzhalter 5"/>
          <p:cNvSpPr>
            <a:spLocks noGrp="1"/>
          </p:cNvSpPr>
          <p:nvPr>
            <p:ph type="dt" sz="half" idx="10"/>
          </p:nvPr>
        </p:nvSpPr>
        <p:spPr/>
        <p:txBody>
          <a:bodyPr/>
          <a:lstStyle/>
          <a:p>
            <a:fld id="{3933B663-B7F7-42CF-90AC-A21D54FDB8EB}" type="datetime1">
              <a:rPr lang="de-DE" smtClean="0"/>
              <a:t>07.11.2016</a:t>
            </a:fld>
            <a:endParaRPr lang="de-DE"/>
          </a:p>
        </p:txBody>
      </p:sp>
      <p:sp>
        <p:nvSpPr>
          <p:cNvPr id="7" name="Foliennummernplatzhalter 6"/>
          <p:cNvSpPr>
            <a:spLocks noGrp="1"/>
          </p:cNvSpPr>
          <p:nvPr>
            <p:ph type="sldNum" sz="quarter" idx="12"/>
          </p:nvPr>
        </p:nvSpPr>
        <p:spPr/>
        <p:txBody>
          <a:bodyPr/>
          <a:lstStyle/>
          <a:p>
            <a:fld id="{D9605DA4-EE2B-44C5-96F4-08D35801045C}" type="slidenum">
              <a:rPr lang="de-DE" smtClean="0"/>
              <a:t>34</a:t>
            </a:fld>
            <a:endParaRPr lang="de-DE"/>
          </a:p>
        </p:txBody>
      </p:sp>
    </p:spTree>
    <p:extLst>
      <p:ext uri="{BB962C8B-B14F-4D97-AF65-F5344CB8AC3E}">
        <p14:creationId xmlns:p14="http://schemas.microsoft.com/office/powerpoint/2010/main" val="3858377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1.2</a:t>
            </a:r>
            <a:r>
              <a:rPr lang="de-DE" b="1" dirty="0"/>
              <a:t> </a:t>
            </a:r>
            <a:r>
              <a:rPr lang="de-DE" b="1" dirty="0" smtClean="0"/>
              <a:t>Der </a:t>
            </a:r>
            <a:r>
              <a:rPr lang="de-DE" b="1" dirty="0"/>
              <a:t>Zugang zum Seienden, sofern es ist</a:t>
            </a:r>
            <a:endParaRPr lang="de-DE" dirty="0"/>
          </a:p>
        </p:txBody>
      </p:sp>
      <p:sp>
        <p:nvSpPr>
          <p:cNvPr id="3" name="Inhaltsplatzhalter 2"/>
          <p:cNvSpPr>
            <a:spLocks noGrp="1"/>
          </p:cNvSpPr>
          <p:nvPr>
            <p:ph idx="1"/>
          </p:nvPr>
        </p:nvSpPr>
        <p:spPr/>
        <p:txBody>
          <a:bodyPr>
            <a:normAutofit/>
          </a:bodyPr>
          <a:lstStyle/>
          <a:p>
            <a:r>
              <a:rPr lang="de-DE" dirty="0" smtClean="0"/>
              <a:t>Das erste und sicherste Prinzip der Philosophie:</a:t>
            </a:r>
            <a:endParaRPr lang="de-DE" dirty="0"/>
          </a:p>
          <a:p>
            <a:pPr lvl="1"/>
            <a:r>
              <a:rPr lang="de-DE" dirty="0" smtClean="0"/>
              <a:t>„</a:t>
            </a:r>
            <a:r>
              <a:rPr lang="de-DE" dirty="0" err="1"/>
              <a:t>Daß</a:t>
            </a:r>
            <a:r>
              <a:rPr lang="de-DE" dirty="0"/>
              <a:t> nämlich dasselbe demselben in </a:t>
            </a:r>
            <a:r>
              <a:rPr lang="de-DE" dirty="0" smtClean="0"/>
              <a:t>derselben Beziehung </a:t>
            </a:r>
            <a:r>
              <a:rPr lang="de-DE" dirty="0"/>
              <a:t>[...] unmöglich </a:t>
            </a:r>
            <a:r>
              <a:rPr lang="de-DE" dirty="0" smtClean="0"/>
              <a:t>zugleich </a:t>
            </a:r>
            <a:r>
              <a:rPr lang="de-DE" dirty="0"/>
              <a:t>zukommen und nicht zukommen </a:t>
            </a:r>
            <a:r>
              <a:rPr lang="de-DE" dirty="0" smtClean="0"/>
              <a:t>kann</a:t>
            </a:r>
            <a:r>
              <a:rPr lang="de-DE" dirty="0"/>
              <a:t>, das ist das sicherste unter allen </a:t>
            </a:r>
            <a:r>
              <a:rPr lang="de-DE" dirty="0" smtClean="0"/>
              <a:t>Prinzipien</a:t>
            </a:r>
            <a:r>
              <a:rPr lang="de-DE" dirty="0"/>
              <a:t>; denn es </a:t>
            </a:r>
            <a:r>
              <a:rPr lang="de-DE" dirty="0" err="1"/>
              <a:t>paßt</a:t>
            </a:r>
            <a:r>
              <a:rPr lang="de-DE" dirty="0"/>
              <a:t> darauf die </a:t>
            </a:r>
            <a:r>
              <a:rPr lang="de-DE" dirty="0" smtClean="0"/>
              <a:t>angegebene </a:t>
            </a:r>
            <a:r>
              <a:rPr lang="de-DE" dirty="0"/>
              <a:t>Bestimmung, da es unmöglich </a:t>
            </a:r>
            <a:r>
              <a:rPr lang="de-DE" dirty="0" smtClean="0"/>
              <a:t>ist</a:t>
            </a:r>
            <a:r>
              <a:rPr lang="de-DE" dirty="0"/>
              <a:t>, </a:t>
            </a:r>
            <a:r>
              <a:rPr lang="de-DE" dirty="0" err="1"/>
              <a:t>daß</a:t>
            </a:r>
            <a:r>
              <a:rPr lang="de-DE" dirty="0"/>
              <a:t> jemand annehme, dasselbe sei und </a:t>
            </a:r>
            <a:r>
              <a:rPr lang="de-DE" dirty="0" smtClean="0"/>
              <a:t>sei </a:t>
            </a:r>
            <a:r>
              <a:rPr lang="de-DE" dirty="0"/>
              <a:t>nicht.“</a:t>
            </a:r>
          </a:p>
          <a:p>
            <a:pPr marL="457200" lvl="1" indent="0" algn="ctr">
              <a:buNone/>
            </a:pPr>
            <a:r>
              <a:rPr lang="de-DE" cap="small" dirty="0"/>
              <a:t>Aristoteles</a:t>
            </a:r>
            <a:r>
              <a:rPr lang="de-DE" dirty="0"/>
              <a:t>: Metaphysik. 1005b.</a:t>
            </a:r>
          </a:p>
          <a:p>
            <a:pPr>
              <a:buFont typeface="Wingdings" panose="05000000000000000000" pitchFamily="2" charset="2"/>
              <a:buChar char="Ø"/>
            </a:pPr>
            <a:r>
              <a:rPr lang="de-DE" dirty="0" smtClean="0"/>
              <a:t>Dies ist das </a:t>
            </a:r>
            <a:r>
              <a:rPr lang="de-DE" i="1" dirty="0" smtClean="0"/>
              <a:t>Nicht-Widerspruchs-Prinzip</a:t>
            </a:r>
            <a:r>
              <a:rPr lang="de-DE" dirty="0" smtClean="0"/>
              <a:t>.</a:t>
            </a:r>
            <a:endParaRPr lang="de-DE" dirty="0"/>
          </a:p>
        </p:txBody>
      </p:sp>
      <p:sp>
        <p:nvSpPr>
          <p:cNvPr id="4" name="Datumsplatzhalter 3"/>
          <p:cNvSpPr>
            <a:spLocks noGrp="1"/>
          </p:cNvSpPr>
          <p:nvPr>
            <p:ph type="dt" sz="half" idx="10"/>
          </p:nvPr>
        </p:nvSpPr>
        <p:spPr/>
        <p:txBody>
          <a:bodyPr/>
          <a:lstStyle/>
          <a:p>
            <a:fld id="{975D319E-FD3C-42BC-BDBA-1756A5DA406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35</a:t>
            </a:fld>
            <a:endParaRPr lang="de-DE"/>
          </a:p>
        </p:txBody>
      </p:sp>
    </p:spTree>
    <p:extLst>
      <p:ext uri="{BB962C8B-B14F-4D97-AF65-F5344CB8AC3E}">
        <p14:creationId xmlns:p14="http://schemas.microsoft.com/office/powerpoint/2010/main" val="1984555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1.2</a:t>
            </a:r>
            <a:r>
              <a:rPr lang="de-DE" b="1" dirty="0"/>
              <a:t> </a:t>
            </a:r>
            <a:r>
              <a:rPr lang="de-DE" b="1" dirty="0" smtClean="0"/>
              <a:t>Der </a:t>
            </a:r>
            <a:r>
              <a:rPr lang="de-DE" b="1" dirty="0"/>
              <a:t>Zugang zum Seienden, sofern es ist</a:t>
            </a:r>
            <a:endParaRPr lang="de-DE" dirty="0"/>
          </a:p>
        </p:txBody>
      </p:sp>
      <p:sp>
        <p:nvSpPr>
          <p:cNvPr id="3" name="Inhaltsplatzhalter 2"/>
          <p:cNvSpPr>
            <a:spLocks noGrp="1"/>
          </p:cNvSpPr>
          <p:nvPr>
            <p:ph idx="1"/>
          </p:nvPr>
        </p:nvSpPr>
        <p:spPr/>
        <p:txBody>
          <a:bodyPr/>
          <a:lstStyle/>
          <a:p>
            <a:r>
              <a:rPr lang="de-DE" dirty="0" smtClean="0"/>
              <a:t>Das sicherste Prinzip braucht keinen Beweis:</a:t>
            </a:r>
          </a:p>
          <a:p>
            <a:pPr lvl="1"/>
            <a:r>
              <a:rPr lang="de-DE" dirty="0" smtClean="0"/>
              <a:t>„Denn </a:t>
            </a:r>
            <a:r>
              <a:rPr lang="de-DE" dirty="0" err="1"/>
              <a:t>daß</a:t>
            </a:r>
            <a:r>
              <a:rPr lang="de-DE" dirty="0"/>
              <a:t> es überhaupt für alles einen Beweis gebe, ist unmöglich, sonst würde ja ein Fortschritt ins Unendliche eintreten und auch so kein Beweis stattfinden.“</a:t>
            </a:r>
          </a:p>
          <a:p>
            <a:pPr marL="228600" lvl="1" indent="0" algn="ctr">
              <a:buNone/>
            </a:pPr>
            <a:r>
              <a:rPr lang="de-DE" sz="2400" cap="small" dirty="0"/>
              <a:t>Aristoteles</a:t>
            </a:r>
            <a:r>
              <a:rPr lang="de-DE" sz="2400" dirty="0"/>
              <a:t>: Metaphysik. 1006a.</a:t>
            </a:r>
          </a:p>
          <a:p>
            <a:endParaRPr lang="de-DE" dirty="0"/>
          </a:p>
        </p:txBody>
      </p:sp>
      <p:sp>
        <p:nvSpPr>
          <p:cNvPr id="4" name="Datumsplatzhalter 3"/>
          <p:cNvSpPr>
            <a:spLocks noGrp="1"/>
          </p:cNvSpPr>
          <p:nvPr>
            <p:ph type="dt" sz="half" idx="10"/>
          </p:nvPr>
        </p:nvSpPr>
        <p:spPr/>
        <p:txBody>
          <a:bodyPr/>
          <a:lstStyle/>
          <a:p>
            <a:fld id="{4A92A02F-5A47-44D6-99AF-60663A09DBDB}"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36</a:t>
            </a:fld>
            <a:endParaRPr lang="de-DE"/>
          </a:p>
        </p:txBody>
      </p:sp>
    </p:spTree>
    <p:extLst>
      <p:ext uri="{BB962C8B-B14F-4D97-AF65-F5344CB8AC3E}">
        <p14:creationId xmlns:p14="http://schemas.microsoft.com/office/powerpoint/2010/main" val="2548335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1.2</a:t>
            </a:r>
            <a:r>
              <a:rPr lang="de-DE" b="1" dirty="0"/>
              <a:t> </a:t>
            </a:r>
            <a:r>
              <a:rPr lang="de-DE" b="1" dirty="0" smtClean="0"/>
              <a:t>Der </a:t>
            </a:r>
            <a:r>
              <a:rPr lang="de-DE" b="1" dirty="0"/>
              <a:t>Zugang zum Seienden, </a:t>
            </a:r>
            <a:r>
              <a:rPr lang="de-DE" b="1" dirty="0" smtClean="0"/>
              <a:t>sofern es </a:t>
            </a:r>
            <a:r>
              <a:rPr lang="de-DE" b="1" dirty="0"/>
              <a:t>ist</a:t>
            </a:r>
            <a:endParaRPr lang="de-DE" dirty="0"/>
          </a:p>
        </p:txBody>
      </p:sp>
      <p:sp>
        <p:nvSpPr>
          <p:cNvPr id="3" name="Inhaltsplatzhalter 2"/>
          <p:cNvSpPr>
            <a:spLocks noGrp="1"/>
          </p:cNvSpPr>
          <p:nvPr>
            <p:ph idx="1"/>
          </p:nvPr>
        </p:nvSpPr>
        <p:spPr/>
        <p:txBody>
          <a:bodyPr>
            <a:normAutofit fontScale="92500" lnSpcReduction="20000"/>
          </a:bodyPr>
          <a:lstStyle/>
          <a:p>
            <a:pPr marL="457200" lvl="1" indent="0">
              <a:buNone/>
            </a:pPr>
            <a:r>
              <a:rPr lang="de-DE" sz="2600" dirty="0" smtClean="0"/>
              <a:t>„[</a:t>
            </a:r>
            <a:r>
              <a:rPr lang="de-DE" sz="2600" dirty="0"/>
              <a:t>E]in widerlegender Beweis für die Unmöglichkeit der Behauptung [sc. die Bestreitung des Prinzips; K.M.] </a:t>
            </a:r>
            <a:r>
              <a:rPr lang="de-DE" sz="2600" dirty="0" err="1"/>
              <a:t>läßt</a:t>
            </a:r>
            <a:r>
              <a:rPr lang="de-DE" sz="2600" dirty="0"/>
              <a:t> sich führen, sobald der dagegen Streitende nur überhaupt redet; wo aber nicht, so wäre es ja lächerlich, gegen den reden zu wollen, der über nichts Rede steht, gerade insofern er nicht Rede steht; denn ein solcher ist als solcher einer Pflanze gleich [...]. Der Ausgangspunkt bei allen derartigen Diskussionen ist nicht, </a:t>
            </a:r>
            <a:r>
              <a:rPr lang="de-DE" sz="2600" dirty="0" err="1"/>
              <a:t>daß</a:t>
            </a:r>
            <a:r>
              <a:rPr lang="de-DE" sz="2600" dirty="0"/>
              <a:t> man vom Gegner verlangt, er solle erklären, </a:t>
            </a:r>
            <a:r>
              <a:rPr lang="de-DE" sz="2600" dirty="0" err="1"/>
              <a:t>daß</a:t>
            </a:r>
            <a:r>
              <a:rPr lang="de-DE" sz="2600" dirty="0"/>
              <a:t> etwas sei oder nicht sei (denn dies würde man schon für eine Annahme des zu Beweisenden ansehen), sondern </a:t>
            </a:r>
            <a:r>
              <a:rPr lang="de-DE" sz="2600" dirty="0" err="1"/>
              <a:t>daß</a:t>
            </a:r>
            <a:r>
              <a:rPr lang="de-DE" sz="2600" dirty="0"/>
              <a:t> er im Reden etwas bezeichne für sich wie für einen anderen; denn das ist ja notwendig, sofern er überhaupt etwas reden will.“</a:t>
            </a:r>
          </a:p>
          <a:p>
            <a:pPr marL="0" indent="0" algn="ctr">
              <a:buNone/>
            </a:pPr>
            <a:r>
              <a:rPr lang="de-DE" sz="2600" cap="small" dirty="0"/>
              <a:t>Aristoteles</a:t>
            </a:r>
            <a:r>
              <a:rPr lang="de-DE" sz="2600" dirty="0"/>
              <a:t>: Metaphysik. 1006a.</a:t>
            </a:r>
          </a:p>
          <a:p>
            <a:pPr>
              <a:buFont typeface="Wingdings" panose="05000000000000000000" pitchFamily="2" charset="2"/>
              <a:buChar char="Ø"/>
            </a:pPr>
            <a:r>
              <a:rPr lang="de-DE" sz="3000" dirty="0"/>
              <a:t>„</a:t>
            </a:r>
            <a:r>
              <a:rPr lang="de-DE" sz="3000" dirty="0" smtClean="0"/>
              <a:t>performativer </a:t>
            </a:r>
            <a:r>
              <a:rPr lang="de-DE" sz="3000" dirty="0"/>
              <a:t>Widerspruch“</a:t>
            </a:r>
          </a:p>
        </p:txBody>
      </p:sp>
      <p:sp>
        <p:nvSpPr>
          <p:cNvPr id="4" name="Datumsplatzhalter 3"/>
          <p:cNvSpPr>
            <a:spLocks noGrp="1"/>
          </p:cNvSpPr>
          <p:nvPr>
            <p:ph type="dt" sz="half" idx="10"/>
          </p:nvPr>
        </p:nvSpPr>
        <p:spPr/>
        <p:txBody>
          <a:bodyPr/>
          <a:lstStyle/>
          <a:p>
            <a:fld id="{CD96834F-E27E-43A9-8F4F-C72269A19C80}"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37</a:t>
            </a:fld>
            <a:endParaRPr lang="de-DE"/>
          </a:p>
        </p:txBody>
      </p:sp>
    </p:spTree>
    <p:extLst>
      <p:ext uri="{BB962C8B-B14F-4D97-AF65-F5344CB8AC3E}">
        <p14:creationId xmlns:p14="http://schemas.microsoft.com/office/powerpoint/2010/main" val="682103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1.3</a:t>
            </a:r>
            <a:r>
              <a:rPr lang="de-DE" b="1" dirty="0"/>
              <a:t> </a:t>
            </a:r>
            <a:r>
              <a:rPr lang="de-DE" b="1" dirty="0" smtClean="0"/>
              <a:t>Was </a:t>
            </a:r>
            <a:r>
              <a:rPr lang="de-DE" b="1" dirty="0"/>
              <a:t>macht ein Seiendes zu </a:t>
            </a:r>
            <a:r>
              <a:rPr lang="de-DE" b="1" dirty="0" smtClean="0"/>
              <a:t>dem, was </a:t>
            </a:r>
            <a:r>
              <a:rPr lang="de-DE" b="1" dirty="0"/>
              <a:t>es </a:t>
            </a:r>
            <a:r>
              <a:rPr lang="de-DE" b="1" dirty="0" smtClean="0"/>
              <a:t>ist?</a:t>
            </a:r>
            <a:endParaRPr lang="de-DE" b="1" dirty="0"/>
          </a:p>
        </p:txBody>
      </p:sp>
      <p:sp>
        <p:nvSpPr>
          <p:cNvPr id="3" name="Inhaltsplatzhalter 2"/>
          <p:cNvSpPr>
            <a:spLocks noGrp="1"/>
          </p:cNvSpPr>
          <p:nvPr>
            <p:ph idx="1"/>
          </p:nvPr>
        </p:nvSpPr>
        <p:spPr/>
        <p:txBody>
          <a:bodyPr>
            <a:normAutofit/>
          </a:bodyPr>
          <a:lstStyle/>
          <a:p>
            <a:r>
              <a:rPr lang="de-DE" dirty="0">
                <a:sym typeface="Symbol"/>
              </a:rPr>
              <a:t></a:t>
            </a:r>
            <a:r>
              <a:rPr lang="de-DE" dirty="0"/>
              <a:t> </a:t>
            </a:r>
            <a:r>
              <a:rPr lang="de-DE" dirty="0">
                <a:sym typeface="Symbol"/>
              </a:rPr>
              <a:t></a:t>
            </a:r>
            <a:r>
              <a:rPr lang="de-DE" dirty="0"/>
              <a:t> </a:t>
            </a:r>
            <a:r>
              <a:rPr lang="de-DE" dirty="0">
                <a:sym typeface="Symbol"/>
              </a:rPr>
              <a:t></a:t>
            </a:r>
            <a:r>
              <a:rPr lang="de-DE" dirty="0"/>
              <a:t> </a:t>
            </a:r>
            <a:r>
              <a:rPr lang="de-DE" dirty="0">
                <a:sym typeface="Symbol"/>
              </a:rPr>
              <a:t></a:t>
            </a:r>
            <a:r>
              <a:rPr lang="de-DE" dirty="0"/>
              <a:t>: „Was es ist, dies zu sein</a:t>
            </a:r>
            <a:r>
              <a:rPr lang="de-DE" dirty="0" smtClean="0"/>
              <a:t>“?</a:t>
            </a:r>
          </a:p>
          <a:p>
            <a:r>
              <a:rPr lang="de-DE" dirty="0" smtClean="0"/>
              <a:t>Ein </a:t>
            </a:r>
            <a:r>
              <a:rPr lang="de-DE" dirty="0"/>
              <a:t>Seiendes als Seiendes verdankt, dass es ist und dass es ist, was es ist, </a:t>
            </a:r>
            <a:r>
              <a:rPr lang="de-DE" dirty="0" smtClean="0"/>
              <a:t>der dem </a:t>
            </a:r>
            <a:r>
              <a:rPr lang="de-DE" dirty="0"/>
              <a:t>Zusammenspiel folgender </a:t>
            </a:r>
            <a:r>
              <a:rPr lang="de-DE" i="1" dirty="0"/>
              <a:t>dreimal zwei Faktoren</a:t>
            </a:r>
            <a:r>
              <a:rPr lang="de-DE" dirty="0"/>
              <a:t>:</a:t>
            </a:r>
          </a:p>
          <a:p>
            <a:pPr marL="514350" indent="-514350">
              <a:buAutoNum type="alphaLcParenBoth"/>
            </a:pPr>
            <a:r>
              <a:rPr lang="de-DE" b="1" dirty="0" smtClean="0"/>
              <a:t>Möglichkeit </a:t>
            </a:r>
            <a:r>
              <a:rPr lang="de-DE" b="1" dirty="0"/>
              <a:t>und Wirklichkeit</a:t>
            </a:r>
            <a:r>
              <a:rPr lang="de-DE" dirty="0" smtClean="0"/>
              <a:t>.</a:t>
            </a:r>
          </a:p>
          <a:p>
            <a:pPr marL="742950" lvl="1" indent="-514350">
              <a:buFont typeface="+mj-lt"/>
              <a:buAutoNum type="arabicPeriod"/>
            </a:pPr>
            <a:r>
              <a:rPr lang="fr-FR" dirty="0" smtClean="0"/>
              <a:t>Die </a:t>
            </a:r>
            <a:r>
              <a:rPr lang="fr-FR" dirty="0"/>
              <a:t>Ontologie des </a:t>
            </a:r>
            <a:r>
              <a:rPr lang="fr-FR" dirty="0" err="1" smtClean="0"/>
              <a:t>Heraklit</a:t>
            </a:r>
            <a:r>
              <a:rPr lang="fr-FR" dirty="0" smtClean="0"/>
              <a:t>:</a:t>
            </a:r>
          </a:p>
          <a:p>
            <a:pPr marL="228600" lvl="1" indent="0" algn="ctr">
              <a:buNone/>
            </a:pPr>
            <a:r>
              <a:rPr lang="de-DE" b="1" dirty="0" smtClean="0"/>
              <a:t>„</a:t>
            </a:r>
            <a:r>
              <a:rPr lang="de-DE" b="1" dirty="0">
                <a:sym typeface="Symbol"/>
              </a:rPr>
              <a:t></a:t>
            </a:r>
            <a:r>
              <a:rPr lang="de-DE" b="1" dirty="0"/>
              <a:t> </a:t>
            </a:r>
            <a:r>
              <a:rPr lang="de-DE" b="1" dirty="0">
                <a:sym typeface="Symbol"/>
              </a:rPr>
              <a:t></a:t>
            </a:r>
            <a:r>
              <a:rPr lang="de-DE" b="1" dirty="0"/>
              <a:t> – Alles fließt</a:t>
            </a:r>
            <a:r>
              <a:rPr lang="de-DE" b="1" dirty="0" smtClean="0"/>
              <a:t>“</a:t>
            </a:r>
            <a:endParaRPr lang="de-DE" b="1" dirty="0"/>
          </a:p>
        </p:txBody>
      </p:sp>
      <p:sp>
        <p:nvSpPr>
          <p:cNvPr id="4" name="Datumsplatzhalter 3"/>
          <p:cNvSpPr>
            <a:spLocks noGrp="1"/>
          </p:cNvSpPr>
          <p:nvPr>
            <p:ph type="dt" sz="half" idx="10"/>
          </p:nvPr>
        </p:nvSpPr>
        <p:spPr/>
        <p:txBody>
          <a:bodyPr/>
          <a:lstStyle/>
          <a:p>
            <a:fld id="{EB3FCDDB-D082-40FC-97AF-7C07BACFC5C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38</a:t>
            </a:fld>
            <a:endParaRPr lang="de-DE"/>
          </a:p>
        </p:txBody>
      </p:sp>
    </p:spTree>
    <p:extLst>
      <p:ext uri="{BB962C8B-B14F-4D97-AF65-F5344CB8AC3E}">
        <p14:creationId xmlns:p14="http://schemas.microsoft.com/office/powerpoint/2010/main" val="930335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1.3 </a:t>
            </a:r>
            <a:r>
              <a:rPr lang="de-DE" b="1" dirty="0" smtClean="0"/>
              <a:t>Was </a:t>
            </a:r>
            <a:r>
              <a:rPr lang="de-DE" b="1" dirty="0"/>
              <a:t>macht ein Seiendes zu dem, was es ist?</a:t>
            </a:r>
            <a:endParaRPr lang="de-DE" dirty="0"/>
          </a:p>
        </p:txBody>
      </p:sp>
      <p:sp>
        <p:nvSpPr>
          <p:cNvPr id="3" name="Inhaltsplatzhalter 2"/>
          <p:cNvSpPr>
            <a:spLocks noGrp="1"/>
          </p:cNvSpPr>
          <p:nvPr>
            <p:ph idx="1"/>
          </p:nvPr>
        </p:nvSpPr>
        <p:spPr/>
        <p:txBody>
          <a:bodyPr>
            <a:normAutofit/>
          </a:bodyPr>
          <a:lstStyle/>
          <a:p>
            <a:pPr marL="742950" lvl="1" indent="-514350">
              <a:buFont typeface="+mj-lt"/>
              <a:buAutoNum type="arabicPeriod" startAt="2"/>
            </a:pPr>
            <a:r>
              <a:rPr lang="de-DE" dirty="0" smtClean="0"/>
              <a:t>die </a:t>
            </a:r>
            <a:r>
              <a:rPr lang="de-DE" dirty="0"/>
              <a:t>Ontologie des Parmenides </a:t>
            </a:r>
            <a:r>
              <a:rPr lang="de-DE" dirty="0" smtClean="0"/>
              <a:t>:</a:t>
            </a:r>
          </a:p>
          <a:p>
            <a:pPr lvl="1"/>
            <a:r>
              <a:rPr lang="de-DE" dirty="0" smtClean="0"/>
              <a:t>„Denn </a:t>
            </a:r>
            <a:r>
              <a:rPr lang="de-DE" dirty="0"/>
              <a:t>niemals kann erzwungen werden, </a:t>
            </a:r>
            <a:r>
              <a:rPr lang="de-DE" dirty="0" err="1"/>
              <a:t>daß</a:t>
            </a:r>
            <a:r>
              <a:rPr lang="de-DE" dirty="0"/>
              <a:t> ist, was nicht ist. Im Gegenteil, du sollst das Verstehen von diesem Weg der Untersuchung zurückhalten, und die vielerfahrene Gewohnheit soll dich nicht zwingen, über diesen Weg das ziellose Auge schweifen zu lassen, das widerhallende Ohr und die sprechende Zunge. Nein: beurteile in rationaler Weise die streitbare Widerlegung, die ich ausgesprochen habe. </a:t>
            </a:r>
            <a:r>
              <a:rPr lang="de-DE" dirty="0" smtClean="0"/>
              <a:t>[...]</a:t>
            </a:r>
            <a:endParaRPr lang="de-DE" dirty="0"/>
          </a:p>
        </p:txBody>
      </p:sp>
      <p:sp>
        <p:nvSpPr>
          <p:cNvPr id="4" name="Datumsplatzhalter 3"/>
          <p:cNvSpPr>
            <a:spLocks noGrp="1"/>
          </p:cNvSpPr>
          <p:nvPr>
            <p:ph type="dt" sz="half" idx="10"/>
          </p:nvPr>
        </p:nvSpPr>
        <p:spPr/>
        <p:txBody>
          <a:bodyPr/>
          <a:lstStyle/>
          <a:p>
            <a:fld id="{ACD66B7F-430E-4956-90CD-A335AC8222C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39</a:t>
            </a:fld>
            <a:endParaRPr lang="de-DE"/>
          </a:p>
        </p:txBody>
      </p:sp>
    </p:spTree>
    <p:extLst>
      <p:ext uri="{BB962C8B-B14F-4D97-AF65-F5344CB8AC3E}">
        <p14:creationId xmlns:p14="http://schemas.microsoft.com/office/powerpoint/2010/main" val="2046461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solidFill>
                  <a:schemeClr val="accent1"/>
                </a:solidFill>
              </a:rPr>
              <a:t>0.1</a:t>
            </a:r>
            <a:r>
              <a:rPr lang="de-DE" b="1" dirty="0" smtClean="0"/>
              <a:t> Kleine Namenskunde</a:t>
            </a:r>
            <a:endParaRPr lang="de-DE" b="1" dirty="0"/>
          </a:p>
        </p:txBody>
      </p:sp>
      <p:grpSp>
        <p:nvGrpSpPr>
          <p:cNvPr id="4" name="Gruppieren 3"/>
          <p:cNvGrpSpPr/>
          <p:nvPr/>
        </p:nvGrpSpPr>
        <p:grpSpPr>
          <a:xfrm>
            <a:off x="1291610" y="3429997"/>
            <a:ext cx="1314449" cy="788670"/>
            <a:chOff x="0" y="1781334"/>
            <a:chExt cx="1314449" cy="788670"/>
          </a:xfrm>
        </p:grpSpPr>
        <p:sp>
          <p:nvSpPr>
            <p:cNvPr id="35" name="Abgerundetes Rechteck 34"/>
            <p:cNvSpPr/>
            <p:nvPr/>
          </p:nvSpPr>
          <p:spPr>
            <a:xfrm>
              <a:off x="0" y="1781334"/>
              <a:ext cx="1314449" cy="78867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6" name="Abgerundetes Rechteck 4"/>
            <p:cNvSpPr/>
            <p:nvPr/>
          </p:nvSpPr>
          <p:spPr>
            <a:xfrm>
              <a:off x="23099" y="1804433"/>
              <a:ext cx="1268251" cy="74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Metaphysik</a:t>
              </a:r>
              <a:endParaRPr lang="de-DE" sz="1700" kern="1200" dirty="0"/>
            </a:p>
          </p:txBody>
        </p:sp>
      </p:grpSp>
      <p:grpSp>
        <p:nvGrpSpPr>
          <p:cNvPr id="5" name="Gruppieren 4"/>
          <p:cNvGrpSpPr/>
          <p:nvPr/>
        </p:nvGrpSpPr>
        <p:grpSpPr>
          <a:xfrm>
            <a:off x="2727626" y="3305751"/>
            <a:ext cx="298420" cy="325983"/>
            <a:chOff x="1436016" y="1657088"/>
            <a:chExt cx="298420" cy="325983"/>
          </a:xfrm>
        </p:grpSpPr>
        <p:sp>
          <p:nvSpPr>
            <p:cNvPr id="33" name="Pfeil nach rechts 32"/>
            <p:cNvSpPr/>
            <p:nvPr/>
          </p:nvSpPr>
          <p:spPr>
            <a:xfrm rot="20342059">
              <a:off x="1436016" y="1657088"/>
              <a:ext cx="298420" cy="325983"/>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34" name="Pfeil nach rechts 6"/>
            <p:cNvSpPr/>
            <p:nvPr/>
          </p:nvSpPr>
          <p:spPr>
            <a:xfrm rot="20342059">
              <a:off x="1438980" y="1738302"/>
              <a:ext cx="208894" cy="195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p:txBody>
        </p:sp>
      </p:grpSp>
      <p:grpSp>
        <p:nvGrpSpPr>
          <p:cNvPr id="6" name="Gruppieren 5"/>
          <p:cNvGrpSpPr/>
          <p:nvPr/>
        </p:nvGrpSpPr>
        <p:grpSpPr>
          <a:xfrm>
            <a:off x="3185543" y="2724863"/>
            <a:ext cx="1314449" cy="788670"/>
            <a:chOff x="1840230" y="1076200"/>
            <a:chExt cx="1314449" cy="788670"/>
          </a:xfrm>
        </p:grpSpPr>
        <p:sp>
          <p:nvSpPr>
            <p:cNvPr id="31" name="Abgerundetes Rechteck 30"/>
            <p:cNvSpPr/>
            <p:nvPr/>
          </p:nvSpPr>
          <p:spPr>
            <a:xfrm>
              <a:off x="1840230" y="1076200"/>
              <a:ext cx="1314449" cy="78867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2" name="Abgerundetes Rechteck 8"/>
            <p:cNvSpPr/>
            <p:nvPr/>
          </p:nvSpPr>
          <p:spPr>
            <a:xfrm>
              <a:off x="1863329" y="1099299"/>
              <a:ext cx="1268251" cy="74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err="1" smtClean="0"/>
                <a:t>Metaphysica</a:t>
              </a:r>
              <a:r>
                <a:rPr lang="de-DE" sz="1700" kern="1200" dirty="0" smtClean="0"/>
                <a:t> specialis</a:t>
              </a:r>
              <a:endParaRPr lang="de-DE" sz="1700" kern="1200" dirty="0"/>
            </a:p>
          </p:txBody>
        </p:sp>
      </p:grpSp>
      <p:grpSp>
        <p:nvGrpSpPr>
          <p:cNvPr id="7" name="Gruppieren 6"/>
          <p:cNvGrpSpPr/>
          <p:nvPr/>
        </p:nvGrpSpPr>
        <p:grpSpPr>
          <a:xfrm>
            <a:off x="2680471" y="4102629"/>
            <a:ext cx="309846" cy="325983"/>
            <a:chOff x="1388861" y="2453966"/>
            <a:chExt cx="309846" cy="325983"/>
          </a:xfrm>
        </p:grpSpPr>
        <p:sp>
          <p:nvSpPr>
            <p:cNvPr id="29" name="Pfeil nach rechts 28"/>
            <p:cNvSpPr/>
            <p:nvPr/>
          </p:nvSpPr>
          <p:spPr>
            <a:xfrm rot="1769708">
              <a:off x="1388861" y="2453966"/>
              <a:ext cx="309846" cy="325983"/>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30" name="Pfeil nach rechts 10"/>
            <p:cNvSpPr/>
            <p:nvPr/>
          </p:nvSpPr>
          <p:spPr>
            <a:xfrm rot="12569708">
              <a:off x="1394885" y="2496280"/>
              <a:ext cx="216892" cy="195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p:txBody>
        </p:sp>
      </p:grpSp>
      <p:grpSp>
        <p:nvGrpSpPr>
          <p:cNvPr id="8" name="Gruppieren 7"/>
          <p:cNvGrpSpPr/>
          <p:nvPr/>
        </p:nvGrpSpPr>
        <p:grpSpPr>
          <a:xfrm>
            <a:off x="3208642" y="4097977"/>
            <a:ext cx="1314449" cy="788670"/>
            <a:chOff x="1806931" y="2449314"/>
            <a:chExt cx="1314449" cy="788670"/>
          </a:xfrm>
        </p:grpSpPr>
        <p:sp>
          <p:nvSpPr>
            <p:cNvPr id="27" name="Abgerundetes Rechteck 26"/>
            <p:cNvSpPr/>
            <p:nvPr/>
          </p:nvSpPr>
          <p:spPr>
            <a:xfrm>
              <a:off x="1806931" y="2449314"/>
              <a:ext cx="1314449" cy="78867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8" name="Abgerundetes Rechteck 12"/>
            <p:cNvSpPr/>
            <p:nvPr/>
          </p:nvSpPr>
          <p:spPr>
            <a:xfrm>
              <a:off x="1830030" y="2472413"/>
              <a:ext cx="1268251" cy="74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err="1" smtClean="0"/>
                <a:t>Metaphysica</a:t>
              </a:r>
              <a:r>
                <a:rPr lang="de-DE" sz="1700" kern="1200" dirty="0" smtClean="0"/>
                <a:t> </a:t>
              </a:r>
              <a:r>
                <a:rPr lang="de-DE" sz="1700" kern="1200" dirty="0" err="1" smtClean="0"/>
                <a:t>generalis</a:t>
              </a:r>
              <a:endParaRPr lang="de-DE" sz="1700" kern="1200" dirty="0"/>
            </a:p>
          </p:txBody>
        </p:sp>
      </p:grpSp>
      <p:grpSp>
        <p:nvGrpSpPr>
          <p:cNvPr id="9" name="Gruppieren 8"/>
          <p:cNvGrpSpPr/>
          <p:nvPr/>
        </p:nvGrpSpPr>
        <p:grpSpPr>
          <a:xfrm>
            <a:off x="4929577" y="3312189"/>
            <a:ext cx="1043888" cy="325983"/>
            <a:chOff x="3637967" y="1663526"/>
            <a:chExt cx="1043888" cy="325983"/>
          </a:xfrm>
        </p:grpSpPr>
        <p:sp>
          <p:nvSpPr>
            <p:cNvPr id="25" name="Pfeil nach rechts 24"/>
            <p:cNvSpPr/>
            <p:nvPr/>
          </p:nvSpPr>
          <p:spPr>
            <a:xfrm rot="1238793">
              <a:off x="3637967" y="1663526"/>
              <a:ext cx="1043888" cy="325983"/>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26" name="Pfeil nach rechts 14"/>
            <p:cNvSpPr/>
            <p:nvPr/>
          </p:nvSpPr>
          <p:spPr>
            <a:xfrm rot="1238793">
              <a:off x="3641108" y="1711482"/>
              <a:ext cx="946093" cy="195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p:txBody>
        </p:sp>
      </p:grpSp>
      <p:grpSp>
        <p:nvGrpSpPr>
          <p:cNvPr id="10" name="Gruppieren 9"/>
          <p:cNvGrpSpPr/>
          <p:nvPr/>
        </p:nvGrpSpPr>
        <p:grpSpPr>
          <a:xfrm>
            <a:off x="6306031" y="2579984"/>
            <a:ext cx="1314449" cy="788670"/>
            <a:chOff x="5014421" y="931321"/>
            <a:chExt cx="1314449" cy="788670"/>
          </a:xfrm>
        </p:grpSpPr>
        <p:sp>
          <p:nvSpPr>
            <p:cNvPr id="23" name="Abgerundetes Rechteck 22"/>
            <p:cNvSpPr/>
            <p:nvPr/>
          </p:nvSpPr>
          <p:spPr>
            <a:xfrm>
              <a:off x="5014421" y="931321"/>
              <a:ext cx="1314449" cy="78867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Abgerundetes Rechteck 16"/>
            <p:cNvSpPr/>
            <p:nvPr/>
          </p:nvSpPr>
          <p:spPr>
            <a:xfrm>
              <a:off x="5037520" y="954420"/>
              <a:ext cx="1268251" cy="74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Gott</a:t>
              </a:r>
              <a:endParaRPr lang="de-DE" sz="1700" kern="1200" dirty="0"/>
            </a:p>
          </p:txBody>
        </p:sp>
      </p:grpSp>
      <p:grpSp>
        <p:nvGrpSpPr>
          <p:cNvPr id="11" name="Gruppieren 10"/>
          <p:cNvGrpSpPr/>
          <p:nvPr/>
        </p:nvGrpSpPr>
        <p:grpSpPr>
          <a:xfrm>
            <a:off x="4747537" y="4083337"/>
            <a:ext cx="1330194" cy="325983"/>
            <a:chOff x="3455927" y="2434674"/>
            <a:chExt cx="1330194" cy="325983"/>
          </a:xfrm>
        </p:grpSpPr>
        <p:sp>
          <p:nvSpPr>
            <p:cNvPr id="21" name="Pfeil nach rechts 20"/>
            <p:cNvSpPr/>
            <p:nvPr/>
          </p:nvSpPr>
          <p:spPr>
            <a:xfrm rot="2539663">
              <a:off x="3455927" y="2434674"/>
              <a:ext cx="1330194" cy="325983"/>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22" name="Pfeil nach rechts 18"/>
            <p:cNvSpPr/>
            <p:nvPr/>
          </p:nvSpPr>
          <p:spPr>
            <a:xfrm rot="13339663">
              <a:off x="3468674" y="2466945"/>
              <a:ext cx="1232399" cy="195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dirty="0"/>
            </a:p>
          </p:txBody>
        </p:sp>
      </p:grpSp>
      <p:grpSp>
        <p:nvGrpSpPr>
          <p:cNvPr id="12" name="Gruppieren 11"/>
          <p:cNvGrpSpPr/>
          <p:nvPr/>
        </p:nvGrpSpPr>
        <p:grpSpPr>
          <a:xfrm>
            <a:off x="6352229" y="3597424"/>
            <a:ext cx="1314449" cy="788670"/>
            <a:chOff x="4996427" y="1948761"/>
            <a:chExt cx="1314449" cy="788670"/>
          </a:xfrm>
        </p:grpSpPr>
        <p:sp>
          <p:nvSpPr>
            <p:cNvPr id="19" name="Abgerundetes Rechteck 18"/>
            <p:cNvSpPr/>
            <p:nvPr/>
          </p:nvSpPr>
          <p:spPr>
            <a:xfrm>
              <a:off x="4996427" y="1948761"/>
              <a:ext cx="1314449" cy="78867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0" name="Abgerundetes Rechteck 20"/>
            <p:cNvSpPr/>
            <p:nvPr/>
          </p:nvSpPr>
          <p:spPr>
            <a:xfrm>
              <a:off x="5019526" y="1971860"/>
              <a:ext cx="1268251" cy="74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Welt</a:t>
              </a:r>
              <a:endParaRPr lang="de-DE" sz="1700" kern="1200" dirty="0"/>
            </a:p>
          </p:txBody>
        </p:sp>
      </p:grpSp>
      <p:grpSp>
        <p:nvGrpSpPr>
          <p:cNvPr id="13" name="Gruppieren 12"/>
          <p:cNvGrpSpPr/>
          <p:nvPr/>
        </p:nvGrpSpPr>
        <p:grpSpPr>
          <a:xfrm>
            <a:off x="4978328" y="2603083"/>
            <a:ext cx="1019086" cy="318913"/>
            <a:chOff x="3686718" y="947350"/>
            <a:chExt cx="663170" cy="325983"/>
          </a:xfrm>
        </p:grpSpPr>
        <p:sp>
          <p:nvSpPr>
            <p:cNvPr id="17" name="Pfeil nach rechts 16"/>
            <p:cNvSpPr/>
            <p:nvPr/>
          </p:nvSpPr>
          <p:spPr>
            <a:xfrm rot="21600000">
              <a:off x="3686718" y="947350"/>
              <a:ext cx="663170" cy="325983"/>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8" name="Pfeil nach rechts 22"/>
            <p:cNvSpPr/>
            <p:nvPr/>
          </p:nvSpPr>
          <p:spPr>
            <a:xfrm rot="10800000">
              <a:off x="3686718" y="1012547"/>
              <a:ext cx="565375" cy="1955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de-DE" sz="1400" kern="1200"/>
            </a:p>
          </p:txBody>
        </p:sp>
      </p:grpSp>
      <p:grpSp>
        <p:nvGrpSpPr>
          <p:cNvPr id="14" name="Gruppieren 13"/>
          <p:cNvGrpSpPr/>
          <p:nvPr/>
        </p:nvGrpSpPr>
        <p:grpSpPr>
          <a:xfrm>
            <a:off x="6329130" y="4627726"/>
            <a:ext cx="1314449" cy="788670"/>
            <a:chOff x="4981282" y="2979063"/>
            <a:chExt cx="1314449" cy="788670"/>
          </a:xfrm>
        </p:grpSpPr>
        <p:sp>
          <p:nvSpPr>
            <p:cNvPr id="15" name="Abgerundetes Rechteck 14"/>
            <p:cNvSpPr/>
            <p:nvPr/>
          </p:nvSpPr>
          <p:spPr>
            <a:xfrm>
              <a:off x="4981282" y="2979063"/>
              <a:ext cx="1314449" cy="78867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Abgerundetes Rechteck 24"/>
            <p:cNvSpPr/>
            <p:nvPr/>
          </p:nvSpPr>
          <p:spPr>
            <a:xfrm>
              <a:off x="5004381" y="3002162"/>
              <a:ext cx="1268251" cy="742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Seele</a:t>
              </a:r>
              <a:endParaRPr lang="de-DE" sz="1700" kern="1200" dirty="0"/>
            </a:p>
          </p:txBody>
        </p:sp>
      </p:grpSp>
      <p:sp>
        <p:nvSpPr>
          <p:cNvPr id="3" name="Datumsplatzhalter 2"/>
          <p:cNvSpPr>
            <a:spLocks noGrp="1"/>
          </p:cNvSpPr>
          <p:nvPr>
            <p:ph type="dt" sz="half" idx="10"/>
          </p:nvPr>
        </p:nvSpPr>
        <p:spPr/>
        <p:txBody>
          <a:bodyPr/>
          <a:lstStyle/>
          <a:p>
            <a:fld id="{FCE19350-F6F8-4EBD-9213-4559DD51D313}" type="datetime1">
              <a:rPr lang="de-DE" smtClean="0"/>
              <a:t>07.11.2016</a:t>
            </a:fld>
            <a:endParaRPr lang="de-DE"/>
          </a:p>
        </p:txBody>
      </p:sp>
      <p:sp>
        <p:nvSpPr>
          <p:cNvPr id="37" name="Foliennummernplatzhalter 36"/>
          <p:cNvSpPr>
            <a:spLocks noGrp="1"/>
          </p:cNvSpPr>
          <p:nvPr>
            <p:ph type="sldNum" sz="quarter" idx="12"/>
          </p:nvPr>
        </p:nvSpPr>
        <p:spPr/>
        <p:txBody>
          <a:bodyPr/>
          <a:lstStyle/>
          <a:p>
            <a:fld id="{D9605DA4-EE2B-44C5-96F4-08D35801045C}" type="slidenum">
              <a:rPr lang="de-DE" smtClean="0"/>
              <a:t>4</a:t>
            </a:fld>
            <a:endParaRPr lang="de-DE"/>
          </a:p>
        </p:txBody>
      </p:sp>
    </p:spTree>
    <p:extLst>
      <p:ext uri="{BB962C8B-B14F-4D97-AF65-F5344CB8AC3E}">
        <p14:creationId xmlns:p14="http://schemas.microsoft.com/office/powerpoint/2010/main" val="3763725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1.3 </a:t>
            </a:r>
            <a:r>
              <a:rPr lang="de-DE" b="1" dirty="0" smtClean="0"/>
              <a:t>Was </a:t>
            </a:r>
            <a:r>
              <a:rPr lang="de-DE" b="1" dirty="0"/>
              <a:t>macht ein Seiendes zu dem, was es ist?</a:t>
            </a:r>
            <a:endParaRPr lang="de-DE" dirty="0"/>
          </a:p>
        </p:txBody>
      </p:sp>
      <p:sp>
        <p:nvSpPr>
          <p:cNvPr id="3" name="Inhaltsplatzhalter 2"/>
          <p:cNvSpPr>
            <a:spLocks noGrp="1"/>
          </p:cNvSpPr>
          <p:nvPr>
            <p:ph idx="1"/>
          </p:nvPr>
        </p:nvSpPr>
        <p:spPr/>
        <p:txBody>
          <a:bodyPr>
            <a:normAutofit/>
          </a:bodyPr>
          <a:lstStyle/>
          <a:p>
            <a:pPr marL="228600" lvl="1" indent="0">
              <a:buNone/>
            </a:pPr>
            <a:r>
              <a:rPr lang="de-DE" dirty="0" smtClean="0"/>
              <a:t>Einzig also noch übrig bleibt die Beschreibung des Weges, </a:t>
            </a:r>
            <a:r>
              <a:rPr lang="de-DE" dirty="0" err="1" smtClean="0"/>
              <a:t>daß</a:t>
            </a:r>
            <a:r>
              <a:rPr lang="de-DE" dirty="0" smtClean="0"/>
              <a:t> es ist. Auf diesem Weg gibt es sehr viele Zeichen: </a:t>
            </a:r>
            <a:r>
              <a:rPr lang="de-DE" dirty="0" err="1" smtClean="0"/>
              <a:t>daß</a:t>
            </a:r>
            <a:r>
              <a:rPr lang="de-DE" dirty="0" smtClean="0"/>
              <a:t> Seiendes nicht hervorgebracht und unzerstörbar ist, einzig, aus einem Glied, unerschütterlich und nicht zu vollenden: weder war es noch wird es einmal sein, da es jetzt zugleich ganz ist, eins, zusammengeschlossen.“</a:t>
            </a:r>
          </a:p>
          <a:p>
            <a:pPr marL="0" indent="0" algn="ctr">
              <a:buNone/>
            </a:pPr>
            <a:r>
              <a:rPr lang="de-DE" sz="2400" cap="small" dirty="0" smtClean="0"/>
              <a:t>Parmenides</a:t>
            </a:r>
            <a:r>
              <a:rPr lang="de-DE" sz="2400" dirty="0"/>
              <a:t>: Über das </a:t>
            </a:r>
            <a:r>
              <a:rPr lang="de-DE" sz="2400" dirty="0" smtClean="0"/>
              <a:t>Sein.</a:t>
            </a:r>
            <a:endParaRPr lang="de-DE" sz="2400" dirty="0"/>
          </a:p>
        </p:txBody>
      </p:sp>
      <p:sp>
        <p:nvSpPr>
          <p:cNvPr id="4" name="Datumsplatzhalter 3"/>
          <p:cNvSpPr>
            <a:spLocks noGrp="1"/>
          </p:cNvSpPr>
          <p:nvPr>
            <p:ph type="dt" sz="half" idx="10"/>
          </p:nvPr>
        </p:nvSpPr>
        <p:spPr/>
        <p:txBody>
          <a:bodyPr/>
          <a:lstStyle/>
          <a:p>
            <a:fld id="{BE8E1A84-1C02-44F4-BA9D-2CEEC9320A5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40</a:t>
            </a:fld>
            <a:endParaRPr lang="de-DE"/>
          </a:p>
        </p:txBody>
      </p:sp>
    </p:spTree>
    <p:extLst>
      <p:ext uri="{BB962C8B-B14F-4D97-AF65-F5344CB8AC3E}">
        <p14:creationId xmlns:p14="http://schemas.microsoft.com/office/powerpoint/2010/main" val="10299870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1.3</a:t>
            </a:r>
            <a:r>
              <a:rPr lang="de-DE" b="1" dirty="0"/>
              <a:t> </a:t>
            </a:r>
            <a:r>
              <a:rPr lang="de-DE" b="1" dirty="0" smtClean="0"/>
              <a:t>Was </a:t>
            </a:r>
            <a:r>
              <a:rPr lang="de-DE" b="1" dirty="0"/>
              <a:t>macht ein Seiendes zu dem, was es ist?</a:t>
            </a:r>
            <a:endParaRPr lang="de-DE" dirty="0"/>
          </a:p>
        </p:txBody>
      </p:sp>
      <p:sp>
        <p:nvSpPr>
          <p:cNvPr id="3" name="Inhaltsplatzhalter 2"/>
          <p:cNvSpPr>
            <a:spLocks noGrp="1"/>
          </p:cNvSpPr>
          <p:nvPr>
            <p:ph idx="1"/>
          </p:nvPr>
        </p:nvSpPr>
        <p:spPr/>
        <p:txBody>
          <a:bodyPr>
            <a:normAutofit fontScale="92500" lnSpcReduction="10000"/>
          </a:bodyPr>
          <a:lstStyle/>
          <a:p>
            <a:pPr lvl="1"/>
            <a:r>
              <a:rPr lang="de-DE" dirty="0" smtClean="0"/>
              <a:t>„</a:t>
            </a:r>
            <a:r>
              <a:rPr lang="de-DE" dirty="0"/>
              <a:t>Andererseits ist es unbeweglich/unveränderlich in den Grenzen gewaltiger Fesseln, ohne Anfang, ohne Aufhören, da Entstehung und Zerstörung in weiteste Ferne verschlagen worden sind: verstoßen hat sie die wahre </a:t>
            </a:r>
            <a:r>
              <a:rPr lang="de-DE" dirty="0" err="1"/>
              <a:t>Verläßlichkeit</a:t>
            </a:r>
            <a:r>
              <a:rPr lang="de-DE" dirty="0"/>
              <a:t>. Als ein </a:t>
            </a:r>
            <a:r>
              <a:rPr lang="de-DE" dirty="0" err="1"/>
              <a:t>selbes</a:t>
            </a:r>
            <a:r>
              <a:rPr lang="de-DE" dirty="0"/>
              <a:t> und im selben verharrend und für sich selbst befindet es sich und verbleibt in dieser Weise fest am selben Ort. Denn die mächtige Unentrinnbarkeit [</a:t>
            </a:r>
            <a:r>
              <a:rPr lang="de-DE" dirty="0" err="1"/>
              <a:t>ana</a:t>
            </a:r>
            <a:r>
              <a:rPr lang="de-DE" dirty="0"/>
              <a:t>/</a:t>
            </a:r>
            <a:r>
              <a:rPr lang="de-DE" dirty="0" err="1"/>
              <a:t>gkh</a:t>
            </a:r>
            <a:r>
              <a:rPr lang="de-DE" dirty="0"/>
              <a:t>] hält es in den Fesseln der Grenze, die es ringsum einschließt; weshalb es nicht erlaubt ist, </a:t>
            </a:r>
            <a:r>
              <a:rPr lang="de-DE" dirty="0" err="1"/>
              <a:t>daß</a:t>
            </a:r>
            <a:r>
              <a:rPr lang="de-DE" dirty="0"/>
              <a:t> das Seiende unvollendet wäre. Denn es ist nicht in irgendwelcher Hinsicht mangelhaft – wäre es dies, so würde es ihm an allem mangeln.“</a:t>
            </a:r>
          </a:p>
          <a:p>
            <a:pPr algn="ctr"/>
            <a:r>
              <a:rPr lang="de-DE" sz="2400" cap="small" dirty="0"/>
              <a:t>Parmenides</a:t>
            </a:r>
            <a:r>
              <a:rPr lang="de-DE" sz="2400" dirty="0"/>
              <a:t>: Über das </a:t>
            </a:r>
            <a:r>
              <a:rPr lang="de-DE" sz="2400" dirty="0" smtClean="0"/>
              <a:t>Sein. 13</a:t>
            </a:r>
            <a:r>
              <a:rPr lang="de-DE" sz="2400" dirty="0"/>
              <a:t>. DK 28 B 8</a:t>
            </a:r>
            <a:r>
              <a:rPr lang="de-DE" sz="2400" dirty="0" smtClean="0"/>
              <a:t>.</a:t>
            </a:r>
          </a:p>
          <a:p>
            <a:pPr>
              <a:buFont typeface="Wingdings" panose="05000000000000000000" pitchFamily="2" charset="2"/>
              <a:buChar char="Ø"/>
            </a:pPr>
            <a:r>
              <a:rPr lang="de-DE" sz="3000" dirty="0" smtClean="0"/>
              <a:t>„gefrorenen Ontologie“</a:t>
            </a:r>
            <a:endParaRPr lang="de-DE" sz="3000" dirty="0"/>
          </a:p>
        </p:txBody>
      </p:sp>
      <p:sp>
        <p:nvSpPr>
          <p:cNvPr id="4" name="Datumsplatzhalter 3"/>
          <p:cNvSpPr>
            <a:spLocks noGrp="1"/>
          </p:cNvSpPr>
          <p:nvPr>
            <p:ph type="dt" sz="half" idx="10"/>
          </p:nvPr>
        </p:nvSpPr>
        <p:spPr/>
        <p:txBody>
          <a:bodyPr/>
          <a:lstStyle/>
          <a:p>
            <a:fld id="{4D72C600-8962-4E57-B5B7-CFD493317FA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41</a:t>
            </a:fld>
            <a:endParaRPr lang="de-DE"/>
          </a:p>
        </p:txBody>
      </p:sp>
    </p:spTree>
    <p:extLst>
      <p:ext uri="{BB962C8B-B14F-4D97-AF65-F5344CB8AC3E}">
        <p14:creationId xmlns:p14="http://schemas.microsoft.com/office/powerpoint/2010/main" val="1893392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1.3</a:t>
            </a:r>
            <a:r>
              <a:rPr lang="de-DE" b="1" dirty="0"/>
              <a:t> </a:t>
            </a:r>
            <a:r>
              <a:rPr lang="de-DE" b="1" dirty="0" smtClean="0"/>
              <a:t>Was </a:t>
            </a:r>
            <a:r>
              <a:rPr lang="de-DE" b="1" dirty="0"/>
              <a:t>macht ein Seiendes zu dem, was es ist?</a:t>
            </a:r>
            <a:endParaRPr lang="de-DE" dirty="0"/>
          </a:p>
        </p:txBody>
      </p:sp>
      <p:sp>
        <p:nvSpPr>
          <p:cNvPr id="3" name="Inhaltsplatzhalter 2"/>
          <p:cNvSpPr>
            <a:spLocks noGrp="1"/>
          </p:cNvSpPr>
          <p:nvPr>
            <p:ph idx="1"/>
          </p:nvPr>
        </p:nvSpPr>
        <p:spPr/>
        <p:txBody>
          <a:bodyPr/>
          <a:lstStyle/>
          <a:p>
            <a:pPr marL="742950" lvl="1" indent="-514350">
              <a:buFont typeface="+mj-lt"/>
              <a:buAutoNum type="arabicPeriod" startAt="3"/>
            </a:pPr>
            <a:r>
              <a:rPr lang="de-DE" dirty="0" smtClean="0"/>
              <a:t>die </a:t>
            </a:r>
            <a:r>
              <a:rPr lang="de-DE" dirty="0"/>
              <a:t>Ontologie der </a:t>
            </a:r>
            <a:r>
              <a:rPr lang="de-DE" dirty="0" err="1" smtClean="0"/>
              <a:t>Megariker</a:t>
            </a:r>
            <a:endParaRPr lang="de-DE" dirty="0" smtClean="0"/>
          </a:p>
          <a:p>
            <a:pPr lvl="1"/>
            <a:r>
              <a:rPr lang="de-DE" dirty="0" smtClean="0"/>
              <a:t>Aristoteles: „</a:t>
            </a:r>
            <a:r>
              <a:rPr lang="de-DE" dirty="0"/>
              <a:t>Es gibt einige wie die </a:t>
            </a:r>
            <a:r>
              <a:rPr lang="de-DE" dirty="0" err="1"/>
              <a:t>Megariker</a:t>
            </a:r>
            <a:r>
              <a:rPr lang="de-DE" dirty="0"/>
              <a:t>, welche behaupten, ein Ding habe nur dann ein Vermögen, wenn es wirklich tätig sei, wenn jenes aber nicht wirklich tätig sei, habe es auch das Vermögen nicht.“</a:t>
            </a:r>
          </a:p>
          <a:p>
            <a:pPr marL="0" indent="0" algn="ctr">
              <a:buNone/>
            </a:pPr>
            <a:r>
              <a:rPr lang="de-DE" sz="2400" cap="small" dirty="0"/>
              <a:t>Aristoteles</a:t>
            </a:r>
            <a:r>
              <a:rPr lang="de-DE" sz="2400" dirty="0"/>
              <a:t>: Metaphysik. 1046b</a:t>
            </a:r>
            <a:r>
              <a:rPr lang="de-DE" sz="2400" dirty="0" smtClean="0"/>
              <a:t>.</a:t>
            </a:r>
          </a:p>
          <a:p>
            <a:r>
              <a:rPr lang="de-DE" sz="2600" dirty="0" smtClean="0"/>
              <a:t>Sein und Nichtsein können nach Aristoteles zusammen auftreten, weil bewegliches Seiendes die Möglichkeit des Nicht-Seins impliziert (und umgekehrt).</a:t>
            </a:r>
            <a:endParaRPr lang="de-DE" sz="2600" dirty="0"/>
          </a:p>
        </p:txBody>
      </p:sp>
      <p:sp>
        <p:nvSpPr>
          <p:cNvPr id="4" name="Datumsplatzhalter 3"/>
          <p:cNvSpPr>
            <a:spLocks noGrp="1"/>
          </p:cNvSpPr>
          <p:nvPr>
            <p:ph type="dt" sz="half" idx="10"/>
          </p:nvPr>
        </p:nvSpPr>
        <p:spPr/>
        <p:txBody>
          <a:bodyPr/>
          <a:lstStyle/>
          <a:p>
            <a:fld id="{6E64CDD9-B882-4C8D-99B0-1752D85E97C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42</a:t>
            </a:fld>
            <a:endParaRPr lang="de-DE"/>
          </a:p>
        </p:txBody>
      </p:sp>
    </p:spTree>
    <p:extLst>
      <p:ext uri="{BB962C8B-B14F-4D97-AF65-F5344CB8AC3E}">
        <p14:creationId xmlns:p14="http://schemas.microsoft.com/office/powerpoint/2010/main" val="1529188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1.3</a:t>
            </a:r>
            <a:r>
              <a:rPr lang="de-DE" b="1" dirty="0"/>
              <a:t> </a:t>
            </a:r>
            <a:r>
              <a:rPr lang="de-DE" b="1" dirty="0" smtClean="0"/>
              <a:t>Was </a:t>
            </a:r>
            <a:r>
              <a:rPr lang="de-DE" b="1" dirty="0"/>
              <a:t>macht ein Seiendes zu dem, was es ist?</a:t>
            </a:r>
            <a:endParaRPr lang="de-DE" dirty="0"/>
          </a:p>
        </p:txBody>
      </p:sp>
      <p:sp>
        <p:nvSpPr>
          <p:cNvPr id="3" name="Inhaltsplatzhalter 2"/>
          <p:cNvSpPr>
            <a:spLocks noGrp="1"/>
          </p:cNvSpPr>
          <p:nvPr>
            <p:ph idx="1"/>
          </p:nvPr>
        </p:nvSpPr>
        <p:spPr/>
        <p:txBody>
          <a:bodyPr>
            <a:normAutofit fontScale="92500" lnSpcReduction="10000"/>
          </a:bodyPr>
          <a:lstStyle/>
          <a:p>
            <a:pPr marL="514350" indent="-514350">
              <a:buFont typeface="+mj-lt"/>
              <a:buAutoNum type="alphaLcParenR" startAt="2"/>
            </a:pPr>
            <a:r>
              <a:rPr lang="de-DE" b="1" dirty="0" smtClean="0"/>
              <a:t>Materie </a:t>
            </a:r>
            <a:r>
              <a:rPr lang="de-DE" b="1" dirty="0"/>
              <a:t>und </a:t>
            </a:r>
            <a:r>
              <a:rPr lang="de-DE" b="1" dirty="0" smtClean="0"/>
              <a:t>Form</a:t>
            </a:r>
          </a:p>
          <a:p>
            <a:pPr lvl="1"/>
            <a:r>
              <a:rPr lang="de-DE" dirty="0" smtClean="0"/>
              <a:t>Materie ermöglicht die Vervielfältigung der Form.</a:t>
            </a:r>
          </a:p>
          <a:p>
            <a:pPr lvl="1"/>
            <a:r>
              <a:rPr lang="de-DE" dirty="0" smtClean="0"/>
              <a:t>In Materie verwirklichen sich verschiedene Formen.</a:t>
            </a:r>
          </a:p>
          <a:p>
            <a:pPr lvl="1"/>
            <a:r>
              <a:rPr lang="de-DE" dirty="0" smtClean="0"/>
              <a:t>Materie ohne Form ist bloße Potenz.</a:t>
            </a:r>
          </a:p>
          <a:p>
            <a:pPr lvl="1"/>
            <a:r>
              <a:rPr lang="de-DE" dirty="0" smtClean="0"/>
              <a:t>Akt und Potenz sind Prinzipien des Seienden.</a:t>
            </a:r>
          </a:p>
          <a:p>
            <a:pPr marL="514350" indent="-514350">
              <a:buFont typeface="+mj-lt"/>
              <a:buAutoNum type="alphaLcParenR" startAt="2"/>
            </a:pPr>
            <a:r>
              <a:rPr lang="de-DE" b="1" dirty="0" smtClean="0"/>
              <a:t>Ursache </a:t>
            </a:r>
            <a:r>
              <a:rPr lang="de-DE" b="1" dirty="0"/>
              <a:t>auf ein Ziel </a:t>
            </a:r>
            <a:r>
              <a:rPr lang="de-DE" b="1" dirty="0" smtClean="0"/>
              <a:t>hin</a:t>
            </a:r>
          </a:p>
          <a:p>
            <a:pPr lvl="1"/>
            <a:r>
              <a:rPr lang="de-DE" dirty="0"/>
              <a:t>Wirkursache (causa </a:t>
            </a:r>
            <a:r>
              <a:rPr lang="de-DE" dirty="0" err="1" smtClean="0"/>
              <a:t>efficiens</a:t>
            </a:r>
            <a:r>
              <a:rPr lang="de-DE" dirty="0" smtClean="0"/>
              <a:t>)</a:t>
            </a:r>
          </a:p>
          <a:p>
            <a:pPr lvl="1"/>
            <a:r>
              <a:rPr lang="de-DE" dirty="0"/>
              <a:t>Zweckursache (causa </a:t>
            </a:r>
            <a:r>
              <a:rPr lang="de-DE" dirty="0" err="1"/>
              <a:t>finalis</a:t>
            </a:r>
            <a:r>
              <a:rPr lang="de-DE" dirty="0"/>
              <a:t>)</a:t>
            </a:r>
            <a:endParaRPr lang="de-DE" dirty="0" smtClean="0"/>
          </a:p>
          <a:p>
            <a:pPr lvl="1"/>
            <a:r>
              <a:rPr lang="de-DE" dirty="0" smtClean="0"/>
              <a:t>Aristoteles </a:t>
            </a:r>
            <a:r>
              <a:rPr lang="de-DE" dirty="0"/>
              <a:t>„Bewegungssatz</a:t>
            </a:r>
            <a:r>
              <a:rPr lang="de-DE" dirty="0" smtClean="0"/>
              <a:t>“:</a:t>
            </a:r>
          </a:p>
          <a:p>
            <a:pPr marL="684000" lvl="1" indent="0">
              <a:buNone/>
            </a:pPr>
            <a:r>
              <a:rPr lang="de-DE" b="1" dirty="0" smtClean="0"/>
              <a:t>„</a:t>
            </a:r>
            <a:r>
              <a:rPr lang="de-DE" b="1" dirty="0"/>
              <a:t>Alles, was in verändernder Bewegung ist, </a:t>
            </a:r>
            <a:r>
              <a:rPr lang="de-DE" b="1" dirty="0" err="1"/>
              <a:t>muß</a:t>
            </a:r>
            <a:r>
              <a:rPr lang="de-DE" b="1" dirty="0"/>
              <a:t> von etwas in Bewegung gebracht werden</a:t>
            </a:r>
            <a:r>
              <a:rPr lang="de-DE" b="1" dirty="0" smtClean="0"/>
              <a:t>.“</a:t>
            </a:r>
          </a:p>
          <a:p>
            <a:pPr marL="228600" lvl="1" indent="0" algn="ctr">
              <a:buNone/>
            </a:pPr>
            <a:r>
              <a:rPr lang="de-DE" sz="2400" cap="small" dirty="0" smtClean="0"/>
              <a:t>Aristoteles</a:t>
            </a:r>
            <a:r>
              <a:rPr lang="de-DE" sz="2400" dirty="0"/>
              <a:t>: Physik. 241a 34</a:t>
            </a:r>
            <a:r>
              <a:rPr lang="de-DE" sz="2400" dirty="0" smtClean="0"/>
              <a:t>.</a:t>
            </a:r>
            <a:endParaRPr lang="de-DE" sz="2400" dirty="0"/>
          </a:p>
        </p:txBody>
      </p:sp>
      <p:sp>
        <p:nvSpPr>
          <p:cNvPr id="4" name="Datumsplatzhalter 3"/>
          <p:cNvSpPr>
            <a:spLocks noGrp="1"/>
          </p:cNvSpPr>
          <p:nvPr>
            <p:ph type="dt" sz="half" idx="10"/>
          </p:nvPr>
        </p:nvSpPr>
        <p:spPr/>
        <p:txBody>
          <a:bodyPr/>
          <a:lstStyle/>
          <a:p>
            <a:fld id="{3973A6AE-DE39-4014-9003-DDF1020E674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43</a:t>
            </a:fld>
            <a:endParaRPr lang="de-DE"/>
          </a:p>
        </p:txBody>
      </p:sp>
    </p:spTree>
    <p:extLst>
      <p:ext uri="{BB962C8B-B14F-4D97-AF65-F5344CB8AC3E}">
        <p14:creationId xmlns:p14="http://schemas.microsoft.com/office/powerpoint/2010/main" val="3416261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1.3 </a:t>
            </a:r>
            <a:r>
              <a:rPr lang="de-DE" b="1" dirty="0" smtClean="0"/>
              <a:t>Was </a:t>
            </a:r>
            <a:r>
              <a:rPr lang="de-DE" b="1" dirty="0"/>
              <a:t>macht ein Seiendes zu dem, was es ist?</a:t>
            </a:r>
            <a:endParaRPr lang="de-DE" dirty="0"/>
          </a:p>
        </p:txBody>
      </p:sp>
      <p:sp>
        <p:nvSpPr>
          <p:cNvPr id="3" name="Inhaltsplatzhalter 2"/>
          <p:cNvSpPr>
            <a:spLocks noGrp="1"/>
          </p:cNvSpPr>
          <p:nvPr>
            <p:ph idx="1"/>
          </p:nvPr>
        </p:nvSpPr>
        <p:spPr/>
        <p:txBody>
          <a:bodyPr>
            <a:normAutofit/>
          </a:bodyPr>
          <a:lstStyle/>
          <a:p>
            <a:pPr lvl="1"/>
            <a:r>
              <a:rPr lang="de-DE" dirty="0" smtClean="0"/>
              <a:t>Die </a:t>
            </a:r>
            <a:r>
              <a:rPr lang="de-DE" dirty="0"/>
              <a:t>spekulative Leistung des Aristoteles bestehe darin</a:t>
            </a:r>
            <a:r>
              <a:rPr lang="de-DE" dirty="0" smtClean="0"/>
              <a:t>, „</a:t>
            </a:r>
            <a:r>
              <a:rPr lang="de-DE" dirty="0"/>
              <a:t>in der Betrachtung des Alls nicht nur das </a:t>
            </a:r>
            <a:r>
              <a:rPr lang="de-DE" i="1" dirty="0" err="1"/>
              <a:t>hen</a:t>
            </a:r>
            <a:r>
              <a:rPr lang="de-DE" i="1" dirty="0"/>
              <a:t> </a:t>
            </a:r>
            <a:r>
              <a:rPr lang="de-DE" i="1" dirty="0" err="1"/>
              <a:t>kai</a:t>
            </a:r>
            <a:r>
              <a:rPr lang="de-DE" i="1" dirty="0"/>
              <a:t> </a:t>
            </a:r>
            <a:r>
              <a:rPr lang="de-DE" i="1" dirty="0" err="1" smtClean="0"/>
              <a:t>pan</a:t>
            </a:r>
            <a:r>
              <a:rPr lang="de-DE" dirty="0" smtClean="0"/>
              <a:t> </a:t>
            </a:r>
            <a:r>
              <a:rPr lang="de-DE" dirty="0"/>
              <a:t>in den Blick zu bringen, sondern als innerstes </a:t>
            </a:r>
            <a:r>
              <a:rPr lang="de-DE" dirty="0" smtClean="0"/>
              <a:t>Prinzip </a:t>
            </a:r>
            <a:r>
              <a:rPr lang="de-DE" dirty="0"/>
              <a:t>des Ganzen einen transzendenten Ursprung </a:t>
            </a:r>
            <a:r>
              <a:rPr lang="de-DE" dirty="0" smtClean="0"/>
              <a:t>zu </a:t>
            </a:r>
            <a:r>
              <a:rPr lang="de-DE" dirty="0"/>
              <a:t>setzen, der gleichzeitig die ontologische </a:t>
            </a:r>
            <a:r>
              <a:rPr lang="de-DE" dirty="0" smtClean="0"/>
              <a:t>Steigerung </a:t>
            </a:r>
            <a:r>
              <a:rPr lang="de-DE" dirty="0"/>
              <a:t>zu ihrem letzten Abschluss bringt. […] </a:t>
            </a:r>
            <a:r>
              <a:rPr lang="de-DE" dirty="0" smtClean="0"/>
              <a:t>Die </a:t>
            </a:r>
            <a:r>
              <a:rPr lang="de-DE" dirty="0"/>
              <a:t>Erforschung der ersten Ursachen soll gleichzeitig eine Erkenntnis dessen, was die </a:t>
            </a:r>
            <a:r>
              <a:rPr lang="de-DE" dirty="0" err="1"/>
              <a:t>Seiendheit</a:t>
            </a:r>
            <a:r>
              <a:rPr lang="de-DE" dirty="0"/>
              <a:t> alles Seienden ausmacht, ein Wissen vom höchsten Seienden und ein Begreifen der Wirklichkeit im ganzen ermöglichen.“</a:t>
            </a:r>
          </a:p>
          <a:p>
            <a:pPr marL="228600" lvl="1" indent="0" algn="ctr">
              <a:buNone/>
            </a:pPr>
            <a:r>
              <a:rPr lang="de-DE" sz="2400" cap="small" dirty="0" err="1"/>
              <a:t>Angehrn</a:t>
            </a:r>
            <a:r>
              <a:rPr lang="de-DE" sz="2400" dirty="0"/>
              <a:t>: </a:t>
            </a:r>
            <a:r>
              <a:rPr lang="de-DE" sz="2400" dirty="0" smtClean="0"/>
              <a:t>Weg. </a:t>
            </a:r>
            <a:r>
              <a:rPr lang="de-DE" sz="2400" dirty="0"/>
              <a:t>492</a:t>
            </a:r>
            <a:r>
              <a:rPr lang="de-DE" sz="2400" dirty="0" smtClean="0"/>
              <a:t>.</a:t>
            </a:r>
            <a:endParaRPr lang="de-DE" sz="2400" dirty="0"/>
          </a:p>
        </p:txBody>
      </p:sp>
      <p:sp>
        <p:nvSpPr>
          <p:cNvPr id="4" name="Datumsplatzhalter 3"/>
          <p:cNvSpPr>
            <a:spLocks noGrp="1"/>
          </p:cNvSpPr>
          <p:nvPr>
            <p:ph type="dt" sz="half" idx="10"/>
          </p:nvPr>
        </p:nvSpPr>
        <p:spPr/>
        <p:txBody>
          <a:bodyPr/>
          <a:lstStyle/>
          <a:p>
            <a:fld id="{16DCB93B-2694-47DA-B516-F4D841C67E1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44</a:t>
            </a:fld>
            <a:endParaRPr lang="de-DE"/>
          </a:p>
        </p:txBody>
      </p:sp>
    </p:spTree>
    <p:extLst>
      <p:ext uri="{BB962C8B-B14F-4D97-AF65-F5344CB8AC3E}">
        <p14:creationId xmlns:p14="http://schemas.microsoft.com/office/powerpoint/2010/main" val="16074834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2.</a:t>
            </a:r>
            <a:r>
              <a:rPr lang="de-DE" b="1" dirty="0">
                <a:solidFill>
                  <a:schemeClr val="accent1"/>
                </a:solidFill>
              </a:rPr>
              <a:t> </a:t>
            </a:r>
            <a:r>
              <a:rPr lang="de-DE" b="1" dirty="0"/>
              <a:t>Ursprünge der Ontologie – und eine Kontrastfolie</a:t>
            </a:r>
          </a:p>
        </p:txBody>
      </p:sp>
      <p:sp>
        <p:nvSpPr>
          <p:cNvPr id="3" name="Inhaltsplatzhalter 2"/>
          <p:cNvSpPr>
            <a:spLocks noGrp="1"/>
          </p:cNvSpPr>
          <p:nvPr>
            <p:ph idx="1"/>
          </p:nvPr>
        </p:nvSpPr>
        <p:spPr/>
        <p:txBody>
          <a:bodyPr/>
          <a:lstStyle/>
          <a:p>
            <a:r>
              <a:rPr lang="de-DE" b="1" dirty="0" smtClean="0"/>
              <a:t>Gliederung:</a:t>
            </a:r>
          </a:p>
          <a:p>
            <a:pPr marL="0" indent="0">
              <a:buNone/>
            </a:pPr>
            <a:r>
              <a:rPr lang="de-DE" dirty="0"/>
              <a:t>2.1	Lesehilfen für </a:t>
            </a:r>
            <a:r>
              <a:rPr lang="de-DE" dirty="0" smtClean="0"/>
              <a:t>Vorsokratisches</a:t>
            </a:r>
          </a:p>
          <a:p>
            <a:pPr marL="0" indent="0">
              <a:buNone/>
            </a:pPr>
            <a:r>
              <a:rPr lang="de-DE" dirty="0"/>
              <a:t>2.2	Kontrastfolie: Ganz andere Anfänge der </a:t>
            </a:r>
            <a:r>
              <a:rPr lang="de-DE" dirty="0" smtClean="0"/>
              <a:t>	Philosophie</a:t>
            </a:r>
          </a:p>
        </p:txBody>
      </p:sp>
      <p:sp>
        <p:nvSpPr>
          <p:cNvPr id="4" name="Datumsplatzhalter 3"/>
          <p:cNvSpPr>
            <a:spLocks noGrp="1"/>
          </p:cNvSpPr>
          <p:nvPr>
            <p:ph type="dt" sz="half" idx="10"/>
          </p:nvPr>
        </p:nvSpPr>
        <p:spPr/>
        <p:txBody>
          <a:bodyPr/>
          <a:lstStyle/>
          <a:p>
            <a:fld id="{F01AD596-AAD8-4BB9-8F99-9D660EE807B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45</a:t>
            </a:fld>
            <a:endParaRPr lang="de-DE"/>
          </a:p>
        </p:txBody>
      </p:sp>
    </p:spTree>
    <p:extLst>
      <p:ext uri="{BB962C8B-B14F-4D97-AF65-F5344CB8AC3E}">
        <p14:creationId xmlns:p14="http://schemas.microsoft.com/office/powerpoint/2010/main" val="32759156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solidFill>
                  <a:schemeClr val="accent1"/>
                </a:solidFill>
              </a:rPr>
              <a:t>2.1</a:t>
            </a:r>
            <a:r>
              <a:rPr lang="de-DE" b="1" dirty="0"/>
              <a:t>	Lesehilfen für </a:t>
            </a:r>
            <a:r>
              <a:rPr lang="de-DE" b="1" dirty="0" smtClean="0"/>
              <a:t>Vorsokratisches</a:t>
            </a:r>
            <a:endParaRPr lang="de-DE" b="1" dirty="0"/>
          </a:p>
        </p:txBody>
      </p:sp>
      <p:sp>
        <p:nvSpPr>
          <p:cNvPr id="3" name="Inhaltsplatzhalter 2"/>
          <p:cNvSpPr>
            <a:spLocks noGrp="1"/>
          </p:cNvSpPr>
          <p:nvPr>
            <p:ph idx="1"/>
          </p:nvPr>
        </p:nvSpPr>
        <p:spPr>
          <a:xfrm>
            <a:off x="545123" y="1832919"/>
            <a:ext cx="6835189" cy="4252093"/>
          </a:xfrm>
        </p:spPr>
        <p:txBody>
          <a:bodyPr>
            <a:normAutofit lnSpcReduction="10000"/>
          </a:bodyPr>
          <a:lstStyle/>
          <a:p>
            <a:pPr marL="514350" indent="-514350">
              <a:buFont typeface="+mj-lt"/>
              <a:buAutoNum type="arabicPeriod"/>
            </a:pPr>
            <a:r>
              <a:rPr lang="de-DE" b="1" dirty="0" smtClean="0"/>
              <a:t>Vorbemerkung Gadamers</a:t>
            </a:r>
            <a:r>
              <a:rPr lang="de-DE" dirty="0" smtClean="0"/>
              <a:t>: Interpretation vor dem Hintergrund vollständiger und geschlossener Texte:</a:t>
            </a:r>
            <a:endParaRPr lang="de-DE" dirty="0"/>
          </a:p>
          <a:p>
            <a:pPr marL="571500" lvl="1" indent="-342900"/>
            <a:r>
              <a:rPr lang="de-DE" dirty="0" smtClean="0"/>
              <a:t>„</a:t>
            </a:r>
            <a:r>
              <a:rPr lang="de-DE" dirty="0"/>
              <a:t>Die ersten wahren Texte zu unserem Thema sind die Schriften von Platon und </a:t>
            </a:r>
            <a:r>
              <a:rPr lang="de-DE" dirty="0" smtClean="0"/>
              <a:t>Aristoteles ... </a:t>
            </a:r>
            <a:r>
              <a:rPr lang="de-DE" dirty="0"/>
              <a:t>Mit der Technik des Zitierens </a:t>
            </a:r>
            <a:r>
              <a:rPr lang="de-DE" dirty="0" err="1"/>
              <a:t>läßt</a:t>
            </a:r>
            <a:r>
              <a:rPr lang="de-DE" dirty="0"/>
              <a:t> sich bekanntlich alles, oft auch dessen Gegenteil beweisen, denn das treueste </a:t>
            </a:r>
            <a:r>
              <a:rPr lang="de-DE" dirty="0" smtClean="0"/>
              <a:t>und buchstäblichste </a:t>
            </a:r>
            <a:r>
              <a:rPr lang="de-DE" dirty="0"/>
              <a:t>Zitat kann, da es aus </a:t>
            </a:r>
            <a:r>
              <a:rPr lang="de-DE" dirty="0" smtClean="0"/>
              <a:t>seinem Zusammenhang </a:t>
            </a:r>
            <a:r>
              <a:rPr lang="de-DE" dirty="0"/>
              <a:t>gerissen ist, auch etwas anderes besagen als im Original, wenn wir dieses nicht kennen. Wer zitiert, interpretiert schon durch die Form, in der er den Text des Zitats </a:t>
            </a:r>
            <a:r>
              <a:rPr lang="de-DE" dirty="0" smtClean="0"/>
              <a:t>präsentiert. …</a:t>
            </a:r>
            <a:endParaRPr lang="de-DE" sz="2500" dirty="0"/>
          </a:p>
        </p:txBody>
      </p:sp>
      <p:sp>
        <p:nvSpPr>
          <p:cNvPr id="4" name="Datumsplatzhalter 3"/>
          <p:cNvSpPr>
            <a:spLocks noGrp="1"/>
          </p:cNvSpPr>
          <p:nvPr>
            <p:ph type="dt" sz="half" idx="10"/>
          </p:nvPr>
        </p:nvSpPr>
        <p:spPr/>
        <p:txBody>
          <a:bodyPr/>
          <a:lstStyle/>
          <a:p>
            <a:fld id="{80C95CD1-B899-4A17-85F2-5544008344D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46</a:t>
            </a:fld>
            <a:endParaRPr lang="de-DE"/>
          </a:p>
        </p:txBody>
      </p:sp>
      <p:pic>
        <p:nvPicPr>
          <p:cNvPr id="1026" name="Picture 2" descr="http://www.orden-pourlemerite.de/plm/foto/gadamer1900_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642" y="1863080"/>
            <a:ext cx="166687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29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p:txBody>
          <a:bodyPr>
            <a:normAutofit lnSpcReduction="10000"/>
          </a:bodyPr>
          <a:lstStyle/>
          <a:p>
            <a:pPr marL="576000" lvl="1" indent="0">
              <a:buNone/>
            </a:pPr>
            <a:r>
              <a:rPr lang="de-DE" dirty="0" smtClean="0"/>
              <a:t>Alle </a:t>
            </a:r>
            <a:r>
              <a:rPr lang="de-DE" dirty="0"/>
              <a:t>in den </a:t>
            </a:r>
            <a:r>
              <a:rPr lang="de-DE" dirty="0" smtClean="0"/>
              <a:t>Vorsokratiker-Sammlungen zusammengestellten </a:t>
            </a:r>
            <a:r>
              <a:rPr lang="de-DE" dirty="0"/>
              <a:t>Bruchstücke sind ja bloße Zitate, die nicht in einem abgerundeten und geschlossenen Text auf uns gekommen sind, sondern auf dem Weg über Platon und Aristoteles, den Peripatos, die Stoiker, die Skeptiker, die Kirchenväter – eine große Fülle von Autoren, die diese Lehren zu völlig verschiedenen Zwecken zitieren und beschreiben. Darum besteht die erste Aufgabe darin, Texte zu studieren, in denen das Denken der Vorsokratiker in zusammenhängender Form interpretiert wird</a:t>
            </a:r>
            <a:r>
              <a:rPr lang="de-DE" dirty="0" smtClean="0"/>
              <a:t>“</a:t>
            </a:r>
            <a:endParaRPr lang="de-DE" dirty="0"/>
          </a:p>
          <a:p>
            <a:pPr marL="228600" lvl="1" indent="0" algn="ctr">
              <a:buNone/>
            </a:pPr>
            <a:r>
              <a:rPr lang="de-DE" sz="2400" cap="small" dirty="0" smtClean="0"/>
              <a:t>(Gadamer</a:t>
            </a:r>
            <a:r>
              <a:rPr lang="de-DE" sz="2400" dirty="0"/>
              <a:t>, Hans-Georg: Der Anfang der Philosophie</a:t>
            </a:r>
            <a:r>
              <a:rPr lang="de-DE" sz="2400" dirty="0" smtClean="0"/>
              <a:t>.)</a:t>
            </a:r>
          </a:p>
          <a:p>
            <a:pPr marL="514350" indent="-514350">
              <a:buFont typeface="+mj-lt"/>
              <a:buAutoNum type="arabicPeriod" startAt="2"/>
            </a:pPr>
            <a:r>
              <a:rPr lang="de-DE" b="1" dirty="0" smtClean="0"/>
              <a:t>Vorbemerkung Gadamers</a:t>
            </a:r>
            <a:r>
              <a:rPr lang="de-DE" dirty="0" smtClean="0"/>
              <a:t>: Warnung vor Hegel</a:t>
            </a:r>
            <a:endParaRPr lang="de-DE" sz="2800" dirty="0"/>
          </a:p>
        </p:txBody>
      </p:sp>
      <p:sp>
        <p:nvSpPr>
          <p:cNvPr id="4" name="Datumsplatzhalter 3"/>
          <p:cNvSpPr>
            <a:spLocks noGrp="1"/>
          </p:cNvSpPr>
          <p:nvPr>
            <p:ph type="dt" sz="half" idx="10"/>
          </p:nvPr>
        </p:nvSpPr>
        <p:spPr/>
        <p:txBody>
          <a:bodyPr/>
          <a:lstStyle/>
          <a:p>
            <a:fld id="{6250C6D7-7912-4998-8AEF-FDC4B520F2D0}"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47</a:t>
            </a:fld>
            <a:endParaRPr lang="de-DE"/>
          </a:p>
        </p:txBody>
      </p:sp>
    </p:spTree>
    <p:extLst>
      <p:ext uri="{BB962C8B-B14F-4D97-AF65-F5344CB8AC3E}">
        <p14:creationId xmlns:p14="http://schemas.microsoft.com/office/powerpoint/2010/main" val="3898645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a:xfrm>
            <a:off x="545123" y="1832919"/>
            <a:ext cx="5899085" cy="4252093"/>
          </a:xfrm>
        </p:spPr>
        <p:txBody>
          <a:bodyPr>
            <a:normAutofit/>
          </a:bodyPr>
          <a:lstStyle/>
          <a:p>
            <a:pPr lvl="1"/>
            <a:r>
              <a:rPr lang="de-DE" dirty="0"/>
              <a:t>Gadamer hat auf der Basis genauer sprachlicher Beobachtung als halbwegs </a:t>
            </a:r>
            <a:r>
              <a:rPr lang="de-DE" dirty="0" smtClean="0"/>
              <a:t>verlässliches Identifikationskriterium </a:t>
            </a:r>
            <a:r>
              <a:rPr lang="de-DE" dirty="0"/>
              <a:t>authentischer Heraklit-Sentenzen vorgeschlagen:</a:t>
            </a:r>
          </a:p>
          <a:p>
            <a:pPr marL="0" indent="0" algn="ctr">
              <a:buNone/>
            </a:pPr>
            <a:r>
              <a:rPr lang="de-DE" b="1" dirty="0" smtClean="0"/>
              <a:t>„</a:t>
            </a:r>
            <a:r>
              <a:rPr lang="de-DE" b="1" dirty="0"/>
              <a:t>Wo es knapp, konzentriert, paradox </a:t>
            </a:r>
            <a:r>
              <a:rPr lang="de-DE" b="1" dirty="0" smtClean="0"/>
              <a:t>zugeht</a:t>
            </a:r>
            <a:r>
              <a:rPr lang="de-DE" b="1" dirty="0"/>
              <a:t>, </a:t>
            </a:r>
            <a:r>
              <a:rPr lang="de-DE" b="1" dirty="0" smtClean="0"/>
              <a:t>da </a:t>
            </a:r>
            <a:r>
              <a:rPr lang="de-DE" b="1" dirty="0"/>
              <a:t>sind wir bei Heraklit.“</a:t>
            </a:r>
          </a:p>
          <a:p>
            <a:pPr marL="0" indent="0" algn="ctr">
              <a:buNone/>
            </a:pPr>
            <a:r>
              <a:rPr lang="de-DE" sz="2400" cap="small" dirty="0" smtClean="0"/>
              <a:t>(Gadamer</a:t>
            </a:r>
            <a:r>
              <a:rPr lang="de-DE" sz="2400" dirty="0"/>
              <a:t>: Hans-Georg: Der Anfang des Wissens</a:t>
            </a:r>
            <a:r>
              <a:rPr lang="de-DE" sz="2400" dirty="0" smtClean="0"/>
              <a:t>.)</a:t>
            </a:r>
            <a:endParaRPr lang="de-DE" sz="2400" dirty="0"/>
          </a:p>
        </p:txBody>
      </p:sp>
      <p:sp>
        <p:nvSpPr>
          <p:cNvPr id="4" name="Datumsplatzhalter 3"/>
          <p:cNvSpPr>
            <a:spLocks noGrp="1"/>
          </p:cNvSpPr>
          <p:nvPr>
            <p:ph type="dt" sz="half" idx="10"/>
          </p:nvPr>
        </p:nvSpPr>
        <p:spPr/>
        <p:txBody>
          <a:bodyPr/>
          <a:lstStyle/>
          <a:p>
            <a:fld id="{C481FE14-F595-48CE-B525-24733BE561E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48</a:t>
            </a:fld>
            <a:endParaRPr lang="de-DE"/>
          </a:p>
        </p:txBody>
      </p:sp>
      <p:pic>
        <p:nvPicPr>
          <p:cNvPr id="1026" name="Picture 2" descr="https://upload.wikimedia.org/wikipedia/commons/thumb/2/29/Sanzio_01_Heraclitus.jpg/220px-Sanzio_01_Heraclit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815480"/>
            <a:ext cx="2095500"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444208" y="4844430"/>
            <a:ext cx="2304256" cy="830997"/>
          </a:xfrm>
          <a:prstGeom prst="rect">
            <a:avLst/>
          </a:prstGeom>
          <a:noFill/>
        </p:spPr>
        <p:txBody>
          <a:bodyPr wrap="square" rtlCol="0">
            <a:spAutoFit/>
          </a:bodyPr>
          <a:lstStyle/>
          <a:p>
            <a:r>
              <a:rPr lang="de-DE" sz="1600" dirty="0" smtClean="0"/>
              <a:t>Heraklit, </a:t>
            </a:r>
            <a:r>
              <a:rPr lang="de-DE" sz="1600" dirty="0"/>
              <a:t>Detailansicht aus Raphaels </a:t>
            </a:r>
            <a:r>
              <a:rPr lang="de-DE" sz="1600" dirty="0" smtClean="0"/>
              <a:t>„Die </a:t>
            </a:r>
            <a:r>
              <a:rPr lang="de-DE" sz="1600" dirty="0"/>
              <a:t>Schule von </a:t>
            </a:r>
            <a:r>
              <a:rPr lang="de-DE" sz="1600" dirty="0" smtClean="0"/>
              <a:t>Athen“ </a:t>
            </a:r>
            <a:r>
              <a:rPr lang="de-DE" sz="1600" dirty="0"/>
              <a:t>(1510–1511</a:t>
            </a:r>
            <a:r>
              <a:rPr lang="de-DE" sz="1600" dirty="0" smtClean="0"/>
              <a:t>).</a:t>
            </a:r>
            <a:endParaRPr lang="de-DE" sz="1600" dirty="0"/>
          </a:p>
        </p:txBody>
      </p:sp>
    </p:spTree>
    <p:extLst>
      <p:ext uri="{BB962C8B-B14F-4D97-AF65-F5344CB8AC3E}">
        <p14:creationId xmlns:p14="http://schemas.microsoft.com/office/powerpoint/2010/main" val="7520738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accent1"/>
                </a:solidFill>
              </a:rPr>
              <a:t>2.1	</a:t>
            </a:r>
            <a:r>
              <a:rPr lang="de-DE" b="1" dirty="0" smtClean="0"/>
              <a:t>Lesehilfen </a:t>
            </a:r>
            <a:r>
              <a:rPr lang="de-DE" b="1" dirty="0"/>
              <a:t>für Vorsokratisches</a:t>
            </a:r>
            <a:endParaRPr lang="de-DE" dirty="0"/>
          </a:p>
        </p:txBody>
      </p:sp>
      <p:sp>
        <p:nvSpPr>
          <p:cNvPr id="3" name="Inhaltsplatzhalter 2"/>
          <p:cNvSpPr>
            <a:spLocks noGrp="1"/>
          </p:cNvSpPr>
          <p:nvPr>
            <p:ph idx="1"/>
          </p:nvPr>
        </p:nvSpPr>
        <p:spPr/>
        <p:txBody>
          <a:bodyPr>
            <a:normAutofit/>
          </a:bodyPr>
          <a:lstStyle/>
          <a:p>
            <a:r>
              <a:rPr lang="de-DE" dirty="0"/>
              <a:t>Der bekannteste </a:t>
            </a:r>
            <a:r>
              <a:rPr lang="de-DE" dirty="0" smtClean="0"/>
              <a:t>von Heraklits Sprüchen </a:t>
            </a:r>
            <a:r>
              <a:rPr lang="de-DE" dirty="0"/>
              <a:t>ist wohl der vom Fluss:</a:t>
            </a:r>
          </a:p>
          <a:p>
            <a:pPr marL="0" indent="0">
              <a:buNone/>
            </a:pPr>
            <a:r>
              <a:rPr lang="de-DE" dirty="0" smtClean="0"/>
              <a:t>	„</a:t>
            </a:r>
            <a:r>
              <a:rPr lang="de-DE" dirty="0"/>
              <a:t>Denen, die in dieselben Flüsse hineinsteigen, </a:t>
            </a:r>
            <a:r>
              <a:rPr lang="de-DE" dirty="0" smtClean="0"/>
              <a:t>	strömen </a:t>
            </a:r>
            <a:r>
              <a:rPr lang="de-DE" dirty="0"/>
              <a:t>andere und immer wieder andere </a:t>
            </a:r>
            <a:r>
              <a:rPr lang="de-DE" dirty="0" smtClean="0"/>
              <a:t>	Gewässer </a:t>
            </a:r>
            <a:r>
              <a:rPr lang="de-DE" dirty="0"/>
              <a:t>zu. [...Der </a:t>
            </a:r>
            <a:r>
              <a:rPr lang="de-DE" dirty="0" err="1"/>
              <a:t>Fluß</a:t>
            </a:r>
            <a:r>
              <a:rPr lang="de-DE" dirty="0"/>
              <a:t>] zerstreut und [...] </a:t>
            </a:r>
            <a:r>
              <a:rPr lang="de-DE" dirty="0" smtClean="0"/>
              <a:t>	bringt </a:t>
            </a:r>
            <a:r>
              <a:rPr lang="de-DE" dirty="0"/>
              <a:t>zusammen [...,] sammelt sich und fließt </a:t>
            </a:r>
            <a:r>
              <a:rPr lang="de-DE" dirty="0" smtClean="0"/>
              <a:t>	fort </a:t>
            </a:r>
            <a:r>
              <a:rPr lang="de-DE" dirty="0"/>
              <a:t>[...] nähert sich und entfernt sich.“</a:t>
            </a:r>
          </a:p>
          <a:p>
            <a:pPr marL="0" indent="0" algn="ctr">
              <a:buNone/>
            </a:pPr>
            <a:r>
              <a:rPr lang="de-DE" sz="2400" cap="small" dirty="0"/>
              <a:t>Heraklit</a:t>
            </a:r>
            <a:r>
              <a:rPr lang="de-DE" sz="2400" dirty="0"/>
              <a:t>: Fr. 214. Zit. nach Kirk, Raven, Schofield. 213. </a:t>
            </a:r>
            <a:r>
              <a:rPr lang="de-DE" sz="2400" cap="small" dirty="0"/>
              <a:t>Heraklit</a:t>
            </a:r>
            <a:r>
              <a:rPr lang="de-DE" sz="2400" dirty="0"/>
              <a:t>: </a:t>
            </a:r>
            <a:r>
              <a:rPr lang="de-DE" sz="2400" dirty="0" err="1"/>
              <a:t>Frgm</a:t>
            </a:r>
            <a:r>
              <a:rPr lang="de-DE" sz="2400" dirty="0"/>
              <a:t>. 12 und </a:t>
            </a:r>
            <a:r>
              <a:rPr lang="de-DE" sz="2400" dirty="0" err="1"/>
              <a:t>Frgm</a:t>
            </a:r>
            <a:r>
              <a:rPr lang="de-DE" sz="2400" dirty="0"/>
              <a:t>. 91.In: KRS 214</a:t>
            </a:r>
            <a:r>
              <a:rPr lang="de-DE" sz="2400" dirty="0" smtClean="0"/>
              <a:t>.</a:t>
            </a:r>
            <a:endParaRPr lang="de-DE" sz="2400" dirty="0"/>
          </a:p>
        </p:txBody>
      </p:sp>
      <p:sp>
        <p:nvSpPr>
          <p:cNvPr id="4" name="Datumsplatzhalter 3"/>
          <p:cNvSpPr>
            <a:spLocks noGrp="1"/>
          </p:cNvSpPr>
          <p:nvPr>
            <p:ph type="dt" sz="half" idx="10"/>
          </p:nvPr>
        </p:nvSpPr>
        <p:spPr/>
        <p:txBody>
          <a:bodyPr/>
          <a:lstStyle/>
          <a:p>
            <a:fld id="{7A076B45-FA49-4EB8-BA3E-33A82A7ED5E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49</a:t>
            </a:fld>
            <a:endParaRPr lang="de-DE"/>
          </a:p>
        </p:txBody>
      </p:sp>
    </p:spTree>
    <p:extLst>
      <p:ext uri="{BB962C8B-B14F-4D97-AF65-F5344CB8AC3E}">
        <p14:creationId xmlns:p14="http://schemas.microsoft.com/office/powerpoint/2010/main" val="3788827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solidFill>
                  <a:schemeClr val="accent1"/>
                </a:solidFill>
              </a:rPr>
              <a:t>0.1</a:t>
            </a:r>
            <a:r>
              <a:rPr lang="de-DE" b="1" dirty="0" smtClean="0"/>
              <a:t> Kleine Namenskunde</a:t>
            </a:r>
            <a:endParaRPr lang="de-DE" b="1" dirty="0"/>
          </a:p>
        </p:txBody>
      </p:sp>
      <p:sp>
        <p:nvSpPr>
          <p:cNvPr id="3" name="Inhaltsplatzhalter 2"/>
          <p:cNvSpPr>
            <a:spLocks noGrp="1"/>
          </p:cNvSpPr>
          <p:nvPr>
            <p:ph idx="1"/>
          </p:nvPr>
        </p:nvSpPr>
        <p:spPr/>
        <p:txBody>
          <a:bodyPr>
            <a:normAutofit fontScale="92500"/>
          </a:bodyPr>
          <a:lstStyle/>
          <a:p>
            <a:r>
              <a:rPr lang="de-DE" dirty="0"/>
              <a:t>Georg Wilhelm Friedrich </a:t>
            </a:r>
            <a:r>
              <a:rPr lang="de-DE" dirty="0" smtClean="0"/>
              <a:t>Hegel: „Denken</a:t>
            </a:r>
            <a:r>
              <a:rPr lang="de-DE" dirty="0"/>
              <a:t>? </a:t>
            </a:r>
            <a:r>
              <a:rPr lang="fr-FR" dirty="0" err="1"/>
              <a:t>Abstrakt</a:t>
            </a:r>
            <a:r>
              <a:rPr lang="fr-FR" dirty="0"/>
              <a:t>? – Sauve qui peut! </a:t>
            </a:r>
            <a:r>
              <a:rPr lang="de-DE" dirty="0"/>
              <a:t>Rette sich, wer kann! So höre ich schon einen vom Feinde erkauften Verräter ausrufen, der diesen Aufsatz dafür ausschreibt, </a:t>
            </a:r>
            <a:r>
              <a:rPr lang="de-DE" dirty="0" err="1"/>
              <a:t>daß</a:t>
            </a:r>
            <a:r>
              <a:rPr lang="de-DE" dirty="0"/>
              <a:t> hier von Metaphysik die Rede sein werde. Denn </a:t>
            </a:r>
            <a:r>
              <a:rPr lang="de-DE" i="1" dirty="0"/>
              <a:t>Metaphysik</a:t>
            </a:r>
            <a:r>
              <a:rPr lang="de-DE" dirty="0"/>
              <a:t> ist das Wort, wie </a:t>
            </a:r>
            <a:r>
              <a:rPr lang="de-DE" i="1" dirty="0"/>
              <a:t>abstrakt</a:t>
            </a:r>
            <a:r>
              <a:rPr lang="de-DE" dirty="0"/>
              <a:t> und beinahe auch </a:t>
            </a:r>
            <a:r>
              <a:rPr lang="de-DE" i="1" dirty="0"/>
              <a:t>Denken</a:t>
            </a:r>
            <a:r>
              <a:rPr lang="de-DE" dirty="0"/>
              <a:t>, ist das Wort, vor dem jeder mehr oder minder wie vor einem mit der Pest Behafteten davonläuft.“ </a:t>
            </a:r>
          </a:p>
          <a:p>
            <a:pPr marL="0" indent="0" algn="ctr">
              <a:buNone/>
            </a:pPr>
            <a:r>
              <a:rPr lang="de-DE" sz="2800" cap="small" dirty="0"/>
              <a:t>Hegel</a:t>
            </a:r>
            <a:r>
              <a:rPr lang="de-DE" sz="2800" dirty="0"/>
              <a:t>, Georg W</a:t>
            </a:r>
            <a:r>
              <a:rPr lang="de-DE" sz="2800" dirty="0" smtClean="0"/>
              <a:t>. F</a:t>
            </a:r>
            <a:r>
              <a:rPr lang="de-DE" sz="2800" dirty="0"/>
              <a:t>.: Wer denkt abstrakt? In: </a:t>
            </a:r>
            <a:r>
              <a:rPr lang="de-DE" sz="2800" cap="small" dirty="0" err="1"/>
              <a:t>Ders</a:t>
            </a:r>
            <a:r>
              <a:rPr lang="de-DE" sz="2800" cap="small" dirty="0"/>
              <a:t>.</a:t>
            </a:r>
            <a:r>
              <a:rPr lang="de-DE" sz="2800" dirty="0"/>
              <a:t>: Jenaer Schriften 1801-1807. Werke in zwanzig Bänden; 2. Frankfurt a</a:t>
            </a:r>
            <a:r>
              <a:rPr lang="de-DE" sz="2800" dirty="0" smtClean="0"/>
              <a:t>. M</a:t>
            </a:r>
            <a:r>
              <a:rPr lang="de-DE" sz="2800" dirty="0"/>
              <a:t>. 1970. (Theorie Werkausgabe). </a:t>
            </a:r>
            <a:r>
              <a:rPr lang="de-DE" sz="2800" dirty="0" smtClean="0"/>
              <a:t>575-581.</a:t>
            </a:r>
            <a:endParaRPr lang="de-DE" sz="2800" dirty="0"/>
          </a:p>
          <a:p>
            <a:endParaRPr lang="de-DE" dirty="0"/>
          </a:p>
        </p:txBody>
      </p:sp>
      <p:sp>
        <p:nvSpPr>
          <p:cNvPr id="4" name="Datumsplatzhalter 3"/>
          <p:cNvSpPr>
            <a:spLocks noGrp="1"/>
          </p:cNvSpPr>
          <p:nvPr>
            <p:ph type="dt" sz="half" idx="10"/>
          </p:nvPr>
        </p:nvSpPr>
        <p:spPr/>
        <p:txBody>
          <a:bodyPr/>
          <a:lstStyle/>
          <a:p>
            <a:fld id="{DEB6E799-71AF-4E08-8050-3B39DBB1C1C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a:t>
            </a:fld>
            <a:endParaRPr lang="de-DE"/>
          </a:p>
        </p:txBody>
      </p:sp>
    </p:spTree>
    <p:extLst>
      <p:ext uri="{BB962C8B-B14F-4D97-AF65-F5344CB8AC3E}">
        <p14:creationId xmlns:p14="http://schemas.microsoft.com/office/powerpoint/2010/main" val="1723729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p:txBody>
          <a:bodyPr/>
          <a:lstStyle/>
          <a:p>
            <a:r>
              <a:rPr lang="de-DE" dirty="0" smtClean="0"/>
              <a:t>Platon: „Heraklit </a:t>
            </a:r>
            <a:r>
              <a:rPr lang="de-DE" dirty="0"/>
              <a:t>sagt an irgendeiner Stelle, </a:t>
            </a:r>
            <a:r>
              <a:rPr lang="de-DE" dirty="0" err="1"/>
              <a:t>daß</a:t>
            </a:r>
            <a:r>
              <a:rPr lang="de-DE" dirty="0"/>
              <a:t> alles davongeht und nichts bleibt; und alles Seiende der Strömung eines Flusses vergleichend sagt er, man könne nicht zweimal in denselben </a:t>
            </a:r>
            <a:r>
              <a:rPr lang="de-DE" dirty="0" err="1"/>
              <a:t>Fluß</a:t>
            </a:r>
            <a:r>
              <a:rPr lang="de-DE" dirty="0"/>
              <a:t> steigen.“</a:t>
            </a:r>
          </a:p>
          <a:p>
            <a:pPr marL="0" indent="0" algn="ctr">
              <a:buNone/>
            </a:pPr>
            <a:r>
              <a:rPr lang="de-DE" sz="2800" cap="small" dirty="0"/>
              <a:t>Platon</a:t>
            </a:r>
            <a:r>
              <a:rPr lang="de-DE" sz="2800" dirty="0"/>
              <a:t>: </a:t>
            </a:r>
            <a:r>
              <a:rPr lang="de-DE" sz="2800" dirty="0" err="1"/>
              <a:t>Kratylos</a:t>
            </a:r>
            <a:r>
              <a:rPr lang="de-DE" sz="2800" dirty="0"/>
              <a:t>. 402a</a:t>
            </a:r>
            <a:r>
              <a:rPr lang="de-DE" sz="2800" dirty="0" smtClean="0"/>
              <a:t>.</a:t>
            </a:r>
            <a:endParaRPr lang="de-DE" sz="2800" dirty="0"/>
          </a:p>
        </p:txBody>
      </p:sp>
      <p:sp>
        <p:nvSpPr>
          <p:cNvPr id="4" name="Datumsplatzhalter 3"/>
          <p:cNvSpPr>
            <a:spLocks noGrp="1"/>
          </p:cNvSpPr>
          <p:nvPr>
            <p:ph type="dt" sz="half" idx="10"/>
          </p:nvPr>
        </p:nvSpPr>
        <p:spPr/>
        <p:txBody>
          <a:bodyPr/>
          <a:lstStyle/>
          <a:p>
            <a:fld id="{D76A050F-7990-4961-A8BC-B1222714B5E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50</a:t>
            </a:fld>
            <a:endParaRPr lang="de-DE"/>
          </a:p>
        </p:txBody>
      </p:sp>
    </p:spTree>
    <p:extLst>
      <p:ext uri="{BB962C8B-B14F-4D97-AF65-F5344CB8AC3E}">
        <p14:creationId xmlns:p14="http://schemas.microsoft.com/office/powerpoint/2010/main" val="2063927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p:txBody>
          <a:bodyPr/>
          <a:lstStyle/>
          <a:p>
            <a:pPr marL="514350" indent="-514350">
              <a:buFont typeface="+mj-lt"/>
              <a:buAutoNum type="arabicPeriod" startAt="3"/>
            </a:pPr>
            <a:r>
              <a:rPr lang="de-DE" b="1" dirty="0" smtClean="0"/>
              <a:t>Vorbemerkung Gadamers</a:t>
            </a:r>
            <a:r>
              <a:rPr lang="de-DE" dirty="0" smtClean="0"/>
              <a:t>: kein konstitutiver </a:t>
            </a:r>
            <a:r>
              <a:rPr lang="de-DE" dirty="0"/>
              <a:t>Einbezug der religiösen Formation der </a:t>
            </a:r>
            <a:r>
              <a:rPr lang="de-DE" dirty="0" smtClean="0"/>
              <a:t>Epoche </a:t>
            </a:r>
            <a:r>
              <a:rPr lang="de-DE" b="1" dirty="0" smtClean="0"/>
              <a:t>(??)</a:t>
            </a:r>
          </a:p>
          <a:p>
            <a:pPr lvl="1"/>
            <a:r>
              <a:rPr lang="de-DE" dirty="0" smtClean="0"/>
              <a:t>Alternative </a:t>
            </a:r>
            <a:r>
              <a:rPr lang="de-DE" dirty="0"/>
              <a:t>Theologie bei </a:t>
            </a:r>
            <a:r>
              <a:rPr lang="de-DE" dirty="0" smtClean="0"/>
              <a:t>Xenophanes:</a:t>
            </a:r>
          </a:p>
          <a:p>
            <a:pPr marL="457200" lvl="1" indent="0">
              <a:buNone/>
            </a:pPr>
            <a:r>
              <a:rPr lang="de-DE" dirty="0" smtClean="0"/>
              <a:t>„Immer </a:t>
            </a:r>
            <a:r>
              <a:rPr lang="de-DE" dirty="0"/>
              <a:t>bleibt er [sc. Gott; K.M.] an demselben Ort, ohne sich in irgendeiner Weise zu bewegen; bald hierhin bald dorthin zu gehen geziemt sich für ihn nicht. Sondern ohne Anstrengung, durch das Denken seines Geistes erschüttert er alles.“</a:t>
            </a:r>
          </a:p>
          <a:p>
            <a:pPr marL="0" indent="0" algn="ctr">
              <a:buNone/>
            </a:pPr>
            <a:r>
              <a:rPr lang="fr-FR" sz="2400" cap="small" dirty="0" err="1"/>
              <a:t>Xenophanes</a:t>
            </a:r>
            <a:r>
              <a:rPr lang="fr-FR" sz="2400" dirty="0"/>
              <a:t>: Fr. 171. </a:t>
            </a:r>
            <a:r>
              <a:rPr lang="de-DE" sz="2400" dirty="0"/>
              <a:t>Zit. nach Kirk, Raven, Schofield. 185</a:t>
            </a:r>
            <a:r>
              <a:rPr lang="de-DE" sz="2400" dirty="0" smtClean="0"/>
              <a:t>.</a:t>
            </a:r>
            <a:endParaRPr lang="de-DE" sz="2400" dirty="0"/>
          </a:p>
        </p:txBody>
      </p:sp>
      <p:sp>
        <p:nvSpPr>
          <p:cNvPr id="4" name="Datumsplatzhalter 3"/>
          <p:cNvSpPr>
            <a:spLocks noGrp="1"/>
          </p:cNvSpPr>
          <p:nvPr>
            <p:ph type="dt" sz="half" idx="10"/>
          </p:nvPr>
        </p:nvSpPr>
        <p:spPr/>
        <p:txBody>
          <a:bodyPr/>
          <a:lstStyle/>
          <a:p>
            <a:fld id="{899045A4-B5DA-45C3-8194-4CBE8977925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51</a:t>
            </a:fld>
            <a:endParaRPr lang="de-DE"/>
          </a:p>
        </p:txBody>
      </p:sp>
    </p:spTree>
    <p:extLst>
      <p:ext uri="{BB962C8B-B14F-4D97-AF65-F5344CB8AC3E}">
        <p14:creationId xmlns:p14="http://schemas.microsoft.com/office/powerpoint/2010/main" val="3044990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a:xfrm>
            <a:off x="545123" y="1832919"/>
            <a:ext cx="6259125" cy="4252093"/>
          </a:xfrm>
        </p:spPr>
        <p:txBody>
          <a:bodyPr>
            <a:normAutofit lnSpcReduction="10000"/>
          </a:bodyPr>
          <a:lstStyle/>
          <a:p>
            <a:r>
              <a:rPr lang="de-DE" dirty="0" smtClean="0"/>
              <a:t>Aristoteles:</a:t>
            </a:r>
            <a:endParaRPr lang="de-DE" dirty="0"/>
          </a:p>
          <a:p>
            <a:pPr marL="228600" lvl="1" indent="0">
              <a:buNone/>
            </a:pPr>
            <a:r>
              <a:rPr lang="de-DE" dirty="0" smtClean="0"/>
              <a:t>„</a:t>
            </a:r>
            <a:r>
              <a:rPr lang="de-DE" dirty="0"/>
              <a:t>Von den ersten Philosophen waren die meisten der Meinung, die </a:t>
            </a:r>
            <a:r>
              <a:rPr lang="de-DE" dirty="0" smtClean="0"/>
              <a:t>Prinzipien </a:t>
            </a:r>
            <a:r>
              <a:rPr lang="de-DE" dirty="0"/>
              <a:t>stofflicher Art seien die einzigen Prinzipien aller Dinge; </a:t>
            </a:r>
            <a:r>
              <a:rPr lang="de-DE" dirty="0" smtClean="0"/>
              <a:t>denn </a:t>
            </a:r>
            <a:r>
              <a:rPr lang="de-DE" dirty="0"/>
              <a:t>dasjenige, woraus jedwedes Seiende ursprünglich besteht, das, </a:t>
            </a:r>
            <a:r>
              <a:rPr lang="de-DE" dirty="0" smtClean="0"/>
              <a:t>woraus </a:t>
            </a:r>
            <a:r>
              <a:rPr lang="de-DE" dirty="0"/>
              <a:t>es als erstem entsteht und worein es als letztem untergeht, </a:t>
            </a:r>
            <a:r>
              <a:rPr lang="de-DE" dirty="0" smtClean="0"/>
              <a:t>wobei </a:t>
            </a:r>
            <a:r>
              <a:rPr lang="de-DE" dirty="0"/>
              <a:t>das Wesen fortbesteht und nur seine Eigenschaften wechselt, </a:t>
            </a:r>
            <a:r>
              <a:rPr lang="de-DE" dirty="0" smtClean="0"/>
              <a:t>das </a:t>
            </a:r>
            <a:r>
              <a:rPr lang="de-DE" dirty="0"/>
              <a:t>– so sagen sie – ist ein Element und das ist ein Prinzip des </a:t>
            </a:r>
            <a:r>
              <a:rPr lang="de-DE" dirty="0" smtClean="0"/>
              <a:t>Seienden</a:t>
            </a:r>
            <a:r>
              <a:rPr lang="de-DE" dirty="0"/>
              <a:t>... Über die Menge und die Art des so beschaffenen Prinzips </a:t>
            </a:r>
            <a:r>
              <a:rPr lang="de-DE" dirty="0" smtClean="0"/>
              <a:t>sagen </a:t>
            </a:r>
            <a:r>
              <a:rPr lang="de-DE" dirty="0"/>
              <a:t>freilich nicht alle dasselbe. </a:t>
            </a:r>
            <a:r>
              <a:rPr lang="de-DE" dirty="0" smtClean="0"/>
              <a:t>…</a:t>
            </a:r>
            <a:endParaRPr lang="de-DE" sz="2500" dirty="0"/>
          </a:p>
        </p:txBody>
      </p:sp>
      <p:sp>
        <p:nvSpPr>
          <p:cNvPr id="4" name="Datumsplatzhalter 3"/>
          <p:cNvSpPr>
            <a:spLocks noGrp="1"/>
          </p:cNvSpPr>
          <p:nvPr>
            <p:ph type="dt" sz="half" idx="10"/>
          </p:nvPr>
        </p:nvSpPr>
        <p:spPr/>
        <p:txBody>
          <a:bodyPr/>
          <a:lstStyle/>
          <a:p>
            <a:fld id="{433051C6-030C-40A8-9DD3-08367FE10113}"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52</a:t>
            </a:fld>
            <a:endParaRPr lang="de-DE"/>
          </a:p>
        </p:txBody>
      </p:sp>
      <p:pic>
        <p:nvPicPr>
          <p:cNvPr id="6" name="Picture 4" descr="https://upload.wikimedia.org/wikipedia/commons/a/a4/Aristoteles_Louv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2770" y="1849147"/>
            <a:ext cx="1832963" cy="244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688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p:txBody>
          <a:bodyPr>
            <a:normAutofit/>
          </a:bodyPr>
          <a:lstStyle/>
          <a:p>
            <a:pPr marL="228600" lvl="1" indent="0">
              <a:buNone/>
            </a:pPr>
            <a:r>
              <a:rPr lang="de-DE" dirty="0"/>
              <a:t>Vielmehr erklärt Thales, der Urheber dieser Art Philosophie, es sei das Wasser (daher behauptete er auch, die Erde ruhe auf Wasser), und kommt zu dieser Vermutung vielleicht, weil er sah, </a:t>
            </a:r>
            <a:r>
              <a:rPr lang="de-DE" dirty="0" err="1"/>
              <a:t>daß</a:t>
            </a:r>
            <a:r>
              <a:rPr lang="de-DE" dirty="0"/>
              <a:t> die Nahrung aller Dinge feucht ist und </a:t>
            </a:r>
            <a:r>
              <a:rPr lang="de-DE" dirty="0" err="1"/>
              <a:t>daß</a:t>
            </a:r>
            <a:r>
              <a:rPr lang="de-DE" dirty="0"/>
              <a:t> das Warme selbst aus dem Feuchten entsteht und durch es lebt (das aber, woraus alles wird, ist das Prinzip von allem); dadurch also kommt er zu seiner Vermutung und dadurch, </a:t>
            </a:r>
            <a:r>
              <a:rPr lang="de-DE" dirty="0" err="1"/>
              <a:t>daß</a:t>
            </a:r>
            <a:r>
              <a:rPr lang="de-DE" dirty="0"/>
              <a:t> die Samen aller Dinge von feuchter Natur sind; das Wasser aber ist für alles feuchte Prinzip seiner Natur.“</a:t>
            </a:r>
          </a:p>
          <a:p>
            <a:pPr marL="228600" lvl="1" indent="0" algn="ctr">
              <a:buNone/>
            </a:pPr>
            <a:r>
              <a:rPr lang="de-DE" cap="small" dirty="0"/>
              <a:t>Aristoteles</a:t>
            </a:r>
            <a:r>
              <a:rPr lang="de-DE" dirty="0"/>
              <a:t>: Metaphysik. A3, 983b6</a:t>
            </a:r>
            <a:r>
              <a:rPr lang="de-DE" dirty="0" smtClean="0"/>
              <a:t>.</a:t>
            </a:r>
            <a:endParaRPr lang="de-DE" dirty="0"/>
          </a:p>
        </p:txBody>
      </p:sp>
      <p:sp>
        <p:nvSpPr>
          <p:cNvPr id="4" name="Datumsplatzhalter 3"/>
          <p:cNvSpPr>
            <a:spLocks noGrp="1"/>
          </p:cNvSpPr>
          <p:nvPr>
            <p:ph type="dt" sz="half" idx="10"/>
          </p:nvPr>
        </p:nvSpPr>
        <p:spPr/>
        <p:txBody>
          <a:bodyPr/>
          <a:lstStyle/>
          <a:p>
            <a:fld id="{AA1D4743-247B-4E27-96C2-BE8DAF43BE5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53</a:t>
            </a:fld>
            <a:endParaRPr lang="de-DE"/>
          </a:p>
        </p:txBody>
      </p:sp>
    </p:spTree>
    <p:extLst>
      <p:ext uri="{BB962C8B-B14F-4D97-AF65-F5344CB8AC3E}">
        <p14:creationId xmlns:p14="http://schemas.microsoft.com/office/powerpoint/2010/main" val="29440537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p:txBody>
          <a:bodyPr>
            <a:normAutofit/>
          </a:bodyPr>
          <a:lstStyle/>
          <a:p>
            <a:r>
              <a:rPr lang="de-DE" i="1" dirty="0"/>
              <a:t>De </a:t>
            </a:r>
            <a:r>
              <a:rPr lang="de-DE" i="1" dirty="0" err="1" smtClean="0"/>
              <a:t>caelo</a:t>
            </a:r>
            <a:r>
              <a:rPr lang="de-DE" dirty="0" smtClean="0"/>
              <a:t>:</a:t>
            </a:r>
            <a:endParaRPr lang="de-DE" dirty="0"/>
          </a:p>
          <a:p>
            <a:pPr marL="228600" lvl="1" indent="0">
              <a:buNone/>
            </a:pPr>
            <a:r>
              <a:rPr lang="de-DE" dirty="0" smtClean="0"/>
              <a:t>„</a:t>
            </a:r>
            <a:r>
              <a:rPr lang="de-DE" dirty="0"/>
              <a:t>Andere [sagen, die Erde] liege auf Wasser. Denn </a:t>
            </a:r>
            <a:r>
              <a:rPr lang="de-DE" dirty="0" smtClean="0"/>
              <a:t>das </a:t>
            </a:r>
            <a:r>
              <a:rPr lang="de-DE" dirty="0"/>
              <a:t>ist die älteste Theorie, die uns überliefert ist; </a:t>
            </a:r>
            <a:r>
              <a:rPr lang="de-DE" dirty="0" smtClean="0"/>
              <a:t>Thales </a:t>
            </a:r>
            <a:r>
              <a:rPr lang="de-DE" dirty="0"/>
              <a:t>von Milet soll sie vertreten haben, in der </a:t>
            </a:r>
            <a:r>
              <a:rPr lang="de-DE" dirty="0" smtClean="0"/>
              <a:t>Annahme</a:t>
            </a:r>
            <a:r>
              <a:rPr lang="de-DE" dirty="0"/>
              <a:t>, </a:t>
            </a:r>
            <a:r>
              <a:rPr lang="de-DE" dirty="0" err="1"/>
              <a:t>daß</a:t>
            </a:r>
            <a:r>
              <a:rPr lang="de-DE" dirty="0"/>
              <a:t> die Erde deshalb ruhe, weil sie </a:t>
            </a:r>
            <a:r>
              <a:rPr lang="de-DE" dirty="0" smtClean="0"/>
              <a:t>schwimmfähig </a:t>
            </a:r>
            <a:r>
              <a:rPr lang="de-DE" dirty="0"/>
              <a:t>sei, ähnlich wie ein Stück Holz oder </a:t>
            </a:r>
            <a:r>
              <a:rPr lang="de-DE" dirty="0" smtClean="0"/>
              <a:t>	etwas </a:t>
            </a:r>
            <a:r>
              <a:rPr lang="de-DE" dirty="0"/>
              <a:t>anderes von dieser Art (auch davon kann </a:t>
            </a:r>
            <a:r>
              <a:rPr lang="de-DE" dirty="0" smtClean="0"/>
              <a:t>nämlich </a:t>
            </a:r>
            <a:r>
              <a:rPr lang="de-DE" dirty="0"/>
              <a:t>nichts auf Luft ruhen, wohl aber auf </a:t>
            </a:r>
            <a:r>
              <a:rPr lang="de-DE" dirty="0" smtClean="0"/>
              <a:t>Wasser</a:t>
            </a:r>
            <a:r>
              <a:rPr lang="de-DE" dirty="0"/>
              <a:t>) – so als ob nicht dasselbe Argument wie </a:t>
            </a:r>
            <a:r>
              <a:rPr lang="de-DE" dirty="0" smtClean="0"/>
              <a:t>für </a:t>
            </a:r>
            <a:r>
              <a:rPr lang="de-DE" dirty="0"/>
              <a:t>die Erde auch für das Wasser gelten würde, das </a:t>
            </a:r>
            <a:r>
              <a:rPr lang="de-DE" dirty="0" smtClean="0"/>
              <a:t>die </a:t>
            </a:r>
            <a:r>
              <a:rPr lang="de-DE" dirty="0"/>
              <a:t>Erde trägt.“</a:t>
            </a:r>
          </a:p>
          <a:p>
            <a:pPr marL="228600" lvl="1" indent="0" algn="ctr">
              <a:buNone/>
            </a:pPr>
            <a:r>
              <a:rPr lang="de-DE" sz="2400" cap="small" dirty="0"/>
              <a:t>Aristoteles</a:t>
            </a:r>
            <a:r>
              <a:rPr lang="de-DE" sz="2400" dirty="0"/>
              <a:t>: Über den Himmel. B13, 294a28</a:t>
            </a:r>
            <a:r>
              <a:rPr lang="de-DE" sz="2400" dirty="0" smtClean="0"/>
              <a:t>.</a:t>
            </a:r>
            <a:endParaRPr lang="de-DE" sz="2400" dirty="0"/>
          </a:p>
        </p:txBody>
      </p:sp>
      <p:sp>
        <p:nvSpPr>
          <p:cNvPr id="4" name="Datumsplatzhalter 3"/>
          <p:cNvSpPr>
            <a:spLocks noGrp="1"/>
          </p:cNvSpPr>
          <p:nvPr>
            <p:ph type="dt" sz="half" idx="10"/>
          </p:nvPr>
        </p:nvSpPr>
        <p:spPr/>
        <p:txBody>
          <a:bodyPr/>
          <a:lstStyle/>
          <a:p>
            <a:fld id="{E761FD6A-3328-49F8-9478-35AF013870E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54</a:t>
            </a:fld>
            <a:endParaRPr lang="de-DE"/>
          </a:p>
        </p:txBody>
      </p:sp>
    </p:spTree>
    <p:extLst>
      <p:ext uri="{BB962C8B-B14F-4D97-AF65-F5344CB8AC3E}">
        <p14:creationId xmlns:p14="http://schemas.microsoft.com/office/powerpoint/2010/main" val="3340116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p:txBody>
          <a:bodyPr>
            <a:normAutofit/>
          </a:bodyPr>
          <a:lstStyle/>
          <a:p>
            <a:r>
              <a:rPr lang="de-DE" dirty="0" smtClean="0"/>
              <a:t>Gadamer:</a:t>
            </a:r>
          </a:p>
          <a:p>
            <a:pPr lvl="1"/>
            <a:r>
              <a:rPr lang="de-DE" dirty="0" smtClean="0"/>
              <a:t>„[…] </a:t>
            </a:r>
            <a:r>
              <a:rPr lang="de-DE" dirty="0"/>
              <a:t>das Ganze, das All, das sich selbst trägt und dem auf dem Wasser schwimmenden Erdball oder der von Anaximander geschilderten Periodizität der Welt oder der abwechselnden [sic!] Verdichtung und Verdünnung duldenden Luft entspricht. […] Der einzige Gott, der neue Gott, ist das, was wir Universum nennen. Das ist das einzige, was existiert. ‚Gott’ ist für die Griechen ein Prädikat.“</a:t>
            </a:r>
          </a:p>
          <a:p>
            <a:pPr marL="228600" lvl="1" indent="0" algn="ctr">
              <a:buNone/>
            </a:pPr>
            <a:r>
              <a:rPr lang="de-DE" cap="small" dirty="0"/>
              <a:t>Gadamer</a:t>
            </a:r>
            <a:r>
              <a:rPr lang="de-DE" dirty="0"/>
              <a:t>: Anfang der </a:t>
            </a:r>
            <a:r>
              <a:rPr lang="de-DE" dirty="0" smtClean="0"/>
              <a:t>Philosophie. </a:t>
            </a:r>
            <a:r>
              <a:rPr lang="de-DE" dirty="0"/>
              <a:t>126</a:t>
            </a:r>
            <a:r>
              <a:rPr lang="de-DE" dirty="0" smtClean="0"/>
              <a:t>.</a:t>
            </a:r>
            <a:endParaRPr lang="de-DE" dirty="0"/>
          </a:p>
        </p:txBody>
      </p:sp>
      <p:sp>
        <p:nvSpPr>
          <p:cNvPr id="4" name="Datumsplatzhalter 3"/>
          <p:cNvSpPr>
            <a:spLocks noGrp="1"/>
          </p:cNvSpPr>
          <p:nvPr>
            <p:ph type="dt" sz="half" idx="10"/>
          </p:nvPr>
        </p:nvSpPr>
        <p:spPr/>
        <p:txBody>
          <a:bodyPr/>
          <a:lstStyle/>
          <a:p>
            <a:fld id="{70BBE6F0-B413-42DA-8215-A6944052AE2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55</a:t>
            </a:fld>
            <a:endParaRPr lang="de-DE"/>
          </a:p>
        </p:txBody>
      </p:sp>
    </p:spTree>
    <p:extLst>
      <p:ext uri="{BB962C8B-B14F-4D97-AF65-F5344CB8AC3E}">
        <p14:creationId xmlns:p14="http://schemas.microsoft.com/office/powerpoint/2010/main" val="14719077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a:t>
            </a:r>
            <a:r>
              <a:rPr lang="de-DE" b="1" dirty="0" smtClean="0"/>
              <a:t>Vorsokratisches</a:t>
            </a:r>
            <a:endParaRPr lang="de-DE" dirty="0"/>
          </a:p>
        </p:txBody>
      </p:sp>
      <p:sp>
        <p:nvSpPr>
          <p:cNvPr id="3" name="Inhaltsplatzhalter 2"/>
          <p:cNvSpPr>
            <a:spLocks noGrp="1"/>
          </p:cNvSpPr>
          <p:nvPr>
            <p:ph idx="1"/>
          </p:nvPr>
        </p:nvSpPr>
        <p:spPr/>
        <p:txBody>
          <a:bodyPr>
            <a:normAutofit/>
          </a:bodyPr>
          <a:lstStyle/>
          <a:p>
            <a:pPr marL="342900" indent="-342900"/>
            <a:r>
              <a:rPr lang="de-DE" sz="3000" dirty="0"/>
              <a:t>systematische Ordnungslinien </a:t>
            </a:r>
            <a:r>
              <a:rPr lang="de-DE" sz="3000" dirty="0" smtClean="0"/>
              <a:t>zum Denken der Vorsokratiker:</a:t>
            </a:r>
            <a:endParaRPr lang="de-DE" sz="3000" dirty="0"/>
          </a:p>
          <a:p>
            <a:pPr marL="514350" indent="-514350">
              <a:buFont typeface="+mj-lt"/>
              <a:buAutoNum type="alphaLcParenR"/>
            </a:pPr>
            <a:r>
              <a:rPr lang="de-DE" b="1" dirty="0" smtClean="0"/>
              <a:t>Wandel und Statik. </a:t>
            </a:r>
          </a:p>
          <a:p>
            <a:pPr marL="514350" indent="-514350">
              <a:buFont typeface="+mj-lt"/>
              <a:buAutoNum type="alphaLcParenR"/>
            </a:pPr>
            <a:r>
              <a:rPr lang="de-DE" b="1" dirty="0" smtClean="0"/>
              <a:t>Rationalität. </a:t>
            </a:r>
          </a:p>
          <a:p>
            <a:pPr marL="514350" indent="-514350">
              <a:buFont typeface="+mj-lt"/>
              <a:buAutoNum type="alphaLcParenR"/>
            </a:pPr>
            <a:r>
              <a:rPr lang="de-DE" b="1" dirty="0" smtClean="0"/>
              <a:t>Elementares und Ordnung.</a:t>
            </a:r>
          </a:p>
          <a:p>
            <a:pPr marL="514350" indent="-514350">
              <a:buFont typeface="+mj-lt"/>
              <a:buAutoNum type="alphaLcParenR"/>
            </a:pPr>
            <a:r>
              <a:rPr lang="de-DE" b="1" dirty="0" smtClean="0"/>
              <a:t>Umfassendes.</a:t>
            </a:r>
          </a:p>
          <a:p>
            <a:pPr marL="514350" indent="-514350">
              <a:buFont typeface="+mj-lt"/>
              <a:buAutoNum type="alphaLcParenR"/>
            </a:pPr>
            <a:r>
              <a:rPr lang="de-DE" b="1" dirty="0" smtClean="0"/>
              <a:t>Lichtung und Seele.</a:t>
            </a:r>
          </a:p>
        </p:txBody>
      </p:sp>
      <p:sp>
        <p:nvSpPr>
          <p:cNvPr id="4" name="Datumsplatzhalter 3"/>
          <p:cNvSpPr>
            <a:spLocks noGrp="1"/>
          </p:cNvSpPr>
          <p:nvPr>
            <p:ph type="dt" sz="half" idx="10"/>
          </p:nvPr>
        </p:nvSpPr>
        <p:spPr/>
        <p:txBody>
          <a:bodyPr/>
          <a:lstStyle/>
          <a:p>
            <a:fld id="{2DC299A3-7DE2-46B7-B3EF-7EE7114ED16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56</a:t>
            </a:fld>
            <a:endParaRPr lang="de-DE"/>
          </a:p>
        </p:txBody>
      </p:sp>
    </p:spTree>
    <p:extLst>
      <p:ext uri="{BB962C8B-B14F-4D97-AF65-F5344CB8AC3E}">
        <p14:creationId xmlns:p14="http://schemas.microsoft.com/office/powerpoint/2010/main" val="29429261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a:t>
            </a:r>
            <a:r>
              <a:rPr lang="de-DE" b="1" dirty="0" smtClean="0"/>
              <a:t>Vorsokratisches</a:t>
            </a:r>
            <a:endParaRPr lang="de-DE" dirty="0"/>
          </a:p>
        </p:txBody>
      </p:sp>
      <p:sp>
        <p:nvSpPr>
          <p:cNvPr id="3" name="Inhaltsplatzhalter 2"/>
          <p:cNvSpPr>
            <a:spLocks noGrp="1"/>
          </p:cNvSpPr>
          <p:nvPr>
            <p:ph idx="1"/>
          </p:nvPr>
        </p:nvSpPr>
        <p:spPr/>
        <p:txBody>
          <a:bodyPr>
            <a:normAutofit/>
          </a:bodyPr>
          <a:lstStyle/>
          <a:p>
            <a:pPr marL="514350" indent="-514350">
              <a:buFont typeface="+mj-lt"/>
              <a:buAutoNum type="alphaLcParenR" startAt="6"/>
            </a:pPr>
            <a:r>
              <a:rPr lang="de-DE" b="1" dirty="0"/>
              <a:t>Eines und Vieles</a:t>
            </a:r>
            <a:r>
              <a:rPr lang="de-DE" b="1" dirty="0" smtClean="0"/>
              <a:t>:</a:t>
            </a:r>
            <a:endParaRPr lang="de-DE" dirty="0" smtClean="0"/>
          </a:p>
          <a:p>
            <a:pPr lvl="1"/>
            <a:r>
              <a:rPr lang="de-DE" dirty="0" smtClean="0"/>
              <a:t>Bei </a:t>
            </a:r>
            <a:r>
              <a:rPr lang="de-DE" dirty="0"/>
              <a:t>Heraklit geht es nicht um die Abfolge verschiedener Zustände und ihr Übergehen ineinander, sondern die Gleichzeitigkeit von Einem und </a:t>
            </a:r>
            <a:r>
              <a:rPr lang="de-DE" dirty="0" smtClean="0"/>
              <a:t>Vielem.</a:t>
            </a:r>
            <a:endParaRPr lang="de-DE" dirty="0"/>
          </a:p>
          <a:p>
            <a:pPr marL="0" indent="0" algn="ctr">
              <a:buNone/>
            </a:pPr>
            <a:r>
              <a:rPr lang="de-DE" b="1" dirty="0" smtClean="0"/>
              <a:t>Es </a:t>
            </a:r>
            <a:r>
              <a:rPr lang="de-DE" b="1" dirty="0"/>
              <a:t>geht um„[…] die Einheit des Flusslaufes und </a:t>
            </a:r>
            <a:r>
              <a:rPr lang="de-DE" b="1" dirty="0" smtClean="0"/>
              <a:t>die</a:t>
            </a:r>
            <a:r>
              <a:rPr lang="de-DE" b="1" dirty="0"/>
              <a:t> </a:t>
            </a:r>
            <a:r>
              <a:rPr lang="de-DE" b="1" dirty="0" smtClean="0"/>
              <a:t>Ruhelosigkeit </a:t>
            </a:r>
            <a:r>
              <a:rPr lang="de-DE" b="1" dirty="0"/>
              <a:t>seines </a:t>
            </a:r>
            <a:r>
              <a:rPr lang="de-DE" b="1" dirty="0" smtClean="0"/>
              <a:t>Fließens</a:t>
            </a:r>
            <a:r>
              <a:rPr lang="de-DE" b="1" dirty="0"/>
              <a:t>.“</a:t>
            </a:r>
            <a:r>
              <a:rPr lang="de-DE" b="1" baseline="30000" dirty="0"/>
              <a:t> </a:t>
            </a:r>
            <a:endParaRPr lang="de-DE" b="1" dirty="0"/>
          </a:p>
          <a:p>
            <a:pPr marL="0" indent="0" algn="ctr">
              <a:buNone/>
            </a:pPr>
            <a:r>
              <a:rPr lang="de-DE" sz="2400" cap="small" dirty="0" err="1"/>
              <a:t>Angehrn</a:t>
            </a:r>
            <a:r>
              <a:rPr lang="de-DE" sz="2400" dirty="0"/>
              <a:t>: Weg. 119</a:t>
            </a:r>
            <a:r>
              <a:rPr lang="de-DE" sz="2400" dirty="0" smtClean="0"/>
              <a:t>.</a:t>
            </a:r>
            <a:endParaRPr lang="de-DE" sz="2400" dirty="0"/>
          </a:p>
        </p:txBody>
      </p:sp>
      <p:sp>
        <p:nvSpPr>
          <p:cNvPr id="4" name="Datumsplatzhalter 3"/>
          <p:cNvSpPr>
            <a:spLocks noGrp="1"/>
          </p:cNvSpPr>
          <p:nvPr>
            <p:ph type="dt" sz="half" idx="10"/>
          </p:nvPr>
        </p:nvSpPr>
        <p:spPr/>
        <p:txBody>
          <a:bodyPr/>
          <a:lstStyle/>
          <a:p>
            <a:fld id="{7B319ED8-70D6-4A0B-90C2-0CCD10CA17E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57</a:t>
            </a:fld>
            <a:endParaRPr lang="de-DE"/>
          </a:p>
        </p:txBody>
      </p:sp>
    </p:spTree>
    <p:extLst>
      <p:ext uri="{BB962C8B-B14F-4D97-AF65-F5344CB8AC3E}">
        <p14:creationId xmlns:p14="http://schemas.microsoft.com/office/powerpoint/2010/main" val="6995065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a:t>
            </a:r>
            <a:r>
              <a:rPr lang="de-DE" b="1" dirty="0" smtClean="0"/>
              <a:t>Vorsokratisches</a:t>
            </a:r>
            <a:endParaRPr lang="de-DE" dirty="0"/>
          </a:p>
        </p:txBody>
      </p:sp>
      <p:sp>
        <p:nvSpPr>
          <p:cNvPr id="3" name="Inhaltsplatzhalter 2"/>
          <p:cNvSpPr>
            <a:spLocks noGrp="1"/>
          </p:cNvSpPr>
          <p:nvPr>
            <p:ph idx="1"/>
          </p:nvPr>
        </p:nvSpPr>
        <p:spPr/>
        <p:txBody>
          <a:bodyPr>
            <a:normAutofit fontScale="92500" lnSpcReduction="10000"/>
          </a:bodyPr>
          <a:lstStyle/>
          <a:p>
            <a:r>
              <a:rPr lang="de-DE" sz="3000" dirty="0"/>
              <a:t>Von </a:t>
            </a:r>
            <a:r>
              <a:rPr lang="de-DE" sz="3000" dirty="0" smtClean="0"/>
              <a:t>dem Einen </a:t>
            </a:r>
            <a:r>
              <a:rPr lang="de-DE" sz="3000" dirty="0"/>
              <a:t>gilt:</a:t>
            </a:r>
          </a:p>
          <a:p>
            <a:pPr marL="0" indent="0" algn="ctr">
              <a:buNone/>
            </a:pPr>
            <a:r>
              <a:rPr lang="de-DE" sz="2600" b="1" dirty="0" smtClean="0"/>
              <a:t>„</a:t>
            </a:r>
            <a:r>
              <a:rPr lang="de-DE" sz="2600" b="1" dirty="0"/>
              <a:t>Das Eine, das sich in sich selbst </a:t>
            </a:r>
            <a:r>
              <a:rPr lang="de-DE" sz="2600" b="1" dirty="0" smtClean="0"/>
              <a:t>auseinanderstellt</a:t>
            </a:r>
            <a:r>
              <a:rPr lang="de-DE" sz="2600" b="1" dirty="0"/>
              <a:t>, </a:t>
            </a:r>
            <a:r>
              <a:rPr lang="de-DE" sz="2600" b="1" dirty="0" smtClean="0"/>
              <a:t>fügt </a:t>
            </a:r>
            <a:r>
              <a:rPr lang="de-DE" sz="2600" b="1" dirty="0"/>
              <a:t>sich immer mit sich </a:t>
            </a:r>
            <a:r>
              <a:rPr lang="de-DE" sz="2600" b="1" dirty="0" smtClean="0"/>
              <a:t>selbst </a:t>
            </a:r>
            <a:r>
              <a:rPr lang="de-DE" sz="2600" b="1" dirty="0"/>
              <a:t>zusammen.“</a:t>
            </a:r>
          </a:p>
          <a:p>
            <a:pPr marL="0" indent="0" algn="ctr">
              <a:buNone/>
            </a:pPr>
            <a:r>
              <a:rPr lang="de-DE" sz="2600" cap="small" dirty="0" smtClean="0"/>
              <a:t>(Heraklit</a:t>
            </a:r>
            <a:r>
              <a:rPr lang="de-DE" sz="2600" dirty="0"/>
              <a:t>: </a:t>
            </a:r>
            <a:r>
              <a:rPr lang="de-DE" sz="2600" dirty="0" err="1"/>
              <a:t>fr</a:t>
            </a:r>
            <a:r>
              <a:rPr lang="de-DE" sz="2600" dirty="0"/>
              <a:t> 51, fr. </a:t>
            </a:r>
            <a:r>
              <a:rPr lang="de-DE" sz="2600" dirty="0" smtClean="0"/>
              <a:t>8 </a:t>
            </a:r>
            <a:r>
              <a:rPr lang="de-DE" sz="2600" dirty="0"/>
              <a:t>– Nach </a:t>
            </a:r>
            <a:r>
              <a:rPr lang="de-DE" sz="2600" cap="small" dirty="0"/>
              <a:t>Gadamer</a:t>
            </a:r>
            <a:r>
              <a:rPr lang="de-DE" sz="2600" dirty="0"/>
              <a:t>: Wissen. 41</a:t>
            </a:r>
            <a:r>
              <a:rPr lang="de-DE" sz="2600" dirty="0" smtClean="0"/>
              <a:t>.)</a:t>
            </a:r>
            <a:endParaRPr lang="de-DE" sz="2600" dirty="0"/>
          </a:p>
          <a:p>
            <a:r>
              <a:rPr lang="de-DE" sz="3000" dirty="0" smtClean="0"/>
              <a:t>Gadamer erläutert:</a:t>
            </a:r>
            <a:endParaRPr lang="de-DE" sz="3000" dirty="0"/>
          </a:p>
          <a:p>
            <a:pPr lvl="1" indent="-457200"/>
            <a:r>
              <a:rPr lang="de-DE" sz="2600" dirty="0" smtClean="0"/>
              <a:t>„</a:t>
            </a:r>
            <a:r>
              <a:rPr lang="de-DE" sz="2600" dirty="0"/>
              <a:t>Dieses ‚sich’, das in allem ‚Umschlag’ eines und </a:t>
            </a:r>
            <a:r>
              <a:rPr lang="de-DE" sz="2600" dirty="0" smtClean="0"/>
              <a:t>desselben </a:t>
            </a:r>
            <a:r>
              <a:rPr lang="de-DE" sz="2600" dirty="0"/>
              <a:t>steckt, setzt Heraklit dem </a:t>
            </a:r>
            <a:r>
              <a:rPr lang="de-DE" sz="2600" dirty="0" err="1"/>
              <a:t>milesischen</a:t>
            </a:r>
            <a:r>
              <a:rPr lang="de-DE" sz="2600" dirty="0"/>
              <a:t> </a:t>
            </a:r>
            <a:r>
              <a:rPr lang="de-DE" sz="2600" dirty="0" smtClean="0"/>
              <a:t>Gegensatzdenken </a:t>
            </a:r>
            <a:r>
              <a:rPr lang="de-DE" sz="2600" dirty="0"/>
              <a:t>entgegen. Das Sich-Entzünden des </a:t>
            </a:r>
            <a:r>
              <a:rPr lang="de-DE" sz="2600" dirty="0" smtClean="0"/>
              <a:t>Feuers</a:t>
            </a:r>
            <a:r>
              <a:rPr lang="de-DE" sz="2600" dirty="0"/>
              <a:t>, das Sich-Bewegen des Lebendigen, das </a:t>
            </a:r>
            <a:r>
              <a:rPr lang="de-DE" sz="2600" dirty="0" smtClean="0"/>
              <a:t>Zu-sich-Kommen </a:t>
            </a:r>
            <a:r>
              <a:rPr lang="de-DE" sz="2600" dirty="0"/>
              <a:t>des Erwachenden und das Sich-Denken </a:t>
            </a:r>
            <a:r>
              <a:rPr lang="de-DE" sz="2600" dirty="0" smtClean="0"/>
              <a:t>des Denkens </a:t>
            </a:r>
            <a:r>
              <a:rPr lang="de-DE" sz="2600" dirty="0"/>
              <a:t>sind Manifestationen des einen Logos, der </a:t>
            </a:r>
            <a:r>
              <a:rPr lang="de-DE" sz="2600" dirty="0" smtClean="0"/>
              <a:t>immer </a:t>
            </a:r>
            <a:r>
              <a:rPr lang="de-DE" sz="2600" dirty="0"/>
              <a:t>ist.“ </a:t>
            </a:r>
            <a:r>
              <a:rPr lang="de-DE" sz="2600" dirty="0" smtClean="0"/>
              <a:t> </a:t>
            </a:r>
            <a:r>
              <a:rPr lang="de-DE" sz="2600" cap="small" dirty="0" smtClean="0"/>
              <a:t>(Gadamer</a:t>
            </a:r>
            <a:r>
              <a:rPr lang="de-DE" sz="2600" dirty="0"/>
              <a:t>: </a:t>
            </a:r>
            <a:r>
              <a:rPr lang="de-DE" sz="2600" dirty="0" smtClean="0"/>
              <a:t>Wissen. 92.)</a:t>
            </a:r>
            <a:endParaRPr lang="de-DE" sz="2600" dirty="0"/>
          </a:p>
        </p:txBody>
      </p:sp>
      <p:sp>
        <p:nvSpPr>
          <p:cNvPr id="4" name="Datumsplatzhalter 3"/>
          <p:cNvSpPr>
            <a:spLocks noGrp="1"/>
          </p:cNvSpPr>
          <p:nvPr>
            <p:ph type="dt" sz="half" idx="10"/>
          </p:nvPr>
        </p:nvSpPr>
        <p:spPr/>
        <p:txBody>
          <a:bodyPr/>
          <a:lstStyle/>
          <a:p>
            <a:fld id="{41FB03F9-FBC2-4D57-8999-F79C7829D30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58</a:t>
            </a:fld>
            <a:endParaRPr lang="de-DE"/>
          </a:p>
        </p:txBody>
      </p:sp>
    </p:spTree>
    <p:extLst>
      <p:ext uri="{BB962C8B-B14F-4D97-AF65-F5344CB8AC3E}">
        <p14:creationId xmlns:p14="http://schemas.microsoft.com/office/powerpoint/2010/main" val="1046851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a:t>
            </a:r>
            <a:r>
              <a:rPr lang="de-DE" b="1" dirty="0" smtClean="0"/>
              <a:t>Vorsokratisches</a:t>
            </a:r>
            <a:endParaRPr lang="de-DE" dirty="0"/>
          </a:p>
        </p:txBody>
      </p:sp>
      <p:sp>
        <p:nvSpPr>
          <p:cNvPr id="3" name="Inhaltsplatzhalter 2"/>
          <p:cNvSpPr>
            <a:spLocks noGrp="1"/>
          </p:cNvSpPr>
          <p:nvPr>
            <p:ph idx="1"/>
          </p:nvPr>
        </p:nvSpPr>
        <p:spPr/>
        <p:txBody>
          <a:bodyPr>
            <a:normAutofit fontScale="92500" lnSpcReduction="20000"/>
          </a:bodyPr>
          <a:lstStyle/>
          <a:p>
            <a:pPr marL="685800">
              <a:buFont typeface="+mj-lt"/>
              <a:buAutoNum type="alphaLcParenR" startAt="7"/>
            </a:pPr>
            <a:r>
              <a:rPr lang="de-DE" sz="3000" b="1" dirty="0" smtClean="0"/>
              <a:t>Scheidemarke Parmenides</a:t>
            </a:r>
            <a:r>
              <a:rPr lang="de-DE" sz="3000" dirty="0" smtClean="0"/>
              <a:t>:</a:t>
            </a:r>
          </a:p>
          <a:p>
            <a:pPr marL="684000" lvl="1"/>
            <a:r>
              <a:rPr lang="de-DE" sz="2600" dirty="0" smtClean="0"/>
              <a:t>Er </a:t>
            </a:r>
            <a:r>
              <a:rPr lang="de-DE" sz="2600" dirty="0"/>
              <a:t>riskiert eine radikale Infragestellung der Phänomene und greift als Erster auf eine „prima </a:t>
            </a:r>
            <a:r>
              <a:rPr lang="de-DE" sz="2600" dirty="0" err="1"/>
              <a:t>philosophia</a:t>
            </a:r>
            <a:r>
              <a:rPr lang="de-DE" sz="2600" dirty="0"/>
              <a:t>“ im strengen Sinn </a:t>
            </a:r>
            <a:r>
              <a:rPr lang="de-DE" sz="2600" dirty="0" smtClean="0"/>
              <a:t>aus.</a:t>
            </a:r>
            <a:endParaRPr lang="de-DE" sz="2600" dirty="0"/>
          </a:p>
          <a:p>
            <a:pPr lvl="1"/>
            <a:r>
              <a:rPr lang="de-DE" sz="2600" dirty="0" smtClean="0"/>
              <a:t>„Wohlan</a:t>
            </a:r>
            <a:r>
              <a:rPr lang="de-DE" sz="2600" dirty="0"/>
              <a:t>, ich also werde vortragen – du dagegen sollst meine Darstellung weitergeben, wenn du gehört hast –, welche Wege der Untersuchung allein denkbar sind: der eine, </a:t>
            </a:r>
            <a:r>
              <a:rPr lang="de-DE" sz="2600" dirty="0" err="1"/>
              <a:t>daß</a:t>
            </a:r>
            <a:r>
              <a:rPr lang="de-DE" sz="2600" dirty="0"/>
              <a:t> [es] ist und </a:t>
            </a:r>
            <a:r>
              <a:rPr lang="de-DE" sz="2600" dirty="0" err="1"/>
              <a:t>daß</a:t>
            </a:r>
            <a:r>
              <a:rPr lang="de-DE" sz="2600" dirty="0"/>
              <a:t> [es] nicht </a:t>
            </a:r>
            <a:r>
              <a:rPr lang="de-DE" sz="2600" dirty="0" err="1"/>
              <a:t>nicht</a:t>
            </a:r>
            <a:r>
              <a:rPr lang="de-DE" sz="2600" dirty="0"/>
              <a:t> sein kann, ist die Bahn der Überzeugung, denn sie folgt der Wahrheit; der andere, </a:t>
            </a:r>
            <a:r>
              <a:rPr lang="de-DE" sz="2600" dirty="0" err="1"/>
              <a:t>daß</a:t>
            </a:r>
            <a:r>
              <a:rPr lang="de-DE" sz="2600" dirty="0"/>
              <a:t> [es] nicht ist und </a:t>
            </a:r>
            <a:r>
              <a:rPr lang="de-DE" sz="2600" dirty="0" err="1"/>
              <a:t>daß</a:t>
            </a:r>
            <a:r>
              <a:rPr lang="de-DE" sz="2600" dirty="0"/>
              <a:t> es sich gehört, </a:t>
            </a:r>
            <a:r>
              <a:rPr lang="de-DE" sz="2600" dirty="0" err="1"/>
              <a:t>daß</a:t>
            </a:r>
            <a:r>
              <a:rPr lang="de-DE" sz="2600" dirty="0"/>
              <a:t> [es] nicht ist, – das ist, so sage ich dir, ein </a:t>
            </a:r>
            <a:r>
              <a:rPr lang="de-DE" sz="2600" dirty="0" smtClean="0"/>
              <a:t>völlig </a:t>
            </a:r>
            <a:r>
              <a:rPr lang="de-DE" sz="2600" dirty="0" err="1" smtClean="0"/>
              <a:t>unerkundbarer</a:t>
            </a:r>
            <a:r>
              <a:rPr lang="de-DE" sz="2600" dirty="0" smtClean="0"/>
              <a:t> </a:t>
            </a:r>
            <a:r>
              <a:rPr lang="de-DE" sz="2600" dirty="0"/>
              <a:t>Pfad. Denn das, was nicht ist, kannst du weder erkennen noch aussprechen; dergleichen </a:t>
            </a:r>
            <a:r>
              <a:rPr lang="de-DE" sz="2600" dirty="0" err="1"/>
              <a:t>läßt</a:t>
            </a:r>
            <a:r>
              <a:rPr lang="de-DE" sz="2600" dirty="0"/>
              <a:t> sich nämlich nicht durchführen</a:t>
            </a:r>
            <a:r>
              <a:rPr lang="de-DE" sz="2600" dirty="0" smtClean="0"/>
              <a:t>.“ </a:t>
            </a:r>
            <a:r>
              <a:rPr lang="de-DE" sz="2600" cap="small" dirty="0" smtClean="0"/>
              <a:t>(Parmenides</a:t>
            </a:r>
            <a:r>
              <a:rPr lang="de-DE" sz="2600" dirty="0"/>
              <a:t>: Fr. 291. </a:t>
            </a:r>
            <a:r>
              <a:rPr lang="de-DE" sz="2600" dirty="0" err="1"/>
              <a:t>Zit</a:t>
            </a:r>
            <a:r>
              <a:rPr lang="de-DE" sz="2600" dirty="0"/>
              <a:t> </a:t>
            </a:r>
            <a:r>
              <a:rPr lang="de-DE" sz="2600" dirty="0" smtClean="0"/>
              <a:t>nach: Die </a:t>
            </a:r>
            <a:r>
              <a:rPr lang="de-DE" sz="2600" dirty="0"/>
              <a:t>vorsokratischen Philosophen</a:t>
            </a:r>
            <a:r>
              <a:rPr lang="de-DE" sz="2600" dirty="0" smtClean="0"/>
              <a:t>.)</a:t>
            </a:r>
            <a:endParaRPr lang="de-DE" sz="2600" dirty="0"/>
          </a:p>
        </p:txBody>
      </p:sp>
      <p:sp>
        <p:nvSpPr>
          <p:cNvPr id="4" name="Datumsplatzhalter 3"/>
          <p:cNvSpPr>
            <a:spLocks noGrp="1"/>
          </p:cNvSpPr>
          <p:nvPr>
            <p:ph type="dt" sz="half" idx="10"/>
          </p:nvPr>
        </p:nvSpPr>
        <p:spPr/>
        <p:txBody>
          <a:bodyPr/>
          <a:lstStyle/>
          <a:p>
            <a:fld id="{D1EB038D-CD9C-493D-AF41-BDD11796CDD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59</a:t>
            </a:fld>
            <a:endParaRPr lang="de-DE"/>
          </a:p>
        </p:txBody>
      </p:sp>
    </p:spTree>
    <p:extLst>
      <p:ext uri="{BB962C8B-B14F-4D97-AF65-F5344CB8AC3E}">
        <p14:creationId xmlns:p14="http://schemas.microsoft.com/office/powerpoint/2010/main" val="2320946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b="1" dirty="0"/>
          </a:p>
        </p:txBody>
      </p:sp>
      <p:sp>
        <p:nvSpPr>
          <p:cNvPr id="3" name="Inhaltsplatzhalter 2"/>
          <p:cNvSpPr>
            <a:spLocks noGrp="1"/>
          </p:cNvSpPr>
          <p:nvPr>
            <p:ph idx="1"/>
          </p:nvPr>
        </p:nvSpPr>
        <p:spPr>
          <a:xfrm>
            <a:off x="545123" y="1832919"/>
            <a:ext cx="6475149" cy="4252093"/>
          </a:xfrm>
        </p:spPr>
        <p:txBody>
          <a:bodyPr>
            <a:normAutofit fontScale="92500" lnSpcReduction="20000"/>
          </a:bodyPr>
          <a:lstStyle/>
          <a:p>
            <a:pPr hangingPunct="0"/>
            <a:r>
              <a:rPr lang="de-DE" dirty="0" smtClean="0"/>
              <a:t>Kurt Tucholsky:</a:t>
            </a:r>
          </a:p>
          <a:p>
            <a:pPr lvl="1" hangingPunct="0"/>
            <a:r>
              <a:rPr lang="de-DE" sz="2600" dirty="0" smtClean="0"/>
              <a:t>„Ein </a:t>
            </a:r>
            <a:r>
              <a:rPr lang="de-DE" sz="2600" dirty="0"/>
              <a:t>Loch ist da, wo etwas nicht ist. Das Loch ist ein ewiger Kompagnon des Nicht-Lochs: Loch allein kommt nicht vor, so leid es mir tut. Wäre überall etwas, dann gäbe es kein Loch, aber auch keine Philosophie und erst recht keine Religion, als welche aus dem Loch kommt. Die Maus könnte nicht leben ohne es, der Mensch auch nicht: es ist beider letzte Rettung, wenn sie von der Materie bedrängt werden. Loch ist immer gut. Wenn der Mensch ‘Loch’ hört, bekommt er Assoziationen: manche denken an </a:t>
            </a:r>
            <a:r>
              <a:rPr lang="de-DE" sz="2600" dirty="0" err="1"/>
              <a:t>Zündloch</a:t>
            </a:r>
            <a:r>
              <a:rPr lang="de-DE" sz="2600" dirty="0"/>
              <a:t>, manche an Knopfloch, manche an Goebbels [Nota </a:t>
            </a:r>
            <a:r>
              <a:rPr lang="de-DE" sz="2600" dirty="0" err="1"/>
              <a:t>bene</a:t>
            </a:r>
            <a:r>
              <a:rPr lang="de-DE" sz="2600" dirty="0"/>
              <a:t>: geschrieben 1931</a:t>
            </a:r>
            <a:r>
              <a:rPr lang="de-DE" sz="2600" dirty="0" smtClean="0"/>
              <a:t>]. [...]</a:t>
            </a:r>
            <a:endParaRPr lang="de-DE" sz="2600" dirty="0"/>
          </a:p>
        </p:txBody>
      </p:sp>
      <p:pic>
        <p:nvPicPr>
          <p:cNvPr id="1026" name="Picture 2" descr="http://photos1.blogger.com/hello/211/1476/1024/Kurt_Tucholsk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795" y="1947524"/>
            <a:ext cx="1656184" cy="2395946"/>
          </a:xfrm>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0"/>
          </p:nvPr>
        </p:nvSpPr>
        <p:spPr/>
        <p:txBody>
          <a:bodyPr/>
          <a:lstStyle/>
          <a:p>
            <a:fld id="{ED38CFA0-C1E2-4F20-88B9-783E7703C82F}"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a:t>
            </a:fld>
            <a:endParaRPr lang="de-DE"/>
          </a:p>
        </p:txBody>
      </p:sp>
    </p:spTree>
    <p:extLst>
      <p:ext uri="{BB962C8B-B14F-4D97-AF65-F5344CB8AC3E}">
        <p14:creationId xmlns:p14="http://schemas.microsoft.com/office/powerpoint/2010/main" val="33329742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p:txBody>
          <a:bodyPr>
            <a:normAutofit fontScale="85000" lnSpcReduction="20000"/>
          </a:bodyPr>
          <a:lstStyle/>
          <a:p>
            <a:r>
              <a:rPr lang="de-DE" sz="3300" dirty="0"/>
              <a:t>Poppers </a:t>
            </a:r>
            <a:r>
              <a:rPr lang="de-DE" sz="3300" dirty="0" smtClean="0"/>
              <a:t>Rekonstruktion:</a:t>
            </a:r>
            <a:endParaRPr lang="de-DE" sz="3300" dirty="0"/>
          </a:p>
          <a:p>
            <a:pPr marL="0" indent="0">
              <a:buNone/>
            </a:pPr>
            <a:r>
              <a:rPr lang="de-DE" dirty="0"/>
              <a:t>	</a:t>
            </a:r>
            <a:r>
              <a:rPr lang="de-DE" dirty="0" smtClean="0"/>
              <a:t>„</a:t>
            </a:r>
            <a:r>
              <a:rPr lang="de-DE" dirty="0"/>
              <a:t>1. Nur was ist, ist.</a:t>
            </a:r>
          </a:p>
          <a:p>
            <a:pPr marL="0" indent="0">
              <a:buNone/>
            </a:pPr>
            <a:r>
              <a:rPr lang="de-DE" dirty="0" smtClean="0"/>
              <a:t>	2</a:t>
            </a:r>
            <a:r>
              <a:rPr lang="de-DE" dirty="0"/>
              <a:t>. Das Nichts kann nicht sein.</a:t>
            </a:r>
          </a:p>
          <a:p>
            <a:pPr marL="0" indent="0">
              <a:buNone/>
            </a:pPr>
            <a:r>
              <a:rPr lang="de-DE" dirty="0" smtClean="0"/>
              <a:t>	3</a:t>
            </a:r>
            <a:r>
              <a:rPr lang="de-DE" dirty="0"/>
              <a:t>. Es gibt keinen leeren Raum.</a:t>
            </a:r>
          </a:p>
          <a:p>
            <a:pPr marL="0" indent="0">
              <a:buNone/>
            </a:pPr>
            <a:r>
              <a:rPr lang="de-DE" dirty="0" smtClean="0"/>
              <a:t>	4</a:t>
            </a:r>
            <a:r>
              <a:rPr lang="de-DE" dirty="0"/>
              <a:t>. Die Welt ist </a:t>
            </a:r>
            <a:r>
              <a:rPr lang="de-DE" dirty="0" smtClean="0"/>
              <a:t>voll.</a:t>
            </a:r>
          </a:p>
          <a:p>
            <a:pPr marL="864000" indent="0">
              <a:buNone/>
            </a:pPr>
            <a:r>
              <a:rPr lang="de-DE" dirty="0" smtClean="0"/>
              <a:t>	5</a:t>
            </a:r>
            <a:r>
              <a:rPr lang="de-DE" dirty="0"/>
              <a:t>. Da die Welt voll ist, gibt es keinen Raum für Bewegung – </a:t>
            </a:r>
            <a:r>
              <a:rPr lang="de-DE" dirty="0" smtClean="0"/>
              <a:t>und somit </a:t>
            </a:r>
            <a:r>
              <a:rPr lang="de-DE" dirty="0"/>
              <a:t>für Wandel, der eine Art von Bewegung ist.</a:t>
            </a:r>
          </a:p>
          <a:p>
            <a:pPr marL="0" indent="0">
              <a:buNone/>
            </a:pPr>
            <a:r>
              <a:rPr lang="de-DE" dirty="0" smtClean="0"/>
              <a:t>	6</a:t>
            </a:r>
            <a:r>
              <a:rPr lang="de-DE" dirty="0"/>
              <a:t>. Wandel und Bewegung sind unmöglich.</a:t>
            </a:r>
          </a:p>
          <a:p>
            <a:pPr marL="828000" indent="0">
              <a:buNone/>
            </a:pPr>
            <a:r>
              <a:rPr lang="de-DE" dirty="0" smtClean="0"/>
              <a:t>	Das </a:t>
            </a:r>
            <a:r>
              <a:rPr lang="de-DE" dirty="0"/>
              <a:t>ist der Beweis der Göttin: Als Beweis ist er unfehlbar und </a:t>
            </a:r>
            <a:r>
              <a:rPr lang="de-DE" dirty="0" smtClean="0"/>
              <a:t>somit </a:t>
            </a:r>
            <a:r>
              <a:rPr lang="de-DE" dirty="0"/>
              <a:t>göttlich.“</a:t>
            </a:r>
          </a:p>
          <a:p>
            <a:pPr marL="0" indent="0" algn="ctr">
              <a:buNone/>
            </a:pPr>
            <a:r>
              <a:rPr lang="de-DE" cap="small" dirty="0"/>
              <a:t>(</a:t>
            </a:r>
            <a:r>
              <a:rPr lang="de-DE" cap="small" dirty="0" smtClean="0"/>
              <a:t>Popper</a:t>
            </a:r>
            <a:r>
              <a:rPr lang="de-DE" dirty="0"/>
              <a:t>, Karl R.: Die Welt des </a:t>
            </a:r>
            <a:r>
              <a:rPr lang="de-DE" dirty="0" smtClean="0"/>
              <a:t>Parmenides.)</a:t>
            </a:r>
            <a:endParaRPr lang="de-DE" dirty="0"/>
          </a:p>
        </p:txBody>
      </p:sp>
      <p:sp>
        <p:nvSpPr>
          <p:cNvPr id="4" name="Datumsplatzhalter 3"/>
          <p:cNvSpPr>
            <a:spLocks noGrp="1"/>
          </p:cNvSpPr>
          <p:nvPr>
            <p:ph type="dt" sz="half" idx="10"/>
          </p:nvPr>
        </p:nvSpPr>
        <p:spPr/>
        <p:txBody>
          <a:bodyPr/>
          <a:lstStyle/>
          <a:p>
            <a:fld id="{4A55E0D4-B765-4324-8125-3022F72482F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60</a:t>
            </a:fld>
            <a:endParaRPr lang="de-DE"/>
          </a:p>
        </p:txBody>
      </p:sp>
    </p:spTree>
    <p:extLst>
      <p:ext uri="{BB962C8B-B14F-4D97-AF65-F5344CB8AC3E}">
        <p14:creationId xmlns:p14="http://schemas.microsoft.com/office/powerpoint/2010/main" val="27003860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p:txBody>
          <a:bodyPr/>
          <a:lstStyle/>
          <a:p>
            <a:r>
              <a:rPr lang="de-DE" dirty="0" smtClean="0"/>
              <a:t>Parmenides-Diktum:</a:t>
            </a:r>
            <a:endParaRPr lang="de-DE" dirty="0"/>
          </a:p>
          <a:p>
            <a:pPr marL="0" indent="0">
              <a:buNone/>
            </a:pPr>
            <a:r>
              <a:rPr lang="de-DE" dirty="0" smtClean="0"/>
              <a:t>	</a:t>
            </a:r>
            <a:r>
              <a:rPr lang="de-DE" b="1" dirty="0" smtClean="0"/>
              <a:t>„</a:t>
            </a:r>
            <a:r>
              <a:rPr lang="de-DE" b="1" dirty="0"/>
              <a:t>Denn dasselbe ist Denken und Sein“</a:t>
            </a:r>
          </a:p>
          <a:p>
            <a:pPr marL="0" indent="0" algn="ctr">
              <a:buNone/>
            </a:pPr>
            <a:r>
              <a:rPr lang="fr-FR" sz="2400" cap="small" dirty="0" err="1"/>
              <a:t>Parmenides</a:t>
            </a:r>
            <a:r>
              <a:rPr lang="fr-FR" sz="2400" dirty="0"/>
              <a:t>: </a:t>
            </a:r>
            <a:r>
              <a:rPr lang="fr-FR" sz="2400" dirty="0" err="1"/>
              <a:t>fr</a:t>
            </a:r>
            <a:r>
              <a:rPr lang="fr-FR" sz="2400" dirty="0"/>
              <a:t> B </a:t>
            </a:r>
            <a:r>
              <a:rPr lang="fr-FR" sz="2400" dirty="0" smtClean="0"/>
              <a:t>3.</a:t>
            </a:r>
            <a:endParaRPr lang="de-DE" sz="2400" dirty="0"/>
          </a:p>
          <a:p>
            <a:r>
              <a:rPr lang="de-DE" dirty="0" err="1" smtClean="0"/>
              <a:t>Angehrn</a:t>
            </a:r>
            <a:r>
              <a:rPr lang="de-DE" dirty="0" smtClean="0"/>
              <a:t>: „Denken </a:t>
            </a:r>
            <a:r>
              <a:rPr lang="de-DE" dirty="0"/>
              <a:t>heißt </a:t>
            </a:r>
            <a:r>
              <a:rPr lang="de-DE" dirty="0" err="1"/>
              <a:t>Erfaßtsein</a:t>
            </a:r>
            <a:r>
              <a:rPr lang="de-DE" dirty="0"/>
              <a:t> durch die Dichte und Präsenz des Seienden, </a:t>
            </a:r>
            <a:r>
              <a:rPr lang="de-DE" dirty="0" err="1"/>
              <a:t>Verwiesensein</a:t>
            </a:r>
            <a:r>
              <a:rPr lang="de-DE" dirty="0"/>
              <a:t> auf die Vollendung, Einheit, Identität des wahren Seins.“</a:t>
            </a:r>
          </a:p>
          <a:p>
            <a:pPr marL="0" indent="0" algn="ctr">
              <a:buNone/>
            </a:pPr>
            <a:r>
              <a:rPr lang="de-DE" sz="2400" cap="small" dirty="0" err="1"/>
              <a:t>Angehrn</a:t>
            </a:r>
            <a:r>
              <a:rPr lang="de-DE" sz="2400" dirty="0"/>
              <a:t>: </a:t>
            </a:r>
            <a:r>
              <a:rPr lang="de-DE" sz="2400" dirty="0" smtClean="0"/>
              <a:t>Weg</a:t>
            </a:r>
            <a:r>
              <a:rPr lang="fr-FR" sz="2400" dirty="0" smtClean="0"/>
              <a:t>. </a:t>
            </a:r>
            <a:r>
              <a:rPr lang="fr-FR" sz="2400" dirty="0"/>
              <a:t>139</a:t>
            </a:r>
            <a:r>
              <a:rPr lang="fr-FR" sz="2400" dirty="0" smtClean="0"/>
              <a:t>.</a:t>
            </a:r>
            <a:endParaRPr lang="de-DE" sz="2400" dirty="0"/>
          </a:p>
        </p:txBody>
      </p:sp>
      <p:sp>
        <p:nvSpPr>
          <p:cNvPr id="4" name="Datumsplatzhalter 3"/>
          <p:cNvSpPr>
            <a:spLocks noGrp="1"/>
          </p:cNvSpPr>
          <p:nvPr>
            <p:ph type="dt" sz="half" idx="10"/>
          </p:nvPr>
        </p:nvSpPr>
        <p:spPr/>
        <p:txBody>
          <a:bodyPr/>
          <a:lstStyle/>
          <a:p>
            <a:fld id="{A2F00004-467D-4160-8A11-37EB8A4B86AF}"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61</a:t>
            </a:fld>
            <a:endParaRPr lang="de-DE"/>
          </a:p>
        </p:txBody>
      </p:sp>
    </p:spTree>
    <p:extLst>
      <p:ext uri="{BB962C8B-B14F-4D97-AF65-F5344CB8AC3E}">
        <p14:creationId xmlns:p14="http://schemas.microsoft.com/office/powerpoint/2010/main" val="3643186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2.1</a:t>
            </a:r>
            <a:r>
              <a:rPr lang="de-DE" b="1" dirty="0"/>
              <a:t>	Lesehilfen für Vorsokratisches</a:t>
            </a:r>
            <a:endParaRPr lang="de-DE" dirty="0"/>
          </a:p>
        </p:txBody>
      </p:sp>
      <p:sp>
        <p:nvSpPr>
          <p:cNvPr id="3" name="Inhaltsplatzhalter 2"/>
          <p:cNvSpPr>
            <a:spLocks noGrp="1"/>
          </p:cNvSpPr>
          <p:nvPr>
            <p:ph idx="1"/>
          </p:nvPr>
        </p:nvSpPr>
        <p:spPr/>
        <p:txBody>
          <a:bodyPr>
            <a:normAutofit fontScale="92500"/>
          </a:bodyPr>
          <a:lstStyle/>
          <a:p>
            <a:pPr marL="571500" lvl="1" indent="-342900"/>
            <a:r>
              <a:rPr lang="de-DE" sz="2600" dirty="0" smtClean="0"/>
              <a:t>„</a:t>
            </a:r>
            <a:r>
              <a:rPr lang="de-DE" sz="2600" dirty="0"/>
              <a:t>Denn von diesem ersten Weg der Untersuchung halte ich dich </a:t>
            </a:r>
            <a:r>
              <a:rPr lang="de-DE" sz="2600" dirty="0" smtClean="0"/>
              <a:t>zurück </a:t>
            </a:r>
            <a:r>
              <a:rPr lang="de-DE" sz="2600" dirty="0"/>
              <a:t>und dann außerdem von dem Weg, den bekanntlich die </a:t>
            </a:r>
            <a:r>
              <a:rPr lang="de-DE" sz="2600" dirty="0" smtClean="0"/>
              <a:t>nichts </a:t>
            </a:r>
            <a:r>
              <a:rPr lang="de-DE" sz="2600" dirty="0"/>
              <a:t>wissenden Menschen sich bilden, die Doppelköpfigen. </a:t>
            </a:r>
            <a:r>
              <a:rPr lang="de-DE" sz="2600" dirty="0" smtClean="0"/>
              <a:t>Denn </a:t>
            </a:r>
            <a:r>
              <a:rPr lang="de-DE" sz="2600" dirty="0"/>
              <a:t>Hilflosigkeit lenkt in ihrer Brust den umherirrenden </a:t>
            </a:r>
            <a:r>
              <a:rPr lang="de-DE" sz="2600" dirty="0" smtClean="0"/>
              <a:t>Verstand</a:t>
            </a:r>
            <a:r>
              <a:rPr lang="de-DE" sz="2600" dirty="0"/>
              <a:t>; und sie treiben dahin, taub zugleich und blind, </a:t>
            </a:r>
            <a:r>
              <a:rPr lang="de-DE" sz="2600" dirty="0" smtClean="0"/>
              <a:t>ständig </a:t>
            </a:r>
            <a:r>
              <a:rPr lang="de-DE" sz="2600" dirty="0"/>
              <a:t>in verwirrtes Staunen </a:t>
            </a:r>
            <a:r>
              <a:rPr lang="de-DE" sz="2600" dirty="0" smtClean="0"/>
              <a:t>versetzt, entscheidungsunfähige Horden</a:t>
            </a:r>
            <a:r>
              <a:rPr lang="de-DE" sz="2600" dirty="0"/>
              <a:t>, denen das Sein und Nichtsein als dasselbe und auch </a:t>
            </a:r>
            <a:r>
              <a:rPr lang="de-DE" sz="2600" dirty="0" smtClean="0"/>
              <a:t>wieder </a:t>
            </a:r>
            <a:r>
              <a:rPr lang="de-DE" sz="2600" dirty="0"/>
              <a:t>nicht als dasselbe gilt und für die es bei allem einen in </a:t>
            </a:r>
            <a:r>
              <a:rPr lang="de-DE" sz="2600" dirty="0" smtClean="0"/>
              <a:t>die </a:t>
            </a:r>
            <a:r>
              <a:rPr lang="de-DE" sz="2600" dirty="0"/>
              <a:t>Gegenrichtung umschlagenden Weg gibt.“</a:t>
            </a:r>
          </a:p>
          <a:p>
            <a:pPr marL="0" indent="0" algn="ctr">
              <a:buNone/>
            </a:pPr>
            <a:r>
              <a:rPr lang="de-DE" sz="2600" cap="small" dirty="0" smtClean="0"/>
              <a:t>(Parmenides</a:t>
            </a:r>
            <a:r>
              <a:rPr lang="de-DE" sz="2600" dirty="0"/>
              <a:t>: Fragmente. Nr. 6. </a:t>
            </a:r>
            <a:r>
              <a:rPr lang="de-DE" sz="2600" dirty="0" smtClean="0"/>
              <a:t>In: </a:t>
            </a:r>
            <a:r>
              <a:rPr lang="de-DE" sz="2600" dirty="0"/>
              <a:t>Die vorsokratischen </a:t>
            </a:r>
            <a:r>
              <a:rPr lang="de-DE" sz="2600" dirty="0" smtClean="0"/>
              <a:t>Philosophen.)</a:t>
            </a:r>
            <a:endParaRPr lang="de-DE" sz="2600" dirty="0"/>
          </a:p>
          <a:p>
            <a:endParaRPr lang="de-DE" dirty="0"/>
          </a:p>
        </p:txBody>
      </p:sp>
      <p:sp>
        <p:nvSpPr>
          <p:cNvPr id="4" name="Datumsplatzhalter 3"/>
          <p:cNvSpPr>
            <a:spLocks noGrp="1"/>
          </p:cNvSpPr>
          <p:nvPr>
            <p:ph type="dt" sz="half" idx="10"/>
          </p:nvPr>
        </p:nvSpPr>
        <p:spPr/>
        <p:txBody>
          <a:bodyPr/>
          <a:lstStyle/>
          <a:p>
            <a:fld id="{FDC822F8-F8F7-4353-A4DF-E2748B1FFCBC}"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62</a:t>
            </a:fld>
            <a:endParaRPr lang="de-DE"/>
          </a:p>
        </p:txBody>
      </p:sp>
    </p:spTree>
    <p:extLst>
      <p:ext uri="{BB962C8B-B14F-4D97-AF65-F5344CB8AC3E}">
        <p14:creationId xmlns:p14="http://schemas.microsoft.com/office/powerpoint/2010/main" val="4464150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2.2</a:t>
            </a:r>
            <a:r>
              <a:rPr lang="de-DE" b="1" dirty="0"/>
              <a:t>	Kontrastfolie: Ganz </a:t>
            </a:r>
            <a:r>
              <a:rPr lang="de-DE" b="1" dirty="0" smtClean="0"/>
              <a:t>andere Anfänge </a:t>
            </a:r>
            <a:r>
              <a:rPr lang="de-DE" b="1" dirty="0"/>
              <a:t>der </a:t>
            </a:r>
            <a:r>
              <a:rPr lang="de-DE" b="1" dirty="0" smtClean="0"/>
              <a:t>Philosophie</a:t>
            </a:r>
            <a:endParaRPr lang="de-DE" b="1" dirty="0"/>
          </a:p>
        </p:txBody>
      </p:sp>
      <p:sp>
        <p:nvSpPr>
          <p:cNvPr id="3" name="Inhaltsplatzhalter 2"/>
          <p:cNvSpPr>
            <a:spLocks noGrp="1"/>
          </p:cNvSpPr>
          <p:nvPr>
            <p:ph idx="1"/>
          </p:nvPr>
        </p:nvSpPr>
        <p:spPr/>
        <p:txBody>
          <a:bodyPr/>
          <a:lstStyle/>
          <a:p>
            <a:r>
              <a:rPr lang="de-DE" dirty="0"/>
              <a:t>Gottfried Wilhelm Leibniz:</a:t>
            </a:r>
          </a:p>
          <a:p>
            <a:pPr marL="0" indent="0">
              <a:buNone/>
            </a:pPr>
            <a:r>
              <a:rPr lang="de-DE" dirty="0" smtClean="0"/>
              <a:t>„</a:t>
            </a:r>
            <a:r>
              <a:rPr lang="de-DE" dirty="0"/>
              <a:t>Wenn ein weiser Mann zum Richter </a:t>
            </a:r>
            <a:r>
              <a:rPr lang="de-DE" dirty="0" smtClean="0"/>
              <a:t>bestellt </a:t>
            </a:r>
            <a:r>
              <a:rPr lang="de-DE" dirty="0"/>
              <a:t>würde über die Vorzüglichkeit der </a:t>
            </a:r>
            <a:r>
              <a:rPr lang="de-DE" dirty="0" smtClean="0"/>
              <a:t>Völker</a:t>
            </a:r>
            <a:r>
              <a:rPr lang="de-DE" dirty="0"/>
              <a:t>, würde er den goldenen Apfel den </a:t>
            </a:r>
            <a:r>
              <a:rPr lang="de-DE" dirty="0" smtClean="0"/>
              <a:t>Chinesen </a:t>
            </a:r>
            <a:r>
              <a:rPr lang="de-DE" dirty="0"/>
              <a:t>reichen.“ </a:t>
            </a:r>
          </a:p>
          <a:p>
            <a:pPr marL="0" indent="0" algn="ctr">
              <a:buNone/>
            </a:pPr>
            <a:r>
              <a:rPr lang="de-DE" sz="2800" cap="small" dirty="0"/>
              <a:t>Leibniz</a:t>
            </a:r>
            <a:r>
              <a:rPr lang="de-DE" sz="2800" dirty="0"/>
              <a:t>, Gottfried W</a:t>
            </a:r>
            <a:r>
              <a:rPr lang="de-DE" sz="2800" dirty="0" smtClean="0"/>
              <a:t>. </a:t>
            </a:r>
            <a:r>
              <a:rPr lang="de-DE" sz="2800" dirty="0"/>
              <a:t>[zit. nach </a:t>
            </a:r>
            <a:r>
              <a:rPr lang="de-DE" sz="2800" dirty="0" err="1"/>
              <a:t>Reichweg</a:t>
            </a:r>
            <a:r>
              <a:rPr lang="de-DE" sz="2800" dirty="0"/>
              <a:t>: China und Europa. </a:t>
            </a:r>
            <a:r>
              <a:rPr lang="it-IT" sz="2800" dirty="0" err="1"/>
              <a:t>Berlin</a:t>
            </a:r>
            <a:r>
              <a:rPr lang="it-IT" sz="2800" dirty="0"/>
              <a:t> 1923. 89</a:t>
            </a:r>
            <a:r>
              <a:rPr lang="it-IT" sz="2800" dirty="0" smtClean="0"/>
              <a:t>].</a:t>
            </a:r>
          </a:p>
          <a:p>
            <a:pPr marL="0" indent="0" algn="ctr">
              <a:buNone/>
            </a:pPr>
            <a:endParaRPr lang="de-DE" sz="2800" dirty="0"/>
          </a:p>
          <a:p>
            <a:pPr>
              <a:buFont typeface="Wingdings" panose="05000000000000000000" pitchFamily="2" charset="2"/>
              <a:buChar char="Ø"/>
            </a:pPr>
            <a:r>
              <a:rPr lang="de-DE" dirty="0"/>
              <a:t>Unterschieden werden drei große Epochen chinesischer Philosophie: </a:t>
            </a:r>
          </a:p>
          <a:p>
            <a:endParaRPr lang="de-DE" sz="2800" dirty="0"/>
          </a:p>
        </p:txBody>
      </p:sp>
      <p:sp>
        <p:nvSpPr>
          <p:cNvPr id="4" name="Datumsplatzhalter 3"/>
          <p:cNvSpPr>
            <a:spLocks noGrp="1"/>
          </p:cNvSpPr>
          <p:nvPr>
            <p:ph type="dt" sz="half" idx="10"/>
          </p:nvPr>
        </p:nvSpPr>
        <p:spPr/>
        <p:txBody>
          <a:bodyPr/>
          <a:lstStyle/>
          <a:p>
            <a:fld id="{379B444C-E64E-4DAA-B134-3089198D2CA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63</a:t>
            </a:fld>
            <a:endParaRPr lang="de-DE"/>
          </a:p>
        </p:txBody>
      </p:sp>
    </p:spTree>
    <p:extLst>
      <p:ext uri="{BB962C8B-B14F-4D97-AF65-F5344CB8AC3E}">
        <p14:creationId xmlns:p14="http://schemas.microsoft.com/office/powerpoint/2010/main" val="37013095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2.2</a:t>
            </a:r>
            <a:r>
              <a:rPr lang="de-DE" b="1" dirty="0"/>
              <a:t>	Kontrastfolie: Ganz andere Anfänge der Philosophie</a:t>
            </a:r>
            <a:endParaRPr lang="de-DE" dirty="0"/>
          </a:p>
        </p:txBody>
      </p:sp>
      <p:sp>
        <p:nvSpPr>
          <p:cNvPr id="3" name="Inhaltsplatzhalter 2"/>
          <p:cNvSpPr>
            <a:spLocks noGrp="1"/>
          </p:cNvSpPr>
          <p:nvPr>
            <p:ph idx="1"/>
          </p:nvPr>
        </p:nvSpPr>
        <p:spPr/>
        <p:txBody>
          <a:bodyPr>
            <a:normAutofit/>
          </a:bodyPr>
          <a:lstStyle/>
          <a:p>
            <a:pPr marL="514350" indent="-514350">
              <a:buFont typeface="+mj-lt"/>
              <a:buAutoNum type="arabicParenR"/>
            </a:pPr>
            <a:r>
              <a:rPr lang="de-DE" b="1" dirty="0" smtClean="0"/>
              <a:t>Die </a:t>
            </a:r>
            <a:r>
              <a:rPr lang="de-DE" b="1" dirty="0"/>
              <a:t>so genannte „Frühlings- und </a:t>
            </a:r>
            <a:r>
              <a:rPr lang="de-DE" b="1" dirty="0" smtClean="0"/>
              <a:t>Herbstzeit</a:t>
            </a:r>
            <a:r>
              <a:rPr lang="de-DE" b="1" dirty="0"/>
              <a:t>“ oder „Zeit der streitenden </a:t>
            </a:r>
            <a:r>
              <a:rPr lang="de-DE" b="1" dirty="0" smtClean="0"/>
              <a:t>Reiche</a:t>
            </a:r>
            <a:r>
              <a:rPr lang="de-DE" b="1" dirty="0"/>
              <a:t>“. </a:t>
            </a:r>
            <a:r>
              <a:rPr lang="de-DE" b="1" dirty="0" smtClean="0"/>
              <a:t>(8.-3. Jh. V. Chr.)</a:t>
            </a:r>
          </a:p>
          <a:p>
            <a:r>
              <a:rPr lang="de-DE" dirty="0" smtClean="0"/>
              <a:t>Konfuzianismus:</a:t>
            </a:r>
          </a:p>
          <a:p>
            <a:pPr lvl="1"/>
            <a:r>
              <a:rPr lang="de-DE" dirty="0" err="1" smtClean="0"/>
              <a:t>Menzius</a:t>
            </a:r>
            <a:r>
              <a:rPr lang="de-DE" dirty="0" smtClean="0"/>
              <a:t>: „</a:t>
            </a:r>
            <a:r>
              <a:rPr lang="de-DE" dirty="0"/>
              <a:t>Die Humanität ist die friedliche Wohnung des Menschen. Die Gerechtigkeit ist der rechte Weg des Menschen.“ </a:t>
            </a:r>
          </a:p>
          <a:p>
            <a:pPr marL="0" indent="0" algn="ctr">
              <a:buNone/>
            </a:pPr>
            <a:r>
              <a:rPr lang="it-IT" sz="2400" cap="small" dirty="0" smtClean="0"/>
              <a:t>(</a:t>
            </a:r>
            <a:r>
              <a:rPr lang="it-IT" sz="2400" cap="small" dirty="0" err="1" smtClean="0"/>
              <a:t>Menzius</a:t>
            </a:r>
            <a:r>
              <a:rPr lang="it-IT" sz="2400" dirty="0"/>
              <a:t>: Li </a:t>
            </a:r>
            <a:r>
              <a:rPr lang="it-IT" sz="2400" dirty="0" err="1"/>
              <a:t>Lou</a:t>
            </a:r>
            <a:r>
              <a:rPr lang="it-IT" sz="2400" dirty="0"/>
              <a:t>. </a:t>
            </a:r>
            <a:r>
              <a:rPr lang="de-DE" sz="2400" dirty="0"/>
              <a:t>Teil 2. Zit. </a:t>
            </a:r>
            <a:r>
              <a:rPr lang="de-DE" sz="2400" dirty="0" smtClean="0"/>
              <a:t>nach </a:t>
            </a:r>
            <a:r>
              <a:rPr lang="de-DE" sz="2400" dirty="0"/>
              <a:t>Richard: </a:t>
            </a:r>
            <a:r>
              <a:rPr lang="de-DE" sz="2400" dirty="0" err="1"/>
              <a:t>Mong</a:t>
            </a:r>
            <a:r>
              <a:rPr lang="de-DE" sz="2400" dirty="0"/>
              <a:t> </a:t>
            </a:r>
            <a:r>
              <a:rPr lang="de-DE" sz="2400" dirty="0" err="1" smtClean="0"/>
              <a:t>Dsi</a:t>
            </a:r>
            <a:r>
              <a:rPr lang="de-DE" sz="2400" dirty="0" smtClean="0"/>
              <a:t>)</a:t>
            </a:r>
          </a:p>
          <a:p>
            <a:r>
              <a:rPr lang="de-DE" dirty="0" smtClean="0"/>
              <a:t>Taoismus:</a:t>
            </a:r>
            <a:endParaRPr lang="de-DE" dirty="0"/>
          </a:p>
        </p:txBody>
      </p:sp>
      <p:sp>
        <p:nvSpPr>
          <p:cNvPr id="4" name="Datumsplatzhalter 3"/>
          <p:cNvSpPr>
            <a:spLocks noGrp="1"/>
          </p:cNvSpPr>
          <p:nvPr>
            <p:ph type="dt" sz="half" idx="10"/>
          </p:nvPr>
        </p:nvSpPr>
        <p:spPr/>
        <p:txBody>
          <a:bodyPr/>
          <a:lstStyle/>
          <a:p>
            <a:fld id="{2399C07E-8A20-4608-AB52-3F7A946F7DF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64</a:t>
            </a:fld>
            <a:endParaRPr lang="de-DE"/>
          </a:p>
        </p:txBody>
      </p:sp>
      <p:pic>
        <p:nvPicPr>
          <p:cNvPr id="6" name="Grafik 5"/>
          <p:cNvPicPr>
            <a:picLocks noChangeAspect="1"/>
          </p:cNvPicPr>
          <p:nvPr/>
        </p:nvPicPr>
        <p:blipFill>
          <a:blip r:embed="rId2"/>
          <a:stretch>
            <a:fillRect/>
          </a:stretch>
        </p:blipFill>
        <p:spPr>
          <a:xfrm>
            <a:off x="4211960" y="4799996"/>
            <a:ext cx="1224136" cy="1224136"/>
          </a:xfrm>
          <a:prstGeom prst="rect">
            <a:avLst/>
          </a:prstGeom>
        </p:spPr>
      </p:pic>
      <p:sp>
        <p:nvSpPr>
          <p:cNvPr id="7" name="Textfeld 6"/>
          <p:cNvSpPr txBox="1"/>
          <p:nvPr/>
        </p:nvSpPr>
        <p:spPr>
          <a:xfrm>
            <a:off x="5436096" y="5377801"/>
            <a:ext cx="1872208" cy="646331"/>
          </a:xfrm>
          <a:prstGeom prst="rect">
            <a:avLst/>
          </a:prstGeom>
          <a:noFill/>
        </p:spPr>
        <p:txBody>
          <a:bodyPr wrap="square" rtlCol="0">
            <a:spAutoFit/>
          </a:bodyPr>
          <a:lstStyle/>
          <a:p>
            <a:r>
              <a:rPr lang="de-DE" dirty="0" smtClean="0"/>
              <a:t>Chinesisches Zeichen für „Tao“</a:t>
            </a:r>
            <a:endParaRPr lang="de-DE" dirty="0"/>
          </a:p>
        </p:txBody>
      </p:sp>
    </p:spTree>
    <p:extLst>
      <p:ext uri="{BB962C8B-B14F-4D97-AF65-F5344CB8AC3E}">
        <p14:creationId xmlns:p14="http://schemas.microsoft.com/office/powerpoint/2010/main" val="1600891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2.2</a:t>
            </a:r>
            <a:r>
              <a:rPr lang="de-DE" b="1" dirty="0"/>
              <a:t>	Kontrastfolie: Ganz andere Anfänge der Philosophie</a:t>
            </a:r>
            <a:endParaRPr lang="de-DE" dirty="0"/>
          </a:p>
        </p:txBody>
      </p:sp>
      <p:sp>
        <p:nvSpPr>
          <p:cNvPr id="3" name="Inhaltsplatzhalter 2"/>
          <p:cNvSpPr>
            <a:spLocks noGrp="1"/>
          </p:cNvSpPr>
          <p:nvPr>
            <p:ph idx="1"/>
          </p:nvPr>
        </p:nvSpPr>
        <p:spPr/>
        <p:txBody>
          <a:bodyPr>
            <a:normAutofit lnSpcReduction="10000"/>
          </a:bodyPr>
          <a:lstStyle/>
          <a:p>
            <a:r>
              <a:rPr lang="de-DE" dirty="0" err="1"/>
              <a:t>Zhuang</a:t>
            </a:r>
            <a:r>
              <a:rPr lang="de-DE" dirty="0"/>
              <a:t> </a:t>
            </a:r>
            <a:r>
              <a:rPr lang="de-DE" dirty="0" err="1" smtClean="0"/>
              <a:t>Zi</a:t>
            </a:r>
            <a:r>
              <a:rPr lang="de-DE" dirty="0" smtClean="0"/>
              <a:t>:</a:t>
            </a:r>
          </a:p>
          <a:p>
            <a:pPr lvl="1"/>
            <a:r>
              <a:rPr lang="de-DE" dirty="0"/>
              <a:t>„Schöne Frauen erfreuen der Menschen Augen. Aber wenn die Fische sie sehen, so tauchen die Fische in die Tiefe; wenn die Vögel sie sehen, so fliegen die Vögel in die Höhe; wenn die Hirsche sie sehen, so laufen die Hirsche fort. Welches von diesen Geschöpfen weiß nun, was wahre Schönheit unter dem Himmel ist</a:t>
            </a:r>
            <a:r>
              <a:rPr lang="de-DE" dirty="0" smtClean="0"/>
              <a:t>? […]</a:t>
            </a:r>
          </a:p>
          <a:p>
            <a:pPr marL="684000" lvl="1" indent="0">
              <a:buNone/>
            </a:pPr>
            <a:r>
              <a:rPr lang="de-DE" dirty="0"/>
              <a:t>Angenommen ich disputiere mit dir; du besiegst mich, und ich besiege dich nicht. Hast du nun wirklich recht? Habe ich nun wirklich unrecht? Oder aber ich besiege dich, und du besiegst mich nicht. Habe ich nun wirklich recht und du wirklich unrecht? Ich und du, wir können das nicht wissen</a:t>
            </a:r>
            <a:r>
              <a:rPr lang="de-DE" dirty="0" smtClean="0"/>
              <a:t>. …</a:t>
            </a:r>
            <a:endParaRPr lang="de-DE" dirty="0"/>
          </a:p>
        </p:txBody>
      </p:sp>
      <p:sp>
        <p:nvSpPr>
          <p:cNvPr id="4" name="Datumsplatzhalter 3"/>
          <p:cNvSpPr>
            <a:spLocks noGrp="1"/>
          </p:cNvSpPr>
          <p:nvPr>
            <p:ph type="dt" sz="half" idx="10"/>
          </p:nvPr>
        </p:nvSpPr>
        <p:spPr/>
        <p:txBody>
          <a:bodyPr/>
          <a:lstStyle/>
          <a:p>
            <a:fld id="{4C1F5050-3A22-4AF8-A57A-7144321C72E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65</a:t>
            </a:fld>
            <a:endParaRPr lang="de-DE"/>
          </a:p>
        </p:txBody>
      </p:sp>
    </p:spTree>
    <p:extLst>
      <p:ext uri="{BB962C8B-B14F-4D97-AF65-F5344CB8AC3E}">
        <p14:creationId xmlns:p14="http://schemas.microsoft.com/office/powerpoint/2010/main" val="24839096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2.2</a:t>
            </a:r>
            <a:r>
              <a:rPr lang="de-DE" b="1" dirty="0"/>
              <a:t>	Kontrastfolie: Ganz andere Anfänge der Philosophie</a:t>
            </a:r>
            <a:endParaRPr lang="de-DE" dirty="0"/>
          </a:p>
        </p:txBody>
      </p:sp>
      <p:sp>
        <p:nvSpPr>
          <p:cNvPr id="3" name="Inhaltsplatzhalter 2"/>
          <p:cNvSpPr>
            <a:spLocks noGrp="1"/>
          </p:cNvSpPr>
          <p:nvPr>
            <p:ph idx="1"/>
          </p:nvPr>
        </p:nvSpPr>
        <p:spPr/>
        <p:txBody>
          <a:bodyPr>
            <a:normAutofit fontScale="77500" lnSpcReduction="20000"/>
          </a:bodyPr>
          <a:lstStyle/>
          <a:p>
            <a:pPr marL="360000" indent="0">
              <a:buNone/>
            </a:pPr>
            <a:r>
              <a:rPr lang="de-DE" sz="3100" dirty="0" smtClean="0"/>
              <a:t>Wenn </a:t>
            </a:r>
            <a:r>
              <a:rPr lang="de-DE" sz="3100" dirty="0"/>
              <a:t>aber alle Menschen auch in einer solchen Unklarheit sind, wen kann ich rufen, um zu entscheiden? Soll ich einen holen, der mit dir übereinstimmt, um zu entscheiden? Da er doch mit dir übereinstimmt, wie kann er entscheiden? Oder soll ich einen holen, der mit mir übereinstimmt? Da er doch mit mir übereinstimmt, wie kann er entscheiden? Soll ich einen holen, der von uns beiden abweicht, um zu entscheiden? Da er doch von uns beiden abweicht, wie kann er entscheiden? Oder soll ich einen holen, der mit uns beiden übereinstimmt, um zu entscheiden? Da er doch mit uns beiden übereinstimmt, wie kann er entscheiden? So können also ich und du und die anderen einander nicht verstehen</a:t>
            </a:r>
            <a:r>
              <a:rPr lang="de-DE" sz="3100" dirty="0" smtClean="0"/>
              <a:t>...“</a:t>
            </a:r>
            <a:endParaRPr lang="de-DE" sz="3100" cap="small" dirty="0" smtClean="0"/>
          </a:p>
          <a:p>
            <a:pPr marL="0" indent="0" algn="ctr">
              <a:buNone/>
            </a:pPr>
            <a:r>
              <a:rPr lang="de-DE" sz="3100" cap="small" dirty="0" err="1" smtClean="0"/>
              <a:t>Zhuang</a:t>
            </a:r>
            <a:r>
              <a:rPr lang="de-DE" sz="3100" dirty="0" smtClean="0"/>
              <a:t> </a:t>
            </a:r>
            <a:r>
              <a:rPr lang="de-DE" sz="3100" dirty="0" err="1"/>
              <a:t>Zi</a:t>
            </a:r>
            <a:r>
              <a:rPr lang="de-DE" sz="3100" dirty="0"/>
              <a:t>: Buch II, Theorie der Gleichheit. </a:t>
            </a:r>
          </a:p>
        </p:txBody>
      </p:sp>
      <p:sp>
        <p:nvSpPr>
          <p:cNvPr id="4" name="Datumsplatzhalter 3"/>
          <p:cNvSpPr>
            <a:spLocks noGrp="1"/>
          </p:cNvSpPr>
          <p:nvPr>
            <p:ph type="dt" sz="half" idx="10"/>
          </p:nvPr>
        </p:nvSpPr>
        <p:spPr/>
        <p:txBody>
          <a:bodyPr/>
          <a:lstStyle/>
          <a:p>
            <a:fld id="{9A9118A0-1F2C-4D48-A2DA-08468EABF1F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66</a:t>
            </a:fld>
            <a:endParaRPr lang="de-DE"/>
          </a:p>
        </p:txBody>
      </p:sp>
    </p:spTree>
    <p:extLst>
      <p:ext uri="{BB962C8B-B14F-4D97-AF65-F5344CB8AC3E}">
        <p14:creationId xmlns:p14="http://schemas.microsoft.com/office/powerpoint/2010/main" val="42111772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2.2</a:t>
            </a:r>
            <a:r>
              <a:rPr lang="de-DE" b="1" dirty="0"/>
              <a:t>	Kontrastfolie: Ganz andere Anfänge der Philosophie</a:t>
            </a:r>
            <a:endParaRPr lang="de-DE" dirty="0"/>
          </a:p>
        </p:txBody>
      </p:sp>
      <p:sp>
        <p:nvSpPr>
          <p:cNvPr id="3" name="Inhaltsplatzhalter 2"/>
          <p:cNvSpPr>
            <a:spLocks noGrp="1"/>
          </p:cNvSpPr>
          <p:nvPr>
            <p:ph idx="1"/>
          </p:nvPr>
        </p:nvSpPr>
        <p:spPr/>
        <p:txBody>
          <a:bodyPr/>
          <a:lstStyle/>
          <a:p>
            <a:pPr marL="514350" indent="-514350">
              <a:buFont typeface="+mj-lt"/>
              <a:buAutoNum type="arabicParenR" startAt="2"/>
            </a:pPr>
            <a:r>
              <a:rPr lang="de-DE" b="1" dirty="0" smtClean="0"/>
              <a:t>Die </a:t>
            </a:r>
            <a:r>
              <a:rPr lang="de-DE" b="1" dirty="0"/>
              <a:t>zweite Periode </a:t>
            </a:r>
            <a:r>
              <a:rPr lang="de-DE" dirty="0"/>
              <a:t>der chinesischen Philosophie reicht von der Westlichen Han-Zeit bis zum Ende der Späteren </a:t>
            </a:r>
            <a:r>
              <a:rPr lang="de-DE" dirty="0" smtClean="0"/>
              <a:t>Zhou. (206 </a:t>
            </a:r>
            <a:r>
              <a:rPr lang="de-DE" dirty="0"/>
              <a:t>v. Chr. bis 960 n. Chr</a:t>
            </a:r>
            <a:r>
              <a:rPr lang="de-DE" dirty="0" smtClean="0"/>
              <a:t>.)</a:t>
            </a:r>
          </a:p>
          <a:p>
            <a:pPr marL="571500" lvl="1" indent="-342900"/>
            <a:r>
              <a:rPr lang="de-DE" dirty="0" smtClean="0"/>
              <a:t>Konfuzianismus wird Staatsphilosophie</a:t>
            </a:r>
          </a:p>
          <a:p>
            <a:pPr marL="571500" lvl="1" indent="-342900"/>
            <a:r>
              <a:rPr lang="de-DE" dirty="0" smtClean="0"/>
              <a:t>Buddhismus erreicht China</a:t>
            </a:r>
          </a:p>
          <a:p>
            <a:pPr marL="514350" indent="-514350">
              <a:buFont typeface="+mj-lt"/>
              <a:buAutoNum type="arabicParenR" startAt="3"/>
            </a:pPr>
            <a:r>
              <a:rPr lang="de-DE" b="1" dirty="0" smtClean="0"/>
              <a:t>Die </a:t>
            </a:r>
            <a:r>
              <a:rPr lang="de-DE" b="1" dirty="0"/>
              <a:t>dritte Periode </a:t>
            </a:r>
            <a:r>
              <a:rPr lang="de-DE" dirty="0"/>
              <a:t>der chinesischen Philosophie </a:t>
            </a:r>
            <a:r>
              <a:rPr lang="de-DE" dirty="0" smtClean="0"/>
              <a:t>(960 </a:t>
            </a:r>
            <a:r>
              <a:rPr lang="de-DE" dirty="0"/>
              <a:t>n. Chr. </a:t>
            </a:r>
            <a:r>
              <a:rPr lang="de-DE" dirty="0" smtClean="0"/>
              <a:t>bis 1911)</a:t>
            </a:r>
          </a:p>
          <a:p>
            <a:pPr lvl="1"/>
            <a:r>
              <a:rPr lang="de-DE" dirty="0" smtClean="0"/>
              <a:t>Neokonfuzianismus (</a:t>
            </a:r>
            <a:r>
              <a:rPr lang="de-DE" dirty="0"/>
              <a:t>„Ideenschule</a:t>
            </a:r>
            <a:r>
              <a:rPr lang="de-DE" dirty="0" smtClean="0"/>
              <a:t>“/</a:t>
            </a:r>
            <a:r>
              <a:rPr lang="de-DE" dirty="0"/>
              <a:t> „Bewusstseinsschule</a:t>
            </a:r>
            <a:r>
              <a:rPr lang="de-DE" dirty="0" smtClean="0"/>
              <a:t>“/</a:t>
            </a:r>
            <a:r>
              <a:rPr lang="de-DE" dirty="0"/>
              <a:t> „empiristische Schule</a:t>
            </a:r>
            <a:r>
              <a:rPr lang="de-DE" dirty="0" smtClean="0"/>
              <a:t>“)</a:t>
            </a:r>
            <a:endParaRPr lang="de-DE" dirty="0"/>
          </a:p>
        </p:txBody>
      </p:sp>
      <p:sp>
        <p:nvSpPr>
          <p:cNvPr id="4" name="Datumsplatzhalter 3"/>
          <p:cNvSpPr>
            <a:spLocks noGrp="1"/>
          </p:cNvSpPr>
          <p:nvPr>
            <p:ph type="dt" sz="half" idx="10"/>
          </p:nvPr>
        </p:nvSpPr>
        <p:spPr/>
        <p:txBody>
          <a:bodyPr/>
          <a:lstStyle/>
          <a:p>
            <a:fld id="{0F7AFB6F-29CC-40F1-A835-10A3E570393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67</a:t>
            </a:fld>
            <a:endParaRPr lang="de-DE"/>
          </a:p>
        </p:txBody>
      </p:sp>
    </p:spTree>
    <p:extLst>
      <p:ext uri="{BB962C8B-B14F-4D97-AF65-F5344CB8AC3E}">
        <p14:creationId xmlns:p14="http://schemas.microsoft.com/office/powerpoint/2010/main" val="33086336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2.2</a:t>
            </a:r>
            <a:r>
              <a:rPr lang="de-DE" b="1" dirty="0"/>
              <a:t>	Kontrastfolie: Ganz andere Anfänge der Philosophie</a:t>
            </a:r>
            <a:endParaRPr lang="de-DE" dirty="0"/>
          </a:p>
        </p:txBody>
      </p:sp>
      <p:sp>
        <p:nvSpPr>
          <p:cNvPr id="3" name="Inhaltsplatzhalter 2"/>
          <p:cNvSpPr>
            <a:spLocks noGrp="1"/>
          </p:cNvSpPr>
          <p:nvPr>
            <p:ph idx="1"/>
          </p:nvPr>
        </p:nvSpPr>
        <p:spPr/>
        <p:txBody>
          <a:bodyPr>
            <a:normAutofit fontScale="77500" lnSpcReduction="20000"/>
          </a:bodyPr>
          <a:lstStyle/>
          <a:p>
            <a:r>
              <a:rPr lang="de-DE" sz="3600" dirty="0"/>
              <a:t>Jaspers spricht von </a:t>
            </a:r>
            <a:r>
              <a:rPr lang="de-DE" sz="3600" b="1" dirty="0"/>
              <a:t>„Achsenzeit“ </a:t>
            </a:r>
            <a:r>
              <a:rPr lang="de-DE" sz="3600" dirty="0"/>
              <a:t>und definiert diese wie folgt</a:t>
            </a:r>
            <a:r>
              <a:rPr lang="de-DE" sz="3600" dirty="0" smtClean="0"/>
              <a:t>:</a:t>
            </a:r>
          </a:p>
          <a:p>
            <a:pPr lvl="1"/>
            <a:r>
              <a:rPr lang="de-DE" sz="3100" dirty="0"/>
              <a:t>„Diese Achse der Weltgeschichte scheint nun rund um 500 vor Christus zu liegen, in dem zwischen 800 und 200 stattfindenden geistigen </a:t>
            </a:r>
            <a:r>
              <a:rPr lang="de-DE" sz="3100" dirty="0" err="1"/>
              <a:t>Prozeß</a:t>
            </a:r>
            <a:r>
              <a:rPr lang="de-DE" sz="3100" dirty="0"/>
              <a:t>. Dort liegt der tiefste Einschnitt der Geschichte. Es entstand der Mensch, mit dem wir bis heute leben. Diese Zeit sei in Kürze die ‘Achsenzeit’ genannt. In dieser Zeit drängt sich Außerordentliches zusammen. In China lebten Konfuzius und </a:t>
            </a:r>
            <a:r>
              <a:rPr lang="de-DE" sz="3100" dirty="0" err="1"/>
              <a:t>Laotse</a:t>
            </a:r>
            <a:r>
              <a:rPr lang="de-DE" sz="3100" dirty="0"/>
              <a:t>..., in Indien lebten die Upanischaden, lebte Buddha..., in Palästina traten die Propheten auf... Griechenland sah... die Philosophen.“</a:t>
            </a:r>
          </a:p>
          <a:p>
            <a:pPr marL="0" indent="0" algn="ctr">
              <a:buNone/>
            </a:pPr>
            <a:r>
              <a:rPr lang="de-DE" sz="3100" cap="small" dirty="0" smtClean="0"/>
              <a:t>Jaspers</a:t>
            </a:r>
            <a:r>
              <a:rPr lang="de-DE" sz="3100" dirty="0"/>
              <a:t>, Karl: Vom Ursprung und Ziel der Geschichte. München 1949. 19-20.</a:t>
            </a:r>
          </a:p>
          <a:p>
            <a:endParaRPr lang="de-DE" dirty="0"/>
          </a:p>
        </p:txBody>
      </p:sp>
      <p:sp>
        <p:nvSpPr>
          <p:cNvPr id="4" name="Datumsplatzhalter 3"/>
          <p:cNvSpPr>
            <a:spLocks noGrp="1"/>
          </p:cNvSpPr>
          <p:nvPr>
            <p:ph type="dt" sz="half" idx="10"/>
          </p:nvPr>
        </p:nvSpPr>
        <p:spPr/>
        <p:txBody>
          <a:bodyPr/>
          <a:lstStyle/>
          <a:p>
            <a:fld id="{9B8E633E-49D4-4C35-9AAB-D8F8D2FBCC5C}"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68</a:t>
            </a:fld>
            <a:endParaRPr lang="de-DE"/>
          </a:p>
        </p:txBody>
      </p:sp>
    </p:spTree>
    <p:extLst>
      <p:ext uri="{BB962C8B-B14F-4D97-AF65-F5344CB8AC3E}">
        <p14:creationId xmlns:p14="http://schemas.microsoft.com/office/powerpoint/2010/main" val="22076962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schemeClr val="accent1"/>
                </a:solidFill>
              </a:rPr>
              <a:t>2.2</a:t>
            </a:r>
            <a:r>
              <a:rPr lang="de-DE" sz="3200" b="1" dirty="0"/>
              <a:t>	Kontrastfolie: Ganz andere Anfänge der Philosophie</a:t>
            </a:r>
            <a:endParaRPr lang="de-DE" sz="3200" dirty="0"/>
          </a:p>
        </p:txBody>
      </p:sp>
      <p:sp>
        <p:nvSpPr>
          <p:cNvPr id="3" name="Inhaltsplatzhalter 2"/>
          <p:cNvSpPr>
            <a:spLocks noGrp="1"/>
          </p:cNvSpPr>
          <p:nvPr>
            <p:ph idx="1"/>
          </p:nvPr>
        </p:nvSpPr>
        <p:spPr>
          <a:xfrm>
            <a:off x="545123" y="1832919"/>
            <a:ext cx="8008326" cy="818593"/>
          </a:xfrm>
        </p:spPr>
        <p:txBody>
          <a:bodyPr>
            <a:noAutofit/>
          </a:bodyPr>
          <a:lstStyle/>
          <a:p>
            <a:r>
              <a:rPr lang="de-DE" dirty="0"/>
              <a:t>„I Ging“ </a:t>
            </a:r>
            <a:r>
              <a:rPr lang="de-DE" dirty="0" smtClean="0"/>
              <a:t>– „Meisterbuch </a:t>
            </a:r>
            <a:r>
              <a:rPr lang="de-DE" dirty="0"/>
              <a:t>über die Wandlungen</a:t>
            </a:r>
            <a:r>
              <a:rPr lang="de-DE" dirty="0" smtClean="0"/>
              <a:t>“ (11. Jh. v. Chr.): </a:t>
            </a:r>
            <a:r>
              <a:rPr lang="de-DE" b="1" dirty="0" smtClean="0"/>
              <a:t>1. Teil:</a:t>
            </a:r>
            <a:r>
              <a:rPr lang="de-DE" dirty="0" smtClean="0"/>
              <a:t> 64 Grundfiguren </a:t>
            </a:r>
            <a:r>
              <a:rPr lang="de-DE" b="1" dirty="0" smtClean="0"/>
              <a:t>2. Teil: </a:t>
            </a:r>
            <a:r>
              <a:rPr lang="de-DE" dirty="0" smtClean="0"/>
              <a:t>10 Kommentare</a:t>
            </a:r>
          </a:p>
        </p:txBody>
      </p:sp>
      <p:sp>
        <p:nvSpPr>
          <p:cNvPr id="4" name="Datumsplatzhalter 3"/>
          <p:cNvSpPr>
            <a:spLocks noGrp="1"/>
          </p:cNvSpPr>
          <p:nvPr>
            <p:ph type="dt" sz="half" idx="10"/>
          </p:nvPr>
        </p:nvSpPr>
        <p:spPr/>
        <p:txBody>
          <a:bodyPr/>
          <a:lstStyle/>
          <a:p>
            <a:fld id="{128ADB3D-F259-41C6-A8C0-FF57C0BCDDB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69</a:t>
            </a:fld>
            <a:endParaRPr lang="de-DE"/>
          </a:p>
        </p:txBody>
      </p:sp>
      <p:pic>
        <p:nvPicPr>
          <p:cNvPr id="1026" name="Picture 2" descr="https://upload.wikimedia.org/wikipedia/commons/thumb/1/17/Yin_yang.svg/220px-Yin_yan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926" y="3095385"/>
            <a:ext cx="2016224"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31383" y="5254013"/>
            <a:ext cx="3583310" cy="830997"/>
          </a:xfrm>
          <a:prstGeom prst="rect">
            <a:avLst/>
          </a:prstGeom>
          <a:noFill/>
        </p:spPr>
        <p:txBody>
          <a:bodyPr wrap="square" rtlCol="0">
            <a:spAutoFit/>
          </a:bodyPr>
          <a:lstStyle/>
          <a:p>
            <a:r>
              <a:rPr lang="de-DE" sz="2400" dirty="0"/>
              <a:t>„</a:t>
            </a:r>
            <a:r>
              <a:rPr lang="de-DE" sz="2400" dirty="0" err="1" smtClean="0"/>
              <a:t>Taiji</a:t>
            </a:r>
            <a:r>
              <a:rPr lang="de-DE" sz="2400" dirty="0" smtClean="0"/>
              <a:t>“ (Ursprung von allem) zeigt sich in Yin </a:t>
            </a:r>
            <a:r>
              <a:rPr lang="de-DE" sz="2400" dirty="0"/>
              <a:t>und </a:t>
            </a:r>
            <a:r>
              <a:rPr lang="de-DE" sz="2400" dirty="0" smtClean="0"/>
              <a:t>Yang. </a:t>
            </a:r>
            <a:endParaRPr lang="de-DE" sz="2400" dirty="0"/>
          </a:p>
        </p:txBody>
      </p:sp>
      <p:sp>
        <p:nvSpPr>
          <p:cNvPr id="7" name="Textfeld 6"/>
          <p:cNvSpPr txBox="1"/>
          <p:nvPr/>
        </p:nvSpPr>
        <p:spPr>
          <a:xfrm>
            <a:off x="4212871" y="5172550"/>
            <a:ext cx="2520280" cy="830997"/>
          </a:xfrm>
          <a:prstGeom prst="rect">
            <a:avLst/>
          </a:prstGeom>
          <a:noFill/>
        </p:spPr>
        <p:txBody>
          <a:bodyPr wrap="square" rtlCol="0">
            <a:spAutoFit/>
          </a:bodyPr>
          <a:lstStyle/>
          <a:p>
            <a:pPr algn="ctr"/>
            <a:r>
              <a:rPr lang="de-DE" sz="2400" dirty="0" smtClean="0"/>
              <a:t>Yang (Himmelselement)</a:t>
            </a:r>
            <a:endParaRPr lang="de-DE" dirty="0"/>
          </a:p>
        </p:txBody>
      </p:sp>
      <p:sp>
        <p:nvSpPr>
          <p:cNvPr id="8" name="Textfeld 7"/>
          <p:cNvSpPr txBox="1"/>
          <p:nvPr/>
        </p:nvSpPr>
        <p:spPr>
          <a:xfrm>
            <a:off x="6733151" y="5136651"/>
            <a:ext cx="2160240" cy="830997"/>
          </a:xfrm>
          <a:prstGeom prst="rect">
            <a:avLst/>
          </a:prstGeom>
          <a:noFill/>
        </p:spPr>
        <p:txBody>
          <a:bodyPr wrap="square" rtlCol="0">
            <a:spAutoFit/>
          </a:bodyPr>
          <a:lstStyle/>
          <a:p>
            <a:pPr algn="ctr"/>
            <a:r>
              <a:rPr lang="de-DE" sz="2400" dirty="0" smtClean="0"/>
              <a:t>Yin</a:t>
            </a:r>
          </a:p>
          <a:p>
            <a:r>
              <a:rPr lang="de-DE" sz="2400" dirty="0" smtClean="0"/>
              <a:t>(Erdelement)</a:t>
            </a:r>
            <a:endParaRPr lang="de-DE" dirty="0"/>
          </a:p>
        </p:txBody>
      </p:sp>
      <p:cxnSp>
        <p:nvCxnSpPr>
          <p:cNvPr id="14" name="Gerader Verbinder 13"/>
          <p:cNvCxnSpPr/>
          <p:nvPr/>
        </p:nvCxnSpPr>
        <p:spPr>
          <a:xfrm>
            <a:off x="5438829" y="3248122"/>
            <a:ext cx="0" cy="1863487"/>
          </a:xfrm>
          <a:prstGeom prst="line">
            <a:avLst/>
          </a:prstGeom>
          <a:ln w="31750"/>
        </p:spPr>
        <p:style>
          <a:lnRef idx="3">
            <a:schemeClr val="dk1"/>
          </a:lnRef>
          <a:fillRef idx="0">
            <a:schemeClr val="dk1"/>
          </a:fillRef>
          <a:effectRef idx="2">
            <a:schemeClr val="dk1"/>
          </a:effectRef>
          <a:fontRef idx="minor">
            <a:schemeClr val="tx1"/>
          </a:fontRef>
        </p:style>
      </p:cxnSp>
      <p:cxnSp>
        <p:nvCxnSpPr>
          <p:cNvPr id="16" name="Gerader Verbinder 15"/>
          <p:cNvCxnSpPr/>
          <p:nvPr/>
        </p:nvCxnSpPr>
        <p:spPr>
          <a:xfrm>
            <a:off x="7813271" y="3248122"/>
            <a:ext cx="0" cy="283746"/>
          </a:xfrm>
          <a:prstGeom prst="line">
            <a:avLst/>
          </a:prstGeom>
          <a:ln w="31750"/>
        </p:spPr>
        <p:style>
          <a:lnRef idx="3">
            <a:schemeClr val="dk1"/>
          </a:lnRef>
          <a:fillRef idx="0">
            <a:schemeClr val="dk1"/>
          </a:fillRef>
          <a:effectRef idx="2">
            <a:schemeClr val="dk1"/>
          </a:effectRef>
          <a:fontRef idx="minor">
            <a:schemeClr val="tx1"/>
          </a:fontRef>
        </p:style>
      </p:cxnSp>
      <p:cxnSp>
        <p:nvCxnSpPr>
          <p:cNvPr id="18" name="Gerader Verbinder 17"/>
          <p:cNvCxnSpPr/>
          <p:nvPr/>
        </p:nvCxnSpPr>
        <p:spPr>
          <a:xfrm>
            <a:off x="7813271" y="4003866"/>
            <a:ext cx="0" cy="283746"/>
          </a:xfrm>
          <a:prstGeom prst="line">
            <a:avLst/>
          </a:prstGeom>
          <a:ln w="31750"/>
        </p:spPr>
        <p:style>
          <a:lnRef idx="3">
            <a:schemeClr val="dk1"/>
          </a:lnRef>
          <a:fillRef idx="0">
            <a:schemeClr val="dk1"/>
          </a:fillRef>
          <a:effectRef idx="2">
            <a:schemeClr val="dk1"/>
          </a:effectRef>
          <a:fontRef idx="minor">
            <a:schemeClr val="tx1"/>
          </a:fontRef>
        </p:style>
      </p:cxnSp>
      <p:cxnSp>
        <p:nvCxnSpPr>
          <p:cNvPr id="19" name="Gerader Verbinder 18"/>
          <p:cNvCxnSpPr/>
          <p:nvPr/>
        </p:nvCxnSpPr>
        <p:spPr>
          <a:xfrm>
            <a:off x="7813271" y="3615881"/>
            <a:ext cx="0" cy="283746"/>
          </a:xfrm>
          <a:prstGeom prst="line">
            <a:avLst/>
          </a:prstGeom>
          <a:ln w="31750"/>
        </p:spPr>
        <p:style>
          <a:lnRef idx="3">
            <a:schemeClr val="dk1"/>
          </a:lnRef>
          <a:fillRef idx="0">
            <a:schemeClr val="dk1"/>
          </a:fillRef>
          <a:effectRef idx="2">
            <a:schemeClr val="dk1"/>
          </a:effectRef>
          <a:fontRef idx="minor">
            <a:schemeClr val="tx1"/>
          </a:fontRef>
        </p:style>
      </p:cxnSp>
      <p:cxnSp>
        <p:nvCxnSpPr>
          <p:cNvPr id="20" name="Gerader Verbinder 19"/>
          <p:cNvCxnSpPr/>
          <p:nvPr/>
        </p:nvCxnSpPr>
        <p:spPr>
          <a:xfrm>
            <a:off x="7813271" y="4386805"/>
            <a:ext cx="0" cy="283746"/>
          </a:xfrm>
          <a:prstGeom prst="line">
            <a:avLst/>
          </a:prstGeom>
          <a:ln w="31750"/>
        </p:spPr>
        <p:style>
          <a:lnRef idx="3">
            <a:schemeClr val="dk1"/>
          </a:lnRef>
          <a:fillRef idx="0">
            <a:schemeClr val="dk1"/>
          </a:fillRef>
          <a:effectRef idx="2">
            <a:schemeClr val="dk1"/>
          </a:effectRef>
          <a:fontRef idx="minor">
            <a:schemeClr val="tx1"/>
          </a:fontRef>
        </p:style>
      </p:cxnSp>
      <p:cxnSp>
        <p:nvCxnSpPr>
          <p:cNvPr id="21" name="Gerader Verbinder 20"/>
          <p:cNvCxnSpPr/>
          <p:nvPr/>
        </p:nvCxnSpPr>
        <p:spPr>
          <a:xfrm>
            <a:off x="7811043" y="4776611"/>
            <a:ext cx="0" cy="283746"/>
          </a:xfrm>
          <a:prstGeom prst="line">
            <a:avLst/>
          </a:prstGeom>
          <a:ln w="3175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3516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a:bodyPr>
          <a:lstStyle/>
          <a:p>
            <a:pPr marL="0" indent="0">
              <a:buNone/>
            </a:pPr>
            <a:r>
              <a:rPr lang="de-DE" sz="2400" dirty="0" smtClean="0"/>
              <a:t>Das Merkwürdigste an einem Loch ist der Rand. Er gehört noch zum Etwas, sieht aber beständig in das Nichts, eine Grenzwache der Materie. Das Nichts hat keine Grenzwache: während den Molekülen am Rande eines Lochs schwindlig wird, weil sie in das Loch sehen, wird den Molekülen des Lochs... </a:t>
            </a:r>
            <a:r>
              <a:rPr lang="de-DE" sz="2400" dirty="0" err="1" smtClean="0"/>
              <a:t>festlig</a:t>
            </a:r>
            <a:r>
              <a:rPr lang="de-DE" sz="2400" dirty="0" smtClean="0"/>
              <a:t>? Dafür gibt es kein Wort. Denn unsere Sprache ist von Etwas-Leuten gemacht; die Loch-Leute sprechen ihre eigene. Das Loch ist statisch; Löcher auf Reisen gibt es nicht. Fast nicht. Löcher, die sich vermählen, werden Eines, einer der sonderbarsten Vorgänge unter denen, die sich nicht denken lassen. </a:t>
            </a:r>
          </a:p>
        </p:txBody>
      </p:sp>
      <p:sp>
        <p:nvSpPr>
          <p:cNvPr id="4" name="Datumsplatzhalter 3"/>
          <p:cNvSpPr>
            <a:spLocks noGrp="1"/>
          </p:cNvSpPr>
          <p:nvPr>
            <p:ph type="dt" sz="half" idx="10"/>
          </p:nvPr>
        </p:nvSpPr>
        <p:spPr/>
        <p:txBody>
          <a:bodyPr/>
          <a:lstStyle/>
          <a:p>
            <a:fld id="{B944964F-9CBE-49A4-BC39-E5EB4CF113E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a:t>
            </a:fld>
            <a:endParaRPr lang="de-DE"/>
          </a:p>
        </p:txBody>
      </p:sp>
    </p:spTree>
    <p:extLst>
      <p:ext uri="{BB962C8B-B14F-4D97-AF65-F5344CB8AC3E}">
        <p14:creationId xmlns:p14="http://schemas.microsoft.com/office/powerpoint/2010/main" val="18710077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2.2</a:t>
            </a:r>
            <a:r>
              <a:rPr lang="de-DE" b="1" dirty="0"/>
              <a:t>	Kontrastfolie: Ganz andere Anfänge der Philosophie</a:t>
            </a:r>
            <a:endParaRPr lang="de-DE" dirty="0"/>
          </a:p>
        </p:txBody>
      </p:sp>
      <p:sp>
        <p:nvSpPr>
          <p:cNvPr id="3" name="Inhaltsplatzhalter 2"/>
          <p:cNvSpPr>
            <a:spLocks noGrp="1"/>
          </p:cNvSpPr>
          <p:nvPr>
            <p:ph idx="1"/>
          </p:nvPr>
        </p:nvSpPr>
        <p:spPr/>
        <p:txBody>
          <a:bodyPr>
            <a:normAutofit/>
          </a:bodyPr>
          <a:lstStyle/>
          <a:p>
            <a:r>
              <a:rPr lang="de-DE" dirty="0" smtClean="0"/>
              <a:t>Die Differenz zwischen chinesischer und okzidentaler Philosophie nach Li </a:t>
            </a:r>
            <a:r>
              <a:rPr lang="de-DE" dirty="0" err="1" smtClean="0"/>
              <a:t>Dazhao</a:t>
            </a:r>
            <a:r>
              <a:rPr lang="de-DE" dirty="0" smtClean="0"/>
              <a:t>:</a:t>
            </a:r>
            <a:endParaRPr lang="de-DE" dirty="0"/>
          </a:p>
          <a:p>
            <a:pPr lvl="1"/>
            <a:r>
              <a:rPr lang="de-DE" dirty="0" smtClean="0"/>
              <a:t>„</a:t>
            </a:r>
            <a:r>
              <a:rPr lang="de-DE" dirty="0"/>
              <a:t>Die östliche Kultur ist ruhende Kultur, während die westliche Kultur </a:t>
            </a:r>
            <a:r>
              <a:rPr lang="de-DE" dirty="0" smtClean="0"/>
              <a:t>bewegende </a:t>
            </a:r>
            <a:r>
              <a:rPr lang="de-DE" dirty="0"/>
              <a:t>Kultur...ist. Die erstere ist natürlich, die letztere ist künstlich; die erstere ist ruhig, die letztere ist kämpferisch; die erstere ist passiv die letztere ist aktiv; die erstere ist abhängig, die letztere ist unabhängig; die erstere wiegt sich in einem faulen Frieden, die letztere ist stürmisch vorwärtsstrebend; die erstere hält an Überliefertem fest, die letztere ist schöpferisch; die erstere ist konservativ, die letztere ist fortschrittlich</a:t>
            </a:r>
            <a:r>
              <a:rPr lang="de-DE" dirty="0" smtClean="0"/>
              <a:t>; …</a:t>
            </a:r>
            <a:endParaRPr lang="de-DE" dirty="0"/>
          </a:p>
        </p:txBody>
      </p:sp>
      <p:sp>
        <p:nvSpPr>
          <p:cNvPr id="4" name="Datumsplatzhalter 3"/>
          <p:cNvSpPr>
            <a:spLocks noGrp="1"/>
          </p:cNvSpPr>
          <p:nvPr>
            <p:ph type="dt" sz="half" idx="10"/>
          </p:nvPr>
        </p:nvSpPr>
        <p:spPr/>
        <p:txBody>
          <a:bodyPr/>
          <a:lstStyle/>
          <a:p>
            <a:fld id="{D53C3A18-C4C3-4C7B-AB0D-F940262B392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70</a:t>
            </a:fld>
            <a:endParaRPr lang="de-DE"/>
          </a:p>
        </p:txBody>
      </p:sp>
    </p:spTree>
    <p:extLst>
      <p:ext uri="{BB962C8B-B14F-4D97-AF65-F5344CB8AC3E}">
        <p14:creationId xmlns:p14="http://schemas.microsoft.com/office/powerpoint/2010/main" val="10862308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2.2</a:t>
            </a:r>
            <a:r>
              <a:rPr lang="de-DE" b="1" dirty="0"/>
              <a:t>	Kontrastfolie: Ganz andere Anfänge der Philosophie</a:t>
            </a:r>
            <a:endParaRPr lang="de-DE" dirty="0"/>
          </a:p>
        </p:txBody>
      </p:sp>
      <p:sp>
        <p:nvSpPr>
          <p:cNvPr id="3" name="Inhaltsplatzhalter 2"/>
          <p:cNvSpPr>
            <a:spLocks noGrp="1"/>
          </p:cNvSpPr>
          <p:nvPr>
            <p:ph idx="1"/>
          </p:nvPr>
        </p:nvSpPr>
        <p:spPr/>
        <p:txBody>
          <a:bodyPr>
            <a:normAutofit/>
          </a:bodyPr>
          <a:lstStyle/>
          <a:p>
            <a:pPr marL="684000" lvl="1" indent="0">
              <a:buNone/>
            </a:pPr>
            <a:r>
              <a:rPr lang="de-DE" dirty="0" smtClean="0"/>
              <a:t>die </a:t>
            </a:r>
            <a:r>
              <a:rPr lang="de-DE" dirty="0"/>
              <a:t>erstere ist instinktiv, die letztere ist verständig; die erstere ist meditativ, die letztere ist realistisch; die erstere ist künstlerisch, die letztere ist wissenschaftlich; die erstere ist geistig, die letztere ist materiell; die erstere ist seelisch, die letztere ist körperlich; die erstere richtet sich nach dem Himmel, die letztere stützt sich auf die Erde; nach der ersteren herrscht die Natur über die Menschen, nach der letzteren machen sich die Menschen die Natur untertan.“</a:t>
            </a:r>
          </a:p>
          <a:p>
            <a:pPr marL="228600" lvl="1" indent="0" algn="ctr">
              <a:buNone/>
            </a:pPr>
            <a:r>
              <a:rPr lang="de-DE" cap="small" dirty="0" smtClean="0"/>
              <a:t>(</a:t>
            </a:r>
            <a:r>
              <a:rPr lang="de-DE" cap="small" dirty="0" err="1" smtClean="0"/>
              <a:t>Beiming</a:t>
            </a:r>
            <a:r>
              <a:rPr lang="de-DE" dirty="0"/>
              <a:t>, Yan (</a:t>
            </a:r>
            <a:r>
              <a:rPr lang="de-DE" dirty="0" err="1"/>
              <a:t>Hg</a:t>
            </a:r>
            <a:r>
              <a:rPr lang="de-DE" dirty="0"/>
              <a:t>.): </a:t>
            </a:r>
            <a:r>
              <a:rPr lang="de-DE" dirty="0" err="1"/>
              <a:t>Zhe</a:t>
            </a:r>
            <a:r>
              <a:rPr lang="de-DE" dirty="0"/>
              <a:t> Xue Da </a:t>
            </a:r>
            <a:r>
              <a:rPr lang="de-DE" dirty="0" err="1"/>
              <a:t>Ci</a:t>
            </a:r>
            <a:r>
              <a:rPr lang="de-DE" dirty="0"/>
              <a:t> </a:t>
            </a:r>
            <a:r>
              <a:rPr lang="de-DE" dirty="0" err="1" smtClean="0"/>
              <a:t>Dian</a:t>
            </a:r>
            <a:r>
              <a:rPr lang="de-DE" dirty="0" smtClean="0"/>
              <a:t>.)</a:t>
            </a:r>
            <a:endParaRPr lang="de-DE" sz="2000" dirty="0"/>
          </a:p>
        </p:txBody>
      </p:sp>
      <p:sp>
        <p:nvSpPr>
          <p:cNvPr id="4" name="Datumsplatzhalter 3"/>
          <p:cNvSpPr>
            <a:spLocks noGrp="1"/>
          </p:cNvSpPr>
          <p:nvPr>
            <p:ph type="dt" sz="half" idx="10"/>
          </p:nvPr>
        </p:nvSpPr>
        <p:spPr/>
        <p:txBody>
          <a:bodyPr/>
          <a:lstStyle/>
          <a:p>
            <a:fld id="{A6301DA9-8DBF-4974-AC91-8E39A1B8DA8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71</a:t>
            </a:fld>
            <a:endParaRPr lang="de-DE"/>
          </a:p>
        </p:txBody>
      </p:sp>
    </p:spTree>
    <p:extLst>
      <p:ext uri="{BB962C8B-B14F-4D97-AF65-F5344CB8AC3E}">
        <p14:creationId xmlns:p14="http://schemas.microsoft.com/office/powerpoint/2010/main" val="3605607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schemeClr val="accent1"/>
                </a:solidFill>
              </a:rPr>
              <a:t>2.2</a:t>
            </a:r>
            <a:r>
              <a:rPr lang="de-DE" sz="3200" b="1" dirty="0"/>
              <a:t>	Kontrastfolie: Ganz andere Anfänge der Philosophie</a:t>
            </a:r>
            <a:endParaRPr lang="de-DE" sz="3200" dirty="0"/>
          </a:p>
        </p:txBody>
      </p:sp>
      <p:sp>
        <p:nvSpPr>
          <p:cNvPr id="3" name="Inhaltsplatzhalter 2"/>
          <p:cNvSpPr>
            <a:spLocks noGrp="1"/>
          </p:cNvSpPr>
          <p:nvPr>
            <p:ph idx="1"/>
          </p:nvPr>
        </p:nvSpPr>
        <p:spPr>
          <a:xfrm>
            <a:off x="545123" y="1832919"/>
            <a:ext cx="6259125" cy="4252093"/>
          </a:xfrm>
        </p:spPr>
        <p:txBody>
          <a:bodyPr/>
          <a:lstStyle/>
          <a:p>
            <a:r>
              <a:rPr lang="de-DE" dirty="0" smtClean="0"/>
              <a:t>Buddhismus (seit ca. 500 v. Chr.)</a:t>
            </a:r>
          </a:p>
          <a:p>
            <a:pPr lvl="1"/>
            <a:r>
              <a:rPr lang="de-DE" dirty="0"/>
              <a:t>Bestandstücke von Selbst- und </a:t>
            </a:r>
            <a:r>
              <a:rPr lang="de-DE" dirty="0" smtClean="0"/>
              <a:t>Weltbeschreibung treten </a:t>
            </a:r>
            <a:r>
              <a:rPr lang="de-DE" dirty="0"/>
              <a:t>in soteriologischer </a:t>
            </a:r>
            <a:r>
              <a:rPr lang="de-DE" dirty="0" smtClean="0"/>
              <a:t>Wendung auf.</a:t>
            </a:r>
          </a:p>
          <a:p>
            <a:pPr lvl="1"/>
            <a:r>
              <a:rPr lang="de-DE" dirty="0" smtClean="0"/>
              <a:t>Erlösung besteht in der Überwindung des Subjektstatus:</a:t>
            </a:r>
          </a:p>
          <a:p>
            <a:pPr lvl="2"/>
            <a:r>
              <a:rPr lang="de-DE" dirty="0"/>
              <a:t>Das Subjekt und mit ihm seine Welt </a:t>
            </a:r>
            <a:r>
              <a:rPr lang="de-DE" dirty="0" smtClean="0"/>
              <a:t>werden </a:t>
            </a:r>
            <a:r>
              <a:rPr lang="de-DE" dirty="0"/>
              <a:t>als instabile und damit flüchtige Phänomene bestimmt</a:t>
            </a:r>
            <a:r>
              <a:rPr lang="de-DE" dirty="0" smtClean="0"/>
              <a:t>.</a:t>
            </a:r>
          </a:p>
          <a:p>
            <a:pPr lvl="2"/>
            <a:r>
              <a:rPr lang="de-DE" dirty="0"/>
              <a:t>D</a:t>
            </a:r>
            <a:r>
              <a:rPr lang="de-DE" dirty="0" smtClean="0"/>
              <a:t>er </a:t>
            </a:r>
            <a:r>
              <a:rPr lang="de-DE" dirty="0"/>
              <a:t>Gedanke der Wiedergeburt</a:t>
            </a:r>
          </a:p>
        </p:txBody>
      </p:sp>
      <p:sp>
        <p:nvSpPr>
          <p:cNvPr id="4" name="Datumsplatzhalter 3"/>
          <p:cNvSpPr>
            <a:spLocks noGrp="1"/>
          </p:cNvSpPr>
          <p:nvPr>
            <p:ph type="dt" sz="half" idx="10"/>
          </p:nvPr>
        </p:nvSpPr>
        <p:spPr/>
        <p:txBody>
          <a:bodyPr/>
          <a:lstStyle/>
          <a:p>
            <a:fld id="{128ADB3D-F259-41C6-A8C0-FF57C0BCDDB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72</a:t>
            </a:fld>
            <a:endParaRPr lang="de-DE"/>
          </a:p>
        </p:txBody>
      </p:sp>
      <p:pic>
        <p:nvPicPr>
          <p:cNvPr id="1026" name="Picture 2" descr="https://upload.wikimedia.org/wikipedia/commons/8/8a/StandingBuddh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7639" y="1832919"/>
            <a:ext cx="1733014" cy="303624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660232" y="4884683"/>
            <a:ext cx="2088232" cy="646331"/>
          </a:xfrm>
          <a:prstGeom prst="rect">
            <a:avLst/>
          </a:prstGeom>
          <a:noFill/>
        </p:spPr>
        <p:txBody>
          <a:bodyPr wrap="square" rtlCol="0">
            <a:spAutoFit/>
          </a:bodyPr>
          <a:lstStyle/>
          <a:p>
            <a:r>
              <a:rPr lang="de-DE" dirty="0" smtClean="0"/>
              <a:t>Gautama </a:t>
            </a:r>
            <a:r>
              <a:rPr lang="de-DE" dirty="0" err="1" smtClean="0"/>
              <a:t>Siddharta</a:t>
            </a:r>
            <a:r>
              <a:rPr lang="de-DE" dirty="0" smtClean="0"/>
              <a:t>,</a:t>
            </a:r>
          </a:p>
          <a:p>
            <a:r>
              <a:rPr lang="de-DE" dirty="0" smtClean="0"/>
              <a:t>1. Jh. n. Chr.</a:t>
            </a:r>
            <a:endParaRPr lang="de-DE" dirty="0"/>
          </a:p>
        </p:txBody>
      </p:sp>
    </p:spTree>
    <p:extLst>
      <p:ext uri="{BB962C8B-B14F-4D97-AF65-F5344CB8AC3E}">
        <p14:creationId xmlns:p14="http://schemas.microsoft.com/office/powerpoint/2010/main" val="31382004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3. </a:t>
            </a:r>
            <a:r>
              <a:rPr lang="de-DE" b="1" dirty="0"/>
              <a:t>Vermessung eines </a:t>
            </a:r>
            <a:r>
              <a:rPr lang="de-DE" b="1" dirty="0" smtClean="0"/>
              <a:t>Denkraumes – Sokrates und Platon</a:t>
            </a:r>
            <a:endParaRPr lang="de-DE" b="1" dirty="0"/>
          </a:p>
        </p:txBody>
      </p:sp>
      <p:sp>
        <p:nvSpPr>
          <p:cNvPr id="3" name="Inhaltsplatzhalter 2"/>
          <p:cNvSpPr>
            <a:spLocks noGrp="1"/>
          </p:cNvSpPr>
          <p:nvPr>
            <p:ph idx="1"/>
          </p:nvPr>
        </p:nvSpPr>
        <p:spPr/>
        <p:txBody>
          <a:bodyPr>
            <a:normAutofit lnSpcReduction="10000"/>
          </a:bodyPr>
          <a:lstStyle/>
          <a:p>
            <a:r>
              <a:rPr lang="de-DE" dirty="0" smtClean="0"/>
              <a:t>Gliederung:</a:t>
            </a:r>
          </a:p>
          <a:p>
            <a:pPr marL="0" indent="0">
              <a:buNone/>
            </a:pPr>
            <a:r>
              <a:rPr lang="de-DE" dirty="0"/>
              <a:t>3.1	Denken in der Krise als Krise des Denkens: </a:t>
            </a:r>
            <a:r>
              <a:rPr lang="de-DE" dirty="0" smtClean="0"/>
              <a:t>	Sophistik</a:t>
            </a:r>
          </a:p>
          <a:p>
            <a:pPr marL="0" indent="0">
              <a:buNone/>
            </a:pPr>
            <a:r>
              <a:rPr lang="de-DE" dirty="0"/>
              <a:t>3.2	Die Gestalt „Sokrates“: Kleine </a:t>
            </a:r>
            <a:r>
              <a:rPr lang="de-DE" dirty="0" err="1"/>
              <a:t>Doxographie</a:t>
            </a:r>
            <a:r>
              <a:rPr lang="de-DE" dirty="0"/>
              <a:t> </a:t>
            </a:r>
          </a:p>
          <a:p>
            <a:pPr marL="0" indent="0">
              <a:buNone/>
            </a:pPr>
            <a:r>
              <a:rPr lang="de-DE" dirty="0"/>
              <a:t>3.3	Die Sendung des Sokrates</a:t>
            </a:r>
          </a:p>
          <a:p>
            <a:pPr marL="0" indent="0">
              <a:buNone/>
            </a:pPr>
            <a:r>
              <a:rPr lang="de-DE" dirty="0"/>
              <a:t>3.4	Sokratische „Metaphysik“</a:t>
            </a:r>
          </a:p>
          <a:p>
            <a:pPr marL="0" indent="0">
              <a:buNone/>
            </a:pPr>
            <a:r>
              <a:rPr lang="de-DE" dirty="0"/>
              <a:t>3.5	Annäherung an </a:t>
            </a:r>
            <a:r>
              <a:rPr lang="de-DE" dirty="0" smtClean="0"/>
              <a:t>Platon</a:t>
            </a:r>
            <a:endParaRPr lang="de-DE" dirty="0"/>
          </a:p>
          <a:p>
            <a:pPr marL="0" indent="0">
              <a:buNone/>
            </a:pPr>
            <a:r>
              <a:rPr lang="de-DE" dirty="0"/>
              <a:t>3.6	Das Ideen-Projekt</a:t>
            </a:r>
          </a:p>
          <a:p>
            <a:pPr marL="0" indent="0">
              <a:buNone/>
            </a:pPr>
            <a:r>
              <a:rPr lang="de-DE" dirty="0"/>
              <a:t>3.7	</a:t>
            </a:r>
            <a:r>
              <a:rPr lang="de-DE" dirty="0" smtClean="0"/>
              <a:t>Resümee</a:t>
            </a:r>
            <a:r>
              <a:rPr lang="de-DE" dirty="0"/>
              <a:t>: Eros und </a:t>
            </a:r>
            <a:r>
              <a:rPr lang="de-DE" dirty="0" smtClean="0"/>
              <a:t>Metaphysik</a:t>
            </a:r>
            <a:endParaRPr lang="de-DE" dirty="0"/>
          </a:p>
        </p:txBody>
      </p:sp>
      <p:sp>
        <p:nvSpPr>
          <p:cNvPr id="4" name="Datumsplatzhalter 3"/>
          <p:cNvSpPr>
            <a:spLocks noGrp="1"/>
          </p:cNvSpPr>
          <p:nvPr>
            <p:ph type="dt" sz="half" idx="10"/>
          </p:nvPr>
        </p:nvSpPr>
        <p:spPr/>
        <p:txBody>
          <a:bodyPr/>
          <a:lstStyle/>
          <a:p>
            <a:fld id="{F3549629-D611-405D-AA93-0C591C353C0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73</a:t>
            </a:fld>
            <a:endParaRPr lang="de-DE"/>
          </a:p>
        </p:txBody>
      </p:sp>
    </p:spTree>
    <p:extLst>
      <p:ext uri="{BB962C8B-B14F-4D97-AF65-F5344CB8AC3E}">
        <p14:creationId xmlns:p14="http://schemas.microsoft.com/office/powerpoint/2010/main" val="1303058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3.1</a:t>
            </a:r>
            <a:r>
              <a:rPr lang="de-DE" b="1" dirty="0"/>
              <a:t>	Denken in der Krise als Krise </a:t>
            </a:r>
            <a:r>
              <a:rPr lang="de-DE" b="1" dirty="0" smtClean="0"/>
              <a:t>des Denkens</a:t>
            </a:r>
            <a:r>
              <a:rPr lang="de-DE" b="1" dirty="0"/>
              <a:t>: </a:t>
            </a:r>
            <a:r>
              <a:rPr lang="de-DE" b="1" dirty="0" smtClean="0"/>
              <a:t>Sophistik</a:t>
            </a:r>
            <a:endParaRPr lang="de-DE" b="1" dirty="0"/>
          </a:p>
        </p:txBody>
      </p:sp>
      <p:sp>
        <p:nvSpPr>
          <p:cNvPr id="3" name="Inhaltsplatzhalter 2"/>
          <p:cNvSpPr>
            <a:spLocks noGrp="1"/>
          </p:cNvSpPr>
          <p:nvPr>
            <p:ph idx="1"/>
          </p:nvPr>
        </p:nvSpPr>
        <p:spPr/>
        <p:txBody>
          <a:bodyPr>
            <a:normAutofit/>
          </a:bodyPr>
          <a:lstStyle/>
          <a:p>
            <a:r>
              <a:rPr lang="de-DE" dirty="0" smtClean="0"/>
              <a:t>Kritik an den Sophisten</a:t>
            </a:r>
          </a:p>
          <a:p>
            <a:pPr lvl="1"/>
            <a:r>
              <a:rPr lang="de-DE" dirty="0" smtClean="0"/>
              <a:t>„</a:t>
            </a:r>
            <a:r>
              <a:rPr lang="de-DE" dirty="0" err="1" smtClean="0"/>
              <a:t>Gorgias</a:t>
            </a:r>
            <a:r>
              <a:rPr lang="de-DE" dirty="0" smtClean="0"/>
              <a:t>: Wenn </a:t>
            </a:r>
            <a:r>
              <a:rPr lang="de-DE" dirty="0"/>
              <a:t>man durch Worte zu überreden imstande ist, sowohl an der Gerichtsstätte die Richter als in der Ratsversammlung die Ratsmänner und in der Gemeinde die Gemeindemänner, und so in jeder anderen Versammlung, die eine Staatsversammlung ist. Denn hast du dies in deiner Gewalt, so wird der Arzt dein Knecht sein, der Turnmeister dein Knecht sein...“</a:t>
            </a:r>
          </a:p>
          <a:p>
            <a:pPr marL="0" indent="0" algn="ctr">
              <a:buNone/>
            </a:pPr>
            <a:r>
              <a:rPr lang="en-GB" sz="2400" cap="small" dirty="0" err="1"/>
              <a:t>Platon</a:t>
            </a:r>
            <a:r>
              <a:rPr lang="en-GB" sz="2400" dirty="0"/>
              <a:t>: Gorgias. </a:t>
            </a:r>
            <a:r>
              <a:rPr lang="it-IT" sz="2400" dirty="0"/>
              <a:t>452d-e</a:t>
            </a:r>
            <a:r>
              <a:rPr lang="it-IT" sz="2400" dirty="0" smtClean="0"/>
              <a:t>.</a:t>
            </a:r>
            <a:endParaRPr lang="de-DE" sz="2400" dirty="0"/>
          </a:p>
        </p:txBody>
      </p:sp>
      <p:sp>
        <p:nvSpPr>
          <p:cNvPr id="4" name="Datumsplatzhalter 3"/>
          <p:cNvSpPr>
            <a:spLocks noGrp="1"/>
          </p:cNvSpPr>
          <p:nvPr>
            <p:ph type="dt" sz="half" idx="10"/>
          </p:nvPr>
        </p:nvSpPr>
        <p:spPr/>
        <p:txBody>
          <a:bodyPr/>
          <a:lstStyle/>
          <a:p>
            <a:fld id="{13B5CE44-6EC3-4767-88B3-8157B20D86E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74</a:t>
            </a:fld>
            <a:endParaRPr lang="de-DE"/>
          </a:p>
        </p:txBody>
      </p:sp>
    </p:spTree>
    <p:extLst>
      <p:ext uri="{BB962C8B-B14F-4D97-AF65-F5344CB8AC3E}">
        <p14:creationId xmlns:p14="http://schemas.microsoft.com/office/powerpoint/2010/main" val="9707400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3.1</a:t>
            </a:r>
            <a:r>
              <a:rPr lang="de-DE" b="1" dirty="0"/>
              <a:t>	Denken in der Krise als Krise des Denkens: Sophistik</a:t>
            </a:r>
            <a:endParaRPr lang="de-DE" dirty="0"/>
          </a:p>
        </p:txBody>
      </p:sp>
      <p:sp>
        <p:nvSpPr>
          <p:cNvPr id="3" name="Inhaltsplatzhalter 2"/>
          <p:cNvSpPr>
            <a:spLocks noGrp="1"/>
          </p:cNvSpPr>
          <p:nvPr>
            <p:ph idx="1"/>
          </p:nvPr>
        </p:nvSpPr>
        <p:spPr/>
        <p:txBody>
          <a:bodyPr>
            <a:normAutofit fontScale="92500" lnSpcReduction="20000"/>
          </a:bodyPr>
          <a:lstStyle/>
          <a:p>
            <a:pPr marL="571500" lvl="1" indent="-342900"/>
            <a:r>
              <a:rPr lang="de-DE" sz="2600" dirty="0" err="1" smtClean="0"/>
              <a:t>Thukydides</a:t>
            </a:r>
            <a:r>
              <a:rPr lang="de-DE" sz="2600" dirty="0" smtClean="0"/>
              <a:t>: „Was </a:t>
            </a:r>
            <a:r>
              <a:rPr lang="de-DE" sz="2600" dirty="0"/>
              <a:t>geschehen soll, beurteilt ihr nach einer guten Rede als möglich, was schon vollbracht ist, nicht nach dem sichtbaren Tatbestand, sondern </a:t>
            </a:r>
            <a:r>
              <a:rPr lang="de-DE" sz="2600" dirty="0" err="1"/>
              <a:t>verlaßt</a:t>
            </a:r>
            <a:r>
              <a:rPr lang="de-DE" sz="2600" dirty="0"/>
              <a:t> euch auf eure Ohren, wenn ihr eine schöne Scheltrede dagegen hört. Auf die Neuheit eines Gedankens hereinfallen, das könnt ihr gut, und einem bewährten nicht mehr folgen wollen – ihr Sklaven immer des neuesten Aberwitzes, Verächter des </a:t>
            </a:r>
            <a:r>
              <a:rPr lang="de-DE" sz="2600" dirty="0" smtClean="0"/>
              <a:t>Herkommens [...]; </a:t>
            </a:r>
            <a:r>
              <a:rPr lang="de-DE" sz="2600" dirty="0"/>
              <a:t>so sucht ihr nach einer anderen Welt gleichsam, als in der wir leben, und besinnt euch dafür nicht einmal auf das Nächste zur Genüge; kurz, der </a:t>
            </a:r>
            <a:r>
              <a:rPr lang="de-DE" sz="2600" dirty="0" err="1"/>
              <a:t>Hörlust</a:t>
            </a:r>
            <a:r>
              <a:rPr lang="de-DE" sz="2600" dirty="0"/>
              <a:t> preisgegeben tut ihr, als säßet ihr im Theater, um Redekünstler [</a:t>
            </a:r>
            <a:r>
              <a:rPr lang="de-DE" sz="2600" dirty="0">
                <a:sym typeface="Symbol"/>
              </a:rPr>
              <a:t></a:t>
            </a:r>
            <a:r>
              <a:rPr lang="de-DE" sz="2600" dirty="0"/>
              <a:t>] zu genießen, und hättet nicht das Heil des Staates zu bedenken.“</a:t>
            </a:r>
          </a:p>
          <a:p>
            <a:pPr marL="0" indent="0" algn="ctr">
              <a:buNone/>
            </a:pPr>
            <a:r>
              <a:rPr lang="de-DE" sz="2600" cap="small" dirty="0" err="1"/>
              <a:t>Thukydides</a:t>
            </a:r>
            <a:r>
              <a:rPr lang="de-DE" sz="2600" dirty="0"/>
              <a:t>: Geschichte des </a:t>
            </a:r>
            <a:r>
              <a:rPr lang="de-DE" sz="2600" dirty="0" err="1"/>
              <a:t>Peleponnesischen</a:t>
            </a:r>
            <a:r>
              <a:rPr lang="de-DE" sz="2600" dirty="0"/>
              <a:t> Krieges. </a:t>
            </a:r>
            <a:r>
              <a:rPr lang="en-GB" sz="2600" dirty="0"/>
              <a:t>III, 38. </a:t>
            </a:r>
            <a:r>
              <a:rPr lang="en-GB" sz="2600" dirty="0" smtClean="0"/>
              <a:t>Ed</a:t>
            </a:r>
            <a:r>
              <a:rPr lang="en-GB" sz="2600" dirty="0"/>
              <a:t>. </a:t>
            </a:r>
            <a:r>
              <a:rPr lang="en-GB" sz="2600" dirty="0" err="1"/>
              <a:t>Landmann</a:t>
            </a:r>
            <a:r>
              <a:rPr lang="en-GB" sz="2600" dirty="0"/>
              <a:t>. </a:t>
            </a:r>
            <a:r>
              <a:rPr lang="de-DE" sz="2600" dirty="0"/>
              <a:t>Bd. 1. München 1973. 220-221</a:t>
            </a:r>
            <a:r>
              <a:rPr lang="de-DE" sz="2600" dirty="0" smtClean="0"/>
              <a:t>.</a:t>
            </a:r>
            <a:endParaRPr lang="de-DE" sz="2600" dirty="0"/>
          </a:p>
        </p:txBody>
      </p:sp>
      <p:sp>
        <p:nvSpPr>
          <p:cNvPr id="4" name="Datumsplatzhalter 3"/>
          <p:cNvSpPr>
            <a:spLocks noGrp="1"/>
          </p:cNvSpPr>
          <p:nvPr>
            <p:ph type="dt" sz="half" idx="10"/>
          </p:nvPr>
        </p:nvSpPr>
        <p:spPr/>
        <p:txBody>
          <a:bodyPr/>
          <a:lstStyle/>
          <a:p>
            <a:fld id="{7E796CF8-2DF0-4CB9-83DD-158007B3EE3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75</a:t>
            </a:fld>
            <a:endParaRPr lang="de-DE"/>
          </a:p>
        </p:txBody>
      </p:sp>
    </p:spTree>
    <p:extLst>
      <p:ext uri="{BB962C8B-B14F-4D97-AF65-F5344CB8AC3E}">
        <p14:creationId xmlns:p14="http://schemas.microsoft.com/office/powerpoint/2010/main" val="27661666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b="1" dirty="0">
                <a:solidFill>
                  <a:schemeClr val="accent1"/>
                </a:solidFill>
              </a:rPr>
              <a:t>3.1</a:t>
            </a:r>
            <a:r>
              <a:rPr lang="de-DE" sz="3200" b="1" dirty="0"/>
              <a:t>	Denken in der Krise als Krise des Denkens: Sophistik</a:t>
            </a:r>
            <a:endParaRPr lang="de-DE" sz="3200" dirty="0"/>
          </a:p>
        </p:txBody>
      </p:sp>
      <p:sp>
        <p:nvSpPr>
          <p:cNvPr id="3" name="Inhaltsplatzhalter 2"/>
          <p:cNvSpPr>
            <a:spLocks noGrp="1"/>
          </p:cNvSpPr>
          <p:nvPr>
            <p:ph idx="1"/>
          </p:nvPr>
        </p:nvSpPr>
        <p:spPr/>
        <p:txBody>
          <a:bodyPr>
            <a:normAutofit/>
          </a:bodyPr>
          <a:lstStyle/>
          <a:p>
            <a:r>
              <a:rPr lang="de-DE" dirty="0" smtClean="0"/>
              <a:t>Intention der Sophistik</a:t>
            </a:r>
          </a:p>
          <a:p>
            <a:pPr lvl="1"/>
            <a:r>
              <a:rPr lang="de-DE" dirty="0"/>
              <a:t>Unterhaltung als </a:t>
            </a:r>
            <a:r>
              <a:rPr lang="de-DE" dirty="0" smtClean="0"/>
              <a:t>Politikersatz?</a:t>
            </a:r>
          </a:p>
          <a:p>
            <a:pPr lvl="1"/>
            <a:r>
              <a:rPr lang="de-DE" dirty="0" smtClean="0"/>
              <a:t>Soziale Motive</a:t>
            </a:r>
          </a:p>
          <a:p>
            <a:pPr lvl="1"/>
            <a:r>
              <a:rPr lang="de-DE" dirty="0" smtClean="0"/>
              <a:t>Letztens Kriterium: </a:t>
            </a:r>
            <a:r>
              <a:rPr lang="el-GR" dirty="0" smtClean="0"/>
              <a:t>τὸ</a:t>
            </a:r>
            <a:r>
              <a:rPr lang="de-DE" dirty="0" smtClean="0"/>
              <a:t> </a:t>
            </a:r>
            <a:r>
              <a:rPr lang="de-DE" dirty="0" smtClean="0">
                <a:sym typeface="Symbol"/>
              </a:rPr>
              <a:t></a:t>
            </a:r>
            <a:r>
              <a:rPr lang="de-DE" dirty="0" smtClean="0"/>
              <a:t> </a:t>
            </a:r>
            <a:r>
              <a:rPr lang="de-DE" dirty="0"/>
              <a:t>– „das Zuträgliche</a:t>
            </a:r>
            <a:r>
              <a:rPr lang="de-DE" dirty="0" smtClean="0"/>
              <a:t>“</a:t>
            </a:r>
          </a:p>
          <a:p>
            <a:r>
              <a:rPr lang="de-DE" dirty="0" smtClean="0"/>
              <a:t>Schnittmengen der Vertreter des Sophismus:</a:t>
            </a:r>
          </a:p>
          <a:p>
            <a:pPr marL="914400" lvl="1" indent="-457200">
              <a:buFont typeface="+mj-lt"/>
              <a:buAutoNum type="alphaLcParenR"/>
            </a:pPr>
            <a:r>
              <a:rPr lang="de-DE" dirty="0" smtClean="0"/>
              <a:t>Wanderlehrer</a:t>
            </a:r>
          </a:p>
          <a:p>
            <a:pPr marL="914400" lvl="1" indent="-457200">
              <a:buFont typeface="+mj-lt"/>
              <a:buAutoNum type="alphaLcParenR"/>
            </a:pPr>
            <a:r>
              <a:rPr lang="de-DE" dirty="0" smtClean="0"/>
              <a:t>Themen: Ethik und Politik</a:t>
            </a:r>
            <a:endParaRPr lang="de-DE" dirty="0"/>
          </a:p>
          <a:p>
            <a:pPr marL="914400" lvl="1" indent="-457200">
              <a:buFont typeface="+mj-lt"/>
              <a:buAutoNum type="alphaLcParenR"/>
            </a:pPr>
            <a:r>
              <a:rPr lang="de-DE" dirty="0" smtClean="0"/>
              <a:t>Relativität aller menschlichen Erkenntnisse</a:t>
            </a:r>
          </a:p>
          <a:p>
            <a:pPr marL="914400" lvl="1" indent="-457200">
              <a:buFont typeface="+mj-lt"/>
              <a:buAutoNum type="alphaLcParenR"/>
            </a:pPr>
            <a:r>
              <a:rPr lang="de-DE" dirty="0" smtClean="0"/>
              <a:t>Zuträglichkeit</a:t>
            </a:r>
          </a:p>
          <a:p>
            <a:endParaRPr lang="de-DE" dirty="0"/>
          </a:p>
        </p:txBody>
      </p:sp>
      <p:sp>
        <p:nvSpPr>
          <p:cNvPr id="4" name="Datumsplatzhalter 3"/>
          <p:cNvSpPr>
            <a:spLocks noGrp="1"/>
          </p:cNvSpPr>
          <p:nvPr>
            <p:ph type="dt" sz="half" idx="10"/>
          </p:nvPr>
        </p:nvSpPr>
        <p:spPr/>
        <p:txBody>
          <a:bodyPr/>
          <a:lstStyle/>
          <a:p>
            <a:fld id="{128ADB3D-F259-41C6-A8C0-FF57C0BCDDB2}"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76</a:t>
            </a:fld>
            <a:endParaRPr lang="de-DE"/>
          </a:p>
        </p:txBody>
      </p:sp>
    </p:spTree>
    <p:extLst>
      <p:ext uri="{BB962C8B-B14F-4D97-AF65-F5344CB8AC3E}">
        <p14:creationId xmlns:p14="http://schemas.microsoft.com/office/powerpoint/2010/main" val="16477831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3.1</a:t>
            </a:r>
            <a:r>
              <a:rPr lang="de-DE" b="1" dirty="0"/>
              <a:t>	Denken in der Krise als Krise des Denkens: Sophistik</a:t>
            </a:r>
            <a:endParaRPr lang="de-DE" dirty="0"/>
          </a:p>
        </p:txBody>
      </p:sp>
      <p:sp>
        <p:nvSpPr>
          <p:cNvPr id="3" name="Inhaltsplatzhalter 2"/>
          <p:cNvSpPr>
            <a:spLocks noGrp="1"/>
          </p:cNvSpPr>
          <p:nvPr>
            <p:ph idx="1"/>
          </p:nvPr>
        </p:nvSpPr>
        <p:spPr/>
        <p:txBody>
          <a:bodyPr>
            <a:normAutofit/>
          </a:bodyPr>
          <a:lstStyle/>
          <a:p>
            <a:r>
              <a:rPr lang="de-DE" dirty="0" smtClean="0"/>
              <a:t>Uminterpretation griechischer Elementarbegriffe</a:t>
            </a:r>
          </a:p>
          <a:p>
            <a:pPr lvl="1"/>
            <a:r>
              <a:rPr lang="de-DE" i="1" dirty="0" smtClean="0"/>
              <a:t>Logos</a:t>
            </a:r>
            <a:r>
              <a:rPr lang="de-DE" dirty="0"/>
              <a:t> </a:t>
            </a:r>
            <a:r>
              <a:rPr lang="de-DE" dirty="0" smtClean="0"/>
              <a:t>– Beispiel Protagoras:</a:t>
            </a:r>
            <a:endParaRPr lang="de-DE" dirty="0"/>
          </a:p>
          <a:p>
            <a:pPr marL="457200" lvl="1" indent="0" algn="ctr">
              <a:buNone/>
            </a:pPr>
            <a:r>
              <a:rPr lang="de-DE" dirty="0" smtClean="0"/>
              <a:t>„</a:t>
            </a:r>
            <a:r>
              <a:rPr lang="de-DE" dirty="0"/>
              <a:t>Es gilt, </a:t>
            </a:r>
            <a:r>
              <a:rPr lang="de-DE" dirty="0" err="1"/>
              <a:t>daß</a:t>
            </a:r>
            <a:r>
              <a:rPr lang="de-DE" dirty="0"/>
              <a:t> der schwächere Logos als </a:t>
            </a:r>
            <a:r>
              <a:rPr lang="de-DE" dirty="0" smtClean="0"/>
              <a:t>stärkerer hervorgebracht </a:t>
            </a:r>
            <a:r>
              <a:rPr lang="de-DE" dirty="0"/>
              <a:t>wird</a:t>
            </a:r>
            <a:r>
              <a:rPr lang="de-DE" dirty="0" smtClean="0"/>
              <a:t>“</a:t>
            </a:r>
            <a:endParaRPr lang="de-DE" dirty="0"/>
          </a:p>
          <a:p>
            <a:pPr lvl="1"/>
            <a:r>
              <a:rPr lang="de-DE" i="1" dirty="0" smtClean="0"/>
              <a:t>Physis</a:t>
            </a:r>
          </a:p>
          <a:p>
            <a:pPr lvl="1"/>
            <a:r>
              <a:rPr lang="de-DE" sz="2400" i="1" dirty="0" smtClean="0"/>
              <a:t>Nomos</a:t>
            </a:r>
          </a:p>
          <a:p>
            <a:r>
              <a:rPr lang="de-DE" sz="2800" dirty="0" smtClean="0"/>
              <a:t>Vertreter:</a:t>
            </a:r>
          </a:p>
          <a:p>
            <a:pPr marL="228600" lvl="1" indent="0">
              <a:buNone/>
            </a:pPr>
            <a:r>
              <a:rPr lang="de-DE" dirty="0" smtClean="0"/>
              <a:t>Protagoras, </a:t>
            </a:r>
            <a:r>
              <a:rPr lang="de-DE" dirty="0" err="1" smtClean="0"/>
              <a:t>Gorgias</a:t>
            </a:r>
            <a:r>
              <a:rPr lang="de-DE" dirty="0" smtClean="0"/>
              <a:t>, </a:t>
            </a:r>
            <a:r>
              <a:rPr lang="de-DE" dirty="0" err="1" smtClean="0"/>
              <a:t>Lykophron</a:t>
            </a:r>
            <a:r>
              <a:rPr lang="de-DE" dirty="0" smtClean="0"/>
              <a:t>, </a:t>
            </a:r>
            <a:r>
              <a:rPr lang="de-DE" dirty="0" err="1"/>
              <a:t>Prodikos</a:t>
            </a:r>
            <a:r>
              <a:rPr lang="de-DE" dirty="0"/>
              <a:t> von </a:t>
            </a:r>
            <a:r>
              <a:rPr lang="de-DE" dirty="0" err="1" smtClean="0"/>
              <a:t>Keos</a:t>
            </a:r>
            <a:r>
              <a:rPr lang="de-DE" dirty="0" smtClean="0"/>
              <a:t>, </a:t>
            </a:r>
            <a:r>
              <a:rPr lang="de-DE" dirty="0" err="1" smtClean="0"/>
              <a:t>Thrasymachos</a:t>
            </a:r>
            <a:r>
              <a:rPr lang="de-DE" dirty="0" smtClean="0"/>
              <a:t>, Antiphon, </a:t>
            </a:r>
            <a:r>
              <a:rPr lang="de-DE" dirty="0" err="1" smtClean="0"/>
              <a:t>Kritias</a:t>
            </a:r>
            <a:r>
              <a:rPr lang="de-DE" dirty="0" smtClean="0"/>
              <a:t>, </a:t>
            </a:r>
            <a:r>
              <a:rPr lang="de-DE" dirty="0" err="1" smtClean="0"/>
              <a:t>Kallikles</a:t>
            </a:r>
            <a:r>
              <a:rPr lang="de-DE" dirty="0" smtClean="0"/>
              <a:t>, Sokrates</a:t>
            </a:r>
            <a:endParaRPr lang="de-DE" sz="2400" dirty="0"/>
          </a:p>
          <a:p>
            <a:pPr marL="0" indent="0">
              <a:buNone/>
            </a:pPr>
            <a:endParaRPr lang="de-DE" dirty="0"/>
          </a:p>
        </p:txBody>
      </p:sp>
      <p:sp>
        <p:nvSpPr>
          <p:cNvPr id="4" name="Datumsplatzhalter 3"/>
          <p:cNvSpPr>
            <a:spLocks noGrp="1"/>
          </p:cNvSpPr>
          <p:nvPr>
            <p:ph type="dt" sz="half" idx="10"/>
          </p:nvPr>
        </p:nvSpPr>
        <p:spPr/>
        <p:txBody>
          <a:bodyPr/>
          <a:lstStyle/>
          <a:p>
            <a:fld id="{9B720332-FCCB-4788-82BE-DC0516A29F0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77</a:t>
            </a:fld>
            <a:endParaRPr lang="de-DE"/>
          </a:p>
        </p:txBody>
      </p:sp>
    </p:spTree>
    <p:extLst>
      <p:ext uri="{BB962C8B-B14F-4D97-AF65-F5344CB8AC3E}">
        <p14:creationId xmlns:p14="http://schemas.microsoft.com/office/powerpoint/2010/main" val="12892558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3.1</a:t>
            </a:r>
            <a:r>
              <a:rPr lang="de-DE" b="1" dirty="0"/>
              <a:t>	Denken in der Krise als Krise des Denkens: Sophistik</a:t>
            </a:r>
            <a:endParaRPr lang="de-DE" dirty="0"/>
          </a:p>
        </p:txBody>
      </p:sp>
      <p:sp>
        <p:nvSpPr>
          <p:cNvPr id="3" name="Inhaltsplatzhalter 2"/>
          <p:cNvSpPr>
            <a:spLocks noGrp="1"/>
          </p:cNvSpPr>
          <p:nvPr>
            <p:ph idx="1"/>
          </p:nvPr>
        </p:nvSpPr>
        <p:spPr/>
        <p:txBody>
          <a:bodyPr>
            <a:normAutofit/>
          </a:bodyPr>
          <a:lstStyle/>
          <a:p>
            <a:r>
              <a:rPr lang="de-DE" dirty="0"/>
              <a:t>„Homo-</a:t>
            </a:r>
            <a:r>
              <a:rPr lang="de-DE" dirty="0" err="1"/>
              <a:t>mensura</a:t>
            </a:r>
            <a:r>
              <a:rPr lang="de-DE" dirty="0"/>
              <a:t>-Satz“</a:t>
            </a:r>
            <a:endParaRPr lang="de-DE" dirty="0" smtClean="0"/>
          </a:p>
          <a:p>
            <a:pPr marL="0" indent="0" algn="ctr">
              <a:buNone/>
            </a:pPr>
            <a:r>
              <a:rPr lang="de-DE" dirty="0" smtClean="0"/>
              <a:t>„</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 </a:t>
            </a:r>
            <a:r>
              <a:rPr lang="de-DE" dirty="0" smtClean="0">
                <a:sym typeface="Symbol"/>
              </a:rPr>
              <a:t></a:t>
            </a:r>
            <a:r>
              <a:rPr lang="de-DE" dirty="0" smtClean="0"/>
              <a:t>.“</a:t>
            </a:r>
          </a:p>
          <a:p>
            <a:pPr marL="0" indent="0" algn="ctr">
              <a:buNone/>
            </a:pPr>
            <a:r>
              <a:rPr lang="de-DE" b="1" dirty="0" smtClean="0"/>
              <a:t>„</a:t>
            </a:r>
            <a:r>
              <a:rPr lang="de-DE" b="1" dirty="0"/>
              <a:t>Aller Dinge Maß ist [der / ein] Mensch, </a:t>
            </a:r>
            <a:r>
              <a:rPr lang="de-DE" b="1" dirty="0" smtClean="0"/>
              <a:t>der </a:t>
            </a:r>
            <a:r>
              <a:rPr lang="de-DE" b="1" dirty="0"/>
              <a:t>seienden, </a:t>
            </a:r>
            <a:r>
              <a:rPr lang="de-DE" b="1" dirty="0" err="1"/>
              <a:t>daß</a:t>
            </a:r>
            <a:r>
              <a:rPr lang="de-DE" b="1" dirty="0"/>
              <a:t> / wie (</a:t>
            </a:r>
            <a:r>
              <a:rPr lang="de-DE" b="1" dirty="0">
                <a:sym typeface="Symbol"/>
              </a:rPr>
              <a:t></a:t>
            </a:r>
            <a:r>
              <a:rPr lang="de-DE" b="1" dirty="0"/>
              <a:t>) sie sind, der </a:t>
            </a:r>
            <a:r>
              <a:rPr lang="de-DE" b="1" dirty="0" smtClean="0"/>
              <a:t>nicht </a:t>
            </a:r>
            <a:r>
              <a:rPr lang="de-DE" b="1" dirty="0"/>
              <a:t>seienden, </a:t>
            </a:r>
            <a:r>
              <a:rPr lang="de-DE" b="1" dirty="0" err="1"/>
              <a:t>daß</a:t>
            </a:r>
            <a:r>
              <a:rPr lang="de-DE" b="1" dirty="0"/>
              <a:t> / wie (</a:t>
            </a:r>
            <a:r>
              <a:rPr lang="de-DE" b="1" dirty="0">
                <a:sym typeface="Symbol"/>
              </a:rPr>
              <a:t></a:t>
            </a:r>
            <a:r>
              <a:rPr lang="de-DE" b="1" dirty="0"/>
              <a:t>) sie nicht </a:t>
            </a:r>
            <a:r>
              <a:rPr lang="de-DE" b="1" dirty="0" smtClean="0"/>
              <a:t>sind</a:t>
            </a:r>
            <a:r>
              <a:rPr lang="de-DE" b="1" dirty="0"/>
              <a:t>.“</a:t>
            </a:r>
          </a:p>
          <a:p>
            <a:pPr marL="0" indent="0" algn="ctr">
              <a:buNone/>
            </a:pPr>
            <a:r>
              <a:rPr lang="de-DE" sz="2800" cap="small" dirty="0"/>
              <a:t>Protagoras</a:t>
            </a:r>
            <a:r>
              <a:rPr lang="de-DE" sz="2800" dirty="0"/>
              <a:t>: DK 80 B </a:t>
            </a:r>
            <a:r>
              <a:rPr lang="de-DE" sz="2800" dirty="0" smtClean="0"/>
              <a:t>1.</a:t>
            </a:r>
            <a:endParaRPr lang="de-DE" sz="2800" dirty="0"/>
          </a:p>
          <a:p>
            <a:endParaRPr lang="de-DE" dirty="0"/>
          </a:p>
        </p:txBody>
      </p:sp>
      <p:sp>
        <p:nvSpPr>
          <p:cNvPr id="4" name="Datumsplatzhalter 3"/>
          <p:cNvSpPr>
            <a:spLocks noGrp="1"/>
          </p:cNvSpPr>
          <p:nvPr>
            <p:ph type="dt" sz="half" idx="10"/>
          </p:nvPr>
        </p:nvSpPr>
        <p:spPr/>
        <p:txBody>
          <a:bodyPr/>
          <a:lstStyle/>
          <a:p>
            <a:fld id="{7F9CDB44-2603-4911-BD36-526CDC65C848}"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78</a:t>
            </a:fld>
            <a:endParaRPr lang="de-DE"/>
          </a:p>
        </p:txBody>
      </p:sp>
    </p:spTree>
    <p:extLst>
      <p:ext uri="{BB962C8B-B14F-4D97-AF65-F5344CB8AC3E}">
        <p14:creationId xmlns:p14="http://schemas.microsoft.com/office/powerpoint/2010/main" val="40285082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3.1</a:t>
            </a:r>
            <a:r>
              <a:rPr lang="de-DE" b="1" dirty="0"/>
              <a:t>	Denken in der Krise als Krise des Denkens: Sophistik</a:t>
            </a:r>
            <a:endParaRPr lang="de-DE" dirty="0"/>
          </a:p>
        </p:txBody>
      </p:sp>
      <p:sp>
        <p:nvSpPr>
          <p:cNvPr id="3" name="Inhaltsplatzhalter 2"/>
          <p:cNvSpPr>
            <a:spLocks noGrp="1"/>
          </p:cNvSpPr>
          <p:nvPr>
            <p:ph idx="1"/>
          </p:nvPr>
        </p:nvSpPr>
        <p:spPr/>
        <p:txBody>
          <a:bodyPr>
            <a:normAutofit/>
          </a:bodyPr>
          <a:lstStyle/>
          <a:p>
            <a:r>
              <a:rPr lang="fr-FR" dirty="0"/>
              <a:t>Sextus </a:t>
            </a:r>
            <a:r>
              <a:rPr lang="fr-FR" dirty="0" err="1" smtClean="0"/>
              <a:t>Empiricus</a:t>
            </a:r>
            <a:r>
              <a:rPr lang="fr-FR" dirty="0" smtClean="0"/>
              <a:t>:</a:t>
            </a:r>
            <a:endParaRPr lang="de-DE" dirty="0"/>
          </a:p>
          <a:p>
            <a:pPr marL="0" indent="0">
              <a:buNone/>
            </a:pPr>
            <a:r>
              <a:rPr lang="de-DE" dirty="0" smtClean="0"/>
              <a:t>	„</a:t>
            </a:r>
            <a:r>
              <a:rPr lang="de-DE" dirty="0"/>
              <a:t>Wenn nämlich jede Vorstellung wahr ist, </a:t>
            </a:r>
            <a:r>
              <a:rPr lang="de-DE" dirty="0" smtClean="0"/>
              <a:t>	dann </a:t>
            </a:r>
            <a:r>
              <a:rPr lang="de-DE" dirty="0"/>
              <a:t>ist das Urteil, </a:t>
            </a:r>
            <a:r>
              <a:rPr lang="de-DE" dirty="0" err="1"/>
              <a:t>daß</a:t>
            </a:r>
            <a:r>
              <a:rPr lang="de-DE" dirty="0"/>
              <a:t> nicht alle </a:t>
            </a:r>
            <a:r>
              <a:rPr lang="de-DE" dirty="0" smtClean="0"/>
              <a:t>	Vorstellung </a:t>
            </a:r>
            <a:r>
              <a:rPr lang="de-DE" dirty="0"/>
              <a:t>wahr ist, auf Vorstellung </a:t>
            </a:r>
            <a:r>
              <a:rPr lang="de-DE" dirty="0" smtClean="0"/>
              <a:t>	gegründet </a:t>
            </a:r>
            <a:r>
              <a:rPr lang="de-DE" dirty="0"/>
              <a:t>und selber wahr. Daher ist es </a:t>
            </a:r>
            <a:r>
              <a:rPr lang="de-DE" dirty="0" smtClean="0"/>
              <a:t>	falsch</a:t>
            </a:r>
            <a:r>
              <a:rPr lang="de-DE" dirty="0"/>
              <a:t>, </a:t>
            </a:r>
            <a:r>
              <a:rPr lang="de-DE" dirty="0" err="1"/>
              <a:t>daß</a:t>
            </a:r>
            <a:r>
              <a:rPr lang="de-DE" dirty="0"/>
              <a:t> alle Vorstellung wahr ist.“</a:t>
            </a:r>
          </a:p>
          <a:p>
            <a:pPr marL="0" indent="0" algn="ctr">
              <a:buNone/>
            </a:pPr>
            <a:r>
              <a:rPr lang="fr-FR" sz="2800" cap="small" dirty="0"/>
              <a:t>Sextus</a:t>
            </a:r>
            <a:r>
              <a:rPr lang="fr-FR" sz="2800" dirty="0"/>
              <a:t> </a:t>
            </a:r>
            <a:r>
              <a:rPr lang="fr-FR" sz="2800" cap="small" dirty="0" err="1"/>
              <a:t>Empiricus</a:t>
            </a:r>
            <a:r>
              <a:rPr lang="fr-FR" sz="2800" dirty="0"/>
              <a:t>: Adv. Log. </a:t>
            </a:r>
            <a:r>
              <a:rPr lang="de-DE" sz="2800" dirty="0"/>
              <a:t>I, </a:t>
            </a:r>
            <a:r>
              <a:rPr lang="de-DE" sz="2800" dirty="0" smtClean="0"/>
              <a:t>389f.</a:t>
            </a:r>
          </a:p>
        </p:txBody>
      </p:sp>
      <p:sp>
        <p:nvSpPr>
          <p:cNvPr id="4" name="Datumsplatzhalter 3"/>
          <p:cNvSpPr>
            <a:spLocks noGrp="1"/>
          </p:cNvSpPr>
          <p:nvPr>
            <p:ph type="dt" sz="half" idx="10"/>
          </p:nvPr>
        </p:nvSpPr>
        <p:spPr/>
        <p:txBody>
          <a:bodyPr/>
          <a:lstStyle/>
          <a:p>
            <a:fld id="{F4D8349B-6BB0-4F12-93EE-AE0557A997FB}"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79</a:t>
            </a:fld>
            <a:endParaRPr lang="de-DE"/>
          </a:p>
        </p:txBody>
      </p:sp>
    </p:spTree>
    <p:extLst>
      <p:ext uri="{BB962C8B-B14F-4D97-AF65-F5344CB8AC3E}">
        <p14:creationId xmlns:p14="http://schemas.microsoft.com/office/powerpoint/2010/main" val="55798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a:bodyPr>
          <a:lstStyle/>
          <a:p>
            <a:pPr marL="0" indent="0">
              <a:buNone/>
            </a:pPr>
            <a:r>
              <a:rPr lang="de-DE" sz="2400" dirty="0"/>
              <a:t>Trenne die Scheidewand zwischen zwei Löchern: gehört dann der rechte Rand zum linken Loch? oder der linke zum rechten? oder jeder zu sich? oder beide zu beiden?... </a:t>
            </a:r>
          </a:p>
          <a:p>
            <a:pPr marL="0" indent="0">
              <a:buNone/>
            </a:pPr>
            <a:r>
              <a:rPr lang="de-DE" sz="2400" dirty="0" smtClean="0"/>
              <a:t>Wenn </a:t>
            </a:r>
            <a:r>
              <a:rPr lang="de-DE" sz="2400" dirty="0"/>
              <a:t>ein Loch zugestopft wird: wo bleibt es dann? Drückt es sich seitwärts in die Materie? oder läuft es zu einem anderen Loch, um ihm ein Leid zu klagen wo bleibt das zugestopfte Loch? Niemand weiß das: unser Wissen hat hier eines. Wo ein Ding ist, kann kein andres sein. Wo schon ein Loch ist: </a:t>
            </a:r>
          </a:p>
          <a:p>
            <a:pPr marL="0" indent="0" hangingPunct="0">
              <a:buNone/>
            </a:pPr>
            <a:r>
              <a:rPr lang="de-DE" sz="2400" dirty="0" smtClean="0"/>
              <a:t>kann da noch ein andres sein?</a:t>
            </a:r>
          </a:p>
          <a:p>
            <a:pPr marL="0" indent="0" hangingPunct="0">
              <a:buNone/>
            </a:pPr>
            <a:r>
              <a:rPr lang="de-DE" sz="2400" dirty="0" smtClean="0"/>
              <a:t>Und warum gibt es keine halben Löcher –?</a:t>
            </a:r>
          </a:p>
        </p:txBody>
      </p:sp>
      <p:sp>
        <p:nvSpPr>
          <p:cNvPr id="4" name="Datumsplatzhalter 3"/>
          <p:cNvSpPr>
            <a:spLocks noGrp="1"/>
          </p:cNvSpPr>
          <p:nvPr>
            <p:ph type="dt" sz="half" idx="10"/>
          </p:nvPr>
        </p:nvSpPr>
        <p:spPr/>
        <p:txBody>
          <a:bodyPr/>
          <a:lstStyle/>
          <a:p>
            <a:fld id="{CF6C5765-F54A-4C40-B20D-4821ABC51EC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a:t>
            </a:fld>
            <a:endParaRPr lang="de-DE"/>
          </a:p>
        </p:txBody>
      </p:sp>
    </p:spTree>
    <p:extLst>
      <p:ext uri="{BB962C8B-B14F-4D97-AF65-F5344CB8AC3E}">
        <p14:creationId xmlns:p14="http://schemas.microsoft.com/office/powerpoint/2010/main" val="6435116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3.2</a:t>
            </a:r>
            <a:r>
              <a:rPr lang="de-DE" b="1" dirty="0"/>
              <a:t>	Die Gestalt „Sokrates“: </a:t>
            </a:r>
            <a:r>
              <a:rPr lang="de-DE" b="1" dirty="0" smtClean="0"/>
              <a:t>Kleine </a:t>
            </a:r>
            <a:r>
              <a:rPr lang="de-DE" b="1" dirty="0" err="1" smtClean="0"/>
              <a:t>Doxographie</a:t>
            </a:r>
            <a:r>
              <a:rPr lang="de-DE" b="1" dirty="0" smtClean="0"/>
              <a:t> </a:t>
            </a:r>
            <a:endParaRPr lang="de-DE" b="1" dirty="0"/>
          </a:p>
        </p:txBody>
      </p:sp>
      <p:sp>
        <p:nvSpPr>
          <p:cNvPr id="3" name="Inhaltsplatzhalter 2"/>
          <p:cNvSpPr>
            <a:spLocks noGrp="1"/>
          </p:cNvSpPr>
          <p:nvPr>
            <p:ph idx="1"/>
          </p:nvPr>
        </p:nvSpPr>
        <p:spPr>
          <a:xfrm>
            <a:off x="545123" y="1832919"/>
            <a:ext cx="6187117" cy="4252093"/>
          </a:xfrm>
        </p:spPr>
        <p:txBody>
          <a:bodyPr>
            <a:normAutofit fontScale="92500" lnSpcReduction="20000"/>
          </a:bodyPr>
          <a:lstStyle/>
          <a:p>
            <a:r>
              <a:rPr lang="de-DE" sz="3000" b="1" dirty="0" smtClean="0"/>
              <a:t>Sokrates</a:t>
            </a:r>
          </a:p>
          <a:p>
            <a:pPr lvl="1"/>
            <a:r>
              <a:rPr lang="de-DE" sz="2600" dirty="0" smtClean="0"/>
              <a:t>Biographisches</a:t>
            </a:r>
          </a:p>
          <a:p>
            <a:pPr lvl="1"/>
            <a:r>
              <a:rPr lang="de-DE" sz="2600" dirty="0" smtClean="0"/>
              <a:t>Lehrerin Aspasia:</a:t>
            </a:r>
          </a:p>
          <a:p>
            <a:pPr marL="457200" lvl="1" indent="0">
              <a:buNone/>
            </a:pPr>
            <a:r>
              <a:rPr lang="de-DE" sz="2600" dirty="0" smtClean="0"/>
              <a:t>In </a:t>
            </a:r>
            <a:r>
              <a:rPr lang="de-DE" sz="2600" dirty="0"/>
              <a:t>Plutarchs Perikles-Biographie heißt es</a:t>
            </a:r>
            <a:r>
              <a:rPr lang="de-DE" sz="2600" dirty="0" smtClean="0"/>
              <a:t>: „</a:t>
            </a:r>
            <a:r>
              <a:rPr lang="de-DE" sz="2600" dirty="0"/>
              <a:t>Die einen behaupten, Perikles habe Aspasia </a:t>
            </a:r>
            <a:r>
              <a:rPr lang="de-DE" sz="2600" dirty="0" smtClean="0"/>
              <a:t>nur </a:t>
            </a:r>
            <a:r>
              <a:rPr lang="de-DE" sz="2600" dirty="0"/>
              <a:t>wegen ihrer Weisheit und politischen </a:t>
            </a:r>
            <a:r>
              <a:rPr lang="de-DE" sz="2600" dirty="0" smtClean="0"/>
              <a:t>Einsicht </a:t>
            </a:r>
            <a:r>
              <a:rPr lang="de-DE" sz="2600" dirty="0"/>
              <a:t>umworben. Denn auch Sokrates </a:t>
            </a:r>
            <a:r>
              <a:rPr lang="de-DE" sz="2600" dirty="0" smtClean="0"/>
              <a:t>besuchte </a:t>
            </a:r>
            <a:r>
              <a:rPr lang="de-DE" sz="2600" dirty="0"/>
              <a:t>sie zuweilen mit seinen Schülern, und ihre Freunde brachten oft die eigenen Gattinnen zu ihr, damit sie zuhören könnten... </a:t>
            </a:r>
            <a:r>
              <a:rPr lang="de-DE" sz="2600" dirty="0" err="1"/>
              <a:t>daß</a:t>
            </a:r>
            <a:r>
              <a:rPr lang="de-DE" sz="2600" dirty="0"/>
              <a:t> diese Frau den Ruhm besaß, wegen ihrer Beredsamkeit von vielen Athenern aufgesucht zu werden.“</a:t>
            </a:r>
          </a:p>
          <a:p>
            <a:pPr marL="0" indent="0" algn="ctr">
              <a:buNone/>
            </a:pPr>
            <a:r>
              <a:rPr lang="de-DE" sz="2200" cap="small" dirty="0"/>
              <a:t>Plutarch</a:t>
            </a:r>
            <a:r>
              <a:rPr lang="de-DE" sz="2200" dirty="0"/>
              <a:t>: Perikles. In: Von großen Griechen und Römern</a:t>
            </a:r>
            <a:r>
              <a:rPr lang="de-DE" sz="2200" dirty="0" smtClean="0"/>
              <a:t>.</a:t>
            </a:r>
            <a:endParaRPr lang="de-DE" sz="2200" dirty="0"/>
          </a:p>
        </p:txBody>
      </p:sp>
      <p:sp>
        <p:nvSpPr>
          <p:cNvPr id="4" name="Datumsplatzhalter 3"/>
          <p:cNvSpPr>
            <a:spLocks noGrp="1"/>
          </p:cNvSpPr>
          <p:nvPr>
            <p:ph type="dt" sz="half" idx="10"/>
          </p:nvPr>
        </p:nvSpPr>
        <p:spPr/>
        <p:txBody>
          <a:bodyPr/>
          <a:lstStyle/>
          <a:p>
            <a:fld id="{8248669B-927F-4A52-B7A7-DBCCE59AF60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80</a:t>
            </a:fld>
            <a:endParaRPr lang="de-DE"/>
          </a:p>
        </p:txBody>
      </p:sp>
      <p:sp>
        <p:nvSpPr>
          <p:cNvPr id="7" name="Textfeld 6"/>
          <p:cNvSpPr txBox="1"/>
          <p:nvPr/>
        </p:nvSpPr>
        <p:spPr>
          <a:xfrm>
            <a:off x="6732240" y="4668791"/>
            <a:ext cx="2112327" cy="646331"/>
          </a:xfrm>
          <a:prstGeom prst="rect">
            <a:avLst/>
          </a:prstGeom>
          <a:noFill/>
        </p:spPr>
        <p:txBody>
          <a:bodyPr wrap="square" rtlCol="0">
            <a:spAutoFit/>
          </a:bodyPr>
          <a:lstStyle/>
          <a:p>
            <a:pPr algn="ctr"/>
            <a:r>
              <a:rPr lang="de-DE" dirty="0" smtClean="0"/>
              <a:t>Sokrates</a:t>
            </a:r>
          </a:p>
          <a:p>
            <a:pPr algn="ctr"/>
            <a:r>
              <a:rPr lang="de-DE" dirty="0" smtClean="0"/>
              <a:t>(470 </a:t>
            </a:r>
            <a:r>
              <a:rPr lang="de-DE" dirty="0"/>
              <a:t>– 399 v. Chr</a:t>
            </a:r>
            <a:r>
              <a:rPr lang="de-DE" dirty="0" smtClean="0"/>
              <a:t>.)</a:t>
            </a:r>
            <a:endParaRPr lang="de-DE" dirty="0"/>
          </a:p>
        </p:txBody>
      </p:sp>
      <p:pic>
        <p:nvPicPr>
          <p:cNvPr id="2050" name="Picture 2" descr="http://www.anderegg-web.ch/phil/sokrat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844823"/>
            <a:ext cx="2112327" cy="282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178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3.2</a:t>
            </a:r>
            <a:r>
              <a:rPr lang="de-DE" b="1" dirty="0"/>
              <a:t>	Die Gestalt „Sokrates“: Kleine </a:t>
            </a:r>
            <a:r>
              <a:rPr lang="de-DE" b="1" dirty="0" err="1"/>
              <a:t>Doxographie</a:t>
            </a:r>
            <a:r>
              <a:rPr lang="de-DE" b="1" dirty="0"/>
              <a:t> </a:t>
            </a:r>
            <a:endParaRPr lang="de-DE" dirty="0"/>
          </a:p>
        </p:txBody>
      </p:sp>
      <p:sp>
        <p:nvSpPr>
          <p:cNvPr id="3" name="Inhaltsplatzhalter 2"/>
          <p:cNvSpPr>
            <a:spLocks noGrp="1"/>
          </p:cNvSpPr>
          <p:nvPr>
            <p:ph idx="1"/>
          </p:nvPr>
        </p:nvSpPr>
        <p:spPr/>
        <p:txBody>
          <a:bodyPr>
            <a:normAutofit lnSpcReduction="10000"/>
          </a:bodyPr>
          <a:lstStyle/>
          <a:p>
            <a:r>
              <a:rPr lang="de-DE" dirty="0" smtClean="0"/>
              <a:t>Was sagt man anlässlich einer Leichenrede? Sokrates</a:t>
            </a:r>
            <a:r>
              <a:rPr lang="de-DE" dirty="0"/>
              <a:t>:</a:t>
            </a:r>
          </a:p>
          <a:p>
            <a:pPr marL="571500" lvl="1" indent="-342900"/>
            <a:r>
              <a:rPr lang="de-DE" dirty="0" smtClean="0"/>
              <a:t>„</a:t>
            </a:r>
            <a:r>
              <a:rPr lang="de-DE" dirty="0"/>
              <a:t>Ich von mir selbst vielleicht nichts. Aber der </a:t>
            </a:r>
            <a:r>
              <a:rPr lang="de-DE" dirty="0" smtClean="0"/>
              <a:t>Aspasia </a:t>
            </a:r>
            <a:r>
              <a:rPr lang="de-DE" dirty="0"/>
              <a:t>habe ich noch gestern zugehört, wie sie </a:t>
            </a:r>
            <a:r>
              <a:rPr lang="de-DE" dirty="0" smtClean="0"/>
              <a:t>eine </a:t>
            </a:r>
            <a:r>
              <a:rPr lang="de-DE" dirty="0"/>
              <a:t>Standrede für eben diesen Fall vortrug. Sie </a:t>
            </a:r>
            <a:r>
              <a:rPr lang="de-DE" dirty="0" smtClean="0"/>
              <a:t>hatte </a:t>
            </a:r>
            <a:r>
              <a:rPr lang="de-DE" dirty="0"/>
              <a:t>nämlich gehört, eben was du sagst, </a:t>
            </a:r>
            <a:r>
              <a:rPr lang="de-DE" dirty="0" err="1"/>
              <a:t>daß</a:t>
            </a:r>
            <a:r>
              <a:rPr lang="de-DE" dirty="0"/>
              <a:t> die </a:t>
            </a:r>
            <a:r>
              <a:rPr lang="de-DE" dirty="0" smtClean="0"/>
              <a:t>Athener </a:t>
            </a:r>
            <a:r>
              <a:rPr lang="de-DE" dirty="0"/>
              <a:t>einen Redner dazu wählen wollten; da hat </a:t>
            </a:r>
            <a:r>
              <a:rPr lang="de-DE" dirty="0" smtClean="0"/>
              <a:t>sie </a:t>
            </a:r>
            <a:r>
              <a:rPr lang="de-DE" dirty="0"/>
              <a:t>mir dann vorgetragen, einiges aus dem Stegreif, </a:t>
            </a:r>
            <a:r>
              <a:rPr lang="de-DE" dirty="0" smtClean="0"/>
              <a:t>wie </a:t>
            </a:r>
            <a:r>
              <a:rPr lang="de-DE" dirty="0"/>
              <a:t>man es sagen </a:t>
            </a:r>
            <a:r>
              <a:rPr lang="de-DE" dirty="0" err="1"/>
              <a:t>müßte</a:t>
            </a:r>
            <a:r>
              <a:rPr lang="de-DE" dirty="0"/>
              <a:t>, anderes auch wohl </a:t>
            </a:r>
            <a:r>
              <a:rPr lang="de-DE" dirty="0" smtClean="0"/>
              <a:t>früher </a:t>
            </a:r>
            <a:r>
              <a:rPr lang="de-DE" dirty="0"/>
              <a:t>Überlegtes, als sie, denke ich, jene </a:t>
            </a:r>
            <a:r>
              <a:rPr lang="de-DE" dirty="0" smtClean="0"/>
              <a:t>Standrede </a:t>
            </a:r>
            <a:r>
              <a:rPr lang="de-DE" dirty="0"/>
              <a:t>ausarbeitete, welche Perikles hielt, so </a:t>
            </a:r>
            <a:r>
              <a:rPr lang="de-DE" dirty="0" err="1"/>
              <a:t>daß</a:t>
            </a:r>
            <a:r>
              <a:rPr lang="de-DE" dirty="0"/>
              <a:t> sie hier einiges dort Übriggelassene zusammenkittete.“</a:t>
            </a:r>
          </a:p>
          <a:p>
            <a:pPr marL="228600" lvl="1" indent="0" algn="ctr">
              <a:buNone/>
            </a:pPr>
            <a:r>
              <a:rPr lang="de-DE" sz="2400" cap="small" dirty="0"/>
              <a:t>Platon</a:t>
            </a:r>
            <a:r>
              <a:rPr lang="de-DE" sz="2400" dirty="0"/>
              <a:t>: </a:t>
            </a:r>
            <a:r>
              <a:rPr lang="de-DE" sz="2400" dirty="0" err="1"/>
              <a:t>Menexenos</a:t>
            </a:r>
            <a:r>
              <a:rPr lang="de-DE" sz="2400" dirty="0"/>
              <a:t>. 236a-b</a:t>
            </a:r>
            <a:r>
              <a:rPr lang="de-DE" sz="2400" dirty="0" smtClean="0"/>
              <a:t>.</a:t>
            </a:r>
            <a:endParaRPr lang="de-DE" sz="2400" dirty="0"/>
          </a:p>
        </p:txBody>
      </p:sp>
      <p:sp>
        <p:nvSpPr>
          <p:cNvPr id="4" name="Datumsplatzhalter 3"/>
          <p:cNvSpPr>
            <a:spLocks noGrp="1"/>
          </p:cNvSpPr>
          <p:nvPr>
            <p:ph type="dt" sz="half" idx="10"/>
          </p:nvPr>
        </p:nvSpPr>
        <p:spPr/>
        <p:txBody>
          <a:bodyPr/>
          <a:lstStyle/>
          <a:p>
            <a:fld id="{9A2E8116-48AF-4AE8-A4DC-A3F03BDB9969}"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81</a:t>
            </a:fld>
            <a:endParaRPr lang="de-DE"/>
          </a:p>
        </p:txBody>
      </p:sp>
    </p:spTree>
    <p:extLst>
      <p:ext uri="{BB962C8B-B14F-4D97-AF65-F5344CB8AC3E}">
        <p14:creationId xmlns:p14="http://schemas.microsoft.com/office/powerpoint/2010/main" val="1846004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3.2</a:t>
            </a:r>
            <a:r>
              <a:rPr lang="de-DE" b="1" dirty="0"/>
              <a:t>	Die Gestalt „Sokrates“: Kleine </a:t>
            </a:r>
            <a:r>
              <a:rPr lang="de-DE" b="1" dirty="0" err="1"/>
              <a:t>Doxographie</a:t>
            </a:r>
            <a:r>
              <a:rPr lang="de-DE" b="1" dirty="0"/>
              <a:t> </a:t>
            </a:r>
            <a:endParaRPr lang="de-DE" dirty="0"/>
          </a:p>
        </p:txBody>
      </p:sp>
      <p:sp>
        <p:nvSpPr>
          <p:cNvPr id="3" name="Inhaltsplatzhalter 2"/>
          <p:cNvSpPr>
            <a:spLocks noGrp="1"/>
          </p:cNvSpPr>
          <p:nvPr>
            <p:ph idx="1"/>
          </p:nvPr>
        </p:nvSpPr>
        <p:spPr/>
        <p:txBody>
          <a:bodyPr>
            <a:normAutofit/>
          </a:bodyPr>
          <a:lstStyle/>
          <a:p>
            <a:r>
              <a:rPr lang="de-DE" sz="3000" dirty="0" smtClean="0"/>
              <a:t>Lehrerin </a:t>
            </a:r>
            <a:r>
              <a:rPr lang="de-DE" sz="3000" dirty="0" err="1" smtClean="0"/>
              <a:t>Diotima</a:t>
            </a:r>
            <a:endParaRPr lang="de-DE" sz="3000" dirty="0" smtClean="0"/>
          </a:p>
          <a:p>
            <a:pPr lvl="1"/>
            <a:r>
              <a:rPr lang="de-DE" dirty="0" smtClean="0"/>
              <a:t>„</a:t>
            </a:r>
            <a:r>
              <a:rPr lang="de-DE" dirty="0"/>
              <a:t>Ich glaube nun ein Mittel zu haben, wie es noch weiter Menschen geben kann und sie doch aufhören müssen mit ihrer Ausgelassenheit, wenn sie nämlich schwächer geworden sind. Denn jetzt, sprach er, will ich sie jeden in zwei Hälften zerschneiden, so werden sie schwächer sein und doch zugleich uns nützlicher, weil ihrer mehr geworden sind, und aufrecht sollen sie gehen auf zwei Beinen</a:t>
            </a:r>
            <a:r>
              <a:rPr lang="de-DE" dirty="0" smtClean="0"/>
              <a:t>. </a:t>
            </a:r>
            <a:r>
              <a:rPr lang="de-DE" dirty="0"/>
              <a:t>Sollte ich aber merken, </a:t>
            </a:r>
            <a:r>
              <a:rPr lang="de-DE" dirty="0" err="1"/>
              <a:t>daß</a:t>
            </a:r>
            <a:r>
              <a:rPr lang="de-DE" dirty="0"/>
              <a:t> sie noch weiter freveln und nicht Ruhe halten wollen, so will ich sie, sprach er, noch einmal zerschneiden, und sie mögen dann fortkommen wie ein Kreisel.</a:t>
            </a:r>
            <a:r>
              <a:rPr lang="de-DE" dirty="0" smtClean="0"/>
              <a:t> …</a:t>
            </a:r>
            <a:endParaRPr lang="de-DE" sz="2500" dirty="0"/>
          </a:p>
        </p:txBody>
      </p:sp>
      <p:sp>
        <p:nvSpPr>
          <p:cNvPr id="4" name="Datumsplatzhalter 3"/>
          <p:cNvSpPr>
            <a:spLocks noGrp="1"/>
          </p:cNvSpPr>
          <p:nvPr>
            <p:ph type="dt" sz="half" idx="10"/>
          </p:nvPr>
        </p:nvSpPr>
        <p:spPr/>
        <p:txBody>
          <a:bodyPr/>
          <a:lstStyle/>
          <a:p>
            <a:fld id="{C3BE69F7-DD6A-41C5-B7F7-2D9DDB17DB5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82</a:t>
            </a:fld>
            <a:endParaRPr lang="de-DE"/>
          </a:p>
        </p:txBody>
      </p:sp>
    </p:spTree>
    <p:extLst>
      <p:ext uri="{BB962C8B-B14F-4D97-AF65-F5344CB8AC3E}">
        <p14:creationId xmlns:p14="http://schemas.microsoft.com/office/powerpoint/2010/main" val="24535903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3.2</a:t>
            </a:r>
            <a:r>
              <a:rPr lang="de-DE" b="1" dirty="0"/>
              <a:t>	Die Gestalt „Sokrates“: Kleine </a:t>
            </a:r>
            <a:r>
              <a:rPr lang="de-DE" b="1" dirty="0" err="1"/>
              <a:t>Doxographie</a:t>
            </a:r>
            <a:r>
              <a:rPr lang="de-DE" b="1" dirty="0"/>
              <a:t> </a:t>
            </a:r>
            <a:endParaRPr lang="de-DE" dirty="0"/>
          </a:p>
        </p:txBody>
      </p:sp>
      <p:sp>
        <p:nvSpPr>
          <p:cNvPr id="3" name="Inhaltsplatzhalter 2"/>
          <p:cNvSpPr>
            <a:spLocks noGrp="1"/>
          </p:cNvSpPr>
          <p:nvPr>
            <p:ph idx="1"/>
          </p:nvPr>
        </p:nvSpPr>
        <p:spPr/>
        <p:txBody>
          <a:bodyPr>
            <a:normAutofit lnSpcReduction="10000"/>
          </a:bodyPr>
          <a:lstStyle/>
          <a:p>
            <a:pPr marL="457200" lvl="2" indent="0">
              <a:spcBef>
                <a:spcPts val="1000"/>
              </a:spcBef>
              <a:buClr>
                <a:srgbClr val="202D7C"/>
              </a:buClr>
              <a:buNone/>
            </a:pPr>
            <a:r>
              <a:rPr lang="de-DE" sz="2400" dirty="0" smtClean="0"/>
              <a:t>Dies </a:t>
            </a:r>
            <a:r>
              <a:rPr lang="de-DE" sz="2400" dirty="0"/>
              <a:t>gesagt, zerschnitt er die Menschen in zwei Hälften, wie wenn man Früchte zerschneidet, um sie einzumachen, oder wenn sie Eier mit Haaren zerschneiden. </a:t>
            </a:r>
            <a:r>
              <a:rPr lang="de-DE" sz="2400" dirty="0" smtClean="0"/>
              <a:t>Sobald </a:t>
            </a:r>
            <a:r>
              <a:rPr lang="de-DE" sz="2400" dirty="0"/>
              <a:t>er aber einen zerschnitten hatte, befahl er dem Apollon, ihm das Gesicht und den halben Hals herumzudrehen nach dem Schnitte hin, damit der Mensch, seine </a:t>
            </a:r>
            <a:r>
              <a:rPr lang="de-DE" sz="2400" dirty="0" err="1"/>
              <a:t>Zerschnittenheit</a:t>
            </a:r>
            <a:r>
              <a:rPr lang="de-DE" sz="2400" dirty="0"/>
              <a:t> vor Augen habend, sittsamer würde, und das übrige befahl er ihm auch zu heilen</a:t>
            </a:r>
            <a:r>
              <a:rPr lang="de-DE" sz="2400" dirty="0" smtClean="0"/>
              <a:t>.</a:t>
            </a:r>
            <a:r>
              <a:rPr lang="de-DE" sz="2400" dirty="0"/>
              <a:t> Dieser also drehte ihm das Gesicht herum, zog ihm die Haut von allen Seiten über das, was wir jetzt den Bauch nennen, herüber, und wie wenn man einen Beutel zusammenzieht, </a:t>
            </a:r>
            <a:r>
              <a:rPr lang="de-DE" sz="2400" dirty="0" err="1"/>
              <a:t>faßte</a:t>
            </a:r>
            <a:r>
              <a:rPr lang="de-DE" sz="2400" dirty="0"/>
              <a:t> er es in eine Mündung zusammen und band sie mitten auf dem Bauche ab, was wir jetzt den Nabel nennen.</a:t>
            </a:r>
            <a:r>
              <a:rPr lang="de-DE" sz="2400" dirty="0" smtClean="0"/>
              <a:t> …</a:t>
            </a:r>
            <a:endParaRPr lang="de-DE" sz="2400" dirty="0"/>
          </a:p>
        </p:txBody>
      </p:sp>
      <p:sp>
        <p:nvSpPr>
          <p:cNvPr id="4" name="Datumsplatzhalter 3"/>
          <p:cNvSpPr>
            <a:spLocks noGrp="1"/>
          </p:cNvSpPr>
          <p:nvPr>
            <p:ph type="dt" sz="half" idx="10"/>
          </p:nvPr>
        </p:nvSpPr>
        <p:spPr/>
        <p:txBody>
          <a:bodyPr/>
          <a:lstStyle/>
          <a:p>
            <a:fld id="{A55B7B3D-58D3-4290-A12F-0B5B778EFD0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83</a:t>
            </a:fld>
            <a:endParaRPr lang="de-DE"/>
          </a:p>
        </p:txBody>
      </p:sp>
    </p:spTree>
    <p:extLst>
      <p:ext uri="{BB962C8B-B14F-4D97-AF65-F5344CB8AC3E}">
        <p14:creationId xmlns:p14="http://schemas.microsoft.com/office/powerpoint/2010/main" val="15225367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3.2</a:t>
            </a:r>
            <a:r>
              <a:rPr lang="de-DE" b="1" dirty="0"/>
              <a:t>	Die Gestalt „Sokrates“: Kleine </a:t>
            </a:r>
            <a:r>
              <a:rPr lang="de-DE" b="1" dirty="0" err="1"/>
              <a:t>Doxographie</a:t>
            </a:r>
            <a:r>
              <a:rPr lang="de-DE" b="1" dirty="0"/>
              <a:t> </a:t>
            </a:r>
            <a:endParaRPr lang="de-DE" dirty="0"/>
          </a:p>
        </p:txBody>
      </p:sp>
      <p:sp>
        <p:nvSpPr>
          <p:cNvPr id="3" name="Inhaltsplatzhalter 2"/>
          <p:cNvSpPr>
            <a:spLocks noGrp="1"/>
          </p:cNvSpPr>
          <p:nvPr>
            <p:ph idx="1"/>
          </p:nvPr>
        </p:nvSpPr>
        <p:spPr/>
        <p:txBody>
          <a:bodyPr>
            <a:normAutofit/>
          </a:bodyPr>
          <a:lstStyle/>
          <a:p>
            <a:pPr marL="228600" lvl="1" indent="0">
              <a:buNone/>
            </a:pPr>
            <a:r>
              <a:rPr lang="de-DE" dirty="0" smtClean="0"/>
              <a:t>Die </a:t>
            </a:r>
            <a:r>
              <a:rPr lang="de-DE" dirty="0"/>
              <a:t>übrigen Runzeln glättete er meistenteils aus und fügte die Brust einpassend zusammen... und nur wenige ließ er stehen um den Bauch und Nabel, zum Denkzeichen des alten Unfalls.  Nachdem nun die Gestalt entzweigeschnitten war, sehnte sich jedes nach seiner andern Hälfte, und so kamen sie zusammen, </a:t>
            </a:r>
            <a:r>
              <a:rPr lang="de-DE" dirty="0" err="1"/>
              <a:t>umfaßten</a:t>
            </a:r>
            <a:r>
              <a:rPr lang="de-DE" dirty="0"/>
              <a:t> sich mit den Armen und schlangen sich ineinander...“ </a:t>
            </a:r>
            <a:endParaRPr lang="de-DE" dirty="0" smtClean="0"/>
          </a:p>
          <a:p>
            <a:pPr marL="0" indent="0" algn="ctr">
              <a:buNone/>
            </a:pPr>
            <a:r>
              <a:rPr lang="fr-FR" sz="2400" cap="small" dirty="0" smtClean="0"/>
              <a:t>Platon</a:t>
            </a:r>
            <a:r>
              <a:rPr lang="fr-FR" sz="2400" dirty="0"/>
              <a:t>: Symposion. 190c-191a.</a:t>
            </a:r>
            <a:endParaRPr lang="de-DE" sz="2400" dirty="0"/>
          </a:p>
          <a:p>
            <a:endParaRPr lang="de-DE" dirty="0"/>
          </a:p>
        </p:txBody>
      </p:sp>
      <p:sp>
        <p:nvSpPr>
          <p:cNvPr id="4" name="Datumsplatzhalter 3"/>
          <p:cNvSpPr>
            <a:spLocks noGrp="1"/>
          </p:cNvSpPr>
          <p:nvPr>
            <p:ph type="dt" sz="half" idx="10"/>
          </p:nvPr>
        </p:nvSpPr>
        <p:spPr/>
        <p:txBody>
          <a:bodyPr/>
          <a:lstStyle/>
          <a:p>
            <a:fld id="{A55B7B3D-58D3-4290-A12F-0B5B778EFD0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84</a:t>
            </a:fld>
            <a:endParaRPr lang="de-DE"/>
          </a:p>
        </p:txBody>
      </p:sp>
      <p:pic>
        <p:nvPicPr>
          <p:cNvPr id="6" name="Picture 2" descr="https://www.symposion.ie/wp-content/uploads/2016/02/symposion-plato.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725144"/>
            <a:ext cx="2520280" cy="141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97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3.2</a:t>
            </a:r>
            <a:r>
              <a:rPr lang="de-DE" b="1" dirty="0"/>
              <a:t>	Die Gestalt „Sokrates“: Kleine </a:t>
            </a:r>
            <a:r>
              <a:rPr lang="de-DE" b="1" dirty="0" err="1" smtClean="0"/>
              <a:t>Doxographie</a:t>
            </a:r>
            <a:endParaRPr lang="de-DE" dirty="0"/>
          </a:p>
        </p:txBody>
      </p:sp>
      <p:sp>
        <p:nvSpPr>
          <p:cNvPr id="3" name="Inhaltsplatzhalter 2"/>
          <p:cNvSpPr>
            <a:spLocks noGrp="1"/>
          </p:cNvSpPr>
          <p:nvPr>
            <p:ph idx="1"/>
          </p:nvPr>
        </p:nvSpPr>
        <p:spPr/>
        <p:txBody>
          <a:bodyPr/>
          <a:lstStyle/>
          <a:p>
            <a:r>
              <a:rPr lang="de-DE" dirty="0"/>
              <a:t>„Es ist nämlich eine Geburt in dem Schönen, sowohl dem Leibe als der Seele nach.“</a:t>
            </a:r>
          </a:p>
          <a:p>
            <a:pPr marL="0" indent="0" algn="ctr">
              <a:buNone/>
            </a:pPr>
            <a:r>
              <a:rPr lang="fr-FR" sz="2800" cap="small" dirty="0"/>
              <a:t>Platon</a:t>
            </a:r>
            <a:r>
              <a:rPr lang="fr-FR" sz="2800" dirty="0"/>
              <a:t>: Symposion. 206b</a:t>
            </a:r>
            <a:r>
              <a:rPr lang="fr-FR" sz="2800" dirty="0" smtClean="0"/>
              <a:t>.</a:t>
            </a:r>
            <a:endParaRPr lang="de-DE" sz="2800" dirty="0"/>
          </a:p>
        </p:txBody>
      </p:sp>
      <p:sp>
        <p:nvSpPr>
          <p:cNvPr id="4" name="Datumsplatzhalter 3"/>
          <p:cNvSpPr>
            <a:spLocks noGrp="1"/>
          </p:cNvSpPr>
          <p:nvPr>
            <p:ph type="dt" sz="half" idx="10"/>
          </p:nvPr>
        </p:nvSpPr>
        <p:spPr/>
        <p:txBody>
          <a:bodyPr/>
          <a:lstStyle/>
          <a:p>
            <a:fld id="{C7319E49-497A-4B65-948A-4039C1DC51A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85</a:t>
            </a:fld>
            <a:endParaRPr lang="de-DE"/>
          </a:p>
        </p:txBody>
      </p:sp>
      <p:pic>
        <p:nvPicPr>
          <p:cNvPr id="4098" name="Picture 2" descr="http://www.martinreinke.de/mehr/Symposion-Dateien/Symposion_Pa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861048"/>
            <a:ext cx="2026939" cy="220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390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3.2</a:t>
            </a:r>
            <a:r>
              <a:rPr lang="de-DE" b="1" dirty="0"/>
              <a:t>	Die Gestalt „Sokrates“: Kleine </a:t>
            </a:r>
            <a:r>
              <a:rPr lang="de-DE" b="1" dirty="0" err="1"/>
              <a:t>Doxographie</a:t>
            </a:r>
            <a:endParaRPr lang="de-DE" dirty="0"/>
          </a:p>
        </p:txBody>
      </p:sp>
      <p:sp>
        <p:nvSpPr>
          <p:cNvPr id="3" name="Inhaltsplatzhalter 2"/>
          <p:cNvSpPr>
            <a:spLocks noGrp="1"/>
          </p:cNvSpPr>
          <p:nvPr>
            <p:ph idx="1"/>
          </p:nvPr>
        </p:nvSpPr>
        <p:spPr/>
        <p:txBody>
          <a:bodyPr>
            <a:normAutofit/>
          </a:bodyPr>
          <a:lstStyle/>
          <a:p>
            <a:pPr lvl="1"/>
            <a:r>
              <a:rPr lang="de-DE" dirty="0" smtClean="0"/>
              <a:t>„Eine </a:t>
            </a:r>
            <a:r>
              <a:rPr lang="de-DE" dirty="0"/>
              <a:t>einführende und geburtshelfende Göttin also ist die Schönheit für die Erzeugung. Deshalb, wenn das Zeugungslustige dem Schönen naht, wird es beruhigt und von Freude durchströmt und erzeugt und befruchtet; wenn aber </a:t>
            </a:r>
            <a:r>
              <a:rPr lang="de-DE" dirty="0" err="1"/>
              <a:t>Häßlichem</a:t>
            </a:r>
            <a:r>
              <a:rPr lang="de-DE" dirty="0"/>
              <a:t>, so zieht es sich finster und traurig in sich zusammen und wendet sich ab und schrumpft ein und erzeugt nicht, sondern trägt mit Beschwerde seine Bürde weiter. Darum </a:t>
            </a:r>
            <a:r>
              <a:rPr lang="de-DE" dirty="0" err="1"/>
              <a:t>beeifert</a:t>
            </a:r>
            <a:r>
              <a:rPr lang="de-DE" dirty="0"/>
              <a:t> sich, wer von Zeugungsstoff und Lust erfüllt ist, so sehr um das Schöne, weil es ihn großer Wehen entledigt. Denn die Liebe, o Sokrates, geht gar nicht auf das Schöne, wie du meinst. </a:t>
            </a:r>
            <a:r>
              <a:rPr lang="de-DE" dirty="0" smtClean="0"/>
              <a:t>…</a:t>
            </a:r>
            <a:endParaRPr lang="de-DE" sz="2500" dirty="0"/>
          </a:p>
        </p:txBody>
      </p:sp>
      <p:sp>
        <p:nvSpPr>
          <p:cNvPr id="4" name="Datumsplatzhalter 3"/>
          <p:cNvSpPr>
            <a:spLocks noGrp="1"/>
          </p:cNvSpPr>
          <p:nvPr>
            <p:ph type="dt" sz="half" idx="10"/>
          </p:nvPr>
        </p:nvSpPr>
        <p:spPr/>
        <p:txBody>
          <a:bodyPr/>
          <a:lstStyle/>
          <a:p>
            <a:fld id="{F7603FFD-ADFA-43C1-B548-4BE5527FBA30}"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86</a:t>
            </a:fld>
            <a:endParaRPr lang="de-DE"/>
          </a:p>
        </p:txBody>
      </p:sp>
    </p:spTree>
    <p:extLst>
      <p:ext uri="{BB962C8B-B14F-4D97-AF65-F5344CB8AC3E}">
        <p14:creationId xmlns:p14="http://schemas.microsoft.com/office/powerpoint/2010/main" val="21682453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3.2</a:t>
            </a:r>
            <a:r>
              <a:rPr lang="de-DE" b="1" dirty="0"/>
              <a:t>	Die Gestalt „Sokrates“: Kleine </a:t>
            </a:r>
            <a:r>
              <a:rPr lang="de-DE" b="1" dirty="0" err="1"/>
              <a:t>Doxographie</a:t>
            </a:r>
            <a:endParaRPr lang="de-DE" dirty="0"/>
          </a:p>
        </p:txBody>
      </p:sp>
      <p:sp>
        <p:nvSpPr>
          <p:cNvPr id="3" name="Inhaltsplatzhalter 2"/>
          <p:cNvSpPr>
            <a:spLocks noGrp="1"/>
          </p:cNvSpPr>
          <p:nvPr>
            <p:ph idx="1"/>
          </p:nvPr>
        </p:nvSpPr>
        <p:spPr/>
        <p:txBody>
          <a:bodyPr>
            <a:normAutofit/>
          </a:bodyPr>
          <a:lstStyle/>
          <a:p>
            <a:pPr marL="228600" lvl="1" indent="0">
              <a:buNone/>
            </a:pPr>
            <a:r>
              <a:rPr lang="de-DE" dirty="0"/>
              <a:t>– Sondern worauf denn? – Auf die Erzeugung und Geburt im Schönen. – Mag sein, sprach ich. – Ganz </a:t>
            </a:r>
            <a:r>
              <a:rPr lang="de-DE" dirty="0" err="1"/>
              <a:t>gewiß</a:t>
            </a:r>
            <a:r>
              <a:rPr lang="de-DE" dirty="0"/>
              <a:t>, sagte sie. – </a:t>
            </a:r>
            <a:r>
              <a:rPr lang="de-DE" dirty="0" smtClean="0"/>
              <a:t>Warum </a:t>
            </a:r>
            <a:r>
              <a:rPr lang="de-DE" dirty="0"/>
              <a:t>aber auf die Erzeugung? – Weil eben die Erzeugung das Ewige ist und das Unsterbliche, wie es im Sterblichen sein kann. Nach der Unsterblichkeit aber zu streben mit dem Guten ist notwendig zufolge des schon Eingestandenen, wenn doch die Liebe darauf geht, das Gute immer zu haben. </a:t>
            </a:r>
            <a:r>
              <a:rPr lang="de-DE" dirty="0" smtClean="0"/>
              <a:t>Notwendig </a:t>
            </a:r>
            <a:r>
              <a:rPr lang="de-DE" dirty="0"/>
              <a:t>also geht nach dieser Rede die Liebe auch auf die Unsterblichkeit.“</a:t>
            </a:r>
          </a:p>
          <a:p>
            <a:pPr marL="0" indent="0" algn="ctr">
              <a:buNone/>
            </a:pPr>
            <a:r>
              <a:rPr lang="fr-FR" sz="2400" cap="small" dirty="0"/>
              <a:t>Platon</a:t>
            </a:r>
            <a:r>
              <a:rPr lang="fr-FR" sz="2400" dirty="0"/>
              <a:t>: Symposion. 206d-e.</a:t>
            </a:r>
            <a:endParaRPr lang="de-DE" sz="2400" dirty="0"/>
          </a:p>
          <a:p>
            <a:endParaRPr lang="de-DE" dirty="0"/>
          </a:p>
        </p:txBody>
      </p:sp>
      <p:sp>
        <p:nvSpPr>
          <p:cNvPr id="4" name="Datumsplatzhalter 3"/>
          <p:cNvSpPr>
            <a:spLocks noGrp="1"/>
          </p:cNvSpPr>
          <p:nvPr>
            <p:ph type="dt" sz="half" idx="10"/>
          </p:nvPr>
        </p:nvSpPr>
        <p:spPr/>
        <p:txBody>
          <a:bodyPr/>
          <a:lstStyle/>
          <a:p>
            <a:fld id="{10DCB5BC-0F43-4DE7-B295-6B60C86F31DE}"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87</a:t>
            </a:fld>
            <a:endParaRPr lang="de-DE"/>
          </a:p>
        </p:txBody>
      </p:sp>
    </p:spTree>
    <p:extLst>
      <p:ext uri="{BB962C8B-B14F-4D97-AF65-F5344CB8AC3E}">
        <p14:creationId xmlns:p14="http://schemas.microsoft.com/office/powerpoint/2010/main" val="13992330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3.2</a:t>
            </a:r>
            <a:r>
              <a:rPr lang="de-DE" b="1" dirty="0"/>
              <a:t>	Die Gestalt „Sokrates“: Kleine </a:t>
            </a:r>
            <a:r>
              <a:rPr lang="de-DE" b="1" dirty="0" err="1"/>
              <a:t>Doxographie</a:t>
            </a:r>
            <a:endParaRPr lang="de-DE" dirty="0"/>
          </a:p>
        </p:txBody>
      </p:sp>
      <p:sp>
        <p:nvSpPr>
          <p:cNvPr id="3" name="Inhaltsplatzhalter 2"/>
          <p:cNvSpPr>
            <a:spLocks noGrp="1"/>
          </p:cNvSpPr>
          <p:nvPr>
            <p:ph idx="1"/>
          </p:nvPr>
        </p:nvSpPr>
        <p:spPr/>
        <p:txBody>
          <a:bodyPr>
            <a:normAutofit/>
          </a:bodyPr>
          <a:lstStyle/>
          <a:p>
            <a:pPr lvl="1"/>
            <a:r>
              <a:rPr lang="de-DE" dirty="0" smtClean="0"/>
              <a:t>„Die </a:t>
            </a:r>
            <a:r>
              <a:rPr lang="de-DE" dirty="0"/>
              <a:t>nun, fuhr sie fort, dem Leibe nach zeugungslustig sind, wenden sich mehr zu den Weibern und sind auf diese Art verliebt, indem sie durch Kinderzeugen Unsterblichkeit und Nachgedenken und Glückseligkeit, wie sie meinen, für alle künftige Zeit sich verschaffen. Die aber der Seele nach, denn es gibt solche, sagte sie, die auch in der Seele Zeugungskraft haben, viel mehr als im Leibe, für das nämlich, was der Seele ziemt zu erzeugen und erzeugen zu wollen. Und was ziemt ihr denn? Weisheit und jede andere Tugend...“</a:t>
            </a:r>
          </a:p>
          <a:p>
            <a:pPr marL="0" indent="0" algn="ctr">
              <a:buNone/>
            </a:pPr>
            <a:r>
              <a:rPr lang="fr-FR" sz="2400" cap="small" dirty="0"/>
              <a:t>Platon</a:t>
            </a:r>
            <a:r>
              <a:rPr lang="fr-FR" sz="2400" dirty="0"/>
              <a:t>: Symposion. 208e-209a</a:t>
            </a:r>
            <a:r>
              <a:rPr lang="fr-FR" sz="2400" dirty="0" smtClean="0"/>
              <a:t>.</a:t>
            </a:r>
            <a:endParaRPr lang="de-DE" sz="2400" dirty="0"/>
          </a:p>
        </p:txBody>
      </p:sp>
      <p:sp>
        <p:nvSpPr>
          <p:cNvPr id="4" name="Datumsplatzhalter 3"/>
          <p:cNvSpPr>
            <a:spLocks noGrp="1"/>
          </p:cNvSpPr>
          <p:nvPr>
            <p:ph type="dt" sz="half" idx="10"/>
          </p:nvPr>
        </p:nvSpPr>
        <p:spPr/>
        <p:txBody>
          <a:bodyPr/>
          <a:lstStyle/>
          <a:p>
            <a:fld id="{360D98A6-A6AE-4066-A023-9BA22D87E2A5}"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88</a:t>
            </a:fld>
            <a:endParaRPr lang="de-DE"/>
          </a:p>
        </p:txBody>
      </p:sp>
    </p:spTree>
    <p:extLst>
      <p:ext uri="{BB962C8B-B14F-4D97-AF65-F5344CB8AC3E}">
        <p14:creationId xmlns:p14="http://schemas.microsoft.com/office/powerpoint/2010/main" val="13834717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a:solidFill>
                  <a:schemeClr val="accent1"/>
                </a:solidFill>
              </a:rPr>
              <a:t>3.2</a:t>
            </a:r>
            <a:r>
              <a:rPr lang="de-DE" b="1" dirty="0"/>
              <a:t>	Die Gestalt „Sokrates“: Kleine </a:t>
            </a:r>
            <a:r>
              <a:rPr lang="de-DE" b="1" dirty="0" err="1"/>
              <a:t>Doxographie</a:t>
            </a:r>
            <a:endParaRPr lang="de-DE" dirty="0"/>
          </a:p>
        </p:txBody>
      </p:sp>
      <p:sp>
        <p:nvSpPr>
          <p:cNvPr id="3" name="Inhaltsplatzhalter 2"/>
          <p:cNvSpPr>
            <a:spLocks noGrp="1"/>
          </p:cNvSpPr>
          <p:nvPr>
            <p:ph idx="1"/>
          </p:nvPr>
        </p:nvSpPr>
        <p:spPr/>
        <p:txBody>
          <a:bodyPr>
            <a:normAutofit fontScale="70000" lnSpcReduction="20000"/>
          </a:bodyPr>
          <a:lstStyle/>
          <a:p>
            <a:pPr lvl="1"/>
            <a:r>
              <a:rPr lang="de-DE" sz="3400" dirty="0" smtClean="0"/>
              <a:t>„Wenn </a:t>
            </a:r>
            <a:r>
              <a:rPr lang="de-DE" sz="3400" dirty="0"/>
              <a:t>also jemand vermittels der echten Knabenliebe von dort an aufgestiegen jenes Schöne anfängt zu erblicken, der kann beinahe zur Vollendung gelangen. Denn dies ist die rechte Art, sich auf die Liebe zu legen oder von einem andern dazu angeführt zu werden, </a:t>
            </a:r>
            <a:r>
              <a:rPr lang="de-DE" sz="3400" dirty="0" err="1"/>
              <a:t>daß</a:t>
            </a:r>
            <a:r>
              <a:rPr lang="de-DE" sz="3400" dirty="0"/>
              <a:t> man von diesem einzelnen Schönen beginnend jenes einen Schönen wegen immer höher hinaufsteige, gleichsam stufenweise von einem zu zweien, und von zweien zu allen schönen Gestalten, und von den schönen Gestalten zu den schönen Sitten und Handlungsweisen, und von den schönen Sitten zu den schönen Kenntnissen, bis man von den Kenntnissen endlich zu jener Kenntnis gelangt, welche von nichts anderem als eben von jenem Schönen selbst die Kenntnis ist, und man also zuletzt jenes selbst, was schön ist, </a:t>
            </a:r>
            <a:r>
              <a:rPr lang="de-DE" sz="3400" dirty="0" smtClean="0"/>
              <a:t>erkenne.“</a:t>
            </a:r>
            <a:endParaRPr lang="de-DE" sz="3400" dirty="0"/>
          </a:p>
          <a:p>
            <a:pPr marL="457200" lvl="1" indent="0" algn="ctr">
              <a:buNone/>
            </a:pPr>
            <a:r>
              <a:rPr lang="fr-FR" sz="3400" cap="small" dirty="0" smtClean="0"/>
              <a:t>Platon</a:t>
            </a:r>
            <a:r>
              <a:rPr lang="fr-FR" sz="3400" dirty="0"/>
              <a:t>: Symposion. 211b-c</a:t>
            </a:r>
            <a:r>
              <a:rPr lang="fr-FR" sz="3400" dirty="0" smtClean="0"/>
              <a:t>.</a:t>
            </a:r>
            <a:endParaRPr lang="de-DE" sz="3400" dirty="0"/>
          </a:p>
        </p:txBody>
      </p:sp>
      <p:sp>
        <p:nvSpPr>
          <p:cNvPr id="4" name="Datumsplatzhalter 3"/>
          <p:cNvSpPr>
            <a:spLocks noGrp="1"/>
          </p:cNvSpPr>
          <p:nvPr>
            <p:ph type="dt" sz="half" idx="10"/>
          </p:nvPr>
        </p:nvSpPr>
        <p:spPr/>
        <p:txBody>
          <a:bodyPr/>
          <a:lstStyle/>
          <a:p>
            <a:fld id="{4E5714D3-33A3-4C5B-B3BD-C53F570CE3EB}"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89</a:t>
            </a:fld>
            <a:endParaRPr lang="de-DE"/>
          </a:p>
        </p:txBody>
      </p:sp>
    </p:spTree>
    <p:extLst>
      <p:ext uri="{BB962C8B-B14F-4D97-AF65-F5344CB8AC3E}">
        <p14:creationId xmlns:p14="http://schemas.microsoft.com/office/powerpoint/2010/main" val="308399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solidFill>
                  <a:schemeClr val="accent1"/>
                </a:solidFill>
              </a:rPr>
              <a:t>0.2</a:t>
            </a:r>
            <a:r>
              <a:rPr lang="de-DE" b="1" dirty="0" smtClean="0"/>
              <a:t> Wie alle Ontologie beginnt oder: Sich ins Denken verstricken</a:t>
            </a:r>
            <a:endParaRPr lang="de-DE" dirty="0"/>
          </a:p>
        </p:txBody>
      </p:sp>
      <p:sp>
        <p:nvSpPr>
          <p:cNvPr id="3" name="Inhaltsplatzhalter 2"/>
          <p:cNvSpPr>
            <a:spLocks noGrp="1"/>
          </p:cNvSpPr>
          <p:nvPr>
            <p:ph idx="1"/>
          </p:nvPr>
        </p:nvSpPr>
        <p:spPr/>
        <p:txBody>
          <a:bodyPr>
            <a:normAutofit fontScale="85000" lnSpcReduction="20000"/>
          </a:bodyPr>
          <a:lstStyle/>
          <a:p>
            <a:pPr marL="0" indent="0" hangingPunct="0">
              <a:buNone/>
            </a:pPr>
            <a:r>
              <a:rPr lang="de-DE" dirty="0" smtClean="0"/>
              <a:t>Manche Gegenstände werden durch ein einziges Löchlein entwertet; weil an einer Stelle von ihnen etwas nicht ist, gilt nun das ganze übrige nicht mehr. Beispiele: ein Fahrschein... und ein Luftballon. Das Ding an sich </a:t>
            </a:r>
            <a:r>
              <a:rPr lang="de-DE" dirty="0" err="1" smtClean="0"/>
              <a:t>muß</a:t>
            </a:r>
            <a:r>
              <a:rPr lang="de-DE" dirty="0" smtClean="0"/>
              <a:t> noch gesucht werden; das Loch ist schon an sich. Wer mit einem Bein im Loch stäke und mit dem andern bei uns, der allein wäre wahrhaft weise. Doch soll dies noch keinem gelungen sein. Größenwahnsinnige behaupten, das Loch sei etwas Negatives. Das ist nicht richtig: der Mensch ist ein Nicht Loch, und das Loch ist das Primäre... Verzeihen Sie diesen Abschnitt; ich hatte nur zwischen dem vorigen Stück und dem nächsten ein Loch ausfüllen wollen.“</a:t>
            </a:r>
          </a:p>
          <a:p>
            <a:pPr marL="0" indent="0" algn="ctr">
              <a:buNone/>
            </a:pPr>
            <a:r>
              <a:rPr lang="de-DE" sz="2900" cap="small" dirty="0" err="1" smtClean="0"/>
              <a:t>Tuchoslsky</a:t>
            </a:r>
            <a:r>
              <a:rPr lang="de-DE" sz="2900" dirty="0" smtClean="0"/>
              <a:t>, Kurt: Zur soziologischen Psychologie der Löcher. In: </a:t>
            </a:r>
            <a:r>
              <a:rPr lang="de-DE" sz="2900" cap="small" dirty="0" err="1" smtClean="0"/>
              <a:t>Ders</a:t>
            </a:r>
            <a:r>
              <a:rPr lang="de-DE" sz="2900" cap="small" dirty="0" smtClean="0"/>
              <a:t>.</a:t>
            </a:r>
            <a:r>
              <a:rPr lang="de-DE" sz="2900" dirty="0" smtClean="0"/>
              <a:t>: Gesammelte Werke Bd. 9. Reinbek b. Hamburg 1975. Aufl. 1985. 152-153.</a:t>
            </a:r>
          </a:p>
          <a:p>
            <a:endParaRPr lang="de-DE" dirty="0"/>
          </a:p>
        </p:txBody>
      </p:sp>
      <p:sp>
        <p:nvSpPr>
          <p:cNvPr id="4" name="Datumsplatzhalter 3"/>
          <p:cNvSpPr>
            <a:spLocks noGrp="1"/>
          </p:cNvSpPr>
          <p:nvPr>
            <p:ph type="dt" sz="half" idx="10"/>
          </p:nvPr>
        </p:nvSpPr>
        <p:spPr/>
        <p:txBody>
          <a:bodyPr/>
          <a:lstStyle/>
          <a:p>
            <a:fld id="{0305023E-8CD5-4A31-B6B7-A7AB47DA79A7}"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a:t>
            </a:fld>
            <a:endParaRPr lang="de-DE"/>
          </a:p>
        </p:txBody>
      </p:sp>
    </p:spTree>
    <p:extLst>
      <p:ext uri="{BB962C8B-B14F-4D97-AF65-F5344CB8AC3E}">
        <p14:creationId xmlns:p14="http://schemas.microsoft.com/office/powerpoint/2010/main" val="15998002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a:solidFill>
                  <a:schemeClr val="accent1"/>
                </a:solidFill>
              </a:rPr>
              <a:t>3.3</a:t>
            </a:r>
            <a:r>
              <a:rPr lang="de-DE" b="1" dirty="0"/>
              <a:t>	Die Sendung des </a:t>
            </a:r>
            <a:r>
              <a:rPr lang="de-DE" b="1" dirty="0" smtClean="0"/>
              <a:t>Sokrates</a:t>
            </a:r>
            <a:endParaRPr lang="de-DE" b="1" dirty="0"/>
          </a:p>
        </p:txBody>
      </p:sp>
      <p:sp>
        <p:nvSpPr>
          <p:cNvPr id="3" name="Inhaltsplatzhalter 2"/>
          <p:cNvSpPr>
            <a:spLocks noGrp="1"/>
          </p:cNvSpPr>
          <p:nvPr>
            <p:ph idx="1"/>
          </p:nvPr>
        </p:nvSpPr>
        <p:spPr>
          <a:xfrm>
            <a:off x="545123" y="1832919"/>
            <a:ext cx="6043101" cy="4252093"/>
          </a:xfrm>
        </p:spPr>
        <p:txBody>
          <a:bodyPr>
            <a:normAutofit lnSpcReduction="10000"/>
          </a:bodyPr>
          <a:lstStyle/>
          <a:p>
            <a:r>
              <a:rPr lang="de-DE" dirty="0" smtClean="0"/>
              <a:t>Lobrede des </a:t>
            </a:r>
            <a:r>
              <a:rPr lang="de-DE" dirty="0" err="1" smtClean="0"/>
              <a:t>Alkibiades</a:t>
            </a:r>
            <a:r>
              <a:rPr lang="de-DE" dirty="0" smtClean="0"/>
              <a:t> auf Sokrates</a:t>
            </a:r>
          </a:p>
          <a:p>
            <a:pPr lvl="1"/>
            <a:r>
              <a:rPr lang="de-DE" dirty="0" smtClean="0"/>
              <a:t>„... </a:t>
            </a:r>
            <a:r>
              <a:rPr lang="de-DE" dirty="0"/>
              <a:t>wie aber er durchaus keinem Menschen ähnlich ist weder von alten noch jetzigen, das ist ganz bewundernswert... wie aber dieser Mensch in seiner Wunderlichkeit ist, er selbst und seine Rede, so würde einer auch von fern nichts Ähnliches finden, weder bei den Jetzigen noch bei den Alten, wenn ihn nicht jemand, wie ich eben tue, mit keinem Menschen vergleichen will, sondern mit den Silenen und Satyrn, ihn und seine Reden... </a:t>
            </a:r>
            <a:endParaRPr lang="de-DE" sz="2200" dirty="0"/>
          </a:p>
        </p:txBody>
      </p:sp>
      <p:sp>
        <p:nvSpPr>
          <p:cNvPr id="4" name="Datumsplatzhalter 3"/>
          <p:cNvSpPr>
            <a:spLocks noGrp="1"/>
          </p:cNvSpPr>
          <p:nvPr>
            <p:ph type="dt" sz="half" idx="10"/>
          </p:nvPr>
        </p:nvSpPr>
        <p:spPr/>
        <p:txBody>
          <a:bodyPr/>
          <a:lstStyle/>
          <a:p>
            <a:fld id="{607A6747-9605-446B-96A4-779F1F34B1ED}"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90</a:t>
            </a:fld>
            <a:endParaRPr lang="de-DE"/>
          </a:p>
        </p:txBody>
      </p:sp>
      <p:pic>
        <p:nvPicPr>
          <p:cNvPr id="6" name="Picture 2" descr="http://www.anderegg-web.ch/phil/sokrat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844822"/>
            <a:ext cx="2016224" cy="269548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upload.wikimedia.org/wikipedia/commons/f/fe/Villa_dei_Misteri_Cubiculum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952973"/>
            <a:ext cx="1008112" cy="1780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7928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92500" lnSpcReduction="20000"/>
          </a:bodyPr>
          <a:lstStyle/>
          <a:p>
            <a:pPr marL="228600" lvl="1" indent="0">
              <a:buNone/>
            </a:pPr>
            <a:r>
              <a:rPr lang="de-DE" sz="2600" dirty="0"/>
              <a:t>Denn wenn einer des Sokrates Reden anhören will, so werden sie ihm anfangs ganz lächerlich vorkommen, in solche Worte und Redensarten sind sie äußerlich eingehüllt, wie in das Fell eines frechen Satyrs. Denn von Lasteseln spricht er, von Schmieden und Schustern und Gerbern und scheint immer auf dieselbe Art nur dasselbe zu sagen, so </a:t>
            </a:r>
            <a:r>
              <a:rPr lang="de-DE" sz="2600" dirty="0" err="1"/>
              <a:t>daß</a:t>
            </a:r>
            <a:r>
              <a:rPr lang="de-DE" sz="2600" dirty="0"/>
              <a:t> jeder unerfahrene und unverständige Mensch über seine Reden spotten </a:t>
            </a:r>
            <a:r>
              <a:rPr lang="de-DE" sz="2600" dirty="0" err="1"/>
              <a:t>muß</a:t>
            </a:r>
            <a:r>
              <a:rPr lang="de-DE" sz="2600" dirty="0"/>
              <a:t>. Wenn aber einer... inwendig hineintritt, so wird er zuerst finden, </a:t>
            </a:r>
            <a:r>
              <a:rPr lang="de-DE" sz="2600" dirty="0" err="1"/>
              <a:t>daß</a:t>
            </a:r>
            <a:r>
              <a:rPr lang="de-DE" sz="2600" dirty="0"/>
              <a:t> diese Reden allein inwendig Vernunft haben, und dann, </a:t>
            </a:r>
            <a:r>
              <a:rPr lang="de-DE" sz="2600" dirty="0" err="1"/>
              <a:t>daß</a:t>
            </a:r>
            <a:r>
              <a:rPr lang="de-DE" sz="2600" dirty="0"/>
              <a:t> sie ganz göttlich sind und die schönsten Götterbilder von Tugend in sich enthalten und auf das meiste von dem oder vielmehr auf alles gerichtet sind, was dem, der gut und edel werden will, zu untersuchen gebührt.“</a:t>
            </a:r>
          </a:p>
          <a:p>
            <a:pPr marL="0" indent="0" algn="ctr">
              <a:buNone/>
            </a:pPr>
            <a:r>
              <a:rPr lang="fr-FR" sz="2600" cap="small" dirty="0"/>
              <a:t>Platon</a:t>
            </a:r>
            <a:r>
              <a:rPr lang="fr-FR" sz="2600" dirty="0"/>
              <a:t>: Symposion. 221c-222a.</a:t>
            </a:r>
            <a:endParaRPr lang="de-DE" sz="2600" dirty="0"/>
          </a:p>
          <a:p>
            <a:endParaRPr lang="de-DE" dirty="0"/>
          </a:p>
        </p:txBody>
      </p:sp>
      <p:sp>
        <p:nvSpPr>
          <p:cNvPr id="4" name="Datumsplatzhalter 3"/>
          <p:cNvSpPr>
            <a:spLocks noGrp="1"/>
          </p:cNvSpPr>
          <p:nvPr>
            <p:ph type="dt" sz="half" idx="10"/>
          </p:nvPr>
        </p:nvSpPr>
        <p:spPr/>
        <p:txBody>
          <a:bodyPr/>
          <a:lstStyle/>
          <a:p>
            <a:fld id="{21353D7A-0607-44F2-ADA5-BD020ABED401}"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91</a:t>
            </a:fld>
            <a:endParaRPr lang="de-DE"/>
          </a:p>
        </p:txBody>
      </p:sp>
    </p:spTree>
    <p:extLst>
      <p:ext uri="{BB962C8B-B14F-4D97-AF65-F5344CB8AC3E}">
        <p14:creationId xmlns:p14="http://schemas.microsoft.com/office/powerpoint/2010/main" val="35793665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a:bodyPr>
          <a:lstStyle/>
          <a:p>
            <a:r>
              <a:rPr lang="de-DE" dirty="0" smtClean="0"/>
              <a:t>Sokrates in </a:t>
            </a:r>
            <a:r>
              <a:rPr lang="de-DE" dirty="0"/>
              <a:t>Aristophanes’ Komödie </a:t>
            </a:r>
            <a:r>
              <a:rPr lang="de-DE" i="1" dirty="0"/>
              <a:t>Die Wolken</a:t>
            </a:r>
            <a:r>
              <a:rPr lang="de-DE" dirty="0"/>
              <a:t> </a:t>
            </a:r>
            <a:endParaRPr lang="de-DE" dirty="0" smtClean="0"/>
          </a:p>
          <a:p>
            <a:r>
              <a:rPr lang="de-DE" dirty="0" smtClean="0"/>
              <a:t>Anklage der Athener:</a:t>
            </a:r>
            <a:endParaRPr lang="de-DE" dirty="0"/>
          </a:p>
          <a:p>
            <a:pPr marL="0" indent="0" algn="ctr">
              <a:buNone/>
            </a:pPr>
            <a:r>
              <a:rPr lang="de-DE" dirty="0" smtClean="0"/>
              <a:t>„... </a:t>
            </a:r>
            <a:r>
              <a:rPr lang="de-DE" dirty="0"/>
              <a:t>er [Sokrates; K.M.] glaube nicht an die </a:t>
            </a:r>
            <a:r>
              <a:rPr lang="de-DE" dirty="0" smtClean="0"/>
              <a:t>gleichen </a:t>
            </a:r>
            <a:r>
              <a:rPr lang="de-DE" dirty="0"/>
              <a:t>Götter wie die Stadt, sondern </a:t>
            </a:r>
            <a:r>
              <a:rPr lang="de-DE" dirty="0" smtClean="0"/>
              <a:t>führe </a:t>
            </a:r>
            <a:r>
              <a:rPr lang="de-DE" dirty="0"/>
              <a:t>neue göttliche Wesen ein und </a:t>
            </a:r>
            <a:r>
              <a:rPr lang="de-DE" dirty="0" smtClean="0"/>
              <a:t>verderbe die </a:t>
            </a:r>
            <a:r>
              <a:rPr lang="de-DE" dirty="0"/>
              <a:t>Jugend</a:t>
            </a:r>
            <a:r>
              <a:rPr lang="de-DE" dirty="0" smtClean="0"/>
              <a:t>“</a:t>
            </a:r>
            <a:endParaRPr lang="de-DE" dirty="0"/>
          </a:p>
          <a:p>
            <a:pPr marL="0" indent="0" algn="ctr">
              <a:buNone/>
            </a:pPr>
            <a:r>
              <a:rPr lang="fr-FR" sz="2400" cap="small" dirty="0" err="1"/>
              <a:t>Xenophon</a:t>
            </a:r>
            <a:r>
              <a:rPr lang="fr-FR" sz="2400" dirty="0"/>
              <a:t>: Apologie. </a:t>
            </a:r>
            <a:r>
              <a:rPr lang="de-DE" sz="2400" dirty="0"/>
              <a:t>In: Die Sokratischen Schriften. </a:t>
            </a:r>
            <a:r>
              <a:rPr lang="de-DE" sz="2400" dirty="0" err="1"/>
              <a:t>Übertr</a:t>
            </a:r>
            <a:r>
              <a:rPr lang="de-DE" sz="2400" dirty="0"/>
              <a:t>. u. </a:t>
            </a:r>
            <a:r>
              <a:rPr lang="de-DE" sz="2400" dirty="0" err="1"/>
              <a:t>hg</a:t>
            </a:r>
            <a:r>
              <a:rPr lang="de-DE" sz="2400" dirty="0"/>
              <a:t>. v. E. Buse. </a:t>
            </a:r>
            <a:r>
              <a:rPr lang="en-GB" sz="2400" dirty="0"/>
              <a:t>Stuttgart 1956. 308</a:t>
            </a:r>
            <a:r>
              <a:rPr lang="en-GB" sz="2400" dirty="0" smtClean="0"/>
              <a:t>.</a:t>
            </a:r>
            <a:endParaRPr lang="de-DE" sz="2400" dirty="0"/>
          </a:p>
        </p:txBody>
      </p:sp>
      <p:sp>
        <p:nvSpPr>
          <p:cNvPr id="4" name="Datumsplatzhalter 3"/>
          <p:cNvSpPr>
            <a:spLocks noGrp="1"/>
          </p:cNvSpPr>
          <p:nvPr>
            <p:ph type="dt" sz="half" idx="10"/>
          </p:nvPr>
        </p:nvSpPr>
        <p:spPr/>
        <p:txBody>
          <a:bodyPr/>
          <a:lstStyle/>
          <a:p>
            <a:fld id="{62C9AAF9-B7B2-4195-A89A-CBD7455FBA2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92</a:t>
            </a:fld>
            <a:endParaRPr lang="de-DE"/>
          </a:p>
        </p:txBody>
      </p:sp>
    </p:spTree>
    <p:extLst>
      <p:ext uri="{BB962C8B-B14F-4D97-AF65-F5344CB8AC3E}">
        <p14:creationId xmlns:p14="http://schemas.microsoft.com/office/powerpoint/2010/main" val="20601835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a:bodyPr>
          <a:lstStyle/>
          <a:p>
            <a:r>
              <a:rPr lang="de-DE" dirty="0" smtClean="0"/>
              <a:t>Das </a:t>
            </a:r>
            <a:r>
              <a:rPr lang="de-DE" dirty="0" err="1" smtClean="0"/>
              <a:t>unableitbar</a:t>
            </a:r>
            <a:r>
              <a:rPr lang="de-DE" dirty="0" smtClean="0"/>
              <a:t> neue an Sokrates in Platon </a:t>
            </a:r>
            <a:r>
              <a:rPr lang="de-DE" dirty="0" err="1" smtClean="0"/>
              <a:t>Alkibiades</a:t>
            </a:r>
            <a:r>
              <a:rPr lang="de-DE" dirty="0" smtClean="0"/>
              <a:t> I</a:t>
            </a:r>
          </a:p>
          <a:p>
            <a:pPr lvl="1"/>
            <a:r>
              <a:rPr lang="de-DE" dirty="0">
                <a:sym typeface="Symbol"/>
              </a:rPr>
              <a:t></a:t>
            </a:r>
            <a:r>
              <a:rPr lang="de-DE" dirty="0"/>
              <a:t> </a:t>
            </a:r>
            <a:r>
              <a:rPr lang="de-DE" dirty="0">
                <a:sym typeface="Symbol"/>
              </a:rPr>
              <a:t></a:t>
            </a:r>
            <a:r>
              <a:rPr lang="de-DE" dirty="0"/>
              <a:t> </a:t>
            </a:r>
            <a:r>
              <a:rPr lang="de-DE" dirty="0" smtClean="0"/>
              <a:t>– Sich-um-sich-selbst-Sorgen (um das Heil der unsterblichen Seele)</a:t>
            </a:r>
          </a:p>
          <a:p>
            <a:pPr lvl="1"/>
            <a:r>
              <a:rPr lang="de-DE" dirty="0" smtClean="0"/>
              <a:t>Inschrift über dem Orakel von Delphi: </a:t>
            </a:r>
            <a:r>
              <a:rPr lang="de-DE" dirty="0" smtClean="0">
                <a:sym typeface="Symbol"/>
              </a:rPr>
              <a:t></a:t>
            </a:r>
            <a:r>
              <a:rPr lang="de-DE" dirty="0" smtClean="0"/>
              <a:t> </a:t>
            </a:r>
            <a:r>
              <a:rPr lang="de-DE" dirty="0">
                <a:sym typeface="Symbol"/>
              </a:rPr>
              <a:t></a:t>
            </a:r>
            <a:r>
              <a:rPr lang="de-DE" dirty="0"/>
              <a:t> – „Erkenne dich selbst</a:t>
            </a:r>
            <a:r>
              <a:rPr lang="de-DE" dirty="0" smtClean="0"/>
              <a:t>!“</a:t>
            </a:r>
          </a:p>
        </p:txBody>
      </p:sp>
      <p:sp>
        <p:nvSpPr>
          <p:cNvPr id="4" name="Datumsplatzhalter 3"/>
          <p:cNvSpPr>
            <a:spLocks noGrp="1"/>
          </p:cNvSpPr>
          <p:nvPr>
            <p:ph type="dt" sz="half" idx="10"/>
          </p:nvPr>
        </p:nvSpPr>
        <p:spPr/>
        <p:txBody>
          <a:bodyPr/>
          <a:lstStyle/>
          <a:p>
            <a:fld id="{2ACE1306-6A1C-4568-B358-B2D27C946DB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93</a:t>
            </a:fld>
            <a:endParaRPr lang="de-DE"/>
          </a:p>
        </p:txBody>
      </p:sp>
    </p:spTree>
    <p:extLst>
      <p:ext uri="{BB962C8B-B14F-4D97-AF65-F5344CB8AC3E}">
        <p14:creationId xmlns:p14="http://schemas.microsoft.com/office/powerpoint/2010/main" val="25093032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77500" lnSpcReduction="20000"/>
          </a:bodyPr>
          <a:lstStyle/>
          <a:p>
            <a:pPr marL="0" indent="0">
              <a:buNone/>
            </a:pPr>
            <a:r>
              <a:rPr lang="de-DE" dirty="0" smtClean="0"/>
              <a:t>„Sokrates: Wohlan denn. Auf welche Weise könnte man wohl das Selbst </a:t>
            </a:r>
            <a:r>
              <a:rPr lang="de-DE" dirty="0" err="1" smtClean="0"/>
              <a:t>selbst</a:t>
            </a:r>
            <a:r>
              <a:rPr lang="de-DE" dirty="0" smtClean="0"/>
              <a:t> finden? Denn dann könnten wir wohl auch finden, was wir selbst sind, ist aber jenes noch unbekannt, dann wohl unmöglich.</a:t>
            </a:r>
          </a:p>
          <a:p>
            <a:pPr marL="0" indent="0">
              <a:buNone/>
            </a:pPr>
            <a:r>
              <a:rPr lang="de-DE" dirty="0" err="1" smtClean="0"/>
              <a:t>Alkibiades</a:t>
            </a:r>
            <a:r>
              <a:rPr lang="de-DE" dirty="0" smtClean="0"/>
              <a:t>: Du hast recht.</a:t>
            </a:r>
          </a:p>
          <a:p>
            <a:pPr marL="0" indent="0">
              <a:buNone/>
            </a:pPr>
            <a:r>
              <a:rPr lang="de-DE" dirty="0" smtClean="0"/>
              <a:t>So.: So komm denn, beim Zeus. Mit wem redest du jetzt? Nicht wahr, doch mit mir?</a:t>
            </a:r>
          </a:p>
          <a:p>
            <a:pPr marL="0" indent="0">
              <a:buNone/>
            </a:pPr>
            <a:r>
              <a:rPr lang="de-DE" dirty="0" smtClean="0"/>
              <a:t>Al.: Ja.</a:t>
            </a:r>
          </a:p>
          <a:p>
            <a:pPr marL="0" indent="0">
              <a:buNone/>
            </a:pPr>
            <a:r>
              <a:rPr lang="de-DE" dirty="0" smtClean="0"/>
              <a:t>So.: Und ich mit dir?</a:t>
            </a:r>
          </a:p>
          <a:p>
            <a:pPr marL="0" indent="0">
              <a:buNone/>
            </a:pPr>
            <a:r>
              <a:rPr lang="de-DE" dirty="0" smtClean="0"/>
              <a:t>Al.: Ja. [...]</a:t>
            </a:r>
          </a:p>
          <a:p>
            <a:pPr marL="0" indent="0">
              <a:buNone/>
            </a:pPr>
            <a:r>
              <a:rPr lang="de-DE" dirty="0" smtClean="0"/>
              <a:t>So.: Und nicht wahr, mit der Sprache redet Sokrates?</a:t>
            </a:r>
          </a:p>
          <a:p>
            <a:pPr marL="0" indent="0">
              <a:buNone/>
            </a:pPr>
            <a:r>
              <a:rPr lang="de-DE" dirty="0" smtClean="0"/>
              <a:t>Al.: Womit sonst?</a:t>
            </a:r>
          </a:p>
          <a:p>
            <a:pPr marL="0" indent="0">
              <a:buNone/>
            </a:pPr>
            <a:r>
              <a:rPr lang="de-DE" dirty="0" smtClean="0"/>
              <a:t>So.: Und reden und sich der Sprache gebrauchen nennst du doch einerlei?</a:t>
            </a:r>
            <a:endParaRPr lang="de-DE" dirty="0"/>
          </a:p>
        </p:txBody>
      </p:sp>
      <p:sp>
        <p:nvSpPr>
          <p:cNvPr id="4" name="Datumsplatzhalter 3"/>
          <p:cNvSpPr>
            <a:spLocks noGrp="1"/>
          </p:cNvSpPr>
          <p:nvPr>
            <p:ph type="dt" sz="half" idx="10"/>
          </p:nvPr>
        </p:nvSpPr>
        <p:spPr/>
        <p:txBody>
          <a:bodyPr/>
          <a:lstStyle/>
          <a:p>
            <a:fld id="{2ACE1306-6A1C-4568-B358-B2D27C946DBA}"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94</a:t>
            </a:fld>
            <a:endParaRPr lang="de-DE"/>
          </a:p>
        </p:txBody>
      </p:sp>
    </p:spTree>
    <p:extLst>
      <p:ext uri="{BB962C8B-B14F-4D97-AF65-F5344CB8AC3E}">
        <p14:creationId xmlns:p14="http://schemas.microsoft.com/office/powerpoint/2010/main" val="21544505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25000" lnSpcReduction="20000"/>
          </a:bodyPr>
          <a:lstStyle/>
          <a:p>
            <a:pPr marL="0" indent="0">
              <a:buNone/>
            </a:pPr>
            <a:r>
              <a:rPr lang="de-DE" sz="8800" dirty="0"/>
              <a:t>Al.: Freilich</a:t>
            </a:r>
            <a:r>
              <a:rPr lang="de-DE" sz="8800" dirty="0" smtClean="0"/>
              <a:t>.</a:t>
            </a:r>
            <a:endParaRPr lang="de-DE" sz="8800" dirty="0"/>
          </a:p>
          <a:p>
            <a:pPr marL="0" indent="0">
              <a:buNone/>
            </a:pPr>
            <a:r>
              <a:rPr lang="de-DE" sz="8800" dirty="0" smtClean="0"/>
              <a:t>So</a:t>
            </a:r>
            <a:r>
              <a:rPr lang="de-DE" sz="8800" dirty="0"/>
              <a:t>.: Der Gebrauchende aber und was er gebraucht, </a:t>
            </a:r>
            <a:r>
              <a:rPr lang="de-DE" sz="8800" dirty="0" smtClean="0"/>
              <a:t>sind </a:t>
            </a:r>
            <a:r>
              <a:rPr lang="de-DE" sz="8800" dirty="0"/>
              <a:t>die nicht verschieden</a:t>
            </a:r>
            <a:r>
              <a:rPr lang="de-DE" sz="8800" dirty="0" smtClean="0"/>
              <a:t>?</a:t>
            </a:r>
            <a:endParaRPr lang="de-DE" sz="8800" dirty="0"/>
          </a:p>
          <a:p>
            <a:pPr marL="0" indent="0">
              <a:buNone/>
            </a:pPr>
            <a:r>
              <a:rPr lang="de-DE" sz="8800" dirty="0" smtClean="0"/>
              <a:t>Al</a:t>
            </a:r>
            <a:r>
              <a:rPr lang="de-DE" sz="8800" dirty="0"/>
              <a:t>.: Wie meinst du</a:t>
            </a:r>
            <a:r>
              <a:rPr lang="de-DE" sz="8800" dirty="0" smtClean="0"/>
              <a:t>?</a:t>
            </a:r>
            <a:endParaRPr lang="de-DE" sz="8800" dirty="0"/>
          </a:p>
          <a:p>
            <a:pPr marL="0" indent="0">
              <a:buNone/>
            </a:pPr>
            <a:r>
              <a:rPr lang="de-DE" sz="8800" dirty="0" smtClean="0"/>
              <a:t>So</a:t>
            </a:r>
            <a:r>
              <a:rPr lang="de-DE" sz="8800" dirty="0"/>
              <a:t>.: Wie, der Schuster schneidet doch mit dem </a:t>
            </a:r>
            <a:r>
              <a:rPr lang="de-DE" sz="8800" dirty="0" smtClean="0"/>
              <a:t>Werkmesser </a:t>
            </a:r>
            <a:r>
              <a:rPr lang="de-DE" sz="8800" dirty="0"/>
              <a:t>und dem Kneif und anderen </a:t>
            </a:r>
            <a:r>
              <a:rPr lang="de-DE" sz="8800" dirty="0" smtClean="0"/>
              <a:t>Werkzeugen?</a:t>
            </a:r>
            <a:r>
              <a:rPr lang="de-DE" sz="8800" dirty="0"/>
              <a:t>	</a:t>
            </a:r>
          </a:p>
          <a:p>
            <a:pPr marL="0" indent="0">
              <a:buNone/>
            </a:pPr>
            <a:r>
              <a:rPr lang="de-DE" sz="8800" dirty="0" smtClean="0"/>
              <a:t>Al</a:t>
            </a:r>
            <a:r>
              <a:rPr lang="de-DE" sz="8800" dirty="0"/>
              <a:t>.: Ja</a:t>
            </a:r>
            <a:r>
              <a:rPr lang="de-DE" sz="8800" dirty="0" smtClean="0"/>
              <a:t>.</a:t>
            </a:r>
            <a:r>
              <a:rPr lang="de-DE" sz="8800" dirty="0"/>
              <a:t> </a:t>
            </a:r>
            <a:r>
              <a:rPr lang="de-DE" sz="8800" dirty="0" smtClean="0"/>
              <a:t>[…]</a:t>
            </a:r>
          </a:p>
          <a:p>
            <a:pPr marL="0" indent="0">
              <a:buNone/>
            </a:pPr>
            <a:r>
              <a:rPr lang="de-DE" sz="8800" dirty="0"/>
              <a:t>So.: Was sagen wir aber weiter vom Schuster? </a:t>
            </a:r>
            <a:r>
              <a:rPr lang="de-DE" sz="8800" dirty="0" smtClean="0"/>
              <a:t>Schneidet </a:t>
            </a:r>
            <a:r>
              <a:rPr lang="de-DE" sz="8800" dirty="0"/>
              <a:t>er bloß mit den Werkzeugen oder </a:t>
            </a:r>
            <a:r>
              <a:rPr lang="de-DE" sz="8800" dirty="0" smtClean="0"/>
              <a:t>auch </a:t>
            </a:r>
            <a:r>
              <a:rPr lang="de-DE" sz="8800" dirty="0"/>
              <a:t>mit den Händen?</a:t>
            </a:r>
          </a:p>
          <a:p>
            <a:pPr marL="0" indent="0">
              <a:buNone/>
            </a:pPr>
            <a:r>
              <a:rPr lang="de-DE" sz="8800" dirty="0"/>
              <a:t>Al.: Auch mit den Händen</a:t>
            </a:r>
            <a:r>
              <a:rPr lang="de-DE" sz="8800" dirty="0" smtClean="0"/>
              <a:t>.</a:t>
            </a:r>
          </a:p>
          <a:p>
            <a:pPr marL="0" indent="0">
              <a:buNone/>
            </a:pPr>
            <a:r>
              <a:rPr lang="de-DE" sz="8800" dirty="0"/>
              <a:t>So.: Er gebraucht also auch diese?</a:t>
            </a:r>
          </a:p>
          <a:p>
            <a:pPr marL="0" indent="0">
              <a:buNone/>
            </a:pPr>
            <a:r>
              <a:rPr lang="de-DE" sz="8800" dirty="0"/>
              <a:t>Al.: Ja</a:t>
            </a:r>
            <a:r>
              <a:rPr lang="de-DE" sz="8800" dirty="0" smtClean="0"/>
              <a:t>.</a:t>
            </a:r>
          </a:p>
          <a:p>
            <a:pPr marL="0" indent="0">
              <a:buNone/>
            </a:pPr>
            <a:r>
              <a:rPr lang="de-DE" sz="8800" dirty="0"/>
              <a:t>So.: Gebraucht er auch die Augen, wenn er seine Arbeit verrichtet</a:t>
            </a:r>
            <a:r>
              <a:rPr lang="de-DE" sz="8800" dirty="0" smtClean="0"/>
              <a:t>?</a:t>
            </a:r>
            <a:endParaRPr lang="de-DE" sz="9600" dirty="0" smtClean="0"/>
          </a:p>
          <a:p>
            <a:pPr marL="0" indent="0">
              <a:buNone/>
            </a:pPr>
            <a:endParaRPr lang="de-DE" dirty="0"/>
          </a:p>
        </p:txBody>
      </p:sp>
      <p:sp>
        <p:nvSpPr>
          <p:cNvPr id="4" name="Datumsplatzhalter 3"/>
          <p:cNvSpPr>
            <a:spLocks noGrp="1"/>
          </p:cNvSpPr>
          <p:nvPr>
            <p:ph type="dt" sz="half" idx="10"/>
          </p:nvPr>
        </p:nvSpPr>
        <p:spPr/>
        <p:txBody>
          <a:bodyPr/>
          <a:lstStyle/>
          <a:p>
            <a:fld id="{89E03E76-4141-485A-8A53-DA0AB8B26AB0}"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95</a:t>
            </a:fld>
            <a:endParaRPr lang="de-DE"/>
          </a:p>
        </p:txBody>
      </p:sp>
    </p:spTree>
    <p:extLst>
      <p:ext uri="{BB962C8B-B14F-4D97-AF65-F5344CB8AC3E}">
        <p14:creationId xmlns:p14="http://schemas.microsoft.com/office/powerpoint/2010/main" val="21590085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77500" lnSpcReduction="20000"/>
          </a:bodyPr>
          <a:lstStyle/>
          <a:p>
            <a:pPr marL="0" indent="0">
              <a:buNone/>
            </a:pPr>
            <a:r>
              <a:rPr lang="de-DE" dirty="0"/>
              <a:t>Al.: Ja. </a:t>
            </a:r>
            <a:r>
              <a:rPr lang="de-DE" dirty="0" smtClean="0"/>
              <a:t>[…]</a:t>
            </a:r>
          </a:p>
          <a:p>
            <a:pPr marL="0" indent="0">
              <a:buNone/>
            </a:pPr>
            <a:r>
              <a:rPr lang="de-DE" dirty="0" smtClean="0"/>
              <a:t>So</a:t>
            </a:r>
            <a:r>
              <a:rPr lang="de-DE" dirty="0"/>
              <a:t>.: Verschieden also [ist] der Schuster... von den </a:t>
            </a:r>
            <a:r>
              <a:rPr lang="de-DE" dirty="0" smtClean="0"/>
              <a:t>Augen </a:t>
            </a:r>
            <a:r>
              <a:rPr lang="de-DE" dirty="0"/>
              <a:t>und Händen, womit [er] arbeitet</a:t>
            </a:r>
            <a:r>
              <a:rPr lang="de-DE" dirty="0" smtClean="0"/>
              <a:t>?</a:t>
            </a:r>
            <a:endParaRPr lang="de-DE" sz="2800" dirty="0"/>
          </a:p>
          <a:p>
            <a:pPr marL="0" indent="0">
              <a:buNone/>
            </a:pPr>
            <a:r>
              <a:rPr lang="de-DE" dirty="0" smtClean="0"/>
              <a:t>Al</a:t>
            </a:r>
            <a:r>
              <a:rPr lang="de-DE" dirty="0"/>
              <a:t>.: So scheint es</a:t>
            </a:r>
            <a:r>
              <a:rPr lang="de-DE" dirty="0" smtClean="0"/>
              <a:t>.</a:t>
            </a:r>
            <a:endParaRPr lang="de-DE" sz="2800" dirty="0"/>
          </a:p>
          <a:p>
            <a:pPr marL="0" indent="0">
              <a:buNone/>
            </a:pPr>
            <a:r>
              <a:rPr lang="de-DE" dirty="0" smtClean="0"/>
              <a:t>So</a:t>
            </a:r>
            <a:r>
              <a:rPr lang="de-DE" dirty="0"/>
              <a:t>.: Und nicht wahr, auch seinen ganzen Leib </a:t>
            </a:r>
            <a:r>
              <a:rPr lang="de-DE" dirty="0" smtClean="0"/>
              <a:t>gebraucht </a:t>
            </a:r>
            <a:r>
              <a:rPr lang="de-DE" dirty="0"/>
              <a:t>der Mensch</a:t>
            </a:r>
            <a:r>
              <a:rPr lang="de-DE" dirty="0" smtClean="0"/>
              <a:t>?</a:t>
            </a:r>
            <a:endParaRPr lang="de-DE" sz="2800" dirty="0"/>
          </a:p>
          <a:p>
            <a:pPr marL="0" indent="0">
              <a:buNone/>
            </a:pPr>
            <a:r>
              <a:rPr lang="de-DE" dirty="0" smtClean="0"/>
              <a:t>Al</a:t>
            </a:r>
            <a:r>
              <a:rPr lang="de-DE" dirty="0"/>
              <a:t>.: Freilich</a:t>
            </a:r>
            <a:r>
              <a:rPr lang="de-DE" dirty="0" smtClean="0"/>
              <a:t>.</a:t>
            </a:r>
            <a:r>
              <a:rPr lang="de-DE" dirty="0"/>
              <a:t>	</a:t>
            </a:r>
            <a:endParaRPr lang="de-DE" sz="2800" dirty="0"/>
          </a:p>
          <a:p>
            <a:pPr marL="0" indent="0">
              <a:buNone/>
            </a:pPr>
            <a:r>
              <a:rPr lang="de-DE" dirty="0" smtClean="0"/>
              <a:t>So</a:t>
            </a:r>
            <a:r>
              <a:rPr lang="de-DE" dirty="0"/>
              <a:t>.: Und verschieden war das Gebrauchende und </a:t>
            </a:r>
            <a:r>
              <a:rPr lang="de-DE" dirty="0" smtClean="0"/>
              <a:t>was </a:t>
            </a:r>
            <a:r>
              <a:rPr lang="de-DE" dirty="0"/>
              <a:t>es gebraucht?</a:t>
            </a:r>
          </a:p>
          <a:p>
            <a:pPr marL="0" indent="0">
              <a:buNone/>
            </a:pPr>
            <a:r>
              <a:rPr lang="de-DE" dirty="0" smtClean="0"/>
              <a:t>Al</a:t>
            </a:r>
            <a:r>
              <a:rPr lang="de-DE" dirty="0"/>
              <a:t>.: Ja. So.: Verschieden also ist auch der Mensch von </a:t>
            </a:r>
            <a:r>
              <a:rPr lang="de-DE" dirty="0" smtClean="0"/>
              <a:t>seinem </a:t>
            </a:r>
            <a:r>
              <a:rPr lang="de-DE" dirty="0"/>
              <a:t>eigenen Leibe?</a:t>
            </a:r>
          </a:p>
          <a:p>
            <a:pPr marL="0" indent="0">
              <a:buNone/>
            </a:pPr>
            <a:r>
              <a:rPr lang="de-DE" dirty="0"/>
              <a:t>Al.: So scheint es.</a:t>
            </a:r>
          </a:p>
          <a:p>
            <a:pPr marL="0" indent="0">
              <a:buNone/>
            </a:pPr>
            <a:r>
              <a:rPr lang="de-DE" dirty="0"/>
              <a:t>So.: Was also ist der Mensch?“</a:t>
            </a:r>
          </a:p>
          <a:p>
            <a:pPr marL="0" indent="0" algn="ctr">
              <a:buNone/>
            </a:pPr>
            <a:r>
              <a:rPr lang="en-GB" cap="small" dirty="0" err="1"/>
              <a:t>Platon</a:t>
            </a:r>
            <a:r>
              <a:rPr lang="en-GB" dirty="0"/>
              <a:t>: </a:t>
            </a:r>
            <a:r>
              <a:rPr lang="en-GB" dirty="0" err="1"/>
              <a:t>Alkibiades</a:t>
            </a:r>
            <a:r>
              <a:rPr lang="en-GB" dirty="0"/>
              <a:t> I. 129b-c.</a:t>
            </a:r>
            <a:endParaRPr lang="de-DE" dirty="0"/>
          </a:p>
          <a:p>
            <a:pPr marL="0" indent="0">
              <a:buNone/>
            </a:pPr>
            <a:endParaRPr lang="de-DE" dirty="0"/>
          </a:p>
        </p:txBody>
      </p:sp>
      <p:sp>
        <p:nvSpPr>
          <p:cNvPr id="4" name="Datumsplatzhalter 3"/>
          <p:cNvSpPr>
            <a:spLocks noGrp="1"/>
          </p:cNvSpPr>
          <p:nvPr>
            <p:ph type="dt" sz="half" idx="10"/>
          </p:nvPr>
        </p:nvSpPr>
        <p:spPr/>
        <p:txBody>
          <a:bodyPr/>
          <a:lstStyle/>
          <a:p>
            <a:fld id="{05764E19-092F-4344-9F84-84D3E3B4FBE6}"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96</a:t>
            </a:fld>
            <a:endParaRPr lang="de-DE"/>
          </a:p>
        </p:txBody>
      </p:sp>
    </p:spTree>
    <p:extLst>
      <p:ext uri="{BB962C8B-B14F-4D97-AF65-F5344CB8AC3E}">
        <p14:creationId xmlns:p14="http://schemas.microsoft.com/office/powerpoint/2010/main" val="10445096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Autofit/>
          </a:bodyPr>
          <a:lstStyle/>
          <a:p>
            <a:pPr marL="0" indent="0">
              <a:buNone/>
            </a:pPr>
            <a:r>
              <a:rPr lang="de-DE" sz="2200" dirty="0"/>
              <a:t>„So.: Gebraucht den [sc. den Leib; K.M.] nun wohl etwas anderes als </a:t>
            </a:r>
            <a:r>
              <a:rPr lang="de-DE" sz="2200" dirty="0" smtClean="0"/>
              <a:t>die Seele?</a:t>
            </a:r>
          </a:p>
          <a:p>
            <a:pPr marL="0" indent="0">
              <a:buNone/>
            </a:pPr>
            <a:r>
              <a:rPr lang="de-DE" sz="2200" dirty="0" smtClean="0"/>
              <a:t>Al</a:t>
            </a:r>
            <a:r>
              <a:rPr lang="de-DE" sz="2200" dirty="0"/>
              <a:t>.: Nichts anderes.</a:t>
            </a:r>
          </a:p>
          <a:p>
            <a:pPr marL="0" indent="0">
              <a:buNone/>
            </a:pPr>
            <a:r>
              <a:rPr lang="de-DE" sz="2200" dirty="0" smtClean="0"/>
              <a:t>So</a:t>
            </a:r>
            <a:r>
              <a:rPr lang="de-DE" sz="2200" dirty="0"/>
              <a:t>.: Indem sie ihn regiert doch wohl?</a:t>
            </a:r>
          </a:p>
          <a:p>
            <a:pPr marL="0" indent="0">
              <a:buNone/>
            </a:pPr>
            <a:r>
              <a:rPr lang="de-DE" sz="2200" dirty="0" smtClean="0"/>
              <a:t>Al</a:t>
            </a:r>
            <a:r>
              <a:rPr lang="de-DE" sz="2200" dirty="0"/>
              <a:t>.: Ja.</a:t>
            </a:r>
          </a:p>
          <a:p>
            <a:pPr marL="0" indent="0">
              <a:buNone/>
            </a:pPr>
            <a:r>
              <a:rPr lang="de-DE" sz="2200" dirty="0" smtClean="0"/>
              <a:t>So</a:t>
            </a:r>
            <a:r>
              <a:rPr lang="de-DE" sz="2200" dirty="0"/>
              <a:t>.: Und hierüber, glaube ich, wird wohl niemand andrer </a:t>
            </a:r>
            <a:r>
              <a:rPr lang="de-DE" sz="2200" dirty="0" smtClean="0"/>
              <a:t>Meinung </a:t>
            </a:r>
            <a:r>
              <a:rPr lang="de-DE" sz="2200" dirty="0"/>
              <a:t>sein?</a:t>
            </a:r>
          </a:p>
          <a:p>
            <a:pPr marL="0" indent="0">
              <a:buNone/>
            </a:pPr>
            <a:r>
              <a:rPr lang="de-DE" sz="2200" dirty="0" smtClean="0"/>
              <a:t>Al</a:t>
            </a:r>
            <a:r>
              <a:rPr lang="de-DE" sz="2200" dirty="0"/>
              <a:t>.: Worüber?</a:t>
            </a:r>
          </a:p>
          <a:p>
            <a:pPr marL="0" indent="0">
              <a:buNone/>
            </a:pPr>
            <a:r>
              <a:rPr lang="de-DE" sz="2200" dirty="0" smtClean="0"/>
              <a:t>So</a:t>
            </a:r>
            <a:r>
              <a:rPr lang="de-DE" sz="2200" dirty="0"/>
              <a:t>.: </a:t>
            </a:r>
            <a:r>
              <a:rPr lang="de-DE" sz="2200" dirty="0" err="1"/>
              <a:t>Daß</a:t>
            </a:r>
            <a:r>
              <a:rPr lang="de-DE" sz="2200" dirty="0"/>
              <a:t> der Mensch nicht eines von diesen dreien wäre?</a:t>
            </a:r>
          </a:p>
          <a:p>
            <a:pPr marL="0" indent="0">
              <a:buNone/>
            </a:pPr>
            <a:r>
              <a:rPr lang="de-DE" sz="2200" dirty="0" smtClean="0"/>
              <a:t>Al</a:t>
            </a:r>
            <a:r>
              <a:rPr lang="de-DE" sz="2200" dirty="0"/>
              <a:t>.: Von welchen</a:t>
            </a:r>
            <a:r>
              <a:rPr lang="de-DE" sz="2200" dirty="0" smtClean="0"/>
              <a:t>?</a:t>
            </a:r>
            <a:endParaRPr lang="de-DE" sz="2200" dirty="0"/>
          </a:p>
        </p:txBody>
      </p:sp>
      <p:sp>
        <p:nvSpPr>
          <p:cNvPr id="4" name="Datumsplatzhalter 3"/>
          <p:cNvSpPr>
            <a:spLocks noGrp="1"/>
          </p:cNvSpPr>
          <p:nvPr>
            <p:ph type="dt" sz="half" idx="10"/>
          </p:nvPr>
        </p:nvSpPr>
        <p:spPr/>
        <p:txBody>
          <a:bodyPr/>
          <a:lstStyle/>
          <a:p>
            <a:fld id="{8653E10B-C50C-434F-B6AD-BAF6FFC6EEAC}"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97</a:t>
            </a:fld>
            <a:endParaRPr lang="de-DE"/>
          </a:p>
        </p:txBody>
      </p:sp>
    </p:spTree>
    <p:extLst>
      <p:ext uri="{BB962C8B-B14F-4D97-AF65-F5344CB8AC3E}">
        <p14:creationId xmlns:p14="http://schemas.microsoft.com/office/powerpoint/2010/main" val="14957219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77500" lnSpcReduction="20000"/>
          </a:bodyPr>
          <a:lstStyle/>
          <a:p>
            <a:pPr marL="0" indent="0">
              <a:buNone/>
            </a:pPr>
            <a:r>
              <a:rPr lang="de-DE" dirty="0"/>
              <a:t>So.: Entweder die Seele oder der Leib oder beides zusammen, dieses Ganze.</a:t>
            </a:r>
          </a:p>
          <a:p>
            <a:pPr marL="0" indent="0">
              <a:buNone/>
            </a:pPr>
            <a:r>
              <a:rPr lang="de-DE" dirty="0"/>
              <a:t>Al.: Ganz </a:t>
            </a:r>
            <a:r>
              <a:rPr lang="de-DE" dirty="0" err="1"/>
              <a:t>gewiß</a:t>
            </a:r>
            <a:r>
              <a:rPr lang="de-DE" dirty="0"/>
              <a:t>.</a:t>
            </a:r>
          </a:p>
          <a:p>
            <a:pPr marL="0" indent="0">
              <a:buNone/>
            </a:pPr>
            <a:r>
              <a:rPr lang="de-DE" dirty="0" smtClean="0"/>
              <a:t>So</a:t>
            </a:r>
            <a:r>
              <a:rPr lang="de-DE" dirty="0"/>
              <a:t>.: Aber doch eben das den Leib regierende, haben wir angenommen, sei der Mensch.</a:t>
            </a:r>
          </a:p>
          <a:p>
            <a:pPr marL="0" indent="0">
              <a:buNone/>
            </a:pPr>
            <a:r>
              <a:rPr lang="de-DE" dirty="0" smtClean="0"/>
              <a:t>Al</a:t>
            </a:r>
            <a:r>
              <a:rPr lang="de-DE" dirty="0"/>
              <a:t>.: Das haben wir angenommen.</a:t>
            </a:r>
          </a:p>
          <a:p>
            <a:pPr marL="0" indent="0">
              <a:buNone/>
            </a:pPr>
            <a:r>
              <a:rPr lang="de-DE" dirty="0" smtClean="0"/>
              <a:t>So</a:t>
            </a:r>
            <a:r>
              <a:rPr lang="de-DE" dirty="0"/>
              <a:t>.: Welches also ist der Mensch? Regiert etwa der Leib sich selbst?</a:t>
            </a:r>
          </a:p>
          <a:p>
            <a:pPr marL="0" indent="0">
              <a:buNone/>
            </a:pPr>
            <a:r>
              <a:rPr lang="de-DE" dirty="0" smtClean="0"/>
              <a:t>Al</a:t>
            </a:r>
            <a:r>
              <a:rPr lang="de-DE" dirty="0"/>
              <a:t>.: </a:t>
            </a:r>
            <a:r>
              <a:rPr lang="de-DE" dirty="0" smtClean="0"/>
              <a:t>Keineswegs</a:t>
            </a:r>
            <a:r>
              <a:rPr lang="de-DE" dirty="0"/>
              <a:t>.</a:t>
            </a:r>
          </a:p>
          <a:p>
            <a:pPr marL="0" indent="0">
              <a:buNone/>
            </a:pPr>
            <a:r>
              <a:rPr lang="de-DE" dirty="0" smtClean="0"/>
              <a:t>So</a:t>
            </a:r>
            <a:r>
              <a:rPr lang="de-DE" dirty="0"/>
              <a:t>.: Denn wir sagten, auch er werde </a:t>
            </a:r>
            <a:r>
              <a:rPr lang="de-DE" dirty="0" smtClean="0"/>
              <a:t>regiert?</a:t>
            </a:r>
          </a:p>
          <a:p>
            <a:pPr marL="0" indent="0">
              <a:buNone/>
            </a:pPr>
            <a:r>
              <a:rPr lang="de-DE" dirty="0" smtClean="0"/>
              <a:t>Al</a:t>
            </a:r>
            <a:r>
              <a:rPr lang="de-DE" dirty="0"/>
              <a:t>.: </a:t>
            </a:r>
            <a:r>
              <a:rPr lang="de-DE" dirty="0" smtClean="0"/>
              <a:t>Ja.</a:t>
            </a:r>
          </a:p>
          <a:p>
            <a:pPr marL="0" indent="0">
              <a:buNone/>
            </a:pPr>
            <a:r>
              <a:rPr lang="de-DE" dirty="0" smtClean="0"/>
              <a:t>So</a:t>
            </a:r>
            <a:r>
              <a:rPr lang="de-DE" dirty="0"/>
              <a:t>.: Dieser ist also nicht das, was wir suchen?</a:t>
            </a:r>
          </a:p>
          <a:p>
            <a:pPr marL="0" indent="0">
              <a:buNone/>
            </a:pPr>
            <a:r>
              <a:rPr lang="de-DE" dirty="0"/>
              <a:t>Al.: Es scheint nicht.</a:t>
            </a:r>
          </a:p>
          <a:p>
            <a:pPr marL="0" indent="0">
              <a:buNone/>
            </a:pPr>
            <a:endParaRPr lang="de-DE" sz="2800" dirty="0"/>
          </a:p>
        </p:txBody>
      </p:sp>
      <p:sp>
        <p:nvSpPr>
          <p:cNvPr id="4" name="Datumsplatzhalter 3"/>
          <p:cNvSpPr>
            <a:spLocks noGrp="1"/>
          </p:cNvSpPr>
          <p:nvPr>
            <p:ph type="dt" sz="half" idx="10"/>
          </p:nvPr>
        </p:nvSpPr>
        <p:spPr/>
        <p:txBody>
          <a:bodyPr/>
          <a:lstStyle/>
          <a:p>
            <a:fld id="{8A5D982C-0638-4DE3-9D75-044574B05D1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98</a:t>
            </a:fld>
            <a:endParaRPr lang="de-DE"/>
          </a:p>
        </p:txBody>
      </p:sp>
    </p:spTree>
    <p:extLst>
      <p:ext uri="{BB962C8B-B14F-4D97-AF65-F5344CB8AC3E}">
        <p14:creationId xmlns:p14="http://schemas.microsoft.com/office/powerpoint/2010/main" val="38377586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solidFill>
                  <a:schemeClr val="accent1"/>
                </a:solidFill>
              </a:rPr>
              <a:t>3.3</a:t>
            </a:r>
            <a:r>
              <a:rPr lang="de-DE" b="1" dirty="0"/>
              <a:t>	Die Sendung des Sokrates</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sz="2400" dirty="0" smtClean="0"/>
              <a:t>So</a:t>
            </a:r>
            <a:r>
              <a:rPr lang="de-DE" sz="2400" dirty="0"/>
              <a:t>.: Aber regiert etwa das Beiderlei den Leib, und </a:t>
            </a:r>
            <a:r>
              <a:rPr lang="de-DE" sz="2400" dirty="0" smtClean="0"/>
              <a:t>wäre </a:t>
            </a:r>
            <a:r>
              <a:rPr lang="de-DE" sz="2400" dirty="0"/>
              <a:t>dieses der Mensch?</a:t>
            </a:r>
          </a:p>
          <a:p>
            <a:pPr marL="0" indent="0">
              <a:buNone/>
            </a:pPr>
            <a:r>
              <a:rPr lang="de-DE" sz="2400" dirty="0" smtClean="0"/>
              <a:t>Al</a:t>
            </a:r>
            <a:r>
              <a:rPr lang="de-DE" sz="2400" dirty="0"/>
              <a:t>.: Vielleicht wohl.</a:t>
            </a:r>
          </a:p>
          <a:p>
            <a:pPr marL="0" indent="0">
              <a:buNone/>
            </a:pPr>
            <a:r>
              <a:rPr lang="de-DE" sz="2400" dirty="0" smtClean="0"/>
              <a:t>So</a:t>
            </a:r>
            <a:r>
              <a:rPr lang="de-DE" sz="2400" dirty="0"/>
              <a:t>.: Wohl am allerwenigsten, denn wenn das eine </a:t>
            </a:r>
            <a:r>
              <a:rPr lang="de-DE" sz="2400" dirty="0" smtClean="0"/>
              <a:t>von </a:t>
            </a:r>
            <a:r>
              <a:rPr lang="de-DE" sz="2400" dirty="0"/>
              <a:t>beiden nicht mit </a:t>
            </a:r>
            <a:r>
              <a:rPr lang="de-DE" sz="2400" dirty="0" smtClean="0"/>
              <a:t>regiert</a:t>
            </a:r>
            <a:r>
              <a:rPr lang="de-DE" sz="2400" dirty="0"/>
              <a:t>, so ist wohl gar </a:t>
            </a:r>
            <a:r>
              <a:rPr lang="de-DE" sz="2400" dirty="0" smtClean="0"/>
              <a:t>nicht </a:t>
            </a:r>
            <a:r>
              <a:rPr lang="de-DE" sz="2400" dirty="0"/>
              <a:t>auszusinnen, wie das Beiderlei </a:t>
            </a:r>
            <a:r>
              <a:rPr lang="de-DE" sz="2400" dirty="0" smtClean="0"/>
              <a:t>regieren soll</a:t>
            </a:r>
            <a:r>
              <a:rPr lang="de-DE" sz="2400" dirty="0"/>
              <a:t>.</a:t>
            </a:r>
          </a:p>
          <a:p>
            <a:pPr marL="0" indent="0">
              <a:buNone/>
            </a:pPr>
            <a:r>
              <a:rPr lang="de-DE" sz="2400" dirty="0" smtClean="0"/>
              <a:t>Al</a:t>
            </a:r>
            <a:r>
              <a:rPr lang="de-DE" sz="2400" dirty="0"/>
              <a:t>.: </a:t>
            </a:r>
            <a:r>
              <a:rPr lang="de-DE" sz="2400" dirty="0" smtClean="0"/>
              <a:t>Richtig.</a:t>
            </a:r>
          </a:p>
          <a:p>
            <a:pPr marL="0" indent="0">
              <a:buNone/>
            </a:pPr>
            <a:r>
              <a:rPr lang="de-DE" sz="2400" dirty="0" smtClean="0"/>
              <a:t>So</a:t>
            </a:r>
            <a:r>
              <a:rPr lang="de-DE" sz="2400" dirty="0"/>
              <a:t>.: Wenn nun weder der Leib noch das </a:t>
            </a:r>
            <a:r>
              <a:rPr lang="de-DE" sz="2400" dirty="0" smtClean="0"/>
              <a:t>Beiderlei </a:t>
            </a:r>
            <a:r>
              <a:rPr lang="de-DE" sz="2400" dirty="0"/>
              <a:t>der Mensch ist, so bleibt nur </a:t>
            </a:r>
            <a:r>
              <a:rPr lang="de-DE" sz="2400" dirty="0" smtClean="0"/>
              <a:t>übrig</a:t>
            </a:r>
            <a:r>
              <a:rPr lang="de-DE" sz="2400" dirty="0"/>
              <a:t>, entweder nichts ist er, oder wenn </a:t>
            </a:r>
            <a:r>
              <a:rPr lang="de-DE" sz="2400" dirty="0" smtClean="0"/>
              <a:t>etwas</a:t>
            </a:r>
            <a:r>
              <a:rPr lang="de-DE" sz="2400" dirty="0"/>
              <a:t>, so kann nichts anderes der </a:t>
            </a:r>
            <a:r>
              <a:rPr lang="de-DE" sz="2400" dirty="0" smtClean="0"/>
              <a:t>Mensch </a:t>
            </a:r>
            <a:r>
              <a:rPr lang="de-DE" sz="2400" dirty="0"/>
              <a:t>sein als die Seele.</a:t>
            </a:r>
          </a:p>
          <a:p>
            <a:pPr marL="0" indent="0">
              <a:buNone/>
            </a:pPr>
            <a:r>
              <a:rPr lang="de-DE" sz="2400" dirty="0"/>
              <a:t>Al.: Offenbar wohl.“</a:t>
            </a:r>
          </a:p>
          <a:p>
            <a:pPr marL="0" indent="0" algn="ctr">
              <a:buNone/>
            </a:pPr>
            <a:r>
              <a:rPr lang="en-GB" sz="2400" cap="small" dirty="0" err="1"/>
              <a:t>Platon</a:t>
            </a:r>
            <a:r>
              <a:rPr lang="en-GB" sz="2400" dirty="0"/>
              <a:t>: </a:t>
            </a:r>
            <a:r>
              <a:rPr lang="en-GB" sz="2400" dirty="0" err="1"/>
              <a:t>Alkibiades</a:t>
            </a:r>
            <a:r>
              <a:rPr lang="en-GB" sz="2400" dirty="0"/>
              <a:t> I. 130a-c.</a:t>
            </a:r>
            <a:endParaRPr lang="de-DE" sz="2400" dirty="0"/>
          </a:p>
          <a:p>
            <a:pPr marL="0" indent="0">
              <a:buNone/>
            </a:pPr>
            <a:endParaRPr lang="de-DE" dirty="0"/>
          </a:p>
        </p:txBody>
      </p:sp>
      <p:sp>
        <p:nvSpPr>
          <p:cNvPr id="4" name="Datumsplatzhalter 3"/>
          <p:cNvSpPr>
            <a:spLocks noGrp="1"/>
          </p:cNvSpPr>
          <p:nvPr>
            <p:ph type="dt" sz="half" idx="10"/>
          </p:nvPr>
        </p:nvSpPr>
        <p:spPr/>
        <p:txBody>
          <a:bodyPr/>
          <a:lstStyle/>
          <a:p>
            <a:fld id="{F30E5B8E-4FD6-49AE-8EBA-33E1396B8D94}" type="datetime1">
              <a:rPr lang="de-DE" smtClean="0"/>
              <a:t>07.11.2016</a:t>
            </a:fld>
            <a:endParaRPr lang="de-DE"/>
          </a:p>
        </p:txBody>
      </p:sp>
      <p:sp>
        <p:nvSpPr>
          <p:cNvPr id="5" name="Foliennummernplatzhalter 4"/>
          <p:cNvSpPr>
            <a:spLocks noGrp="1"/>
          </p:cNvSpPr>
          <p:nvPr>
            <p:ph type="sldNum" sz="quarter" idx="12"/>
          </p:nvPr>
        </p:nvSpPr>
        <p:spPr/>
        <p:txBody>
          <a:bodyPr/>
          <a:lstStyle/>
          <a:p>
            <a:fld id="{D9605DA4-EE2B-44C5-96F4-08D35801045C}" type="slidenum">
              <a:rPr lang="de-DE" smtClean="0"/>
              <a:t>99</a:t>
            </a:fld>
            <a:endParaRPr lang="de-DE"/>
          </a:p>
        </p:txBody>
      </p:sp>
    </p:spTree>
    <p:extLst>
      <p:ext uri="{BB962C8B-B14F-4D97-AF65-F5344CB8AC3E}">
        <p14:creationId xmlns:p14="http://schemas.microsoft.com/office/powerpoint/2010/main" val="226710755"/>
      </p:ext>
    </p:extLst>
  </p:cSld>
  <p:clrMapOvr>
    <a:masterClrMapping/>
  </p:clrMapOvr>
</p:sld>
</file>

<file path=ppt/theme/theme1.xml><?xml version="1.0" encoding="utf-8"?>
<a:theme xmlns:a="http://schemas.openxmlformats.org/drawingml/2006/main" name="Vorlage_2">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rlage_2.potx" id="{E0948486-193C-4684-9011-1637A41EC641}" vid="{64E3F758-6018-4E41-A542-9CB9247F190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19134</Words>
  <Application>Microsoft Office PowerPoint</Application>
  <PresentationFormat>Bildschirmpräsentation (4:3)</PresentationFormat>
  <Paragraphs>1468</Paragraphs>
  <Slides>222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222</vt:i4>
      </vt:variant>
    </vt:vector>
  </HeadingPairs>
  <TitlesOfParts>
    <vt:vector size="230" baseType="lpstr">
      <vt:lpstr>Arial</vt:lpstr>
      <vt:lpstr>Calibri</vt:lpstr>
      <vt:lpstr>Calibri Light</vt:lpstr>
      <vt:lpstr>Cambria</vt:lpstr>
      <vt:lpstr>Courier New</vt:lpstr>
      <vt:lpstr>Symbol</vt:lpstr>
      <vt:lpstr>Wingdings</vt:lpstr>
      <vt:lpstr>Vorlage_2</vt:lpstr>
      <vt:lpstr>Was es ist, dies zu sein –  Grundfragen der Ontologie</vt:lpstr>
      <vt:lpstr>Gliederung</vt:lpstr>
      <vt:lpstr>0. Hinführendes</vt:lpstr>
      <vt:lpstr>0.1 Kleine Namenskunde</vt:lpstr>
      <vt:lpstr>0.1 Kleine Namenskunde</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0.2 Wie alle Ontologie beginnt oder: Sich ins Denken verstricken</vt:lpstr>
      <vt:lpstr>1. Verwunderlich: Das Seiende als Seiendes</vt:lpstr>
      <vt:lpstr>1. Verwunderlich: Das Seiende als Seiendes</vt:lpstr>
      <vt:lpstr>1. Verwunderlich: Das Seiende als Seiendes</vt:lpstr>
      <vt:lpstr>1.1 Vorabklärungen zur „Metaphysik“ des Aristoteles</vt:lpstr>
      <vt:lpstr>1.1 Vorabklärungen zur „Metaphysik“ des Aristoteles</vt:lpstr>
      <vt:lpstr>1.1 Vorabklärungen zur „Metaphysik“ des Aristoteles</vt:lpstr>
      <vt:lpstr>1.2 Der Zugang zum Seienden, sofern es ist</vt:lpstr>
      <vt:lpstr>1.2 Der Zugang zum Seienden, sofern es ist</vt:lpstr>
      <vt:lpstr>1.2 Der Zugang zum Seienden, sofern es ist</vt:lpstr>
      <vt:lpstr>1.2 Der Zugang zum Seienden, sofern es ist</vt:lpstr>
      <vt:lpstr>1.2 Der Zugang zum Seienden, sofern es ist</vt:lpstr>
      <vt:lpstr>1.2 Der Zugang zum Seienden, sofern es ist</vt:lpstr>
      <vt:lpstr>1.2 Der Zugang zum Seienden, sofern es ist</vt:lpstr>
      <vt:lpstr>1.3 Was macht ein Seiendes zu dem, was es ist?</vt:lpstr>
      <vt:lpstr>1.3 Was macht ein Seiendes zu dem, was es ist?</vt:lpstr>
      <vt:lpstr>1.3 Was macht ein Seiendes zu dem, was es ist?</vt:lpstr>
      <vt:lpstr>1.3 Was macht ein Seiendes zu dem, was es ist?</vt:lpstr>
      <vt:lpstr>1.3 Was macht ein Seiendes zu dem, was es ist?</vt:lpstr>
      <vt:lpstr>1.3 Was macht ein Seiendes zu dem, was es ist?</vt:lpstr>
      <vt:lpstr>1.3 Was macht ein Seiendes zu dem, was es ist?</vt:lpstr>
      <vt:lpstr>2. Ursprünge der Ontologie – und eine Kontrastfolie</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2.1 Lesehilfen für Vorsokratisches</vt:lpstr>
      <vt:lpstr>2.2 Kontrastfolie: Ganz andere Anfänge der Philosophie</vt:lpstr>
      <vt:lpstr>2.2 Kontrastfolie: Ganz andere Anfänge der Philosophie</vt:lpstr>
      <vt:lpstr>2.2 Kontrastfolie: Ganz andere Anfänge der Philosophie</vt:lpstr>
      <vt:lpstr>2.2 Kontrastfolie: Ganz andere Anfänge der Philosophie</vt:lpstr>
      <vt:lpstr>2.2 Kontrastfolie: Ganz andere Anfänge der Philosophie</vt:lpstr>
      <vt:lpstr>2.2 Kontrastfolie: Ganz andere Anfänge der Philosophie</vt:lpstr>
      <vt:lpstr>2.2 Kontrastfolie: Ganz andere Anfänge der Philosophie</vt:lpstr>
      <vt:lpstr>2.2 Kontrastfolie: Ganz andere Anfänge der Philosophie</vt:lpstr>
      <vt:lpstr>2.2 Kontrastfolie: Ganz andere Anfänge der Philosophie</vt:lpstr>
      <vt:lpstr>2.2 Kontrastfolie: Ganz andere Anfänge der Philosophie</vt:lpstr>
      <vt:lpstr>3. Vermessung eines Denkraumes – Sokrates und Platon</vt:lpstr>
      <vt:lpstr>3.1 Denken in der Krise als Krise des Denkens: Sophistik</vt:lpstr>
      <vt:lpstr>3.1 Denken in der Krise als Krise des Denkens: Sophistik</vt:lpstr>
      <vt:lpstr>3.1 Denken in der Krise als Krise des Denkens: Sophistik</vt:lpstr>
      <vt:lpstr>3.1 Denken in der Krise als Krise des Denkens: Sophistik</vt:lpstr>
      <vt:lpstr>3.1 Denken in der Krise als Krise des Denkens: Sophistik</vt:lpstr>
      <vt:lpstr>3.1 Denken in der Krise als Krise des Denkens: Sophistik</vt:lpstr>
      <vt:lpstr>3.2 Die Gestalt „Sokrates“: Kleine Doxographie </vt:lpstr>
      <vt:lpstr>3.2 Die Gestalt „Sokrates“: Kleine Doxographie </vt:lpstr>
      <vt:lpstr>3.2 Die Gestalt „Sokrates“: Kleine Doxographie </vt:lpstr>
      <vt:lpstr>3.2 Die Gestalt „Sokrates“: Kleine Doxographie </vt:lpstr>
      <vt:lpstr>3.2 Die Gestalt „Sokrates“: Kleine Doxographie </vt:lpstr>
      <vt:lpstr>3.2 Die Gestalt „Sokrates“: Kleine Doxographie</vt:lpstr>
      <vt:lpstr>3.2 Die Gestalt „Sokrates“: Kleine Doxographie</vt:lpstr>
      <vt:lpstr>3.2 Die Gestalt „Sokrates“: Kleine Doxographie</vt:lpstr>
      <vt:lpstr>3.2 Die Gestalt „Sokrates“: Kleine Doxographie</vt:lpstr>
      <vt:lpstr>3.2 Die Gestalt „Sokrates“: Kleine Doxographie</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3.3 Die Sendung des Sokrates</vt:lpstr>
      <vt:lpstr>3.4 Sokratische „Metaphysik“</vt:lpstr>
      <vt:lpstr>3.4 Sokratische „Metaphysik“</vt:lpstr>
      <vt:lpstr>3.4 Sokratische „Metaphysik“</vt:lpstr>
      <vt:lpstr>3.4 Sokratische „Metaphysik“</vt:lpstr>
      <vt:lpstr>3.4 Sokratische „Metaphysik“</vt:lpstr>
      <vt:lpstr>3.5 Annäherung an Platon</vt:lpstr>
      <vt:lpstr>3.5 Annäherung an Platon</vt:lpstr>
      <vt:lpstr>3.5 Annäherung an Platon</vt:lpstr>
      <vt:lpstr>3.5 Annäherung an Platon</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3.6 Das Ideen-Projekt</vt:lpstr>
      <vt:lpstr>3.7 Resümee: Eros und Metaphysik</vt:lpstr>
      <vt:lpstr>PowerPoint-Präsentation</vt:lpstr>
      <vt:lpstr>3.7 Resümee: Eros und Metaphysik</vt:lpstr>
      <vt:lpstr>3.7 Resümee: Eros und Metaphysik</vt:lpstr>
      <vt:lpstr>3.7 Resümee: Eros und Metaphysik</vt:lpstr>
      <vt:lpstr>3.7 Resümee: Eros und Metaphysik</vt:lpstr>
      <vt:lpstr>3.7 Resümee: Eros und Metaphysik</vt:lpstr>
      <vt:lpstr>3.7 Resümee: Eros und Metaphysik</vt:lpstr>
      <vt:lpstr>4. Christliche Metaphysik</vt:lpstr>
      <vt:lpstr>4.1 Reziproke Infiltrationen</vt:lpstr>
      <vt:lpstr>4.1 Reziproke Infiltrationen</vt:lpstr>
      <vt:lpstr>4.2 Übersetzungsparadigma „Hellenisierung“</vt:lpstr>
      <vt:lpstr>4.2 Übersetzungsparadigma „Hellenisierung“</vt:lpstr>
      <vt:lpstr>4.2 Übersetzungsparadigma „Hellenisierung“</vt:lpstr>
      <vt:lpstr>4.2 Übersetzungsparadigma „Hellenisierung“</vt:lpstr>
      <vt:lpstr>4.2 Übersetzungsparadigma „Hellenisierung“</vt:lpstr>
      <vt:lpstr>4.2 Übersetzungsparadigma „Hellenisierung“</vt:lpstr>
      <vt:lpstr>4.2 Übersetzungsparadigma „Hellenisierung“</vt:lpstr>
      <vt:lpstr>4.3 Übersetzungsparadigma „Schöpfungsmetaphysik“</vt:lpstr>
      <vt:lpstr>4.3 Übersetzungsparadigma „Schöpfungsmetaphysik“</vt:lpstr>
      <vt:lpstr>4.3 Übersetzungsparadigma „Schöpfungsmetaphysik“</vt:lpstr>
      <vt:lpstr>4.3 Übersetzungsparadigma „Schöpfungsmetaphysik“</vt:lpstr>
      <vt:lpstr>4.4 Sein ist Akt</vt:lpstr>
      <vt:lpstr>4.4 Sein ist Akt</vt:lpstr>
      <vt:lpstr>4.4 Sein ist Akt</vt:lpstr>
      <vt:lpstr>4.4 Sein ist Akt</vt:lpstr>
      <vt:lpstr>4.4 Sein ist Akt</vt:lpstr>
      <vt:lpstr>4.4 Sein ist Akt</vt:lpstr>
      <vt:lpstr>4.5 Die Transzendentalien</vt:lpstr>
      <vt:lpstr>4.5 Die Transzendentalien</vt:lpstr>
      <vt:lpstr>4.6 Ontologie als Transzendentalwissenschaft</vt:lpstr>
      <vt:lpstr>4.6 Ontologie als Transzendentalwissenschaft</vt:lpstr>
      <vt:lpstr>4.6 Ontologie als Transzendentalwissenschaft</vt:lpstr>
      <vt:lpstr>4.7 Das Universalienproblem</vt:lpstr>
      <vt:lpstr>4.7 Das Universalienproblem</vt:lpstr>
      <vt:lpstr>4.7 Das Universalienproblem</vt:lpstr>
      <vt:lpstr>4.7 Das Universalienproblem</vt:lpstr>
      <vt:lpstr>4.7 Das Universalienproblem</vt:lpstr>
      <vt:lpstr>4.7 Das Universalienproblem</vt:lpstr>
      <vt:lpstr>4.7 Das Universalienproblem</vt:lpstr>
      <vt:lpstr>4.7 Das Universalienproblem</vt:lpstr>
      <vt:lpstr>4.7 Das Universalienproblem</vt:lpstr>
      <vt:lpstr>4.7 Das Universalienproblem</vt:lpstr>
      <vt:lpstr>4.7 Das Universalienproblem</vt:lpstr>
      <vt:lpstr>4.7 Das Universalienproblem</vt:lpstr>
      <vt:lpstr>4.7 Das Universalienproblem</vt:lpstr>
      <vt:lpstr>5. Analytische Ontologie</vt:lpstr>
      <vt:lpstr>5. Analytische Ontologie</vt:lpstr>
      <vt:lpstr>5. Analytische Ontologie</vt:lpstr>
      <vt:lpstr>5. Analytische Ontologie</vt:lpstr>
      <vt:lpstr>5.1 Hintergründe einer Wiederentdeckung </vt:lpstr>
      <vt:lpstr>5.2 Werkstattbesuch – Ontologien von heute</vt:lpstr>
      <vt:lpstr>5.2 Werkstattbesuch – Ontologien von heute</vt:lpstr>
      <vt:lpstr>5.2 Werkstattbesuch – Ontologien von heute</vt:lpstr>
      <vt:lpstr>5.2 Werkstattbesuch – Ontologien von heute</vt:lpstr>
      <vt:lpstr>5.2 Werkstattbesuch – Ontologien von heute</vt:lpstr>
      <vt:lpstr>5.2 Werkstattbesuch – Ontologien von heute</vt:lpstr>
      <vt:lpstr>5.2 Werkstattbesuch – Ontologien von heute</vt:lpstr>
      <vt:lpstr>5.3 Kernset für analytische Ontologien</vt:lpstr>
      <vt:lpstr>5.3 Kernset für analytische Ontologien</vt:lpstr>
      <vt:lpstr>5.3 Kernset für analytische Ontologien</vt:lpstr>
      <vt:lpstr>5.3 Kernset für analytische Ontologien</vt:lpstr>
      <vt:lpstr>5.3 Kernset für analytische Ontologien</vt:lpstr>
      <vt:lpstr>5.3 Kernset für analytische Ontologien</vt:lpstr>
      <vt:lpstr>6. Dialektik des Wirklichen</vt:lpstr>
      <vt:lpstr>6. Dialektik des Wirklichen</vt:lpstr>
      <vt:lpstr>6.1 Die Leitidee Hegels</vt:lpstr>
      <vt:lpstr>6.1 Die Leitidee Hegels</vt:lpstr>
      <vt:lpstr>6.1 Die Leitidee Hegels</vt:lpstr>
      <vt:lpstr>6.1 Die Leitidee Hegels</vt:lpstr>
      <vt:lpstr>6.1 Die Leitidee Hegels</vt:lpstr>
      <vt:lpstr>6.1 Die Leitidee Hegels</vt:lpstr>
      <vt:lpstr>6.1 Die Leitidee Hegels</vt:lpstr>
      <vt:lpstr>6.1 Die Leitidee Hegels</vt:lpstr>
      <vt:lpstr>6.1 Die Leitidee Hegels</vt:lpstr>
      <vt:lpstr>6.2 Natürlich, spekulativ – und zurück</vt:lpstr>
      <vt:lpstr>6.2 Natürlich, spekulativ – und zurück</vt:lpstr>
      <vt:lpstr>6.2 Natürlich, spekulativ – und zurück</vt:lpstr>
      <vt:lpstr>6.2 Natürlich, spekulativ – und zurück</vt:lpstr>
      <vt:lpstr>6.2 Natürlich, spekulativ – und zurück</vt:lpstr>
      <vt:lpstr>6.2 Natürlich, spekulativ – und zurück</vt:lpstr>
      <vt:lpstr>6.2 Natürlich, spekulativ – und zurück</vt:lpstr>
      <vt:lpstr>6.2 Natürlich, spekulativ – und zurück</vt:lpstr>
      <vt:lpstr>6.2 Natürlich, spekulativ – und zurück</vt:lpstr>
      <vt:lpstr>6.2 Natürlich, spekulativ – und zurück</vt:lpstr>
      <vt:lpstr>6.2 Natürlich, spekulativ – und zurück</vt:lpstr>
      <vt:lpstr>6.2 Natürlich, spekulativ – und zurück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Ontologie</dc:title>
  <dc:creator>Frau Mirjam Brzeska</dc:creator>
  <cp:lastModifiedBy>Florian</cp:lastModifiedBy>
  <cp:revision>343</cp:revision>
  <dcterms:created xsi:type="dcterms:W3CDTF">2016-04-18T12:52:59Z</dcterms:created>
  <dcterms:modified xsi:type="dcterms:W3CDTF">2016-11-07T21:40:55Z</dcterms:modified>
</cp:coreProperties>
</file>