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2" r:id="rId3"/>
    <p:sldId id="285" r:id="rId4"/>
    <p:sldId id="302" r:id="rId5"/>
    <p:sldId id="286" r:id="rId6"/>
    <p:sldId id="297" r:id="rId7"/>
    <p:sldId id="298" r:id="rId8"/>
    <p:sldId id="299" r:id="rId9"/>
    <p:sldId id="303" r:id="rId10"/>
    <p:sldId id="300" r:id="rId11"/>
    <p:sldId id="301" r:id="rId12"/>
    <p:sldId id="287" r:id="rId13"/>
    <p:sldId id="304" r:id="rId14"/>
    <p:sldId id="305" r:id="rId15"/>
    <p:sldId id="307" r:id="rId16"/>
    <p:sldId id="306" r:id="rId17"/>
    <p:sldId id="30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nart Quandel" initials="LQ" lastIdx="1" clrIdx="0">
    <p:extLst>
      <p:ext uri="{19B8F6BF-5375-455C-9EA6-DF929625EA0E}">
        <p15:presenceInfo xmlns:p15="http://schemas.microsoft.com/office/powerpoint/2012/main" userId="1eec7afbaf259e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53F89-37E0-48B8-8573-11E2E754DBC8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94FF6-6081-4A1C-A35E-1CBC242EDB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7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369E1-B002-4FCF-8529-ADD936B08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627470-BFFF-4008-8FA0-583A1BED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09EE8-9394-4ACD-A824-DFC715E2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49C1F8-86DF-4459-85A3-F3051704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D3C84-68EE-47E4-BA7B-EA829732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37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9AF63-4AB7-4C22-B31A-1E16C1CA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F45F93-44AB-4EFE-B44A-B50612094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ECB1DC-0126-4D9E-9EAD-1393162D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5152D6-9CC0-41B6-AFEE-11DA32B6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1DD1B-A940-49C3-83DA-E56114B2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94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DA1FF4-8F79-43DD-BF3D-977065BF8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E5461A-E499-43FB-B969-6D486D6FC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74FA0C-4BB6-4096-B36C-FD7046EE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5BD4E-94EA-477E-B890-75E115A2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94DEA8-532B-4F83-91CE-6A91B7CF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90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24259-A13C-414B-ABC8-5CF80CFA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37EBC2-CCA9-4A24-80E3-51487E281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321A95-6DCC-4BF6-8951-9E9DF920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FC04D0-20C4-4A13-BD14-DE324FDD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896014-87E0-4F2C-AF50-9022841F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32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358FA-A853-4AC3-87F1-CB67B5C5C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3AE359-54BB-4D1E-81B5-E7DE4F210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EF8343-6012-4899-8853-EE624C54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2654A2-DEFD-4E74-83A5-BDF45367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6DD81-7A89-4158-9221-16A21EEC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0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ED558-412F-47BC-8001-8583DF17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D335D2-8C0C-4744-8358-249165CC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6931D-3FB6-483F-A634-C2E80B6E5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D21943-9256-4A9C-9789-1AE366A39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21B55C-AD86-4E2C-A7B0-FD9BE855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41D68E-9A06-4A9A-9F01-45D1DF25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55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66A42-3872-44D1-A364-539FEBC7F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D6A1D6-7078-4A8A-BDC5-B778F7C3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254B5-2FF8-498E-A4FD-CA37D062A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C4E5C4-5225-44B3-A193-8A7BE9335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3FD871-7A23-4E60-8FA4-8CB067C8F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F81150-3D96-4FDE-921D-9EEE3A73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1FD676-46CE-4A82-9A54-C9C1A3F2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51B051-F43F-485A-BCB5-8F549696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0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C91C5-B0D6-41E4-95AF-4758B111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9EC0C9-A5FB-4D57-9AD7-AE2A3C3B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5B1795-F2F4-4284-AF2B-5C707649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F82879-EF05-46C5-B67D-47D96611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9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2C9858B-1447-42D8-9B26-338CDF58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3706103-E31A-4B8C-9A30-58194878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A4ED3E-DE5B-479A-961C-1EE1801F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0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8CBA1-5329-42E7-87E2-CFF68941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FD7843-FA17-4417-B4DB-0493D6D14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276924-4190-479C-A43F-BD68D4051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3FDDA4-AD8A-41CF-94E1-5064077B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A997AD-29BC-43E7-ABE4-E0C9E9DF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D10EE8-575E-4C8B-B50B-3C262608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51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E7A4E-E0BB-4B77-A000-24B8478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7E138E-7BC2-4B1C-97E3-082688611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EDB016-642F-4DCE-8ECA-A56FE230F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BA3B2C-FBBE-4A49-992C-2FDF3684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A265E1-C354-46A8-8118-02603355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7D3A13-2656-4D27-9514-83DD43D9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69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FC197D-FAA2-46D6-839F-3D393A76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A10F9F-6D40-4CE8-AE44-571CC1A7A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DD63C5-D01D-47A0-9B63-7084D1FBE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9A7B-8438-4CFE-BFFF-EB910093A5F3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1BDED2-821B-4102-B669-8C6C893D6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FA8BD-2532-464C-87C3-F80EF07CF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00E8-0DBF-4B1F-B35B-9E6B32362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1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muenster.de/Musikpaedagogik/Studienbewerber/pruefung.html" TargetMode="External"/><Relationship Id="rId2" Type="http://schemas.openxmlformats.org/officeDocument/2006/relationships/hyperlink" Target="https://www.uni-muenster.de/Sportwissenschaft/studium/Eignungspruefu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uni-muenster.de/FachschaftGH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A8BB3C-A44E-4F47-94E1-A19F1C6F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014" y="2690537"/>
            <a:ext cx="4036334" cy="19170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US" sz="3600" b="1" dirty="0" err="1"/>
              <a:t>Herzlich</a:t>
            </a:r>
            <a:r>
              <a:rPr lang="en-US" sz="3600" b="1" dirty="0"/>
              <a:t> </a:t>
            </a:r>
            <a:r>
              <a:rPr lang="en-US" sz="3600" b="1" dirty="0" err="1"/>
              <a:t>Willkommen</a:t>
            </a:r>
            <a:r>
              <a:rPr lang="en-US" sz="3600" b="1" dirty="0"/>
              <a:t> </a:t>
            </a:r>
            <a:r>
              <a:rPr lang="en-US" sz="3600" b="1" dirty="0" err="1"/>
              <a:t>zum</a:t>
            </a:r>
            <a:r>
              <a:rPr lang="en-US" sz="3600" b="1" dirty="0"/>
              <a:t> </a:t>
            </a:r>
            <a:r>
              <a:rPr lang="en-US" sz="3600" b="1" dirty="0" err="1"/>
              <a:t>Hochschultag</a:t>
            </a:r>
            <a:r>
              <a:rPr lang="en-US" sz="3600" b="1" dirty="0"/>
              <a:t> 2022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447AA229-1140-49E9-85F8-A3FD3BC2C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779082" y="1307922"/>
            <a:ext cx="3968496" cy="373710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332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Bachelor für das Lehramt an Haupt-, Real-, Sekundar- und Gesamtschulen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A2429CB-30ED-48BB-80E0-1077AB481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938" y="2203449"/>
            <a:ext cx="6174749" cy="1963198"/>
          </a:xfrm>
          <a:prstGeom prst="rect">
            <a:avLst/>
          </a:prstGeom>
        </p:spPr>
      </p:pic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A2A8078-4F3D-4733-AD2B-A39D0E6ED034}"/>
              </a:ext>
            </a:extLst>
          </p:cNvPr>
          <p:cNvSpPr txBox="1"/>
          <p:nvPr/>
        </p:nvSpPr>
        <p:spPr>
          <a:xfrm>
            <a:off x="377072" y="4251489"/>
            <a:ext cx="103596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Bachelor über 6 Semester mit 2 Fächer und Bildungswissenschaften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Mindestens ein Fach aus Wahl der Pflichtfächer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Biologie, Chemie, Deutsch, Englisch, Geschichte, Mathematik, Physik, Ev./Kath./Islam. Religionslehre, Praktische Philosophie, Sozialwissenschaften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Weitere Unterrichtsfächer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Französisch, Geographie, Kunst, Musik, Niederländisch, Sport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Kunst, Musik und Sport nur mit Eignungsprüfung!!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Abschließende Bachelorarbeit in einem der Studienfächer</a:t>
            </a:r>
          </a:p>
        </p:txBody>
      </p:sp>
    </p:spTree>
    <p:extLst>
      <p:ext uri="{BB962C8B-B14F-4D97-AF65-F5344CB8AC3E}">
        <p14:creationId xmlns:p14="http://schemas.microsoft.com/office/powerpoint/2010/main" val="115975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Master für das Lehramt an Haupt-, Real-, Sekundar- und Gesamtschulen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7006FC2-FED3-4EEC-A29B-64CA372D132F}"/>
              </a:ext>
            </a:extLst>
          </p:cNvPr>
          <p:cNvSpPr txBox="1"/>
          <p:nvPr/>
        </p:nvSpPr>
        <p:spPr>
          <a:xfrm>
            <a:off x="327915" y="4277001"/>
            <a:ext cx="101981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Anschließender Master über 4 Semester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Einschließlich Praxissemester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Abschließende Masterarbeit in einem der Studienfächer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0CF6965-A9DE-4888-BDF9-678FA26D4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140" y="2314463"/>
            <a:ext cx="7379079" cy="1778091"/>
          </a:xfrm>
          <a:prstGeom prst="rect">
            <a:avLst/>
          </a:prstGeo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9714AF1F-65CC-4311-86A1-719ED9CF1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183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42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Informationen zu den Eignungsprüfungen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Institut für Sportwissenschaft</a:t>
            </a:r>
          </a:p>
          <a:p>
            <a:pPr lvl="1">
              <a:buClr>
                <a:schemeClr val="accent4"/>
              </a:buClr>
            </a:pPr>
            <a:r>
              <a:rPr lang="de-DE" sz="1400" dirty="0">
                <a:hlinkClick r:id="rId2"/>
              </a:rPr>
              <a:t>https://www.uni-muenster.de/Sportwissenschaft/studium/Eignungspruefung.html</a:t>
            </a:r>
            <a:endParaRPr lang="de-DE" sz="1400" dirty="0"/>
          </a:p>
          <a:p>
            <a:pPr lvl="1">
              <a:buClr>
                <a:schemeClr val="accent4"/>
              </a:buClr>
            </a:pPr>
            <a:r>
              <a:rPr lang="de-DE" sz="1400" dirty="0"/>
              <a:t>„Eignungsprüfung Sport Lehramt Grundschule [oder </a:t>
            </a:r>
            <a:r>
              <a:rPr lang="de-DE" sz="1400" dirty="0" err="1"/>
              <a:t>HRSGe</a:t>
            </a:r>
            <a:r>
              <a:rPr lang="de-DE" sz="1400" dirty="0"/>
              <a:t>]“ </a:t>
            </a:r>
            <a:r>
              <a:rPr lang="de-DE" sz="1400" dirty="0" err="1"/>
              <a:t>googeln</a:t>
            </a:r>
            <a:endParaRPr lang="de-DE" sz="1400" dirty="0"/>
          </a:p>
          <a:p>
            <a:pPr>
              <a:buClr>
                <a:schemeClr val="accent4"/>
              </a:buClr>
            </a:pPr>
            <a:r>
              <a:rPr lang="de-DE" sz="1800" dirty="0"/>
              <a:t>Homepage der Musikpädagogik der WWU</a:t>
            </a:r>
          </a:p>
          <a:p>
            <a:pPr lvl="1">
              <a:buClr>
                <a:schemeClr val="accent4"/>
              </a:buClr>
            </a:pPr>
            <a:r>
              <a:rPr lang="de-DE" sz="1400" dirty="0">
                <a:hlinkClick r:id="rId3"/>
              </a:rPr>
              <a:t>https://www.uni-muenster.de/Musikpaedagogik/Studienbewerber/pruefung.html</a:t>
            </a:r>
            <a:endParaRPr lang="de-DE" sz="1400" dirty="0"/>
          </a:p>
          <a:p>
            <a:pPr lvl="1">
              <a:buClr>
                <a:schemeClr val="accent4"/>
              </a:buClr>
            </a:pPr>
            <a:r>
              <a:rPr lang="de-DE" sz="1400" dirty="0"/>
              <a:t>„Eignungsprüfung Musik WWU“ </a:t>
            </a:r>
            <a:r>
              <a:rPr lang="de-DE" sz="1400" dirty="0" err="1"/>
              <a:t>googeln</a:t>
            </a:r>
            <a:endParaRPr lang="de-DE" sz="1400" dirty="0"/>
          </a:p>
          <a:p>
            <a:pPr>
              <a:buClr>
                <a:schemeClr val="accent4"/>
              </a:buClr>
            </a:pPr>
            <a:r>
              <a:rPr lang="de-DE" sz="1800" dirty="0"/>
              <a:t>Homepage der Kunstakademie Münster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https://www.kunstakademie-muenster.de/bewerbung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08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Bewerbung an der WWU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Bewerbung zum Wintersemester 2023/24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Bewerbungsfrist voraussichtlich für alle Fächer </a:t>
            </a:r>
            <a:r>
              <a:rPr lang="de-DE" sz="1800" b="1" i="1" dirty="0"/>
              <a:t>15.07.2023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Zusätzliche Fristen bei Fächern mit Eignungsprüfungen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Infos auf den jeweiligen Homepages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Abiturnote oder Anzahl an Wartesemestern relevant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6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NC an der Uni Münster im </a:t>
            </a:r>
            <a:r>
              <a:rPr lang="de-DE" sz="4000" b="1" dirty="0" err="1"/>
              <a:t>WiSe</a:t>
            </a:r>
            <a:r>
              <a:rPr lang="de-DE" sz="4000" b="1" dirty="0"/>
              <a:t> 22/23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Lehramt an Grundschulen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Lernbereich I und II: 1,6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Bildungswissenschaften: 1,6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Lehramt an Haupt-, Real-, Sekundar- und Gesamtschulen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Deutsch: 2,1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Mathematik: alle Bewerber*innen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Englisch: 2,0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Alle weiteren hier</a:t>
            </a:r>
            <a:br>
              <a:rPr lang="de-DE" sz="1800" dirty="0"/>
            </a:br>
            <a:r>
              <a:rPr lang="de-DE" sz="1400" dirty="0"/>
              <a:t>https://www.uni-muenster.de/studieninteressierte/zulassung/auswahlgrenzen/bew_oertlich_auswahl_la_ws_2022-23.html 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NCs können nächstes Jahr schon wieder anders aussehen!!!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47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Falls du irgendwann noch weitere Info suchst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Auf unserer Homepage</a:t>
            </a:r>
          </a:p>
          <a:p>
            <a:pPr lvl="1">
              <a:buClr>
                <a:schemeClr val="accent4"/>
              </a:buClr>
            </a:pPr>
            <a:r>
              <a:rPr lang="de-DE" sz="1400" dirty="0">
                <a:hlinkClick r:id="rId2"/>
              </a:rPr>
              <a:t>https://www.uni-muenster.de/FachschaftGHR/</a:t>
            </a:r>
            <a:endParaRPr lang="de-DE" sz="1400" dirty="0"/>
          </a:p>
          <a:p>
            <a:pPr>
              <a:buClr>
                <a:schemeClr val="accent4"/>
              </a:buClr>
            </a:pPr>
            <a:r>
              <a:rPr lang="de-DE" sz="1800" dirty="0"/>
              <a:t>Auf Instagram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@fachschaftlehramtghr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Auf Facebook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@FachschaftGHR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In unseren Präsenzdiensten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Alle Infos auf unserer Homepage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https://www.uni-muenster.de/FachschaftGHR/Kontakt/zuuns/DeinKontakt.html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26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34CBFE3-D630-4408-95AC-23B3A9895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014" y="1052647"/>
            <a:ext cx="4114800" cy="48768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447AA229-1140-49E9-85F8-A3FD3BC2C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779082" y="1307922"/>
            <a:ext cx="3968496" cy="373710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2D634CE6-E0DD-4AAB-8CF9-D56CA84E4EC0}"/>
              </a:ext>
            </a:extLst>
          </p:cNvPr>
          <p:cNvSpPr txBox="1"/>
          <p:nvPr/>
        </p:nvSpPr>
        <p:spPr>
          <a:xfrm>
            <a:off x="8232901" y="342253"/>
            <a:ext cx="322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i="1" dirty="0"/>
              <a:t>Fragen??</a:t>
            </a:r>
          </a:p>
        </p:txBody>
      </p:sp>
    </p:spTree>
    <p:extLst>
      <p:ext uri="{BB962C8B-B14F-4D97-AF65-F5344CB8AC3E}">
        <p14:creationId xmlns:p14="http://schemas.microsoft.com/office/powerpoint/2010/main" val="993451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A8BB3C-A44E-4F47-94E1-A19F1C6F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014" y="3001622"/>
            <a:ext cx="4036334" cy="19170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US" sz="3600" b="1" dirty="0" err="1"/>
              <a:t>Vielen</a:t>
            </a:r>
            <a:r>
              <a:rPr lang="en-US" sz="3600" b="1" dirty="0"/>
              <a:t> Dank für </a:t>
            </a:r>
            <a:r>
              <a:rPr lang="en-US" sz="3600" b="1" dirty="0" err="1"/>
              <a:t>eure</a:t>
            </a:r>
            <a:r>
              <a:rPr lang="en-US" sz="3600" b="1" dirty="0"/>
              <a:t> </a:t>
            </a:r>
            <a:r>
              <a:rPr lang="en-US" sz="3600" b="1" dirty="0" err="1"/>
              <a:t>Aufmerksamkeit</a:t>
            </a:r>
            <a:r>
              <a:rPr lang="en-US" sz="3600" b="1" dirty="0"/>
              <a:t>!!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447AA229-1140-49E9-85F8-A3FD3BC2C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779082" y="1307922"/>
            <a:ext cx="3968496" cy="373710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30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 b="1" dirty="0"/>
              <a:t>Übersicht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Wer sind wir und was ist eine Fachschaft?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Infos zum Lehramt an Grundschulen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Infos zum Lehramt an Haupt-, Real-, Sekundar- und Gesamtschulen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Bewerbung – Was muss ich machen?!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Offene Fragen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3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92" y="507688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800" b="1" dirty="0"/>
              <a:t>Wer sind wir und was ist eine Fachschaft?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Vergleichbar mit der Schülervertretung an der Schule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Beratungen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Infoveranstaltungen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Präsenzdienste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O-Woche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Gremienarbeit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Anlaufstelle für Fragen und Probleme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Und das Alles freiwillig und ehrenamtlich </a:t>
            </a:r>
            <a:r>
              <a:rPr lang="de-DE" sz="1800" dirty="0">
                <a:sym typeface="Wingdings" panose="05000000000000000000" pitchFamily="2" charset="2"/>
              </a:rPr>
              <a:t> </a:t>
            </a:r>
            <a:endParaRPr lang="de-DE" sz="1800" dirty="0"/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pic>
        <p:nvPicPr>
          <p:cNvPr id="3" name="Grafik 2" descr="Ein Bild, das darstellend, Person, Foto, Gruppe enthält.&#10;&#10;Automatisch generierte Beschreibung">
            <a:extLst>
              <a:ext uri="{FF2B5EF4-FFF2-40B4-BE49-F238E27FC236}">
                <a16:creationId xmlns:a16="http://schemas.microsoft.com/office/drawing/2014/main" id="{672B8A26-8DEE-485C-BBE8-3C7696363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045" y="2203079"/>
            <a:ext cx="5529317" cy="33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0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A8BB3C-A44E-4F47-94E1-A19F1C6F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014" y="2690537"/>
            <a:ext cx="4036334" cy="19170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US" sz="3600" b="1" dirty="0" err="1"/>
              <a:t>Studium</a:t>
            </a:r>
            <a:r>
              <a:rPr lang="en-US" sz="3600" b="1" dirty="0"/>
              <a:t> für das </a:t>
            </a:r>
            <a:r>
              <a:rPr lang="en-US" sz="3600" b="1" dirty="0" err="1"/>
              <a:t>Lehramt</a:t>
            </a:r>
            <a:r>
              <a:rPr lang="en-US" sz="3600" b="1" dirty="0"/>
              <a:t> an </a:t>
            </a:r>
            <a:r>
              <a:rPr lang="en-US" sz="3600" b="1" dirty="0" err="1"/>
              <a:t>Grundschulen</a:t>
            </a:r>
            <a:endParaRPr lang="en-US" sz="36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447AA229-1140-49E9-85F8-A3FD3BC2C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779082" y="1307922"/>
            <a:ext cx="3968496" cy="373710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72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Bachelor für das Lehramt an Grundschulen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Bachelor mit 6 Semestern und 180 LP (1 LP=30 Stunden)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Umfasst Lernbereich I „Sprachliche Grundbildung“ und Lernbereich II</a:t>
            </a:r>
          </a:p>
          <a:p>
            <a:pPr marL="457200" lvl="1" indent="0">
              <a:buClr>
                <a:schemeClr val="accent4"/>
              </a:buClr>
              <a:buNone/>
            </a:pPr>
            <a:r>
              <a:rPr lang="de-DE" sz="1400" dirty="0"/>
              <a:t>      „Mathematische Grundbildung“  als Pflichtbereiche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EEF6BD3-C4B8-430A-B550-6861015ED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837" y="2965831"/>
            <a:ext cx="5138810" cy="262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0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Bachelor für das Lehramt an Grundschulen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79"/>
            <a:ext cx="10622018" cy="4147845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</a:pPr>
            <a:r>
              <a:rPr lang="de-DE" sz="1800" dirty="0"/>
              <a:t>Zusätzlich ein weiteres Unterrichtsfach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Lernbereich III „Natur- und Gesellschaftswissenschaften“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Englisch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Kunst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Musik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Ev. Religion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Kath. Religion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Islamische Religion</a:t>
            </a:r>
          </a:p>
          <a:p>
            <a:pPr lvl="1">
              <a:buClr>
                <a:schemeClr val="accent4"/>
              </a:buClr>
            </a:pPr>
            <a:r>
              <a:rPr lang="de-DE" sz="1400" dirty="0"/>
              <a:t>Sport</a:t>
            </a:r>
          </a:p>
          <a:p>
            <a:pPr>
              <a:buClr>
                <a:schemeClr val="accent4"/>
              </a:buClr>
            </a:pPr>
            <a:r>
              <a:rPr lang="de-DE" sz="1800" dirty="0"/>
              <a:t>Sport, Kunst und Musik mit Eignungsprüfung!!</a:t>
            </a:r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419337E-8202-4D17-BEE0-B26442C54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523" y="2984778"/>
            <a:ext cx="5742124" cy="212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8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Bachelor für das Lehramt an Grundschulen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F86C861B-0E9D-44EF-95DF-04B4332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2203080"/>
            <a:ext cx="10622018" cy="2102424"/>
          </a:xfrm>
        </p:spPr>
        <p:txBody>
          <a:bodyPr anchor="ctr">
            <a:normAutofit/>
          </a:bodyPr>
          <a:lstStyle/>
          <a:p>
            <a:pPr marL="0" indent="0">
              <a:buClr>
                <a:schemeClr val="accent4"/>
              </a:buClr>
              <a:buNone/>
            </a:pPr>
            <a:endParaRPr lang="de-DE" sz="1800" dirty="0"/>
          </a:p>
        </p:txBody>
      </p:sp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6BB8ABC-0F02-451F-BF70-67C14CC9D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758" y="2298800"/>
            <a:ext cx="8249074" cy="200670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7006FC2-FED3-4EEC-A29B-64CA372D132F}"/>
              </a:ext>
            </a:extLst>
          </p:cNvPr>
          <p:cNvSpPr txBox="1"/>
          <p:nvPr/>
        </p:nvSpPr>
        <p:spPr>
          <a:xfrm>
            <a:off x="315310" y="4451735"/>
            <a:ext cx="10198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Zusätzlich Studium in den Bildungswissenschaften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EOP in einer Schule über 5 Wochen und 150 Stunden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BFP in einem Berufsfeld passend über 4 Wochen und 140 Stunden (z.B. Sozial)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Abschließende Bachelorarbeit in einem der belegten Fächer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2EA2094-4F63-466C-BDB4-D85964682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6423" y="3381531"/>
            <a:ext cx="1206562" cy="61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5DB8A6D3-10D9-4B04-B9C7-FCB1F0CD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Autofit/>
          </a:bodyPr>
          <a:lstStyle/>
          <a:p>
            <a:r>
              <a:rPr lang="de-DE" sz="4000" b="1" dirty="0"/>
              <a:t>Master für das Lehramt an Grundschulen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nhaltsplatzhalter 1">
            <a:extLst>
              <a:ext uri="{FF2B5EF4-FFF2-40B4-BE49-F238E27FC236}">
                <a16:creationId xmlns:a16="http://schemas.microsoft.com/office/drawing/2014/main" id="{069F3139-E58B-4EA8-BB94-08F24E54F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603" y="2289109"/>
            <a:ext cx="9375308" cy="1828800"/>
          </a:xfrm>
          <a:prstGeom prst="rect">
            <a:avLst/>
          </a:prstGeom>
        </p:spPr>
      </p:pic>
      <p:pic>
        <p:nvPicPr>
          <p:cNvPr id="9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1D4E2A95-C5BD-4FC4-B739-943BF70F31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0736701" y="5665076"/>
            <a:ext cx="560592" cy="52790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7006FC2-FED3-4EEC-A29B-64CA372D132F}"/>
              </a:ext>
            </a:extLst>
          </p:cNvPr>
          <p:cNvSpPr txBox="1"/>
          <p:nvPr/>
        </p:nvSpPr>
        <p:spPr>
          <a:xfrm>
            <a:off x="315310" y="4451735"/>
            <a:ext cx="10198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dirty="0"/>
              <a:t>Anschließendes Masterstudium über 4 Semester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Vertiefung in Lernbereich I, Lernbereich II oder dem weiteren Unterrichtsfach </a:t>
            </a:r>
          </a:p>
          <a:p>
            <a:pPr marL="742950" lvl="1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Einschließendes Praxissemester an einer Schule</a:t>
            </a:r>
          </a:p>
        </p:txBody>
      </p:sp>
    </p:spTree>
    <p:extLst>
      <p:ext uri="{BB962C8B-B14F-4D97-AF65-F5344CB8AC3E}">
        <p14:creationId xmlns:p14="http://schemas.microsoft.com/office/powerpoint/2010/main" val="285753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A8BB3C-A44E-4F47-94E1-A19F1C6F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014" y="2624549"/>
            <a:ext cx="4036334" cy="19170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US" sz="3600" b="1" dirty="0" err="1"/>
              <a:t>Studium</a:t>
            </a:r>
            <a:r>
              <a:rPr lang="en-US" sz="3600" b="1" dirty="0"/>
              <a:t> für das </a:t>
            </a:r>
            <a:r>
              <a:rPr lang="en-US" sz="3600" b="1" dirty="0" err="1"/>
              <a:t>Lehramt</a:t>
            </a:r>
            <a:r>
              <a:rPr lang="en-US" sz="3600" b="1" dirty="0"/>
              <a:t> an Haupt-, Real-, </a:t>
            </a:r>
            <a:r>
              <a:rPr lang="en-US" sz="3600" b="1" dirty="0" err="1"/>
              <a:t>Sekundar</a:t>
            </a:r>
            <a:r>
              <a:rPr lang="en-US" sz="3600" b="1" dirty="0"/>
              <a:t>- und </a:t>
            </a:r>
            <a:r>
              <a:rPr lang="en-US" sz="3600" b="1" dirty="0" err="1"/>
              <a:t>Gesamtschulen</a:t>
            </a:r>
            <a:endParaRPr lang="en-US" sz="36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nhaltsplatzhalter 3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447AA229-1140-49E9-85F8-A3FD3BC2C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r="-8" b="-9"/>
          <a:stretch/>
        </p:blipFill>
        <p:spPr>
          <a:xfrm>
            <a:off x="1779082" y="1307922"/>
            <a:ext cx="3968496" cy="373710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31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Breitbild</PresentationFormat>
  <Paragraphs>91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</vt:lpstr>
      <vt:lpstr>Herzlich Willkommen zum Hochschultag 2022</vt:lpstr>
      <vt:lpstr>Übersicht</vt:lpstr>
      <vt:lpstr>Wer sind wir und was ist eine Fachschaft?</vt:lpstr>
      <vt:lpstr>Studium für das Lehramt an Grundschulen</vt:lpstr>
      <vt:lpstr>Bachelor für das Lehramt an Grundschulen</vt:lpstr>
      <vt:lpstr>Bachelor für das Lehramt an Grundschulen</vt:lpstr>
      <vt:lpstr>Bachelor für das Lehramt an Grundschulen</vt:lpstr>
      <vt:lpstr>Master für das Lehramt an Grundschulen</vt:lpstr>
      <vt:lpstr>Studium für das Lehramt an Haupt-, Real-, Sekundar- und Gesamtschulen</vt:lpstr>
      <vt:lpstr>Bachelor für das Lehramt an Haupt-, Real-, Sekundar- und Gesamtschulen</vt:lpstr>
      <vt:lpstr>Master für das Lehramt an Haupt-, Real-, Sekundar- und Gesamtschulen</vt:lpstr>
      <vt:lpstr>Informationen zu den Eignungsprüfungen</vt:lpstr>
      <vt:lpstr>Bewerbung an der WWU</vt:lpstr>
      <vt:lpstr>NC an der Uni Münster im WiSe 22/23</vt:lpstr>
      <vt:lpstr>Falls du irgendwann noch weitere Info suchst</vt:lpstr>
      <vt:lpstr>PowerPoint-Präsentation</vt:lpstr>
      <vt:lpstr>Vielen Dank für eure Aufmerksamkeit!!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Englisch für Grundschulen</dc:title>
  <dc:creator>Julia Hilgers</dc:creator>
  <cp:lastModifiedBy>Larissa Wall</cp:lastModifiedBy>
  <cp:revision>26</cp:revision>
  <dcterms:created xsi:type="dcterms:W3CDTF">2020-08-31T17:53:35Z</dcterms:created>
  <dcterms:modified xsi:type="dcterms:W3CDTF">2022-11-09T15:03:34Z</dcterms:modified>
</cp:coreProperties>
</file>